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6"/>
  </p:sldMasterIdLst>
  <p:notesMasterIdLst>
    <p:notesMasterId r:id="rId19"/>
  </p:notesMasterIdLst>
  <p:sldIdLst>
    <p:sldId id="269" r:id="rId7"/>
    <p:sldId id="270" r:id="rId8"/>
    <p:sldId id="258" r:id="rId9"/>
    <p:sldId id="271" r:id="rId10"/>
    <p:sldId id="272" r:id="rId11"/>
    <p:sldId id="261" r:id="rId12"/>
    <p:sldId id="262" r:id="rId13"/>
    <p:sldId id="263" r:id="rId14"/>
    <p:sldId id="264" r:id="rId15"/>
    <p:sldId id="265" r:id="rId16"/>
    <p:sldId id="266" r:id="rId17"/>
    <p:sldId id="273" r:id="rId18"/>
  </p:sldIdLst>
  <p:sldSz cx="18288000" cy="10287000"/>
  <p:notesSz cx="6858000" cy="9144000"/>
  <p:embeddedFontLst>
    <p:embeddedFont>
      <p:font typeface="Canva Sans" panose="020B0604020202020204" charset="0"/>
      <p:regular r:id="rId20"/>
    </p:embeddedFont>
    <p:embeddedFont>
      <p:font typeface="Canva Sans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D4D88-7087-4525-83E1-ABB25B215FB5}" type="doc">
      <dgm:prSet loTypeId="urn:microsoft.com/office/officeart/2005/8/layout/chevron1" loCatId="process" qsTypeId="urn:microsoft.com/office/officeart/2005/8/quickstyle/simple2" qsCatId="simple" csTypeId="urn:microsoft.com/office/officeart/2005/8/colors/accent4_1" csCatId="accent4" phldr="1"/>
      <dgm:spPr/>
    </dgm:pt>
    <dgm:pt modelId="{CFAD9BCC-B06D-44EF-89EE-F903D7A77C7D}">
      <dgm:prSet phldrT="[Text]" phldr="0"/>
      <dgm:spPr/>
      <dgm:t>
        <a:bodyPr/>
        <a:lstStyle/>
        <a:p>
          <a:r>
            <a:rPr lang="en-GB" b="1">
              <a:latin typeface="Times New Roman"/>
              <a:cs typeface="Times New Roman"/>
            </a:rPr>
            <a:t>Use a Generative Adversarial Network (GAN</a:t>
          </a:r>
          <a:r>
            <a:rPr lang="en-GB" b="0">
              <a:latin typeface="Times New Roman"/>
              <a:cs typeface="Times New Roman"/>
            </a:rPr>
            <a:t>).</a:t>
          </a:r>
          <a:endParaRPr lang="en-GB">
            <a:latin typeface="Times New Roman"/>
            <a:cs typeface="Times New Roman"/>
          </a:endParaRPr>
        </a:p>
      </dgm:t>
    </dgm:pt>
    <dgm:pt modelId="{D2A60586-7E53-48CC-96F1-8EECCBBB5A0D}" type="parTrans" cxnId="{7EC96520-EA62-4CA6-8DBE-DE0C76131919}">
      <dgm:prSet/>
      <dgm:spPr/>
    </dgm:pt>
    <dgm:pt modelId="{969E0278-00E5-4BEC-A538-1587F0299A93}" type="sibTrans" cxnId="{7EC96520-EA62-4CA6-8DBE-DE0C76131919}">
      <dgm:prSet/>
      <dgm:spPr/>
    </dgm:pt>
    <dgm:pt modelId="{C3710CA2-FE44-4DC2-B46A-84539ED229E9}">
      <dgm:prSet phldrT="[Text]" phldr="0"/>
      <dgm:spPr/>
      <dgm:t>
        <a:bodyPr/>
        <a:lstStyle/>
        <a:p>
          <a:pPr rtl="0"/>
          <a:r>
            <a:rPr lang="en-GB" b="1">
              <a:latin typeface="Times New Roman"/>
              <a:cs typeface="Times New Roman"/>
            </a:rPr>
            <a:t>Train on real-world traffic images</a:t>
          </a:r>
          <a:r>
            <a:rPr lang="en-GB">
              <a:latin typeface="Times New Roman"/>
              <a:cs typeface="Times New Roman"/>
            </a:rPr>
            <a:t> from </a:t>
          </a:r>
          <a:r>
            <a:rPr lang="en-GB" b="1">
              <a:latin typeface="Times New Roman"/>
              <a:cs typeface="Times New Roman"/>
            </a:rPr>
            <a:t>CCTV  feeds</a:t>
          </a:r>
          <a:r>
            <a:rPr lang="en-GB">
              <a:latin typeface="Times New Roman"/>
              <a:cs typeface="Times New Roman"/>
            </a:rPr>
            <a:t>.</a:t>
          </a:r>
        </a:p>
      </dgm:t>
    </dgm:pt>
    <dgm:pt modelId="{F9BAEDC7-C2F9-4A9F-B27D-F5DC42994AF8}" type="parTrans" cxnId="{67A0A248-F11B-4473-B427-B71B216693B6}">
      <dgm:prSet/>
      <dgm:spPr/>
    </dgm:pt>
    <dgm:pt modelId="{22A3055B-B762-438A-8D15-D5A6AC035ABE}" type="sibTrans" cxnId="{67A0A248-F11B-4473-B427-B71B216693B6}">
      <dgm:prSet/>
      <dgm:spPr/>
    </dgm:pt>
    <dgm:pt modelId="{3EB641AA-91D8-4814-B85E-89F277EF498A}">
      <dgm:prSet phldrT="[Text]" phldr="0"/>
      <dgm:spPr/>
      <dgm:t>
        <a:bodyPr/>
        <a:lstStyle/>
        <a:p>
          <a:pPr rtl="0"/>
          <a:r>
            <a:rPr lang="en-GB" b="1">
              <a:latin typeface="Times New Roman"/>
              <a:cs typeface="Times New Roman"/>
            </a:rPr>
            <a:t>Generate synthetic traffic images</a:t>
          </a:r>
          <a:r>
            <a:rPr lang="en-GB">
              <a:latin typeface="Times New Roman"/>
              <a:cs typeface="Times New Roman"/>
            </a:rPr>
            <a:t> for different conditions (night, rain, fog, peak hours).</a:t>
          </a:r>
        </a:p>
      </dgm:t>
    </dgm:pt>
    <dgm:pt modelId="{5B08F237-D475-46F2-BDAF-1C28BC3E0200}" type="parTrans" cxnId="{B1A199E8-3149-4C85-AAF2-E37012FBB51E}">
      <dgm:prSet/>
      <dgm:spPr/>
    </dgm:pt>
    <dgm:pt modelId="{64004DCA-33DE-494F-AFBC-4B160FC4433F}" type="sibTrans" cxnId="{B1A199E8-3149-4C85-AAF2-E37012FBB51E}">
      <dgm:prSet/>
      <dgm:spPr/>
    </dgm:pt>
    <dgm:pt modelId="{F4A7FE92-3779-4650-8726-AAB7B748F8B7}" type="pres">
      <dgm:prSet presAssocID="{3E1D4D88-7087-4525-83E1-ABB25B215FB5}" presName="Name0" presStyleCnt="0">
        <dgm:presLayoutVars>
          <dgm:dir/>
          <dgm:animLvl val="lvl"/>
          <dgm:resizeHandles val="exact"/>
        </dgm:presLayoutVars>
      </dgm:prSet>
      <dgm:spPr/>
    </dgm:pt>
    <dgm:pt modelId="{0C1FE9F2-5918-4448-94E8-2C9E07426562}" type="pres">
      <dgm:prSet presAssocID="{CFAD9BCC-B06D-44EF-89EE-F903D7A77C7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759B788-37C3-4517-A427-73F760FCD682}" type="pres">
      <dgm:prSet presAssocID="{969E0278-00E5-4BEC-A538-1587F0299A93}" presName="parTxOnlySpace" presStyleCnt="0"/>
      <dgm:spPr/>
    </dgm:pt>
    <dgm:pt modelId="{96CC1532-FA84-46F9-B77B-D335E3D57025}" type="pres">
      <dgm:prSet presAssocID="{C3710CA2-FE44-4DC2-B46A-84539ED229E9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0FDF219-0E5E-4EE1-97A8-14B0576AA06F}" type="pres">
      <dgm:prSet presAssocID="{22A3055B-B762-438A-8D15-D5A6AC035ABE}" presName="parTxOnlySpace" presStyleCnt="0"/>
      <dgm:spPr/>
    </dgm:pt>
    <dgm:pt modelId="{8FFCF369-0DA0-4DD2-8D69-E92152399372}" type="pres">
      <dgm:prSet presAssocID="{3EB641AA-91D8-4814-B85E-89F277EF498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4854C13-D9B4-4581-9228-363C7CC8B4DA}" type="presOf" srcId="{3E1D4D88-7087-4525-83E1-ABB25B215FB5}" destId="{F4A7FE92-3779-4650-8726-AAB7B748F8B7}" srcOrd="0" destOrd="0" presId="urn:microsoft.com/office/officeart/2005/8/layout/chevron1"/>
    <dgm:cxn modelId="{7EC96520-EA62-4CA6-8DBE-DE0C76131919}" srcId="{3E1D4D88-7087-4525-83E1-ABB25B215FB5}" destId="{CFAD9BCC-B06D-44EF-89EE-F903D7A77C7D}" srcOrd="0" destOrd="0" parTransId="{D2A60586-7E53-48CC-96F1-8EECCBBB5A0D}" sibTransId="{969E0278-00E5-4BEC-A538-1587F0299A93}"/>
    <dgm:cxn modelId="{99356C24-0899-4DA2-9688-5CB834D931EF}" type="presOf" srcId="{3EB641AA-91D8-4814-B85E-89F277EF498A}" destId="{8FFCF369-0DA0-4DD2-8D69-E92152399372}" srcOrd="0" destOrd="0" presId="urn:microsoft.com/office/officeart/2005/8/layout/chevron1"/>
    <dgm:cxn modelId="{67A0A248-F11B-4473-B427-B71B216693B6}" srcId="{3E1D4D88-7087-4525-83E1-ABB25B215FB5}" destId="{C3710CA2-FE44-4DC2-B46A-84539ED229E9}" srcOrd="1" destOrd="0" parTransId="{F9BAEDC7-C2F9-4A9F-B27D-F5DC42994AF8}" sibTransId="{22A3055B-B762-438A-8D15-D5A6AC035ABE}"/>
    <dgm:cxn modelId="{CEE3759C-7798-4E2C-B091-6B8F545C8A9F}" type="presOf" srcId="{CFAD9BCC-B06D-44EF-89EE-F903D7A77C7D}" destId="{0C1FE9F2-5918-4448-94E8-2C9E07426562}" srcOrd="0" destOrd="0" presId="urn:microsoft.com/office/officeart/2005/8/layout/chevron1"/>
    <dgm:cxn modelId="{A5EC91E5-69FF-4936-8F69-184FF0890B42}" type="presOf" srcId="{C3710CA2-FE44-4DC2-B46A-84539ED229E9}" destId="{96CC1532-FA84-46F9-B77B-D335E3D57025}" srcOrd="0" destOrd="0" presId="urn:microsoft.com/office/officeart/2005/8/layout/chevron1"/>
    <dgm:cxn modelId="{B1A199E8-3149-4C85-AAF2-E37012FBB51E}" srcId="{3E1D4D88-7087-4525-83E1-ABB25B215FB5}" destId="{3EB641AA-91D8-4814-B85E-89F277EF498A}" srcOrd="2" destOrd="0" parTransId="{5B08F237-D475-46F2-BDAF-1C28BC3E0200}" sibTransId="{64004DCA-33DE-494F-AFBC-4B160FC4433F}"/>
    <dgm:cxn modelId="{9A1A370E-976F-42BB-BE08-5735B19FA372}" type="presParOf" srcId="{F4A7FE92-3779-4650-8726-AAB7B748F8B7}" destId="{0C1FE9F2-5918-4448-94E8-2C9E07426562}" srcOrd="0" destOrd="0" presId="urn:microsoft.com/office/officeart/2005/8/layout/chevron1"/>
    <dgm:cxn modelId="{63B4AA86-2BE7-4558-A149-B36AA2407FCB}" type="presParOf" srcId="{F4A7FE92-3779-4650-8726-AAB7B748F8B7}" destId="{A759B788-37C3-4517-A427-73F760FCD682}" srcOrd="1" destOrd="0" presId="urn:microsoft.com/office/officeart/2005/8/layout/chevron1"/>
    <dgm:cxn modelId="{EEF91CDB-13EE-4FFA-9C4F-802A3727A3D6}" type="presParOf" srcId="{F4A7FE92-3779-4650-8726-AAB7B748F8B7}" destId="{96CC1532-FA84-46F9-B77B-D335E3D57025}" srcOrd="2" destOrd="0" presId="urn:microsoft.com/office/officeart/2005/8/layout/chevron1"/>
    <dgm:cxn modelId="{9D1E8E7B-43B0-4521-941A-F30536A8CC1A}" type="presParOf" srcId="{F4A7FE92-3779-4650-8726-AAB7B748F8B7}" destId="{C0FDF219-0E5E-4EE1-97A8-14B0576AA06F}" srcOrd="3" destOrd="0" presId="urn:microsoft.com/office/officeart/2005/8/layout/chevron1"/>
    <dgm:cxn modelId="{5FBC0405-E021-43F7-B407-7D82F677D580}" type="presParOf" srcId="{F4A7FE92-3779-4650-8726-AAB7B748F8B7}" destId="{8FFCF369-0DA0-4DD2-8D69-E9215239937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780156-8F5F-4AC7-9EFF-5889B9F4FA55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</dgm:pt>
    <dgm:pt modelId="{EAE8850E-89A1-42A3-A4DB-23D6B9C99A5E}">
      <dgm:prSet phldrT="[Text]" phldr="0"/>
      <dgm:spPr/>
      <dgm:t>
        <a:bodyPr/>
        <a:lstStyle/>
        <a:p>
          <a:pPr rtl="0"/>
          <a:r>
            <a:rPr lang="en-GB" b="0">
              <a:latin typeface="Times New Roman"/>
              <a:cs typeface="Times New Roman"/>
            </a:rPr>
            <a:t>Train an autoencoder on normal traffic patterns.</a:t>
          </a:r>
        </a:p>
      </dgm:t>
    </dgm:pt>
    <dgm:pt modelId="{16806074-FA36-4A5E-BB5C-DDAB95496A85}" type="parTrans" cxnId="{5458752A-8E12-4AC9-9807-3519A051AC18}">
      <dgm:prSet/>
      <dgm:spPr/>
    </dgm:pt>
    <dgm:pt modelId="{EA2E4AD8-EF52-410C-B59D-36340E5071ED}" type="sibTrans" cxnId="{5458752A-8E12-4AC9-9807-3519A051AC18}">
      <dgm:prSet/>
      <dgm:spPr/>
      <dgm:t>
        <a:bodyPr/>
        <a:lstStyle/>
        <a:p>
          <a:endParaRPr lang="en-GB"/>
        </a:p>
      </dgm:t>
    </dgm:pt>
    <dgm:pt modelId="{DEB5FB15-8632-41CE-9127-3F95B0C0DCD8}">
      <dgm:prSet phldrT="[Text]" phldr="0"/>
      <dgm:spPr/>
      <dgm:t>
        <a:bodyPr/>
        <a:lstStyle/>
        <a:p>
          <a:pPr rtl="0"/>
          <a:r>
            <a:rPr lang="en-GB" b="0">
              <a:latin typeface="Times New Roman"/>
              <a:cs typeface="Times New Roman"/>
            </a:rPr>
            <a:t>Compare real-time data</a:t>
          </a:r>
          <a:r>
            <a:rPr lang="en-GB">
              <a:latin typeface="Times New Roman"/>
              <a:cs typeface="Times New Roman"/>
            </a:rPr>
            <a:t> with </a:t>
          </a:r>
          <a:r>
            <a:rPr lang="en-GB" b="0">
              <a:latin typeface="Times New Roman"/>
              <a:cs typeface="Times New Roman"/>
            </a:rPr>
            <a:t>expected</a:t>
          </a:r>
          <a:r>
            <a:rPr lang="en-GB">
              <a:latin typeface="Times New Roman"/>
              <a:cs typeface="Times New Roman"/>
            </a:rPr>
            <a:t> traffic behaviour.</a:t>
          </a:r>
        </a:p>
      </dgm:t>
    </dgm:pt>
    <dgm:pt modelId="{96C0A227-012F-4511-B289-ED5501D70742}" type="parTrans" cxnId="{BF83B29F-E1BE-48D0-8411-7CE86676EF68}">
      <dgm:prSet/>
      <dgm:spPr/>
    </dgm:pt>
    <dgm:pt modelId="{3407C6DA-5487-403F-BA96-46B1C7421A3F}" type="sibTrans" cxnId="{BF83B29F-E1BE-48D0-8411-7CE86676EF68}">
      <dgm:prSet/>
      <dgm:spPr/>
      <dgm:t>
        <a:bodyPr/>
        <a:lstStyle/>
        <a:p>
          <a:endParaRPr lang="en-GB"/>
        </a:p>
      </dgm:t>
    </dgm:pt>
    <dgm:pt modelId="{36EDD41E-3697-47BD-940A-3AD532197601}">
      <dgm:prSet phldrT="[Text]" phldr="0"/>
      <dgm:spPr/>
      <dgm:t>
        <a:bodyPr/>
        <a:lstStyle/>
        <a:p>
          <a:pPr rtl="0"/>
          <a:r>
            <a:rPr lang="en-GB" b="0">
              <a:latin typeface="Times New Roman"/>
              <a:cs typeface="Times New Roman"/>
            </a:rPr>
            <a:t>Flag anomalies</a:t>
          </a:r>
          <a:r>
            <a:rPr lang="en-GB">
              <a:latin typeface="Times New Roman"/>
              <a:cs typeface="Times New Roman"/>
            </a:rPr>
            <a:t> (sudden vehicle buildup, road blockages)</a:t>
          </a:r>
        </a:p>
      </dgm:t>
    </dgm:pt>
    <dgm:pt modelId="{10842FA2-C332-4D9E-864E-0F71C1AF220C}" type="parTrans" cxnId="{C496E929-B1FB-4208-81B2-4A970286E61A}">
      <dgm:prSet/>
      <dgm:spPr/>
    </dgm:pt>
    <dgm:pt modelId="{E506889E-C456-4950-8621-546CF47FF5CA}" type="sibTrans" cxnId="{C496E929-B1FB-4208-81B2-4A970286E61A}">
      <dgm:prSet/>
      <dgm:spPr/>
    </dgm:pt>
    <dgm:pt modelId="{666136C1-3506-42D5-9950-BF131BD5F10D}" type="pres">
      <dgm:prSet presAssocID="{C2780156-8F5F-4AC7-9EFF-5889B9F4FA55}" presName="Name0" presStyleCnt="0">
        <dgm:presLayoutVars>
          <dgm:dir/>
          <dgm:resizeHandles val="exact"/>
        </dgm:presLayoutVars>
      </dgm:prSet>
      <dgm:spPr/>
    </dgm:pt>
    <dgm:pt modelId="{231BEA70-CF44-4934-8A9F-14181FF8B478}" type="pres">
      <dgm:prSet presAssocID="{EAE8850E-89A1-42A3-A4DB-23D6B9C99A5E}" presName="node" presStyleLbl="node1" presStyleIdx="0" presStyleCnt="3">
        <dgm:presLayoutVars>
          <dgm:bulletEnabled val="1"/>
        </dgm:presLayoutVars>
      </dgm:prSet>
      <dgm:spPr/>
    </dgm:pt>
    <dgm:pt modelId="{20F66749-CD42-4791-92DD-ED6773633E3A}" type="pres">
      <dgm:prSet presAssocID="{EA2E4AD8-EF52-410C-B59D-36340E5071ED}" presName="sibTrans" presStyleLbl="sibTrans2D1" presStyleIdx="0" presStyleCnt="2"/>
      <dgm:spPr/>
    </dgm:pt>
    <dgm:pt modelId="{133F4BC9-F1E6-444E-903E-ECFD4688E0F0}" type="pres">
      <dgm:prSet presAssocID="{EA2E4AD8-EF52-410C-B59D-36340E5071ED}" presName="connectorText" presStyleLbl="sibTrans2D1" presStyleIdx="0" presStyleCnt="2"/>
      <dgm:spPr/>
    </dgm:pt>
    <dgm:pt modelId="{378C3CFD-EDE4-4AD0-99AE-7078F6776929}" type="pres">
      <dgm:prSet presAssocID="{DEB5FB15-8632-41CE-9127-3F95B0C0DCD8}" presName="node" presStyleLbl="node1" presStyleIdx="1" presStyleCnt="3">
        <dgm:presLayoutVars>
          <dgm:bulletEnabled val="1"/>
        </dgm:presLayoutVars>
      </dgm:prSet>
      <dgm:spPr/>
    </dgm:pt>
    <dgm:pt modelId="{FC87D669-8736-4C89-B95E-336A28CEAC23}" type="pres">
      <dgm:prSet presAssocID="{3407C6DA-5487-403F-BA96-46B1C7421A3F}" presName="sibTrans" presStyleLbl="sibTrans2D1" presStyleIdx="1" presStyleCnt="2"/>
      <dgm:spPr/>
    </dgm:pt>
    <dgm:pt modelId="{902AD688-D9B6-4260-9344-6116CD2B8337}" type="pres">
      <dgm:prSet presAssocID="{3407C6DA-5487-403F-BA96-46B1C7421A3F}" presName="connectorText" presStyleLbl="sibTrans2D1" presStyleIdx="1" presStyleCnt="2"/>
      <dgm:spPr/>
    </dgm:pt>
    <dgm:pt modelId="{87ACDADA-1672-4676-ADBB-8CBDC996E7E0}" type="pres">
      <dgm:prSet presAssocID="{36EDD41E-3697-47BD-940A-3AD532197601}" presName="node" presStyleLbl="node1" presStyleIdx="2" presStyleCnt="3">
        <dgm:presLayoutVars>
          <dgm:bulletEnabled val="1"/>
        </dgm:presLayoutVars>
      </dgm:prSet>
      <dgm:spPr/>
    </dgm:pt>
  </dgm:ptLst>
  <dgm:cxnLst>
    <dgm:cxn modelId="{21C7B80D-1932-4026-A2B9-B62CA3AC20EE}" type="presOf" srcId="{EA2E4AD8-EF52-410C-B59D-36340E5071ED}" destId="{133F4BC9-F1E6-444E-903E-ECFD4688E0F0}" srcOrd="1" destOrd="0" presId="urn:microsoft.com/office/officeart/2005/8/layout/process1"/>
    <dgm:cxn modelId="{C496E929-B1FB-4208-81B2-4A970286E61A}" srcId="{C2780156-8F5F-4AC7-9EFF-5889B9F4FA55}" destId="{36EDD41E-3697-47BD-940A-3AD532197601}" srcOrd="2" destOrd="0" parTransId="{10842FA2-C332-4D9E-864E-0F71C1AF220C}" sibTransId="{E506889E-C456-4950-8621-546CF47FF5CA}"/>
    <dgm:cxn modelId="{5458752A-8E12-4AC9-9807-3519A051AC18}" srcId="{C2780156-8F5F-4AC7-9EFF-5889B9F4FA55}" destId="{EAE8850E-89A1-42A3-A4DB-23D6B9C99A5E}" srcOrd="0" destOrd="0" parTransId="{16806074-FA36-4A5E-BB5C-DDAB95496A85}" sibTransId="{EA2E4AD8-EF52-410C-B59D-36340E5071ED}"/>
    <dgm:cxn modelId="{A646E730-56FA-4BF9-AA63-C4D643EBC186}" type="presOf" srcId="{3407C6DA-5487-403F-BA96-46B1C7421A3F}" destId="{FC87D669-8736-4C89-B95E-336A28CEAC23}" srcOrd="0" destOrd="0" presId="urn:microsoft.com/office/officeart/2005/8/layout/process1"/>
    <dgm:cxn modelId="{75A4AD38-77E9-428B-915E-9C2B7C2680C9}" type="presOf" srcId="{36EDD41E-3697-47BD-940A-3AD532197601}" destId="{87ACDADA-1672-4676-ADBB-8CBDC996E7E0}" srcOrd="0" destOrd="0" presId="urn:microsoft.com/office/officeart/2005/8/layout/process1"/>
    <dgm:cxn modelId="{5B0A5E6B-7C50-4764-A927-087878312533}" type="presOf" srcId="{3407C6DA-5487-403F-BA96-46B1C7421A3F}" destId="{902AD688-D9B6-4260-9344-6116CD2B8337}" srcOrd="1" destOrd="0" presId="urn:microsoft.com/office/officeart/2005/8/layout/process1"/>
    <dgm:cxn modelId="{F5DF874C-C674-4A27-B09B-658CF5FE79A2}" type="presOf" srcId="{EA2E4AD8-EF52-410C-B59D-36340E5071ED}" destId="{20F66749-CD42-4791-92DD-ED6773633E3A}" srcOrd="0" destOrd="0" presId="urn:microsoft.com/office/officeart/2005/8/layout/process1"/>
    <dgm:cxn modelId="{506D234F-EA24-45F5-BB32-2F275D8FB244}" type="presOf" srcId="{DEB5FB15-8632-41CE-9127-3F95B0C0DCD8}" destId="{378C3CFD-EDE4-4AD0-99AE-7078F6776929}" srcOrd="0" destOrd="0" presId="urn:microsoft.com/office/officeart/2005/8/layout/process1"/>
    <dgm:cxn modelId="{5C9E2D58-2881-4169-8EF0-398CB6159E40}" type="presOf" srcId="{EAE8850E-89A1-42A3-A4DB-23D6B9C99A5E}" destId="{231BEA70-CF44-4934-8A9F-14181FF8B478}" srcOrd="0" destOrd="0" presId="urn:microsoft.com/office/officeart/2005/8/layout/process1"/>
    <dgm:cxn modelId="{A1BBEF58-0C04-486C-845D-1B9A7A996AED}" type="presOf" srcId="{C2780156-8F5F-4AC7-9EFF-5889B9F4FA55}" destId="{666136C1-3506-42D5-9950-BF131BD5F10D}" srcOrd="0" destOrd="0" presId="urn:microsoft.com/office/officeart/2005/8/layout/process1"/>
    <dgm:cxn modelId="{BF83B29F-E1BE-48D0-8411-7CE86676EF68}" srcId="{C2780156-8F5F-4AC7-9EFF-5889B9F4FA55}" destId="{DEB5FB15-8632-41CE-9127-3F95B0C0DCD8}" srcOrd="1" destOrd="0" parTransId="{96C0A227-012F-4511-B289-ED5501D70742}" sibTransId="{3407C6DA-5487-403F-BA96-46B1C7421A3F}"/>
    <dgm:cxn modelId="{396683A6-2DF4-4A3F-8C9E-8F3180E0A3B6}" type="presParOf" srcId="{666136C1-3506-42D5-9950-BF131BD5F10D}" destId="{231BEA70-CF44-4934-8A9F-14181FF8B478}" srcOrd="0" destOrd="0" presId="urn:microsoft.com/office/officeart/2005/8/layout/process1"/>
    <dgm:cxn modelId="{CDEF626F-56C2-43A3-831B-2629F1113BCB}" type="presParOf" srcId="{666136C1-3506-42D5-9950-BF131BD5F10D}" destId="{20F66749-CD42-4791-92DD-ED6773633E3A}" srcOrd="1" destOrd="0" presId="urn:microsoft.com/office/officeart/2005/8/layout/process1"/>
    <dgm:cxn modelId="{DD952960-3335-4415-B207-C673CC036650}" type="presParOf" srcId="{20F66749-CD42-4791-92DD-ED6773633E3A}" destId="{133F4BC9-F1E6-444E-903E-ECFD4688E0F0}" srcOrd="0" destOrd="0" presId="urn:microsoft.com/office/officeart/2005/8/layout/process1"/>
    <dgm:cxn modelId="{B85C3CE2-4496-45CA-9605-136F9173DE62}" type="presParOf" srcId="{666136C1-3506-42D5-9950-BF131BD5F10D}" destId="{378C3CFD-EDE4-4AD0-99AE-7078F6776929}" srcOrd="2" destOrd="0" presId="urn:microsoft.com/office/officeart/2005/8/layout/process1"/>
    <dgm:cxn modelId="{F1414DF3-BBFC-48DE-BECC-5BABFFF55EE9}" type="presParOf" srcId="{666136C1-3506-42D5-9950-BF131BD5F10D}" destId="{FC87D669-8736-4C89-B95E-336A28CEAC23}" srcOrd="3" destOrd="0" presId="urn:microsoft.com/office/officeart/2005/8/layout/process1"/>
    <dgm:cxn modelId="{5DB3D817-8712-47D2-8453-2E2C0F6F283C}" type="presParOf" srcId="{FC87D669-8736-4C89-B95E-336A28CEAC23}" destId="{902AD688-D9B6-4260-9344-6116CD2B8337}" srcOrd="0" destOrd="0" presId="urn:microsoft.com/office/officeart/2005/8/layout/process1"/>
    <dgm:cxn modelId="{13A34A48-413C-4021-BBE9-D52DD03EC1E0}" type="presParOf" srcId="{666136C1-3506-42D5-9950-BF131BD5F10D}" destId="{87ACDADA-1672-4676-ADBB-8CBDC996E7E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1DD3D5-B618-4696-8356-457648BAEF42}" type="doc">
      <dgm:prSet loTypeId="urn:microsoft.com/office/officeart/2005/8/layout/chevron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9CFD81E1-BADA-45A2-841A-7984C5A98AFE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Fixed cycle time (120 seconds)</a:t>
          </a:r>
        </a:p>
      </dgm:t>
    </dgm:pt>
    <dgm:pt modelId="{DADAD3D2-BD2E-47FD-AF3B-48DD496159E0}" type="parTrans" cxnId="{CD1099D6-77BE-4AD8-9D5F-D3230877CCEC}">
      <dgm:prSet/>
      <dgm:spPr/>
      <dgm:t>
        <a:bodyPr/>
        <a:lstStyle/>
        <a:p>
          <a:endParaRPr lang="en-IN"/>
        </a:p>
      </dgm:t>
    </dgm:pt>
    <dgm:pt modelId="{42F5348F-A144-48A5-925E-5422C46954E2}" type="sibTrans" cxnId="{CD1099D6-77BE-4AD8-9D5F-D3230877CCEC}">
      <dgm:prSet/>
      <dgm:spPr/>
      <dgm:t>
        <a:bodyPr/>
        <a:lstStyle/>
        <a:p>
          <a:endParaRPr lang="en-IN"/>
        </a:p>
      </dgm:t>
    </dgm:pt>
    <dgm:pt modelId="{3570FFF5-C6B2-4B5C-8319-1BB1492D5A31}">
      <dgm:prSet phldrT="[Text]"/>
      <dgm:spPr/>
      <dgm:t>
        <a:bodyPr/>
        <a:lstStyle/>
        <a:p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Ensure phase splits are optimized based on real-time density.</a:t>
          </a:r>
          <a:endParaRPr lang="en-IN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34BCB2-0F30-417F-A217-2436566DAAFF}" type="parTrans" cxnId="{B0542682-F0F4-4C0D-B003-66F3DD9142E0}">
      <dgm:prSet/>
      <dgm:spPr/>
      <dgm:t>
        <a:bodyPr/>
        <a:lstStyle/>
        <a:p>
          <a:endParaRPr lang="en-IN"/>
        </a:p>
      </dgm:t>
    </dgm:pt>
    <dgm:pt modelId="{7E57996E-FCB3-443C-A26C-805E6AAE3FC7}" type="sibTrans" cxnId="{B0542682-F0F4-4C0D-B003-66F3DD9142E0}">
      <dgm:prSet/>
      <dgm:spPr/>
      <dgm:t>
        <a:bodyPr/>
        <a:lstStyle/>
        <a:p>
          <a:endParaRPr lang="en-IN"/>
        </a:p>
      </dgm:t>
    </dgm:pt>
    <dgm:pt modelId="{0D81FE82-D0DD-4FB6-A4C4-E351375DAD3A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Consider green wave synchronization for smoother vehicle movement.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E110B4-2571-4EB1-890C-E5A34F8E190C}" type="parTrans" cxnId="{188CFA9B-30A2-48FE-B82D-ED894FBF56B3}">
      <dgm:prSet/>
      <dgm:spPr/>
      <dgm:t>
        <a:bodyPr/>
        <a:lstStyle/>
        <a:p>
          <a:endParaRPr lang="en-IN"/>
        </a:p>
      </dgm:t>
    </dgm:pt>
    <dgm:pt modelId="{34D4692E-C040-4147-B0E2-B32C0E20AEC1}" type="sibTrans" cxnId="{188CFA9B-30A2-48FE-B82D-ED894FBF56B3}">
      <dgm:prSet/>
      <dgm:spPr/>
      <dgm:t>
        <a:bodyPr/>
        <a:lstStyle/>
        <a:p>
          <a:endParaRPr lang="en-IN"/>
        </a:p>
      </dgm:t>
    </dgm:pt>
    <dgm:pt modelId="{4B9DAE41-77B9-4744-9F75-95D00952867A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Adaptive Reallocation</a:t>
          </a:r>
        </a:p>
      </dgm:t>
    </dgm:pt>
    <dgm:pt modelId="{240D65E1-54B8-4007-8818-93A691ACD6EE}" type="parTrans" cxnId="{9ECFCBE8-2C48-4C00-92C3-4D0AFB7BADC4}">
      <dgm:prSet/>
      <dgm:spPr/>
      <dgm:t>
        <a:bodyPr/>
        <a:lstStyle/>
        <a:p>
          <a:endParaRPr lang="en-IN"/>
        </a:p>
      </dgm:t>
    </dgm:pt>
    <dgm:pt modelId="{35D7556C-AA21-4A1C-9AD8-A668E5B01645}" type="sibTrans" cxnId="{9ECFCBE8-2C48-4C00-92C3-4D0AFB7BADC4}">
      <dgm:prSet/>
      <dgm:spPr/>
      <dgm:t>
        <a:bodyPr/>
        <a:lstStyle/>
        <a:p>
          <a:endParaRPr lang="en-IN"/>
        </a:p>
      </dgm:t>
    </dgm:pt>
    <dgm:pt modelId="{2EFF033F-A28B-4F27-A5A1-F8D8D7852CA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Reinforcement Learning (RL) models can help optimize time allocation.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CFADC9-66A5-4FB2-8BD8-E918A0BF6E22}" type="parTrans" cxnId="{03308A29-EBAA-424A-8845-90BDF6344089}">
      <dgm:prSet/>
      <dgm:spPr/>
      <dgm:t>
        <a:bodyPr/>
        <a:lstStyle/>
        <a:p>
          <a:endParaRPr lang="en-IN"/>
        </a:p>
      </dgm:t>
    </dgm:pt>
    <dgm:pt modelId="{64ED6CE5-0F08-422F-B8DD-D912ECBBD7AF}" type="sibTrans" cxnId="{03308A29-EBAA-424A-8845-90BDF6344089}">
      <dgm:prSet/>
      <dgm:spPr/>
      <dgm:t>
        <a:bodyPr/>
        <a:lstStyle/>
        <a:p>
          <a:endParaRPr lang="en-IN"/>
        </a:p>
      </dgm:t>
    </dgm:pt>
    <dgm:pt modelId="{26E85017-12FB-4748-A606-A354D736A39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 vehicle detection sensors (LiDAR, computer vision) to assess density.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DE4E96-4412-4723-AEF6-C68327852587}" type="parTrans" cxnId="{F14A4E8B-3F96-4A64-85BF-BBD02E294F3D}">
      <dgm:prSet/>
      <dgm:spPr/>
      <dgm:t>
        <a:bodyPr/>
        <a:lstStyle/>
        <a:p>
          <a:endParaRPr lang="en-IN"/>
        </a:p>
      </dgm:t>
    </dgm:pt>
    <dgm:pt modelId="{2D786296-5FA4-442B-AF55-98EC777427B3}" type="sibTrans" cxnId="{F14A4E8B-3F96-4A64-85BF-BBD02E294F3D}">
      <dgm:prSet/>
      <dgm:spPr/>
      <dgm:t>
        <a:bodyPr/>
        <a:lstStyle/>
        <a:p>
          <a:endParaRPr lang="en-IN"/>
        </a:p>
      </dgm:t>
    </dgm:pt>
    <dgm:pt modelId="{12EFC07B-A1D8-414F-B726-23D6E198A817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Signal Sequence (Anti-Clockwise Flow)</a:t>
          </a:r>
        </a:p>
      </dgm:t>
    </dgm:pt>
    <dgm:pt modelId="{1A7C949A-81E5-4C4E-BB1A-65D94D211AD5}" type="parTrans" cxnId="{4D10AB7F-1F31-4048-A267-06750A71E224}">
      <dgm:prSet/>
      <dgm:spPr/>
      <dgm:t>
        <a:bodyPr/>
        <a:lstStyle/>
        <a:p>
          <a:endParaRPr lang="en-IN"/>
        </a:p>
      </dgm:t>
    </dgm:pt>
    <dgm:pt modelId="{D8162A5A-D5B5-4506-AF17-2C8489B6A023}" type="sibTrans" cxnId="{4D10AB7F-1F31-4048-A267-06750A71E224}">
      <dgm:prSet/>
      <dgm:spPr/>
      <dgm:t>
        <a:bodyPr/>
        <a:lstStyle/>
        <a:p>
          <a:endParaRPr lang="en-IN"/>
        </a:p>
      </dgm:t>
    </dgm:pt>
    <dgm:pt modelId="{0015D61D-0A39-4009-8C6D-AA8CBB9EB098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Helps avoid deadlocks and congestion.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B57DD0-5694-436F-AD4F-5F697EE5CEFE}" type="parTrans" cxnId="{F6EBDF3B-51D7-4E62-A678-771A1D53C02F}">
      <dgm:prSet/>
      <dgm:spPr/>
      <dgm:t>
        <a:bodyPr/>
        <a:lstStyle/>
        <a:p>
          <a:endParaRPr lang="en-IN"/>
        </a:p>
      </dgm:t>
    </dgm:pt>
    <dgm:pt modelId="{3E8FCE4A-A2F7-4775-B07C-5ED5999B93B6}" type="sibTrans" cxnId="{F6EBDF3B-51D7-4E62-A678-771A1D53C02F}">
      <dgm:prSet/>
      <dgm:spPr/>
      <dgm:t>
        <a:bodyPr/>
        <a:lstStyle/>
        <a:p>
          <a:endParaRPr lang="en-IN"/>
        </a:p>
      </dgm:t>
    </dgm:pt>
    <dgm:pt modelId="{E357FA93-BDB6-4AFF-9D24-6B293CBE212B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Microservices (Docker, Kubernetes) ensure flexibility.</a:t>
          </a:r>
        </a:p>
      </dgm:t>
    </dgm:pt>
    <dgm:pt modelId="{C82431F8-D3DF-492F-B924-8F6D679D7612}" type="parTrans" cxnId="{078D79CE-8696-423C-BE8F-9308AE6110DA}">
      <dgm:prSet/>
      <dgm:spPr/>
      <dgm:t>
        <a:bodyPr/>
        <a:lstStyle/>
        <a:p>
          <a:endParaRPr lang="en-IN"/>
        </a:p>
      </dgm:t>
    </dgm:pt>
    <dgm:pt modelId="{59EEA917-4C80-4C53-B5F7-A830C09FDA7C}" type="sibTrans" cxnId="{078D79CE-8696-423C-BE8F-9308AE6110DA}">
      <dgm:prSet/>
      <dgm:spPr/>
      <dgm:t>
        <a:bodyPr/>
        <a:lstStyle/>
        <a:p>
          <a:endParaRPr lang="en-IN"/>
        </a:p>
      </dgm:t>
    </dgm:pt>
    <dgm:pt modelId="{E765CED3-A979-4021-B60B-CA06E7E5D071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Tools &amp; Scalability</a:t>
          </a:r>
        </a:p>
      </dgm:t>
    </dgm:pt>
    <dgm:pt modelId="{E45B562E-42CE-4051-B505-0C01A5D77204}" type="parTrans" cxnId="{AADDD5AA-30BC-424B-A309-E88B4B3CCC14}">
      <dgm:prSet/>
      <dgm:spPr/>
      <dgm:t>
        <a:bodyPr/>
        <a:lstStyle/>
        <a:p>
          <a:endParaRPr lang="en-IN"/>
        </a:p>
      </dgm:t>
    </dgm:pt>
    <dgm:pt modelId="{5A4C4B4A-8C5E-49F2-BD25-EE5988A11F73}" type="sibTrans" cxnId="{AADDD5AA-30BC-424B-A309-E88B4B3CCC14}">
      <dgm:prSet/>
      <dgm:spPr/>
      <dgm:t>
        <a:bodyPr/>
        <a:lstStyle/>
        <a:p>
          <a:endParaRPr lang="en-IN"/>
        </a:p>
      </dgm:t>
    </dgm:pt>
    <dgm:pt modelId="{CA900F62-56D7-46E5-840E-34CD301CEDA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Could benefit from predictive modeling to preemptively adjust for surges.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689EB0-FECD-4BFB-9A55-6DF5A71B2CF5}" type="parTrans" cxnId="{4A964398-AFCD-48D0-BB21-5ABB9376E674}">
      <dgm:prSet/>
      <dgm:spPr/>
      <dgm:t>
        <a:bodyPr/>
        <a:lstStyle/>
        <a:p>
          <a:endParaRPr lang="en-IN"/>
        </a:p>
      </dgm:t>
    </dgm:pt>
    <dgm:pt modelId="{07DCC438-18EA-491B-BC70-AFB0DD89D392}" type="sibTrans" cxnId="{4A964398-AFCD-48D0-BB21-5ABB9376E674}">
      <dgm:prSet/>
      <dgm:spPr/>
      <dgm:t>
        <a:bodyPr/>
        <a:lstStyle/>
        <a:p>
          <a:endParaRPr lang="en-IN"/>
        </a:p>
      </dgm:t>
    </dgm:pt>
    <dgm:pt modelId="{DFBDC047-EC9E-40EC-A75D-6325E319B6C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Kafka / MQTT for real-time data streaming.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1D2C44-DEB1-41CF-BC3D-6F47364E681E}" type="parTrans" cxnId="{F1C82BBF-B366-4453-BDE5-0484DE8EDAD5}">
      <dgm:prSet/>
      <dgm:spPr/>
      <dgm:t>
        <a:bodyPr/>
        <a:lstStyle/>
        <a:p>
          <a:endParaRPr lang="en-IN"/>
        </a:p>
      </dgm:t>
    </dgm:pt>
    <dgm:pt modelId="{8E9A6381-F6C4-48F0-8740-8B91B958D8ED}" type="sibTrans" cxnId="{F1C82BBF-B366-4453-BDE5-0484DE8EDAD5}">
      <dgm:prSet/>
      <dgm:spPr/>
      <dgm:t>
        <a:bodyPr/>
        <a:lstStyle/>
        <a:p>
          <a:endParaRPr lang="en-IN"/>
        </a:p>
      </dgm:t>
    </dgm:pt>
    <dgm:pt modelId="{ECE86BEC-03DD-41C5-822F-799945A628BB}" type="pres">
      <dgm:prSet presAssocID="{F21DD3D5-B618-4696-8356-457648BAEF42}" presName="linearFlow" presStyleCnt="0">
        <dgm:presLayoutVars>
          <dgm:dir/>
          <dgm:animLvl val="lvl"/>
          <dgm:resizeHandles val="exact"/>
        </dgm:presLayoutVars>
      </dgm:prSet>
      <dgm:spPr/>
    </dgm:pt>
    <dgm:pt modelId="{66FC2404-5815-43DA-8637-B94AB0C1D2DA}" type="pres">
      <dgm:prSet presAssocID="{9CFD81E1-BADA-45A2-841A-7984C5A98AFE}" presName="composite" presStyleCnt="0"/>
      <dgm:spPr/>
    </dgm:pt>
    <dgm:pt modelId="{19F32F8A-90B7-4631-83D2-3890695E7004}" type="pres">
      <dgm:prSet presAssocID="{9CFD81E1-BADA-45A2-841A-7984C5A98AF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B0D0843B-E6D2-4BAD-ADF7-8A5F4F2155AA}" type="pres">
      <dgm:prSet presAssocID="{9CFD81E1-BADA-45A2-841A-7984C5A98AFE}" presName="descendantText" presStyleLbl="alignAcc1" presStyleIdx="0" presStyleCnt="4">
        <dgm:presLayoutVars>
          <dgm:bulletEnabled val="1"/>
        </dgm:presLayoutVars>
      </dgm:prSet>
      <dgm:spPr/>
    </dgm:pt>
    <dgm:pt modelId="{36993C2E-4378-4E4F-8A3E-59412BED6E72}" type="pres">
      <dgm:prSet presAssocID="{42F5348F-A144-48A5-925E-5422C46954E2}" presName="sp" presStyleCnt="0"/>
      <dgm:spPr/>
    </dgm:pt>
    <dgm:pt modelId="{83D6970E-5EBB-46ED-9270-402B350EE8AD}" type="pres">
      <dgm:prSet presAssocID="{4B9DAE41-77B9-4744-9F75-95D00952867A}" presName="composite" presStyleCnt="0"/>
      <dgm:spPr/>
    </dgm:pt>
    <dgm:pt modelId="{6B0FF290-61A0-492B-81A5-1708BAA078D8}" type="pres">
      <dgm:prSet presAssocID="{4B9DAE41-77B9-4744-9F75-95D00952867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96A859E-B793-4D5F-B495-982A0FF0BF2F}" type="pres">
      <dgm:prSet presAssocID="{4B9DAE41-77B9-4744-9F75-95D00952867A}" presName="descendantText" presStyleLbl="alignAcc1" presStyleIdx="1" presStyleCnt="4">
        <dgm:presLayoutVars>
          <dgm:bulletEnabled val="1"/>
        </dgm:presLayoutVars>
      </dgm:prSet>
      <dgm:spPr/>
    </dgm:pt>
    <dgm:pt modelId="{6C65AD71-DDEA-426E-AEF4-B2CB284A6526}" type="pres">
      <dgm:prSet presAssocID="{35D7556C-AA21-4A1C-9AD8-A668E5B01645}" presName="sp" presStyleCnt="0"/>
      <dgm:spPr/>
    </dgm:pt>
    <dgm:pt modelId="{3B2FD696-C78A-44E7-9569-1C064338ADD0}" type="pres">
      <dgm:prSet presAssocID="{12EFC07B-A1D8-414F-B726-23D6E198A817}" presName="composite" presStyleCnt="0"/>
      <dgm:spPr/>
    </dgm:pt>
    <dgm:pt modelId="{03484D48-674D-448C-8CBD-B5A03BB4D4B6}" type="pres">
      <dgm:prSet presAssocID="{12EFC07B-A1D8-414F-B726-23D6E198A817}" presName="parentText" presStyleLbl="alignNode1" presStyleIdx="2" presStyleCnt="4" custLinFactNeighborY="5282">
        <dgm:presLayoutVars>
          <dgm:chMax val="1"/>
          <dgm:bulletEnabled val="1"/>
        </dgm:presLayoutVars>
      </dgm:prSet>
      <dgm:spPr/>
    </dgm:pt>
    <dgm:pt modelId="{A2C8942F-E3B7-4632-AA66-ABED21451D96}" type="pres">
      <dgm:prSet presAssocID="{12EFC07B-A1D8-414F-B726-23D6E198A817}" presName="descendantText" presStyleLbl="alignAcc1" presStyleIdx="2" presStyleCnt="4">
        <dgm:presLayoutVars>
          <dgm:bulletEnabled val="1"/>
        </dgm:presLayoutVars>
      </dgm:prSet>
      <dgm:spPr/>
    </dgm:pt>
    <dgm:pt modelId="{D10C6F63-8D72-42C7-B7EF-C1DF9AE7FCCD}" type="pres">
      <dgm:prSet presAssocID="{D8162A5A-D5B5-4506-AF17-2C8489B6A023}" presName="sp" presStyleCnt="0"/>
      <dgm:spPr/>
    </dgm:pt>
    <dgm:pt modelId="{9A6900A7-6A0A-44CD-B59E-820C9EC8837C}" type="pres">
      <dgm:prSet presAssocID="{E765CED3-A979-4021-B60B-CA06E7E5D071}" presName="composite" presStyleCnt="0"/>
      <dgm:spPr/>
    </dgm:pt>
    <dgm:pt modelId="{8FC74D43-6413-4419-9F13-0949A79AC83C}" type="pres">
      <dgm:prSet presAssocID="{E765CED3-A979-4021-B60B-CA06E7E5D07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B241E57-75E0-4426-ABF8-D5F5CEE80C72}" type="pres">
      <dgm:prSet presAssocID="{E765CED3-A979-4021-B60B-CA06E7E5D071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C6BF305-B23B-41CA-9D9C-8E15CA83FD12}" type="presOf" srcId="{3570FFF5-C6B2-4B5C-8319-1BB1492D5A31}" destId="{B0D0843B-E6D2-4BAD-ADF7-8A5F4F2155AA}" srcOrd="0" destOrd="0" presId="urn:microsoft.com/office/officeart/2005/8/layout/chevron2"/>
    <dgm:cxn modelId="{97DD4814-52CD-4B88-A151-B750D527AB1B}" type="presOf" srcId="{DFBDC047-EC9E-40EC-A75D-6325E319B6C0}" destId="{EB241E57-75E0-4426-ABF8-D5F5CEE80C72}" srcOrd="0" destOrd="1" presId="urn:microsoft.com/office/officeart/2005/8/layout/chevron2"/>
    <dgm:cxn modelId="{03308A29-EBAA-424A-8845-90BDF6344089}" srcId="{4B9DAE41-77B9-4744-9F75-95D00952867A}" destId="{2EFF033F-A28B-4F27-A5A1-F8D8D7852CAF}" srcOrd="0" destOrd="0" parTransId="{C1CFADC9-66A5-4FB2-8BD8-E918A0BF6E22}" sibTransId="{64ED6CE5-0F08-422F-B8DD-D912ECBBD7AF}"/>
    <dgm:cxn modelId="{F6EBDF3B-51D7-4E62-A678-771A1D53C02F}" srcId="{12EFC07B-A1D8-414F-B726-23D6E198A817}" destId="{0015D61D-0A39-4009-8C6D-AA8CBB9EB098}" srcOrd="0" destOrd="0" parTransId="{ACB57DD0-5694-436F-AD4F-5F697EE5CEFE}" sibTransId="{3E8FCE4A-A2F7-4775-B07C-5ED5999B93B6}"/>
    <dgm:cxn modelId="{3DBB6C6F-5031-4A59-A246-40C3EFBB4C83}" type="presOf" srcId="{F21DD3D5-B618-4696-8356-457648BAEF42}" destId="{ECE86BEC-03DD-41C5-822F-799945A628BB}" srcOrd="0" destOrd="0" presId="urn:microsoft.com/office/officeart/2005/8/layout/chevron2"/>
    <dgm:cxn modelId="{B65B0B52-7DF8-4651-B043-032499AC42D5}" type="presOf" srcId="{CA900F62-56D7-46E5-840E-34CD301CEDA4}" destId="{A2C8942F-E3B7-4632-AA66-ABED21451D96}" srcOrd="0" destOrd="1" presId="urn:microsoft.com/office/officeart/2005/8/layout/chevron2"/>
    <dgm:cxn modelId="{5997D07E-A0E0-4023-910A-F10720ECE5C7}" type="presOf" srcId="{E765CED3-A979-4021-B60B-CA06E7E5D071}" destId="{8FC74D43-6413-4419-9F13-0949A79AC83C}" srcOrd="0" destOrd="0" presId="urn:microsoft.com/office/officeart/2005/8/layout/chevron2"/>
    <dgm:cxn modelId="{4D10AB7F-1F31-4048-A267-06750A71E224}" srcId="{F21DD3D5-B618-4696-8356-457648BAEF42}" destId="{12EFC07B-A1D8-414F-B726-23D6E198A817}" srcOrd="2" destOrd="0" parTransId="{1A7C949A-81E5-4C4E-BB1A-65D94D211AD5}" sibTransId="{D8162A5A-D5B5-4506-AF17-2C8489B6A023}"/>
    <dgm:cxn modelId="{5A20BD7F-4049-4577-8AA3-09D7D1755118}" type="presOf" srcId="{26E85017-12FB-4748-A606-A354D736A39E}" destId="{396A859E-B793-4D5F-B495-982A0FF0BF2F}" srcOrd="0" destOrd="1" presId="urn:microsoft.com/office/officeart/2005/8/layout/chevron2"/>
    <dgm:cxn modelId="{B0542682-F0F4-4C0D-B003-66F3DD9142E0}" srcId="{9CFD81E1-BADA-45A2-841A-7984C5A98AFE}" destId="{3570FFF5-C6B2-4B5C-8319-1BB1492D5A31}" srcOrd="0" destOrd="0" parTransId="{4734BCB2-0F30-417F-A217-2436566DAAFF}" sibTransId="{7E57996E-FCB3-443C-A26C-805E6AAE3FC7}"/>
    <dgm:cxn modelId="{8C4D8A82-1758-4929-BECA-BBA5204CEC84}" type="presOf" srcId="{2EFF033F-A28B-4F27-A5A1-F8D8D7852CAF}" destId="{396A859E-B793-4D5F-B495-982A0FF0BF2F}" srcOrd="0" destOrd="0" presId="urn:microsoft.com/office/officeart/2005/8/layout/chevron2"/>
    <dgm:cxn modelId="{4E139F88-4B49-402F-8694-CD53F5239C81}" type="presOf" srcId="{4B9DAE41-77B9-4744-9F75-95D00952867A}" destId="{6B0FF290-61A0-492B-81A5-1708BAA078D8}" srcOrd="0" destOrd="0" presId="urn:microsoft.com/office/officeart/2005/8/layout/chevron2"/>
    <dgm:cxn modelId="{F14A4E8B-3F96-4A64-85BF-BBD02E294F3D}" srcId="{4B9DAE41-77B9-4744-9F75-95D00952867A}" destId="{26E85017-12FB-4748-A606-A354D736A39E}" srcOrd="1" destOrd="0" parTransId="{37DE4E96-4412-4723-AEF6-C68327852587}" sibTransId="{2D786296-5FA4-442B-AF55-98EC777427B3}"/>
    <dgm:cxn modelId="{DC1CB28E-5FC0-4CA0-B9AD-51BE96FB4F0B}" type="presOf" srcId="{0015D61D-0A39-4009-8C6D-AA8CBB9EB098}" destId="{A2C8942F-E3B7-4632-AA66-ABED21451D96}" srcOrd="0" destOrd="0" presId="urn:microsoft.com/office/officeart/2005/8/layout/chevron2"/>
    <dgm:cxn modelId="{ADFEFF97-3EAD-4312-93E5-333F3EA800F6}" type="presOf" srcId="{12EFC07B-A1D8-414F-B726-23D6E198A817}" destId="{03484D48-674D-448C-8CBD-B5A03BB4D4B6}" srcOrd="0" destOrd="0" presId="urn:microsoft.com/office/officeart/2005/8/layout/chevron2"/>
    <dgm:cxn modelId="{4A964398-AFCD-48D0-BB21-5ABB9376E674}" srcId="{12EFC07B-A1D8-414F-B726-23D6E198A817}" destId="{CA900F62-56D7-46E5-840E-34CD301CEDA4}" srcOrd="1" destOrd="0" parTransId="{19689EB0-FECD-4BFB-9A55-6DF5A71B2CF5}" sibTransId="{07DCC438-18EA-491B-BC70-AFB0DD89D392}"/>
    <dgm:cxn modelId="{188CFA9B-30A2-48FE-B82D-ED894FBF56B3}" srcId="{9CFD81E1-BADA-45A2-841A-7984C5A98AFE}" destId="{0D81FE82-D0DD-4FB6-A4C4-E351375DAD3A}" srcOrd="1" destOrd="0" parTransId="{FAE110B4-2571-4EB1-890C-E5A34F8E190C}" sibTransId="{34D4692E-C040-4147-B0E2-B32C0E20AEC1}"/>
    <dgm:cxn modelId="{AADDD5AA-30BC-424B-A309-E88B4B3CCC14}" srcId="{F21DD3D5-B618-4696-8356-457648BAEF42}" destId="{E765CED3-A979-4021-B60B-CA06E7E5D071}" srcOrd="3" destOrd="0" parTransId="{E45B562E-42CE-4051-B505-0C01A5D77204}" sibTransId="{5A4C4B4A-8C5E-49F2-BD25-EE5988A11F73}"/>
    <dgm:cxn modelId="{F1C82BBF-B366-4453-BDE5-0484DE8EDAD5}" srcId="{E765CED3-A979-4021-B60B-CA06E7E5D071}" destId="{DFBDC047-EC9E-40EC-A75D-6325E319B6C0}" srcOrd="1" destOrd="0" parTransId="{F11D2C44-DEB1-41CF-BC3D-6F47364E681E}" sibTransId="{8E9A6381-F6C4-48F0-8740-8B91B958D8ED}"/>
    <dgm:cxn modelId="{078D79CE-8696-423C-BE8F-9308AE6110DA}" srcId="{E765CED3-A979-4021-B60B-CA06E7E5D071}" destId="{E357FA93-BDB6-4AFF-9D24-6B293CBE212B}" srcOrd="0" destOrd="0" parTransId="{C82431F8-D3DF-492F-B924-8F6D679D7612}" sibTransId="{59EEA917-4C80-4C53-B5F7-A830C09FDA7C}"/>
    <dgm:cxn modelId="{CD1099D6-77BE-4AD8-9D5F-D3230877CCEC}" srcId="{F21DD3D5-B618-4696-8356-457648BAEF42}" destId="{9CFD81E1-BADA-45A2-841A-7984C5A98AFE}" srcOrd="0" destOrd="0" parTransId="{DADAD3D2-BD2E-47FD-AF3B-48DD496159E0}" sibTransId="{42F5348F-A144-48A5-925E-5422C46954E2}"/>
    <dgm:cxn modelId="{996DCCDF-B55E-4C3F-AF76-B90F3A0BD47F}" type="presOf" srcId="{0D81FE82-D0DD-4FB6-A4C4-E351375DAD3A}" destId="{B0D0843B-E6D2-4BAD-ADF7-8A5F4F2155AA}" srcOrd="0" destOrd="1" presId="urn:microsoft.com/office/officeart/2005/8/layout/chevron2"/>
    <dgm:cxn modelId="{879EC2E3-D546-40B4-8633-BD8B04790754}" type="presOf" srcId="{E357FA93-BDB6-4AFF-9D24-6B293CBE212B}" destId="{EB241E57-75E0-4426-ABF8-D5F5CEE80C72}" srcOrd="0" destOrd="0" presId="urn:microsoft.com/office/officeart/2005/8/layout/chevron2"/>
    <dgm:cxn modelId="{9ECFCBE8-2C48-4C00-92C3-4D0AFB7BADC4}" srcId="{F21DD3D5-B618-4696-8356-457648BAEF42}" destId="{4B9DAE41-77B9-4744-9F75-95D00952867A}" srcOrd="1" destOrd="0" parTransId="{240D65E1-54B8-4007-8818-93A691ACD6EE}" sibTransId="{35D7556C-AA21-4A1C-9AD8-A668E5B01645}"/>
    <dgm:cxn modelId="{22C4D1F6-B2B9-4274-9877-AA71A2EC2A32}" type="presOf" srcId="{9CFD81E1-BADA-45A2-841A-7984C5A98AFE}" destId="{19F32F8A-90B7-4631-83D2-3890695E7004}" srcOrd="0" destOrd="0" presId="urn:microsoft.com/office/officeart/2005/8/layout/chevron2"/>
    <dgm:cxn modelId="{219F9E0E-7DF9-4C09-9AEC-AADFAEC67467}" type="presParOf" srcId="{ECE86BEC-03DD-41C5-822F-799945A628BB}" destId="{66FC2404-5815-43DA-8637-B94AB0C1D2DA}" srcOrd="0" destOrd="0" presId="urn:microsoft.com/office/officeart/2005/8/layout/chevron2"/>
    <dgm:cxn modelId="{7D43CB2B-6A25-40A1-9B9B-B191B663BB31}" type="presParOf" srcId="{66FC2404-5815-43DA-8637-B94AB0C1D2DA}" destId="{19F32F8A-90B7-4631-83D2-3890695E7004}" srcOrd="0" destOrd="0" presId="urn:microsoft.com/office/officeart/2005/8/layout/chevron2"/>
    <dgm:cxn modelId="{CAB4E289-67C5-40FE-A281-4AB85121693F}" type="presParOf" srcId="{66FC2404-5815-43DA-8637-B94AB0C1D2DA}" destId="{B0D0843B-E6D2-4BAD-ADF7-8A5F4F2155AA}" srcOrd="1" destOrd="0" presId="urn:microsoft.com/office/officeart/2005/8/layout/chevron2"/>
    <dgm:cxn modelId="{8C147145-9C99-4D82-AA82-95AF4931D747}" type="presParOf" srcId="{ECE86BEC-03DD-41C5-822F-799945A628BB}" destId="{36993C2E-4378-4E4F-8A3E-59412BED6E72}" srcOrd="1" destOrd="0" presId="urn:microsoft.com/office/officeart/2005/8/layout/chevron2"/>
    <dgm:cxn modelId="{1981C906-BF9C-46A3-A7A4-1E9E0C68E037}" type="presParOf" srcId="{ECE86BEC-03DD-41C5-822F-799945A628BB}" destId="{83D6970E-5EBB-46ED-9270-402B350EE8AD}" srcOrd="2" destOrd="0" presId="urn:microsoft.com/office/officeart/2005/8/layout/chevron2"/>
    <dgm:cxn modelId="{73F9EE93-92D0-43CE-96F0-881678E089E8}" type="presParOf" srcId="{83D6970E-5EBB-46ED-9270-402B350EE8AD}" destId="{6B0FF290-61A0-492B-81A5-1708BAA078D8}" srcOrd="0" destOrd="0" presId="urn:microsoft.com/office/officeart/2005/8/layout/chevron2"/>
    <dgm:cxn modelId="{CA3DE2C5-689B-4856-A776-C7FCBF916760}" type="presParOf" srcId="{83D6970E-5EBB-46ED-9270-402B350EE8AD}" destId="{396A859E-B793-4D5F-B495-982A0FF0BF2F}" srcOrd="1" destOrd="0" presId="urn:microsoft.com/office/officeart/2005/8/layout/chevron2"/>
    <dgm:cxn modelId="{A6E6EF54-C5D9-4552-BB38-CF72144AEE20}" type="presParOf" srcId="{ECE86BEC-03DD-41C5-822F-799945A628BB}" destId="{6C65AD71-DDEA-426E-AEF4-B2CB284A6526}" srcOrd="3" destOrd="0" presId="urn:microsoft.com/office/officeart/2005/8/layout/chevron2"/>
    <dgm:cxn modelId="{3608C1DD-FF82-4178-B2A8-F78DF7F30E53}" type="presParOf" srcId="{ECE86BEC-03DD-41C5-822F-799945A628BB}" destId="{3B2FD696-C78A-44E7-9569-1C064338ADD0}" srcOrd="4" destOrd="0" presId="urn:microsoft.com/office/officeart/2005/8/layout/chevron2"/>
    <dgm:cxn modelId="{D6320FFB-8B59-4B07-B46E-1246EF2E8F34}" type="presParOf" srcId="{3B2FD696-C78A-44E7-9569-1C064338ADD0}" destId="{03484D48-674D-448C-8CBD-B5A03BB4D4B6}" srcOrd="0" destOrd="0" presId="urn:microsoft.com/office/officeart/2005/8/layout/chevron2"/>
    <dgm:cxn modelId="{C129BAEF-C366-4274-9716-797EE9CBEA19}" type="presParOf" srcId="{3B2FD696-C78A-44E7-9569-1C064338ADD0}" destId="{A2C8942F-E3B7-4632-AA66-ABED21451D96}" srcOrd="1" destOrd="0" presId="urn:microsoft.com/office/officeart/2005/8/layout/chevron2"/>
    <dgm:cxn modelId="{1FB64D23-F19B-4066-805F-F18997C0AE28}" type="presParOf" srcId="{ECE86BEC-03DD-41C5-822F-799945A628BB}" destId="{D10C6F63-8D72-42C7-B7EF-C1DF9AE7FCCD}" srcOrd="5" destOrd="0" presId="urn:microsoft.com/office/officeart/2005/8/layout/chevron2"/>
    <dgm:cxn modelId="{A1A4687E-2A22-4BFC-AA91-D3AD23C31005}" type="presParOf" srcId="{ECE86BEC-03DD-41C5-822F-799945A628BB}" destId="{9A6900A7-6A0A-44CD-B59E-820C9EC8837C}" srcOrd="6" destOrd="0" presId="urn:microsoft.com/office/officeart/2005/8/layout/chevron2"/>
    <dgm:cxn modelId="{CB20F77A-5D74-4E04-8CE4-341507909B3C}" type="presParOf" srcId="{9A6900A7-6A0A-44CD-B59E-820C9EC8837C}" destId="{8FC74D43-6413-4419-9F13-0949A79AC83C}" srcOrd="0" destOrd="0" presId="urn:microsoft.com/office/officeart/2005/8/layout/chevron2"/>
    <dgm:cxn modelId="{240DC08D-E76F-44AA-83E2-914E4E3C349C}" type="presParOf" srcId="{9A6900A7-6A0A-44CD-B59E-820C9EC8837C}" destId="{EB241E57-75E0-4426-ABF8-D5F5CEE80C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FE9F2-5918-4448-94E8-2C9E07426562}">
      <dsp:nvSpPr>
        <dsp:cNvPr id="0" name=""/>
        <dsp:cNvSpPr/>
      </dsp:nvSpPr>
      <dsp:spPr>
        <a:xfrm>
          <a:off x="4047" y="0"/>
          <a:ext cx="4931698" cy="123713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>
              <a:latin typeface="Times New Roman"/>
              <a:cs typeface="Times New Roman"/>
            </a:rPr>
            <a:t>Use a Generative Adversarial Network (GAN</a:t>
          </a:r>
          <a:r>
            <a:rPr lang="en-GB" sz="2200" b="0" kern="1200">
              <a:latin typeface="Times New Roman"/>
              <a:cs typeface="Times New Roman"/>
            </a:rPr>
            <a:t>).</a:t>
          </a:r>
          <a:endParaRPr lang="en-GB" sz="2200" kern="1200">
            <a:latin typeface="Times New Roman"/>
            <a:cs typeface="Times New Roman"/>
          </a:endParaRPr>
        </a:p>
      </dsp:txBody>
      <dsp:txXfrm>
        <a:off x="622612" y="0"/>
        <a:ext cx="3694568" cy="1237130"/>
      </dsp:txXfrm>
    </dsp:sp>
    <dsp:sp modelId="{96CC1532-FA84-46F9-B77B-D335E3D57025}">
      <dsp:nvSpPr>
        <dsp:cNvPr id="0" name=""/>
        <dsp:cNvSpPr/>
      </dsp:nvSpPr>
      <dsp:spPr>
        <a:xfrm>
          <a:off x="4442576" y="0"/>
          <a:ext cx="4931698" cy="123713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>
              <a:latin typeface="Times New Roman"/>
              <a:cs typeface="Times New Roman"/>
            </a:rPr>
            <a:t>Train on real-world traffic images</a:t>
          </a:r>
          <a:r>
            <a:rPr lang="en-GB" sz="2200" kern="1200">
              <a:latin typeface="Times New Roman"/>
              <a:cs typeface="Times New Roman"/>
            </a:rPr>
            <a:t> from </a:t>
          </a:r>
          <a:r>
            <a:rPr lang="en-GB" sz="2200" b="1" kern="1200">
              <a:latin typeface="Times New Roman"/>
              <a:cs typeface="Times New Roman"/>
            </a:rPr>
            <a:t>CCTV  feeds</a:t>
          </a:r>
          <a:r>
            <a:rPr lang="en-GB" sz="2200" kern="1200">
              <a:latin typeface="Times New Roman"/>
              <a:cs typeface="Times New Roman"/>
            </a:rPr>
            <a:t>.</a:t>
          </a:r>
        </a:p>
      </dsp:txBody>
      <dsp:txXfrm>
        <a:off x="5061141" y="0"/>
        <a:ext cx="3694568" cy="1237130"/>
      </dsp:txXfrm>
    </dsp:sp>
    <dsp:sp modelId="{8FFCF369-0DA0-4DD2-8D69-E92152399372}">
      <dsp:nvSpPr>
        <dsp:cNvPr id="0" name=""/>
        <dsp:cNvSpPr/>
      </dsp:nvSpPr>
      <dsp:spPr>
        <a:xfrm>
          <a:off x="8881104" y="0"/>
          <a:ext cx="4931698" cy="1237130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>
              <a:latin typeface="Times New Roman"/>
              <a:cs typeface="Times New Roman"/>
            </a:rPr>
            <a:t>Generate synthetic traffic images</a:t>
          </a:r>
          <a:r>
            <a:rPr lang="en-GB" sz="2200" kern="1200">
              <a:latin typeface="Times New Roman"/>
              <a:cs typeface="Times New Roman"/>
            </a:rPr>
            <a:t> for different conditions (night, rain, fog, peak hours).</a:t>
          </a:r>
        </a:p>
      </dsp:txBody>
      <dsp:txXfrm>
        <a:off x="9499669" y="0"/>
        <a:ext cx="3694568" cy="1237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BEA70-CF44-4934-8A9F-14181FF8B478}">
      <dsp:nvSpPr>
        <dsp:cNvPr id="0" name=""/>
        <dsp:cNvSpPr/>
      </dsp:nvSpPr>
      <dsp:spPr>
        <a:xfrm>
          <a:off x="12335" y="0"/>
          <a:ext cx="3687024" cy="732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>
              <a:latin typeface="Times New Roman"/>
              <a:cs typeface="Times New Roman"/>
            </a:rPr>
            <a:t>Train an autoencoder on normal traffic patterns.</a:t>
          </a:r>
        </a:p>
      </dsp:txBody>
      <dsp:txXfrm>
        <a:off x="33800" y="21465"/>
        <a:ext cx="3644094" cy="689936"/>
      </dsp:txXfrm>
    </dsp:sp>
    <dsp:sp modelId="{20F66749-CD42-4791-92DD-ED6773633E3A}">
      <dsp:nvSpPr>
        <dsp:cNvPr id="0" name=""/>
        <dsp:cNvSpPr/>
      </dsp:nvSpPr>
      <dsp:spPr>
        <a:xfrm>
          <a:off x="4068063" y="0"/>
          <a:ext cx="781649" cy="732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4068063" y="146573"/>
        <a:ext cx="561789" cy="439720"/>
      </dsp:txXfrm>
    </dsp:sp>
    <dsp:sp modelId="{378C3CFD-EDE4-4AD0-99AE-7078F6776929}">
      <dsp:nvSpPr>
        <dsp:cNvPr id="0" name=""/>
        <dsp:cNvSpPr/>
      </dsp:nvSpPr>
      <dsp:spPr>
        <a:xfrm>
          <a:off x="5174170" y="0"/>
          <a:ext cx="3687024" cy="732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>
              <a:latin typeface="Times New Roman"/>
              <a:cs typeface="Times New Roman"/>
            </a:rPr>
            <a:t>Compare real-time data</a:t>
          </a:r>
          <a:r>
            <a:rPr lang="en-GB" sz="2000" kern="1200">
              <a:latin typeface="Times New Roman"/>
              <a:cs typeface="Times New Roman"/>
            </a:rPr>
            <a:t> with </a:t>
          </a:r>
          <a:r>
            <a:rPr lang="en-GB" sz="2000" b="0" kern="1200">
              <a:latin typeface="Times New Roman"/>
              <a:cs typeface="Times New Roman"/>
            </a:rPr>
            <a:t>expected</a:t>
          </a:r>
          <a:r>
            <a:rPr lang="en-GB" sz="2000" kern="1200">
              <a:latin typeface="Times New Roman"/>
              <a:cs typeface="Times New Roman"/>
            </a:rPr>
            <a:t> traffic behaviour.</a:t>
          </a:r>
        </a:p>
      </dsp:txBody>
      <dsp:txXfrm>
        <a:off x="5195635" y="21465"/>
        <a:ext cx="3644094" cy="689936"/>
      </dsp:txXfrm>
    </dsp:sp>
    <dsp:sp modelId="{FC87D669-8736-4C89-B95E-336A28CEAC23}">
      <dsp:nvSpPr>
        <dsp:cNvPr id="0" name=""/>
        <dsp:cNvSpPr/>
      </dsp:nvSpPr>
      <dsp:spPr>
        <a:xfrm>
          <a:off x="9229897" y="0"/>
          <a:ext cx="781649" cy="7328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9229897" y="146573"/>
        <a:ext cx="561789" cy="439720"/>
      </dsp:txXfrm>
    </dsp:sp>
    <dsp:sp modelId="{87ACDADA-1672-4676-ADBB-8CBDC996E7E0}">
      <dsp:nvSpPr>
        <dsp:cNvPr id="0" name=""/>
        <dsp:cNvSpPr/>
      </dsp:nvSpPr>
      <dsp:spPr>
        <a:xfrm>
          <a:off x="10336005" y="0"/>
          <a:ext cx="3687024" cy="73286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>
              <a:latin typeface="Times New Roman"/>
              <a:cs typeface="Times New Roman"/>
            </a:rPr>
            <a:t>Flag anomalies</a:t>
          </a:r>
          <a:r>
            <a:rPr lang="en-GB" sz="2000" kern="1200">
              <a:latin typeface="Times New Roman"/>
              <a:cs typeface="Times New Roman"/>
            </a:rPr>
            <a:t> (sudden vehicle buildup, road blockages)</a:t>
          </a:r>
        </a:p>
      </dsp:txBody>
      <dsp:txXfrm>
        <a:off x="10357470" y="21465"/>
        <a:ext cx="3644094" cy="689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F32F8A-90B7-4631-83D2-3890695E7004}">
      <dsp:nvSpPr>
        <dsp:cNvPr id="0" name=""/>
        <dsp:cNvSpPr/>
      </dsp:nvSpPr>
      <dsp:spPr>
        <a:xfrm rot="5400000">
          <a:off x="-310382" y="314550"/>
          <a:ext cx="2069219" cy="14484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Fixed cycle time (120 seconds)</a:t>
          </a:r>
        </a:p>
      </dsp:txBody>
      <dsp:txXfrm rot="-5400000">
        <a:off x="2" y="728394"/>
        <a:ext cx="1448453" cy="620766"/>
      </dsp:txXfrm>
    </dsp:sp>
    <dsp:sp modelId="{B0D0843B-E6D2-4BAD-ADF7-8A5F4F2155AA}">
      <dsp:nvSpPr>
        <dsp:cNvPr id="0" name=""/>
        <dsp:cNvSpPr/>
      </dsp:nvSpPr>
      <dsp:spPr>
        <a:xfrm rot="5400000">
          <a:off x="4001968" y="-2549347"/>
          <a:ext cx="1344992" cy="64520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 phase splits are optimized based on real-time density.</a:t>
          </a:r>
          <a:endParaRPr lang="en-IN" sz="21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Consider green wave synchronization for smoother vehicle movement.</a:t>
          </a:r>
          <a:endParaRPr lang="en-IN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48454" y="69824"/>
        <a:ext cx="6386365" cy="1213678"/>
      </dsp:txXfrm>
    </dsp:sp>
    <dsp:sp modelId="{6B0FF290-61A0-492B-81A5-1708BAA078D8}">
      <dsp:nvSpPr>
        <dsp:cNvPr id="0" name=""/>
        <dsp:cNvSpPr/>
      </dsp:nvSpPr>
      <dsp:spPr>
        <a:xfrm rot="5400000">
          <a:off x="-310382" y="2242788"/>
          <a:ext cx="2069219" cy="14484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Adaptive Reallocation</a:t>
          </a:r>
        </a:p>
      </dsp:txBody>
      <dsp:txXfrm rot="-5400000">
        <a:off x="2" y="2656632"/>
        <a:ext cx="1448453" cy="620766"/>
      </dsp:txXfrm>
    </dsp:sp>
    <dsp:sp modelId="{396A859E-B793-4D5F-B495-982A0FF0BF2F}">
      <dsp:nvSpPr>
        <dsp:cNvPr id="0" name=""/>
        <dsp:cNvSpPr/>
      </dsp:nvSpPr>
      <dsp:spPr>
        <a:xfrm rot="5400000">
          <a:off x="4001968" y="-621109"/>
          <a:ext cx="1344992" cy="64520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Reinforcement Learning (RL) models can help optimize time allocation.</a:t>
          </a:r>
          <a:endParaRPr lang="en-IN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vehicle detection sensors (LiDAR, computer vision) to assess density.</a:t>
          </a:r>
          <a:endParaRPr lang="en-IN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48454" y="1998062"/>
        <a:ext cx="6386365" cy="1213678"/>
      </dsp:txXfrm>
    </dsp:sp>
    <dsp:sp modelId="{03484D48-674D-448C-8CBD-B5A03BB4D4B6}">
      <dsp:nvSpPr>
        <dsp:cNvPr id="0" name=""/>
        <dsp:cNvSpPr/>
      </dsp:nvSpPr>
      <dsp:spPr>
        <a:xfrm rot="5400000">
          <a:off x="-310382" y="4280322"/>
          <a:ext cx="2069219" cy="14484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Signal Sequence (Anti-Clockwise Flow)</a:t>
          </a:r>
        </a:p>
      </dsp:txBody>
      <dsp:txXfrm rot="-5400000">
        <a:off x="2" y="4694166"/>
        <a:ext cx="1448453" cy="620766"/>
      </dsp:txXfrm>
    </dsp:sp>
    <dsp:sp modelId="{A2C8942F-E3B7-4632-AA66-ABED21451D96}">
      <dsp:nvSpPr>
        <dsp:cNvPr id="0" name=""/>
        <dsp:cNvSpPr/>
      </dsp:nvSpPr>
      <dsp:spPr>
        <a:xfrm rot="5400000">
          <a:off x="4001968" y="1307128"/>
          <a:ext cx="1344992" cy="64520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Helps avoid deadlocks and congestion.</a:t>
          </a:r>
          <a:endParaRPr lang="en-IN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Could benefit from predictive modeling to preemptively adjust for surges.</a:t>
          </a:r>
          <a:endParaRPr lang="en-IN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48454" y="3926300"/>
        <a:ext cx="6386365" cy="1213678"/>
      </dsp:txXfrm>
    </dsp:sp>
    <dsp:sp modelId="{8FC74D43-6413-4419-9F13-0949A79AC83C}">
      <dsp:nvSpPr>
        <dsp:cNvPr id="0" name=""/>
        <dsp:cNvSpPr/>
      </dsp:nvSpPr>
      <dsp:spPr>
        <a:xfrm rot="5400000">
          <a:off x="-310382" y="6099263"/>
          <a:ext cx="2069219" cy="14484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Tools &amp; Scalability</a:t>
          </a:r>
        </a:p>
      </dsp:txBody>
      <dsp:txXfrm rot="-5400000">
        <a:off x="2" y="6513107"/>
        <a:ext cx="1448453" cy="620766"/>
      </dsp:txXfrm>
    </dsp:sp>
    <dsp:sp modelId="{EB241E57-75E0-4426-ABF8-D5F5CEE80C72}">
      <dsp:nvSpPr>
        <dsp:cNvPr id="0" name=""/>
        <dsp:cNvSpPr/>
      </dsp:nvSpPr>
      <dsp:spPr>
        <a:xfrm rot="5400000">
          <a:off x="4001968" y="3235366"/>
          <a:ext cx="1344992" cy="64520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Microservices (Docker, Kubernetes) ensure flexibility.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Kafka / MQTT for real-time data streaming.</a:t>
          </a:r>
          <a:endParaRPr lang="en-IN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448454" y="5854538"/>
        <a:ext cx="6386365" cy="1213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7D82A-C371-452E-93E3-6CD6278D0B7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AB744-0B5F-4E9B-9BE4-74B29F054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00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8200" y="291659"/>
            <a:ext cx="2299506" cy="2249417"/>
          </a:xfrm>
          <a:custGeom>
            <a:avLst/>
            <a:gdLst/>
            <a:ahLst/>
            <a:cxnLst/>
            <a:rect l="l" t="t" r="r" b="b"/>
            <a:pathLst>
              <a:path w="2299506" h="2249417">
                <a:moveTo>
                  <a:pt x="0" y="0"/>
                </a:moveTo>
                <a:lnTo>
                  <a:pt x="2299506" y="0"/>
                </a:lnTo>
                <a:lnTo>
                  <a:pt x="2299506" y="2249418"/>
                </a:lnTo>
                <a:lnTo>
                  <a:pt x="0" y="224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57768" y="536256"/>
            <a:ext cx="7399020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 dirty="0">
                <a:solidFill>
                  <a:srgbClr val="FFB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</a:t>
            </a:r>
            <a:r>
              <a:rPr lang="en-US" sz="5099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</a:t>
            </a:r>
            <a:r>
              <a:rPr lang="en-US" sz="50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099" b="1" dirty="0">
                <a:solidFill>
                  <a:srgbClr val="8C52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Hackathon</a:t>
            </a:r>
            <a:r>
              <a:rPr lang="en-US" sz="50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099" b="1" dirty="0">
                <a:solidFill>
                  <a:srgbClr val="FFC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</a:t>
            </a:r>
            <a:r>
              <a:rPr lang="en-US" sz="5099" b="1" dirty="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3AF47-91DA-25BC-A789-DE35744E0B01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424A0-4B27-D0F7-E7C7-AE0861F51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0" y="291659"/>
            <a:ext cx="2209800" cy="20193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C69CA3-83B5-C837-A0A8-45ECDA427B88}"/>
              </a:ext>
            </a:extLst>
          </p:cNvPr>
          <p:cNvSpPr/>
          <p:nvPr/>
        </p:nvSpPr>
        <p:spPr>
          <a:xfrm>
            <a:off x="899078" y="2671757"/>
            <a:ext cx="16916400" cy="58447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rgbClr val="7030A0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18C456-5E26-CFE0-5CC7-DC136C76CBAC}"/>
              </a:ext>
            </a:extLst>
          </p:cNvPr>
          <p:cNvSpPr txBox="1"/>
          <p:nvPr/>
        </p:nvSpPr>
        <p:spPr>
          <a:xfrm>
            <a:off x="1219200" y="3104937"/>
            <a:ext cx="16169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Problem Statement Title – Smart Transportation: AI for Traffic Management </a:t>
            </a:r>
          </a:p>
          <a:p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D65D7-D7A8-6FD1-BEB4-55E8F1B4C7B1}"/>
              </a:ext>
            </a:extLst>
          </p:cNvPr>
          <p:cNvSpPr txBox="1"/>
          <p:nvPr/>
        </p:nvSpPr>
        <p:spPr>
          <a:xfrm>
            <a:off x="1248697" y="4399266"/>
            <a:ext cx="15053511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7139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Team ID - U3RX21W9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14BF2-A97F-550F-CAA1-FE2A599DBBD4}"/>
              </a:ext>
            </a:extLst>
          </p:cNvPr>
          <p:cNvSpPr txBox="1"/>
          <p:nvPr/>
        </p:nvSpPr>
        <p:spPr>
          <a:xfrm>
            <a:off x="1216742" y="6285886"/>
            <a:ext cx="1348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Team Name(as registered on unstop ) - ALPHA</a:t>
            </a:r>
          </a:p>
          <a:p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DA277-3BCF-26D3-DBA1-9C2F3E97E3D5}"/>
              </a:ext>
            </a:extLst>
          </p:cNvPr>
          <p:cNvSpPr txBox="1"/>
          <p:nvPr/>
        </p:nvSpPr>
        <p:spPr>
          <a:xfrm>
            <a:off x="6776650" y="1593224"/>
            <a:ext cx="398131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TITLE PAGE</a:t>
            </a:r>
            <a:endParaRPr lang="en-GB" sz="4400">
              <a:latin typeface="Times New Roman"/>
              <a:cs typeface="Times New Roman"/>
            </a:endParaRPr>
          </a:p>
          <a:p>
            <a:pPr algn="l"/>
            <a:endParaRPr lang="en-GB" sz="44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685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A1F43-46BF-D727-055C-90C27FF08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F4A82B-0037-EC66-E56A-397CFF09F931}"/>
              </a:ext>
            </a:extLst>
          </p:cNvPr>
          <p:cNvSpPr txBox="1"/>
          <p:nvPr/>
        </p:nvSpPr>
        <p:spPr>
          <a:xfrm>
            <a:off x="-1" y="9917668"/>
            <a:ext cx="18288000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1A1949-F4A1-4E17-262E-9BC88A172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18C1CE-9BA9-A0F0-1D37-71A4D499AABC}"/>
              </a:ext>
            </a:extLst>
          </p:cNvPr>
          <p:cNvGrpSpPr/>
          <p:nvPr/>
        </p:nvGrpSpPr>
        <p:grpSpPr>
          <a:xfrm>
            <a:off x="381000" y="352758"/>
            <a:ext cx="3352800" cy="990600"/>
            <a:chOff x="990600" y="189875"/>
            <a:chExt cx="33528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114DCD-403A-70FA-9ACB-F2B006147CE1}"/>
                </a:ext>
              </a:extLst>
            </p:cNvPr>
            <p:cNvSpPr/>
            <p:nvPr/>
          </p:nvSpPr>
          <p:spPr>
            <a:xfrm>
              <a:off x="990600" y="189875"/>
              <a:ext cx="3352800" cy="990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ECBF83-54B0-7D1E-DC3D-89CD96CCF5E8}"/>
                </a:ext>
              </a:extLst>
            </p:cNvPr>
            <p:cNvSpPr txBox="1"/>
            <p:nvPr/>
          </p:nvSpPr>
          <p:spPr>
            <a:xfrm>
              <a:off x="2084694" y="423565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>
                  <a:latin typeface="+mj-lt"/>
                  <a:cs typeface="Times New Roman" panose="02020603050405020304" pitchFamily="18" charset="0"/>
                </a:rPr>
                <a:t>ALPHA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CB457A6-3CED-60D0-01E6-47701BB58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40" y="4998644"/>
            <a:ext cx="3292125" cy="737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9E2AB1-79D7-59E5-3153-F214B7E29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328" y="4998644"/>
            <a:ext cx="3292125" cy="737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77BA65-7E85-9290-8083-5067010AC2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912" y="4998644"/>
            <a:ext cx="3292125" cy="737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88D27-BD35-FDEC-12E1-45A6B432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7037" y="4998644"/>
            <a:ext cx="3292125" cy="7376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554E6E-E101-B112-BD05-AC0F53A845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09162" y="4998644"/>
            <a:ext cx="3292125" cy="7376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2BB112-11B2-2B60-C9D3-B86D8822B420}"/>
              </a:ext>
            </a:extLst>
          </p:cNvPr>
          <p:cNvSpPr txBox="1"/>
          <p:nvPr/>
        </p:nvSpPr>
        <p:spPr>
          <a:xfrm>
            <a:off x="1728627" y="5182818"/>
            <a:ext cx="20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C4D6A6-21E0-B978-BAC4-505CC5D502A9}"/>
              </a:ext>
            </a:extLst>
          </p:cNvPr>
          <p:cNvSpPr txBox="1"/>
          <p:nvPr/>
        </p:nvSpPr>
        <p:spPr>
          <a:xfrm>
            <a:off x="5069818" y="5182818"/>
            <a:ext cx="20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2B71C-C149-9E9F-1F88-FF6C0CC0CD5B}"/>
              </a:ext>
            </a:extLst>
          </p:cNvPr>
          <p:cNvSpPr txBox="1"/>
          <p:nvPr/>
        </p:nvSpPr>
        <p:spPr>
          <a:xfrm>
            <a:off x="8640297" y="5182818"/>
            <a:ext cx="20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0AD51-1D96-DB2E-7026-6B0D153E8DF0}"/>
              </a:ext>
            </a:extLst>
          </p:cNvPr>
          <p:cNvSpPr txBox="1"/>
          <p:nvPr/>
        </p:nvSpPr>
        <p:spPr>
          <a:xfrm>
            <a:off x="14968708" y="5182818"/>
            <a:ext cx="2058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Control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0F933F-BD87-8895-61F7-0211817371DE}"/>
              </a:ext>
            </a:extLst>
          </p:cNvPr>
          <p:cNvSpPr txBox="1"/>
          <p:nvPr/>
        </p:nvSpPr>
        <p:spPr>
          <a:xfrm>
            <a:off x="10935472" y="5092183"/>
            <a:ext cx="3292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Analysis (Generative AI &amp; RL)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161;p25">
            <a:extLst>
              <a:ext uri="{FF2B5EF4-FFF2-40B4-BE49-F238E27FC236}">
                <a16:creationId xmlns:a16="http://schemas.microsoft.com/office/drawing/2014/main" id="{7BEC51CB-CA5D-8C0C-8A82-AFEEE67C7FCD}"/>
              </a:ext>
            </a:extLst>
          </p:cNvPr>
          <p:cNvSpPr txBox="1"/>
          <p:nvPr/>
        </p:nvSpPr>
        <p:spPr>
          <a:xfrm>
            <a:off x="977196" y="2636902"/>
            <a:ext cx="3112816" cy="207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71616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Use Kafka to handle real-time streaming from cameras and IoT sensors.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171616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71616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Implement an event-driven architecture for better responsiveness.</a:t>
            </a:r>
            <a:endParaRPr dirty="0">
              <a:solidFill>
                <a:srgbClr val="171616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22" name="Google Shape;161;p25">
            <a:extLst>
              <a:ext uri="{FF2B5EF4-FFF2-40B4-BE49-F238E27FC236}">
                <a16:creationId xmlns:a16="http://schemas.microsoft.com/office/drawing/2014/main" id="{C105DD80-97C9-C055-59BE-D68FFB686C35}"/>
              </a:ext>
            </a:extLst>
          </p:cNvPr>
          <p:cNvSpPr txBox="1"/>
          <p:nvPr/>
        </p:nvSpPr>
        <p:spPr>
          <a:xfrm>
            <a:off x="4144267" y="2636902"/>
            <a:ext cx="3292124" cy="207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171616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Utilize edge AI on NVIDIA Jetson for real-time object detection, reducing cloud dependency.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171616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171616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Optimize OpenCV operations for faster frame processing.</a:t>
            </a:r>
            <a:endParaRPr dirty="0">
              <a:solidFill>
                <a:srgbClr val="171616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23" name="Google Shape;161;p25">
            <a:extLst>
              <a:ext uri="{FF2B5EF4-FFF2-40B4-BE49-F238E27FC236}">
                <a16:creationId xmlns:a16="http://schemas.microsoft.com/office/drawing/2014/main" id="{D36F1C26-515E-8D27-BBC3-A0670F9DAE2C}"/>
              </a:ext>
            </a:extLst>
          </p:cNvPr>
          <p:cNvSpPr txBox="1"/>
          <p:nvPr/>
        </p:nvSpPr>
        <p:spPr>
          <a:xfrm>
            <a:off x="7490646" y="2636902"/>
            <a:ext cx="3292124" cy="106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71616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YOLOv8 or </a:t>
            </a:r>
            <a:r>
              <a:rPr lang="en-US" sz="2000" dirty="0" err="1">
                <a:solidFill>
                  <a:srgbClr val="171616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EfficientDet</a:t>
            </a:r>
            <a:r>
              <a:rPr lang="en-US" sz="2000" dirty="0">
                <a:solidFill>
                  <a:srgbClr val="171616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 for real-time vehicle and pedestrian detection.</a:t>
            </a:r>
          </a:p>
        </p:txBody>
      </p:sp>
      <p:sp>
        <p:nvSpPr>
          <p:cNvPr id="24" name="Google Shape;161;p25">
            <a:extLst>
              <a:ext uri="{FF2B5EF4-FFF2-40B4-BE49-F238E27FC236}">
                <a16:creationId xmlns:a16="http://schemas.microsoft.com/office/drawing/2014/main" id="{547D1A1A-12AD-0F4E-520C-6E75126CB79F}"/>
              </a:ext>
            </a:extLst>
          </p:cNvPr>
          <p:cNvSpPr txBox="1"/>
          <p:nvPr/>
        </p:nvSpPr>
        <p:spPr>
          <a:xfrm>
            <a:off x="14069174" y="2636902"/>
            <a:ext cx="4153288" cy="1800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171616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MPC (Model Predictive Control) for intelligent traffic light adaptation.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solidFill>
                <a:srgbClr val="171616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171616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Synchronize with emergency services via dedicated API endpoints for ambulance priority.</a:t>
            </a:r>
            <a:endParaRPr dirty="0">
              <a:solidFill>
                <a:srgbClr val="171616"/>
              </a:solidFill>
              <a:latin typeface="Times New Roman" panose="02020603050405020304" pitchFamily="18" charset="0"/>
              <a:ea typeface="Nunito"/>
              <a:cs typeface="Times New Roman" panose="02020603050405020304" pitchFamily="18" charset="0"/>
              <a:sym typeface="Nunito"/>
            </a:endParaRPr>
          </a:p>
        </p:txBody>
      </p:sp>
      <p:sp>
        <p:nvSpPr>
          <p:cNvPr id="25" name="Google Shape;161;p25">
            <a:extLst>
              <a:ext uri="{FF2B5EF4-FFF2-40B4-BE49-F238E27FC236}">
                <a16:creationId xmlns:a16="http://schemas.microsoft.com/office/drawing/2014/main" id="{9010248D-636F-9B48-C626-52C1216F8CAE}"/>
              </a:ext>
            </a:extLst>
          </p:cNvPr>
          <p:cNvSpPr txBox="1"/>
          <p:nvPr/>
        </p:nvSpPr>
        <p:spPr>
          <a:xfrm>
            <a:off x="10956358" y="2642811"/>
            <a:ext cx="3112816" cy="136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68550" rIns="137150" bIns="68550" anchor="t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171616"/>
                </a:solidFill>
                <a:latin typeface="Times New Roman" panose="02020603050405020304" pitchFamily="18" charset="0"/>
                <a:ea typeface="Nunito"/>
                <a:cs typeface="Times New Roman" panose="02020603050405020304" pitchFamily="18" charset="0"/>
                <a:sym typeface="Nunito"/>
              </a:rPr>
              <a:t>Stable Baselines3 (RL) for adaptive signal control based on real-time traffic density.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A660C90-F424-5A0A-E22A-70F99332CA44}"/>
              </a:ext>
            </a:extLst>
          </p:cNvPr>
          <p:cNvSpPr/>
          <p:nvPr/>
        </p:nvSpPr>
        <p:spPr>
          <a:xfrm rot="15791038" flipH="1">
            <a:off x="399391" y="4602296"/>
            <a:ext cx="1196665" cy="672700"/>
          </a:xfrm>
          <a:prstGeom prst="arc">
            <a:avLst>
              <a:gd name="adj1" fmla="val 10995906"/>
              <a:gd name="adj2" fmla="val 21436352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8F80022-22C4-A92E-9F39-A4CC6161BFA5}"/>
              </a:ext>
            </a:extLst>
          </p:cNvPr>
          <p:cNvSpPr/>
          <p:nvPr/>
        </p:nvSpPr>
        <p:spPr>
          <a:xfrm rot="16044936" flipH="1">
            <a:off x="3995812" y="4638859"/>
            <a:ext cx="518083" cy="189532"/>
          </a:xfrm>
          <a:prstGeom prst="arc">
            <a:avLst>
              <a:gd name="adj1" fmla="val 11007866"/>
              <a:gd name="adj2" fmla="val 21436352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1935EA3-80DD-2AF1-F405-5ED9CCE9BB57}"/>
              </a:ext>
            </a:extLst>
          </p:cNvPr>
          <p:cNvSpPr/>
          <p:nvPr/>
        </p:nvSpPr>
        <p:spPr>
          <a:xfrm rot="17475958" flipH="1" flipV="1">
            <a:off x="13088282" y="4445703"/>
            <a:ext cx="626923" cy="537261"/>
          </a:xfrm>
          <a:prstGeom prst="arc">
            <a:avLst>
              <a:gd name="adj1" fmla="val 10995906"/>
              <a:gd name="adj2" fmla="val 21436352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8E5FBAD8-4270-2044-CD43-A3D971420A75}"/>
              </a:ext>
            </a:extLst>
          </p:cNvPr>
          <p:cNvSpPr/>
          <p:nvPr/>
        </p:nvSpPr>
        <p:spPr>
          <a:xfrm rot="16200000" flipH="1">
            <a:off x="3969494" y="4502084"/>
            <a:ext cx="10451598" cy="45719"/>
          </a:xfrm>
          <a:prstGeom prst="arc">
            <a:avLst>
              <a:gd name="adj1" fmla="val 10995906"/>
              <a:gd name="adj2" fmla="val 21436352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D4ECFCE-B951-5B2F-8C07-3A79A1EB6249}"/>
              </a:ext>
            </a:extLst>
          </p:cNvPr>
          <p:cNvSpPr/>
          <p:nvPr/>
        </p:nvSpPr>
        <p:spPr>
          <a:xfrm rot="17612404" flipH="1" flipV="1">
            <a:off x="16878202" y="4305019"/>
            <a:ext cx="734121" cy="1037526"/>
          </a:xfrm>
          <a:prstGeom prst="arc">
            <a:avLst>
              <a:gd name="adj1" fmla="val 10995906"/>
              <a:gd name="adj2" fmla="val 21436352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6B2DC9F-CB0A-F181-50B2-261F03D8D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35162"/>
              </p:ext>
            </p:extLst>
          </p:nvPr>
        </p:nvGraphicFramePr>
        <p:xfrm>
          <a:off x="2552241" y="6237913"/>
          <a:ext cx="13331824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59583">
                  <a:extLst>
                    <a:ext uri="{9D8B030D-6E8A-4147-A177-3AD203B41FA5}">
                      <a16:colId xmlns:a16="http://schemas.microsoft.com/office/drawing/2014/main" val="929325505"/>
                    </a:ext>
                  </a:extLst>
                </a:gridCol>
                <a:gridCol w="10572241">
                  <a:extLst>
                    <a:ext uri="{9D8B030D-6E8A-4147-A177-3AD203B41FA5}">
                      <a16:colId xmlns:a16="http://schemas.microsoft.com/office/drawing/2014/main" val="1381028621"/>
                    </a:ext>
                  </a:extLst>
                </a:gridCol>
              </a:tblGrid>
              <a:tr h="19530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Category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Enhancements</a:t>
                      </a:r>
                      <a:endParaRPr lang="en-IN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7218681"/>
                  </a:ext>
                </a:extLst>
              </a:tr>
              <a:tr h="337104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Hardware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- LiDAR/Radar for better depth perception in low visibility.- 5G/LPWAN (LoRa) for IoT connectivity to reduce latency.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99235465"/>
                  </a:ext>
                </a:extLst>
              </a:tr>
              <a:tr h="62605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Software Enhancements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 Kafka + Redis for efficient message queuing &amp; real-time caching.- </a:t>
                      </a:r>
                      <a:r>
                        <a:rPr lang="en-IN" dirty="0" err="1"/>
                        <a:t>TensorRT</a:t>
                      </a:r>
                      <a:r>
                        <a:rPr lang="en-IN" dirty="0"/>
                        <a:t> for accelerating deep learning inference on Jetson devices.- </a:t>
                      </a:r>
                      <a:r>
                        <a:rPr lang="en-IN" dirty="0" err="1"/>
                        <a:t>FastAPI</a:t>
                      </a:r>
                      <a:r>
                        <a:rPr lang="en-IN" dirty="0"/>
                        <a:t> or </a:t>
                      </a:r>
                      <a:r>
                        <a:rPr lang="en-IN" dirty="0" err="1"/>
                        <a:t>gRPC</a:t>
                      </a:r>
                      <a:r>
                        <a:rPr lang="en-IN" dirty="0"/>
                        <a:t> for low-latency inter-service communication.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8716986"/>
                  </a:ext>
                </a:extLst>
              </a:tr>
              <a:tr h="481578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Microservices Architecture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 Docker &amp; Kubernetes for scalable, modular deployment.- Independent modules for Detection, AI Analysis, and Signal Control.- </a:t>
                      </a:r>
                      <a:r>
                        <a:rPr lang="en-IN" dirty="0" err="1"/>
                        <a:t>gRPC</a:t>
                      </a:r>
                      <a:r>
                        <a:rPr lang="en-IN" dirty="0"/>
                        <a:t> for high-speed microservice communication.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1750661"/>
                  </a:ext>
                </a:extLst>
              </a:tr>
              <a:tr h="626051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Cloud-Edge Coordination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- </a:t>
                      </a:r>
                      <a:r>
                        <a:rPr lang="en-IN" b="1" dirty="0"/>
                        <a:t>Edge Processing (Jetson):</a:t>
                      </a:r>
                      <a:r>
                        <a:rPr lang="en-IN" dirty="0"/>
                        <a:t> Handles real-time detection &amp; preprocessing.- </a:t>
                      </a:r>
                      <a:r>
                        <a:rPr lang="en-IN" b="1" dirty="0"/>
                        <a:t>Cloud Processing (AWS/Azure/GCP):</a:t>
                      </a:r>
                      <a:r>
                        <a:rPr lang="en-IN" dirty="0"/>
                        <a:t> Trains RL models &amp; updates edge AI models.- </a:t>
                      </a:r>
                      <a:r>
                        <a:rPr lang="en-IN" b="1" dirty="0"/>
                        <a:t>Federated Learning:</a:t>
                      </a:r>
                      <a:r>
                        <a:rPr lang="en-IN" dirty="0"/>
                        <a:t> Enhances AI without excessive data transfer.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2447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7EAF954E-2C52-4044-A494-3EF605AEB29F}"/>
              </a:ext>
            </a:extLst>
          </p:cNvPr>
          <p:cNvSpPr txBox="1"/>
          <p:nvPr/>
        </p:nvSpPr>
        <p:spPr>
          <a:xfrm>
            <a:off x="5238729" y="460969"/>
            <a:ext cx="126682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Implementation &amp; Integration Details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842C25-9CBE-91CE-3BEE-6DA266CC5C1E}"/>
              </a:ext>
            </a:extLst>
          </p:cNvPr>
          <p:cNvSpPr txBox="1"/>
          <p:nvPr/>
        </p:nvSpPr>
        <p:spPr>
          <a:xfrm>
            <a:off x="646799" y="1666160"/>
            <a:ext cx="2163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4DEA19-9622-CD08-408D-73DC58E46719}"/>
              </a:ext>
            </a:extLst>
          </p:cNvPr>
          <p:cNvSpPr txBox="1"/>
          <p:nvPr/>
        </p:nvSpPr>
        <p:spPr>
          <a:xfrm>
            <a:off x="6489446" y="9363067"/>
            <a:ext cx="10755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Refinements &amp; Modular Integration</a:t>
            </a:r>
            <a:endParaRPr lang="en-IN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67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5B40-3973-D7E3-E08E-37C97EC94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A4C7B4-319C-2133-74E9-93FF70A61973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5E445-E86C-C285-27CE-83F13A59EB4C}"/>
              </a:ext>
            </a:extLst>
          </p:cNvPr>
          <p:cNvSpPr txBox="1"/>
          <p:nvPr/>
        </p:nvSpPr>
        <p:spPr>
          <a:xfrm>
            <a:off x="6400800" y="983420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Canva Sans"/>
                <a:ea typeface="Canva Sans"/>
                <a:cs typeface="Canva Sans"/>
                <a:sym typeface="Canva Sans"/>
              </a:rPr>
              <a:t>@ReGen Hackathon Idea Submission - Template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7B5BD1-5B98-EA6A-7737-0E2A6A72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D731F21-2AA2-B6C2-D662-67C05B63E173}"/>
              </a:ext>
            </a:extLst>
          </p:cNvPr>
          <p:cNvGrpSpPr/>
          <p:nvPr/>
        </p:nvGrpSpPr>
        <p:grpSpPr>
          <a:xfrm>
            <a:off x="381000" y="352758"/>
            <a:ext cx="3352800" cy="990600"/>
            <a:chOff x="990600" y="189875"/>
            <a:chExt cx="33528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4DFF03-6D4C-FEE5-E565-D0FF5CBA47C3}"/>
                </a:ext>
              </a:extLst>
            </p:cNvPr>
            <p:cNvSpPr/>
            <p:nvPr/>
          </p:nvSpPr>
          <p:spPr>
            <a:xfrm>
              <a:off x="990600" y="189875"/>
              <a:ext cx="3352800" cy="990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0887D2-4931-05FE-8C95-D9165A7A916A}"/>
                </a:ext>
              </a:extLst>
            </p:cNvPr>
            <p:cNvSpPr txBox="1"/>
            <p:nvPr/>
          </p:nvSpPr>
          <p:spPr>
            <a:xfrm>
              <a:off x="2084694" y="423565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ALPHA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9A99FD8-1116-2FEC-5869-4CF65042FD5D}"/>
              </a:ext>
            </a:extLst>
          </p:cNvPr>
          <p:cNvSpPr/>
          <p:nvPr/>
        </p:nvSpPr>
        <p:spPr>
          <a:xfrm>
            <a:off x="1513194" y="2563177"/>
            <a:ext cx="4191000" cy="2225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7A779B-71F3-0205-93AF-CB866899F7CD}"/>
              </a:ext>
            </a:extLst>
          </p:cNvPr>
          <p:cNvSpPr/>
          <p:nvPr/>
        </p:nvSpPr>
        <p:spPr>
          <a:xfrm>
            <a:off x="6675120" y="2670989"/>
            <a:ext cx="4191000" cy="2225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104CE7-FB89-9C54-E787-F33DA9A31EF1}"/>
              </a:ext>
            </a:extLst>
          </p:cNvPr>
          <p:cNvSpPr/>
          <p:nvPr/>
        </p:nvSpPr>
        <p:spPr>
          <a:xfrm>
            <a:off x="12001500" y="2819400"/>
            <a:ext cx="4191000" cy="2225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F4277A3-6D99-76C7-5F91-1FFFC3778537}"/>
              </a:ext>
            </a:extLst>
          </p:cNvPr>
          <p:cNvSpPr/>
          <p:nvPr/>
        </p:nvSpPr>
        <p:spPr>
          <a:xfrm>
            <a:off x="1493520" y="6898661"/>
            <a:ext cx="4191000" cy="2225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25DAB6D-5EB1-4CDC-E71D-B47DA802D11F}"/>
              </a:ext>
            </a:extLst>
          </p:cNvPr>
          <p:cNvSpPr/>
          <p:nvPr/>
        </p:nvSpPr>
        <p:spPr>
          <a:xfrm>
            <a:off x="6781800" y="6907709"/>
            <a:ext cx="4191000" cy="22250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1996E0-8759-EE10-CD3C-63BEAE854AB2}"/>
              </a:ext>
            </a:extLst>
          </p:cNvPr>
          <p:cNvSpPr/>
          <p:nvPr/>
        </p:nvSpPr>
        <p:spPr>
          <a:xfrm>
            <a:off x="12677221" y="6632793"/>
            <a:ext cx="5229779" cy="23762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FC72C-9EC3-6323-65A0-7EFBF1374118}"/>
              </a:ext>
            </a:extLst>
          </p:cNvPr>
          <p:cNvSpPr txBox="1"/>
          <p:nvPr/>
        </p:nvSpPr>
        <p:spPr>
          <a:xfrm>
            <a:off x="1414134" y="1844582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0FD32A-EF27-2951-5053-E0031A00E938}"/>
              </a:ext>
            </a:extLst>
          </p:cNvPr>
          <p:cNvSpPr txBox="1"/>
          <p:nvPr/>
        </p:nvSpPr>
        <p:spPr>
          <a:xfrm>
            <a:off x="1414134" y="5936462"/>
            <a:ext cx="3246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8B0211-0426-8005-C69D-D3B1159951D1}"/>
              </a:ext>
            </a:extLst>
          </p:cNvPr>
          <p:cNvSpPr txBox="1"/>
          <p:nvPr/>
        </p:nvSpPr>
        <p:spPr>
          <a:xfrm>
            <a:off x="1650354" y="2861549"/>
            <a:ext cx="4053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Differences in lighting, weather conditions, and camera angles can impact object detection and classification.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F2147-50D7-DD3B-5CE6-3A03D6E12CC4}"/>
              </a:ext>
            </a:extLst>
          </p:cNvPr>
          <p:cNvSpPr txBox="1"/>
          <p:nvPr/>
        </p:nvSpPr>
        <p:spPr>
          <a:xfrm>
            <a:off x="12974401" y="6762253"/>
            <a:ext cx="4693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 a modular architecture using containerization (Docker, Kubernetes) and microservices for flexible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Utilize edge computing to offload real-time processing from cloud to local devices.</a:t>
            </a:r>
            <a:endParaRPr lang="en-IN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D3EAAA-605E-013E-E9C7-59D3A5EF3368}"/>
              </a:ext>
            </a:extLst>
          </p:cNvPr>
          <p:cNvSpPr txBox="1"/>
          <p:nvPr/>
        </p:nvSpPr>
        <p:spPr>
          <a:xfrm>
            <a:off x="12298680" y="2984897"/>
            <a:ext cx="3893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Existing traffic systems may use outdated infrastructure, making seamless AI integration difficult.</a:t>
            </a:r>
            <a:endParaRPr lang="en-IN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75F2A0-CC65-14B2-1718-2058FA69C862}"/>
              </a:ext>
            </a:extLst>
          </p:cNvPr>
          <p:cNvSpPr txBox="1"/>
          <p:nvPr/>
        </p:nvSpPr>
        <p:spPr>
          <a:xfrm>
            <a:off x="7078980" y="7062020"/>
            <a:ext cx="3596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Conduct iterative RL model tuning with simulation-based testing in SUMO (Simulation of Urban Mobility).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 reward shaping techniques and transfer learning from pre-trained models.</a:t>
            </a:r>
            <a:endParaRPr lang="en-IN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80169E-D450-57A1-4FAC-0008968A3C0E}"/>
              </a:ext>
            </a:extLst>
          </p:cNvPr>
          <p:cNvSpPr txBox="1"/>
          <p:nvPr/>
        </p:nvSpPr>
        <p:spPr>
          <a:xfrm>
            <a:off x="1581774" y="7135716"/>
            <a:ext cx="48190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synthetic data generation via Generative AI to create diverse training samples.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 real-time data preprocessing (denoising, normalization, adaptive thresholding).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35B9DC-153F-08DF-A14A-AFC61FAEFBCB}"/>
              </a:ext>
            </a:extLst>
          </p:cNvPr>
          <p:cNvSpPr txBox="1"/>
          <p:nvPr/>
        </p:nvSpPr>
        <p:spPr>
          <a:xfrm>
            <a:off x="6839574" y="2814013"/>
            <a:ext cx="40265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Reinforcement Learning models can be unstable, requiring careful reward function tuning and extensive training.</a:t>
            </a:r>
            <a:endParaRPr lang="en-IN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D6DE42-5EAD-D779-48FB-5E4CA26E5EAF}"/>
              </a:ext>
            </a:extLst>
          </p:cNvPr>
          <p:cNvSpPr txBox="1"/>
          <p:nvPr/>
        </p:nvSpPr>
        <p:spPr>
          <a:xfrm>
            <a:off x="5425440" y="497986"/>
            <a:ext cx="126682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Challenges &amp; Mitigation Strategies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4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6CAF4-FCA9-A358-FCBA-86199DDE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3F850A-A40B-4D8F-78ED-066C65EF49FB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9D8831-A7FC-B4D1-32D5-6997CE29D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D01DF2D-41DB-4FA2-809E-DCBDDE459A7E}"/>
              </a:ext>
            </a:extLst>
          </p:cNvPr>
          <p:cNvGrpSpPr/>
          <p:nvPr/>
        </p:nvGrpSpPr>
        <p:grpSpPr>
          <a:xfrm>
            <a:off x="381000" y="352758"/>
            <a:ext cx="3352800" cy="990600"/>
            <a:chOff x="990600" y="189875"/>
            <a:chExt cx="3352800" cy="9906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6865C8-8F09-498F-B7CF-DC55C0497047}"/>
                </a:ext>
              </a:extLst>
            </p:cNvPr>
            <p:cNvSpPr/>
            <p:nvPr/>
          </p:nvSpPr>
          <p:spPr>
            <a:xfrm>
              <a:off x="990600" y="189875"/>
              <a:ext cx="3352800" cy="990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489C7F-8ADF-4910-A6B4-5DE06A0BEE33}"/>
                </a:ext>
              </a:extLst>
            </p:cNvPr>
            <p:cNvSpPr txBox="1"/>
            <p:nvPr/>
          </p:nvSpPr>
          <p:spPr>
            <a:xfrm>
              <a:off x="2084694" y="423565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ALPHA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D0F5A98-FB1C-4717-AC32-4AE1235F5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7986"/>
            <a:ext cx="10287000" cy="76797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2692F4-2309-4080-B5A8-F0C4DDE9D698}"/>
              </a:ext>
            </a:extLst>
          </p:cNvPr>
          <p:cNvSpPr txBox="1"/>
          <p:nvPr/>
        </p:nvSpPr>
        <p:spPr>
          <a:xfrm>
            <a:off x="7680939" y="352758"/>
            <a:ext cx="2926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F9B7F-26FA-46B0-A35F-78215AC430A9}"/>
              </a:ext>
            </a:extLst>
          </p:cNvPr>
          <p:cNvSpPr/>
          <p:nvPr/>
        </p:nvSpPr>
        <p:spPr>
          <a:xfrm>
            <a:off x="10903107" y="4036647"/>
            <a:ext cx="67722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deployment and integration with smart city initiatives, offering a transformative approach to urban mobility</a:t>
            </a:r>
          </a:p>
        </p:txBody>
      </p:sp>
    </p:spTree>
    <p:extLst>
      <p:ext uri="{BB962C8B-B14F-4D97-AF65-F5344CB8AC3E}">
        <p14:creationId xmlns:p14="http://schemas.microsoft.com/office/powerpoint/2010/main" val="22409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F1410-A1CC-25BC-1ED7-C9C8C4F888D0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51E1ED-37F5-A63F-35CA-0580DA180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23CD8AC-1AE4-43CB-8D50-BE6C1348F051}"/>
              </a:ext>
            </a:extLst>
          </p:cNvPr>
          <p:cNvGrpSpPr/>
          <p:nvPr/>
        </p:nvGrpSpPr>
        <p:grpSpPr>
          <a:xfrm>
            <a:off x="381000" y="352758"/>
            <a:ext cx="3352800" cy="990600"/>
            <a:chOff x="990600" y="189875"/>
            <a:chExt cx="3352800" cy="9906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9A7B89-24F0-40E6-91A7-0D1DC5762C8F}"/>
                </a:ext>
              </a:extLst>
            </p:cNvPr>
            <p:cNvSpPr/>
            <p:nvPr/>
          </p:nvSpPr>
          <p:spPr>
            <a:xfrm>
              <a:off x="990600" y="189875"/>
              <a:ext cx="3352800" cy="990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C424C9-4843-46FC-80FA-38C941603AE3}"/>
                </a:ext>
              </a:extLst>
            </p:cNvPr>
            <p:cNvSpPr txBox="1"/>
            <p:nvPr/>
          </p:nvSpPr>
          <p:spPr>
            <a:xfrm>
              <a:off x="2084694" y="423565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ALPHA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0A8F7BC-101B-47F4-956F-E386BFC1054E}"/>
              </a:ext>
            </a:extLst>
          </p:cNvPr>
          <p:cNvSpPr txBox="1"/>
          <p:nvPr/>
        </p:nvSpPr>
        <p:spPr>
          <a:xfrm>
            <a:off x="3776791" y="432559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6FBA5-D106-4078-8000-6F3E19919698}"/>
              </a:ext>
            </a:extLst>
          </p:cNvPr>
          <p:cNvSpPr txBox="1"/>
          <p:nvPr/>
        </p:nvSpPr>
        <p:spPr>
          <a:xfrm>
            <a:off x="381000" y="2552700"/>
            <a:ext cx="1737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traffic signal system that maintains a fixed total cycle time (e.g., 120 seconds for 4 directions) while reallocating green signal duration based on real-time vehicle density.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C7984-263F-4151-BA6B-2D1BF7942DAB}"/>
              </a:ext>
            </a:extLst>
          </p:cNvPr>
          <p:cNvSpPr txBox="1"/>
          <p:nvPr/>
        </p:nvSpPr>
        <p:spPr>
          <a:xfrm>
            <a:off x="381000" y="2088862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35DE53-DDC9-4D56-8931-6067A52E877E}"/>
              </a:ext>
            </a:extLst>
          </p:cNvPr>
          <p:cNvGrpSpPr/>
          <p:nvPr/>
        </p:nvGrpSpPr>
        <p:grpSpPr>
          <a:xfrm>
            <a:off x="230101" y="3655994"/>
            <a:ext cx="17827797" cy="5969517"/>
            <a:chOff x="230101" y="3924300"/>
            <a:chExt cx="17827797" cy="596951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2C8E84-CFEF-4304-BF4C-7D43E8F71633}"/>
                </a:ext>
              </a:extLst>
            </p:cNvPr>
            <p:cNvGrpSpPr/>
            <p:nvPr/>
          </p:nvGrpSpPr>
          <p:grpSpPr>
            <a:xfrm>
              <a:off x="230101" y="3924300"/>
              <a:ext cx="17827797" cy="5269245"/>
              <a:chOff x="533400" y="4000500"/>
              <a:chExt cx="17827797" cy="526924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8FEBECD-9FAD-4C84-B17A-F840E0DEC4D7}"/>
                  </a:ext>
                </a:extLst>
              </p:cNvPr>
              <p:cNvGrpSpPr/>
              <p:nvPr/>
            </p:nvGrpSpPr>
            <p:grpSpPr>
              <a:xfrm>
                <a:off x="14861915" y="5415825"/>
                <a:ext cx="3435101" cy="1989369"/>
                <a:chOff x="12441076" y="5530621"/>
                <a:chExt cx="3435101" cy="1989369"/>
              </a:xfrm>
            </p:grpSpPr>
            <p:sp>
              <p:nvSpPr>
                <p:cNvPr id="58" name="Arrow: Pentagon 57">
                  <a:extLst>
                    <a:ext uri="{FF2B5EF4-FFF2-40B4-BE49-F238E27FC236}">
                      <a16:creationId xmlns:a16="http://schemas.microsoft.com/office/drawing/2014/main" id="{D81EE3D4-BCF9-4DA3-A3FF-341309B1CCA6}"/>
                    </a:ext>
                  </a:extLst>
                </p:cNvPr>
                <p:cNvSpPr/>
                <p:nvPr/>
              </p:nvSpPr>
              <p:spPr>
                <a:xfrm>
                  <a:off x="12441076" y="6690817"/>
                  <a:ext cx="1228853" cy="703941"/>
                </a:xfrm>
                <a:prstGeom prst="homePlate">
                  <a:avLst>
                    <a:gd name="adj" fmla="val 48985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59" name="Teardrop 58">
                  <a:extLst>
                    <a:ext uri="{FF2B5EF4-FFF2-40B4-BE49-F238E27FC236}">
                      <a16:creationId xmlns:a16="http://schemas.microsoft.com/office/drawing/2014/main" id="{FBCF472D-255F-43CF-AEF1-2F74750F17A8}"/>
                    </a:ext>
                  </a:extLst>
                </p:cNvPr>
                <p:cNvSpPr/>
                <p:nvPr/>
              </p:nvSpPr>
              <p:spPr>
                <a:xfrm rot="5400000">
                  <a:off x="13886808" y="5530621"/>
                  <a:ext cx="1989369" cy="1989369"/>
                </a:xfrm>
                <a:prstGeom prst="teardrop">
                  <a:avLst/>
                </a:prstGeom>
                <a:solidFill>
                  <a:schemeClr val="bg1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B0067ED4-1ADF-46BB-AF51-CBFA67F6B78F}"/>
                    </a:ext>
                  </a:extLst>
                </p:cNvPr>
                <p:cNvSpPr/>
                <p:nvPr/>
              </p:nvSpPr>
              <p:spPr>
                <a:xfrm>
                  <a:off x="14012040" y="5655853"/>
                  <a:ext cx="1738905" cy="1738905"/>
                </a:xfrm>
                <a:prstGeom prst="ellipse">
                  <a:avLst/>
                </a:prstGeom>
                <a:ln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472A8AA-C0B2-41E4-8CD7-DE4C2F3F1818}"/>
                  </a:ext>
                </a:extLst>
              </p:cNvPr>
              <p:cNvGrpSpPr/>
              <p:nvPr/>
            </p:nvGrpSpPr>
            <p:grpSpPr>
              <a:xfrm>
                <a:off x="533400" y="4000500"/>
                <a:ext cx="15321554" cy="5269245"/>
                <a:chOff x="1516722" y="3294292"/>
                <a:chExt cx="15321554" cy="5269245"/>
              </a:xfrm>
            </p:grpSpPr>
            <p:sp>
              <p:nvSpPr>
                <p:cNvPr id="25" name="Arrow: Pentagon 24">
                  <a:extLst>
                    <a:ext uri="{FF2B5EF4-FFF2-40B4-BE49-F238E27FC236}">
                      <a16:creationId xmlns:a16="http://schemas.microsoft.com/office/drawing/2014/main" id="{2110FF35-89AA-4343-ADE3-421767950A66}"/>
                    </a:ext>
                  </a:extLst>
                </p:cNvPr>
                <p:cNvSpPr/>
                <p:nvPr/>
              </p:nvSpPr>
              <p:spPr>
                <a:xfrm>
                  <a:off x="2725792" y="5832209"/>
                  <a:ext cx="1228853" cy="703941"/>
                </a:xfrm>
                <a:prstGeom prst="homePlate">
                  <a:avLst>
                    <a:gd name="adj" fmla="val 48985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26" name="Arrow: Pentagon 25">
                  <a:extLst>
                    <a:ext uri="{FF2B5EF4-FFF2-40B4-BE49-F238E27FC236}">
                      <a16:creationId xmlns:a16="http://schemas.microsoft.com/office/drawing/2014/main" id="{4F2BF44C-77C8-4285-891A-5185F431FB9B}"/>
                    </a:ext>
                  </a:extLst>
                </p:cNvPr>
                <p:cNvSpPr/>
                <p:nvPr/>
              </p:nvSpPr>
              <p:spPr>
                <a:xfrm>
                  <a:off x="5357044" y="5832209"/>
                  <a:ext cx="1228853" cy="703941"/>
                </a:xfrm>
                <a:prstGeom prst="homePlate">
                  <a:avLst>
                    <a:gd name="adj" fmla="val 48985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27" name="Arrow: Pentagon 26">
                  <a:extLst>
                    <a:ext uri="{FF2B5EF4-FFF2-40B4-BE49-F238E27FC236}">
                      <a16:creationId xmlns:a16="http://schemas.microsoft.com/office/drawing/2014/main" id="{0AEBC49A-AB19-401A-BF4E-76D0BEDC7656}"/>
                    </a:ext>
                  </a:extLst>
                </p:cNvPr>
                <p:cNvSpPr/>
                <p:nvPr/>
              </p:nvSpPr>
              <p:spPr>
                <a:xfrm>
                  <a:off x="7987295" y="5832209"/>
                  <a:ext cx="1228853" cy="703941"/>
                </a:xfrm>
                <a:prstGeom prst="homePlate">
                  <a:avLst>
                    <a:gd name="adj" fmla="val 48985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28" name="Arrow: Pentagon 27">
                  <a:extLst>
                    <a:ext uri="{FF2B5EF4-FFF2-40B4-BE49-F238E27FC236}">
                      <a16:creationId xmlns:a16="http://schemas.microsoft.com/office/drawing/2014/main" id="{5756A64A-49A8-4C14-A1AB-061CBE6B98BD}"/>
                    </a:ext>
                  </a:extLst>
                </p:cNvPr>
                <p:cNvSpPr/>
                <p:nvPr/>
              </p:nvSpPr>
              <p:spPr>
                <a:xfrm>
                  <a:off x="10637621" y="5832209"/>
                  <a:ext cx="1228853" cy="703941"/>
                </a:xfrm>
                <a:prstGeom prst="homePlate">
                  <a:avLst>
                    <a:gd name="adj" fmla="val 48985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29" name="Arrow: Pentagon 28">
                  <a:extLst>
                    <a:ext uri="{FF2B5EF4-FFF2-40B4-BE49-F238E27FC236}">
                      <a16:creationId xmlns:a16="http://schemas.microsoft.com/office/drawing/2014/main" id="{C4E96DD6-1FB2-4801-857B-542FE0708868}"/>
                    </a:ext>
                  </a:extLst>
                </p:cNvPr>
                <p:cNvSpPr/>
                <p:nvPr/>
              </p:nvSpPr>
              <p:spPr>
                <a:xfrm>
                  <a:off x="13271998" y="5832209"/>
                  <a:ext cx="1228853" cy="703941"/>
                </a:xfrm>
                <a:prstGeom prst="homePlate">
                  <a:avLst>
                    <a:gd name="adj" fmla="val 48985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30" name="Teardrop 29">
                  <a:extLst>
                    <a:ext uri="{FF2B5EF4-FFF2-40B4-BE49-F238E27FC236}">
                      <a16:creationId xmlns:a16="http://schemas.microsoft.com/office/drawing/2014/main" id="{2EE19399-2918-46EC-8256-828B5B03759C}"/>
                    </a:ext>
                  </a:extLst>
                </p:cNvPr>
                <p:cNvSpPr/>
                <p:nvPr/>
              </p:nvSpPr>
              <p:spPr>
                <a:xfrm rot="5400000">
                  <a:off x="1516722" y="4672013"/>
                  <a:ext cx="1989369" cy="1989369"/>
                </a:xfrm>
                <a:prstGeom prst="teardrop">
                  <a:avLst/>
                </a:prstGeom>
                <a:solidFill>
                  <a:schemeClr val="bg1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DA6D3543-23AC-4356-B066-D0DD22EE4509}"/>
                    </a:ext>
                  </a:extLst>
                </p:cNvPr>
                <p:cNvSpPr/>
                <p:nvPr/>
              </p:nvSpPr>
              <p:spPr>
                <a:xfrm>
                  <a:off x="1641954" y="4797245"/>
                  <a:ext cx="1738905" cy="1738905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190500" dist="508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1E7B18C-F2AE-4E53-86C2-32927E5766C0}"/>
                    </a:ext>
                  </a:extLst>
                </p:cNvPr>
                <p:cNvSpPr txBox="1"/>
                <p:nvPr/>
              </p:nvSpPr>
              <p:spPr>
                <a:xfrm>
                  <a:off x="1560263" y="6825176"/>
                  <a:ext cx="1989369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100" b="1" dirty="0">
                      <a:latin typeface="+mj-lt"/>
                    </a:rPr>
                    <a:t>Real-Time Data Collection</a:t>
                  </a:r>
                </a:p>
              </p:txBody>
            </p:sp>
            <p:sp>
              <p:nvSpPr>
                <p:cNvPr id="33" name="Teardrop 32">
                  <a:extLst>
                    <a:ext uri="{FF2B5EF4-FFF2-40B4-BE49-F238E27FC236}">
                      <a16:creationId xmlns:a16="http://schemas.microsoft.com/office/drawing/2014/main" id="{508D3280-0FA1-4D9E-A204-BA7B2B153524}"/>
                    </a:ext>
                  </a:extLst>
                </p:cNvPr>
                <p:cNvSpPr/>
                <p:nvPr/>
              </p:nvSpPr>
              <p:spPr>
                <a:xfrm rot="5400000">
                  <a:off x="4157498" y="4672013"/>
                  <a:ext cx="1989369" cy="1989369"/>
                </a:xfrm>
                <a:prstGeom prst="teardrop">
                  <a:avLst/>
                </a:prstGeom>
                <a:solidFill>
                  <a:schemeClr val="bg1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4E69F99-20A4-42B6-B9FC-0AA570DB474B}"/>
                    </a:ext>
                  </a:extLst>
                </p:cNvPr>
                <p:cNvSpPr/>
                <p:nvPr/>
              </p:nvSpPr>
              <p:spPr>
                <a:xfrm>
                  <a:off x="4282730" y="4797245"/>
                  <a:ext cx="1738905" cy="1738905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190500" dist="508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51C55A2-4B55-4578-8A30-327B4A7AA4FE}"/>
                    </a:ext>
                  </a:extLst>
                </p:cNvPr>
                <p:cNvSpPr txBox="1"/>
                <p:nvPr/>
              </p:nvSpPr>
              <p:spPr>
                <a:xfrm>
                  <a:off x="4377516" y="6825176"/>
                  <a:ext cx="181644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100" b="1" dirty="0">
                      <a:latin typeface="+mj-lt"/>
                    </a:rPr>
                    <a:t>Data Preprocessing</a:t>
                  </a:r>
                </a:p>
              </p:txBody>
            </p:sp>
            <p:sp>
              <p:nvSpPr>
                <p:cNvPr id="36" name="Teardrop 35">
                  <a:extLst>
                    <a:ext uri="{FF2B5EF4-FFF2-40B4-BE49-F238E27FC236}">
                      <a16:creationId xmlns:a16="http://schemas.microsoft.com/office/drawing/2014/main" id="{B2FAA1FD-D0A2-48CD-80E0-33B8749AF122}"/>
                    </a:ext>
                  </a:extLst>
                </p:cNvPr>
                <p:cNvSpPr/>
                <p:nvPr/>
              </p:nvSpPr>
              <p:spPr>
                <a:xfrm rot="5400000">
                  <a:off x="6788750" y="4672013"/>
                  <a:ext cx="1989369" cy="1989369"/>
                </a:xfrm>
                <a:prstGeom prst="teardrop">
                  <a:avLst/>
                </a:prstGeom>
                <a:solidFill>
                  <a:schemeClr val="bg1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7F47380-0DF7-4160-926F-DF625CA70F82}"/>
                    </a:ext>
                  </a:extLst>
                </p:cNvPr>
                <p:cNvSpPr/>
                <p:nvPr/>
              </p:nvSpPr>
              <p:spPr>
                <a:xfrm>
                  <a:off x="6913982" y="4797245"/>
                  <a:ext cx="1738905" cy="173890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190500" dist="508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641EDEE-6B18-4C19-BCE4-2BDFC86ED86F}"/>
                    </a:ext>
                  </a:extLst>
                </p:cNvPr>
                <p:cNvSpPr txBox="1"/>
                <p:nvPr/>
              </p:nvSpPr>
              <p:spPr>
                <a:xfrm>
                  <a:off x="6489159" y="6825176"/>
                  <a:ext cx="234913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100" b="1" dirty="0">
                      <a:latin typeface="+mj-lt"/>
                    </a:rPr>
                    <a:t>Advanced Vehicle Detection Module</a:t>
                  </a:r>
                </a:p>
              </p:txBody>
            </p:sp>
            <p:sp>
              <p:nvSpPr>
                <p:cNvPr id="39" name="Teardrop 38">
                  <a:extLst>
                    <a:ext uri="{FF2B5EF4-FFF2-40B4-BE49-F238E27FC236}">
                      <a16:creationId xmlns:a16="http://schemas.microsoft.com/office/drawing/2014/main" id="{EEFF0ABC-0C37-4CEF-BE42-97C3FC3947E5}"/>
                    </a:ext>
                  </a:extLst>
                </p:cNvPr>
                <p:cNvSpPr/>
                <p:nvPr/>
              </p:nvSpPr>
              <p:spPr>
                <a:xfrm rot="5400000">
                  <a:off x="9434289" y="4672013"/>
                  <a:ext cx="1989369" cy="1989369"/>
                </a:xfrm>
                <a:prstGeom prst="teardrop">
                  <a:avLst/>
                </a:prstGeom>
                <a:solidFill>
                  <a:schemeClr val="bg1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B925A349-B8F9-43E9-98F9-1E406E119654}"/>
                    </a:ext>
                  </a:extLst>
                </p:cNvPr>
                <p:cNvSpPr/>
                <p:nvPr/>
              </p:nvSpPr>
              <p:spPr>
                <a:xfrm>
                  <a:off x="9559521" y="4797245"/>
                  <a:ext cx="1738905" cy="1738905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190500" dist="508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19C19D1-BAE5-45D4-800C-FAE1A5C2FC4F}"/>
                    </a:ext>
                  </a:extLst>
                </p:cNvPr>
                <p:cNvSpPr txBox="1"/>
                <p:nvPr/>
              </p:nvSpPr>
              <p:spPr>
                <a:xfrm>
                  <a:off x="9493250" y="6825176"/>
                  <a:ext cx="1989369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100" b="1" dirty="0">
                      <a:latin typeface="+mj-lt"/>
                    </a:rPr>
                    <a:t>Gen AI Integration</a:t>
                  </a:r>
                </a:p>
              </p:txBody>
            </p:sp>
            <p:sp>
              <p:nvSpPr>
                <p:cNvPr id="42" name="Teardrop 41">
                  <a:extLst>
                    <a:ext uri="{FF2B5EF4-FFF2-40B4-BE49-F238E27FC236}">
                      <a16:creationId xmlns:a16="http://schemas.microsoft.com/office/drawing/2014/main" id="{5BA9232E-F442-44A8-9F05-6C16AB295FBD}"/>
                    </a:ext>
                  </a:extLst>
                </p:cNvPr>
                <p:cNvSpPr/>
                <p:nvPr/>
              </p:nvSpPr>
              <p:spPr>
                <a:xfrm rot="5400000">
                  <a:off x="12073224" y="4672013"/>
                  <a:ext cx="1989369" cy="1989369"/>
                </a:xfrm>
                <a:prstGeom prst="teardrop">
                  <a:avLst/>
                </a:prstGeom>
                <a:solidFill>
                  <a:schemeClr val="bg1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12BF6E8B-756D-4B46-9E7B-F167D8C4F557}"/>
                    </a:ext>
                  </a:extLst>
                </p:cNvPr>
                <p:cNvSpPr/>
                <p:nvPr/>
              </p:nvSpPr>
              <p:spPr>
                <a:xfrm>
                  <a:off x="12198456" y="4797245"/>
                  <a:ext cx="1738905" cy="1738905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190500" dist="508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1706DA3-5FE9-40EE-9964-0BF31B75303F}"/>
                    </a:ext>
                  </a:extLst>
                </p:cNvPr>
                <p:cNvSpPr txBox="1"/>
                <p:nvPr/>
              </p:nvSpPr>
              <p:spPr>
                <a:xfrm>
                  <a:off x="12137579" y="6825176"/>
                  <a:ext cx="1989369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100" b="1" dirty="0">
                      <a:latin typeface="+mj-lt"/>
                    </a:rPr>
                    <a:t>Reinforcement Learning</a:t>
                  </a:r>
                </a:p>
              </p:txBody>
            </p:sp>
            <p:sp>
              <p:nvSpPr>
                <p:cNvPr id="45" name="Teardrop 44">
                  <a:extLst>
                    <a:ext uri="{FF2B5EF4-FFF2-40B4-BE49-F238E27FC236}">
                      <a16:creationId xmlns:a16="http://schemas.microsoft.com/office/drawing/2014/main" id="{6DDD7D09-E9B8-4307-A43A-B45C4F6E5EFD}"/>
                    </a:ext>
                  </a:extLst>
                </p:cNvPr>
                <p:cNvSpPr/>
                <p:nvPr/>
              </p:nvSpPr>
              <p:spPr>
                <a:xfrm rot="5400000">
                  <a:off x="14717730" y="4672013"/>
                  <a:ext cx="1989369" cy="1989369"/>
                </a:xfrm>
                <a:prstGeom prst="teardrop">
                  <a:avLst/>
                </a:prstGeom>
                <a:solidFill>
                  <a:schemeClr val="bg1"/>
                </a:solidFill>
                <a:ln w="1905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B5521705-3477-4181-8474-1BF0D9937A8B}"/>
                    </a:ext>
                  </a:extLst>
                </p:cNvPr>
                <p:cNvSpPr/>
                <p:nvPr/>
              </p:nvSpPr>
              <p:spPr>
                <a:xfrm>
                  <a:off x="14842962" y="4797245"/>
                  <a:ext cx="1738905" cy="1738905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>
                  <a:outerShdw blurRad="190500" dist="50800" dir="2700000" algn="tl" rotWithShape="0">
                    <a:prstClr val="black">
                      <a:alpha val="2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FDC3AA7-BF8A-49FA-B69C-6FE10D2A4E00}"/>
                    </a:ext>
                  </a:extLst>
                </p:cNvPr>
                <p:cNvSpPr txBox="1"/>
                <p:nvPr/>
              </p:nvSpPr>
              <p:spPr>
                <a:xfrm>
                  <a:off x="14567847" y="6825176"/>
                  <a:ext cx="2270429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2100" b="1" dirty="0">
                      <a:latin typeface="+mj-lt"/>
                    </a:rPr>
                    <a:t>Dynamic Signal Timing Algorithm</a:t>
                  </a:r>
                </a:p>
              </p:txBody>
            </p: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1133F607-E5D9-4591-AC81-E45D204C8E2E}"/>
                    </a:ext>
                  </a:extLst>
                </p:cNvPr>
                <p:cNvSpPr/>
                <p:nvPr/>
              </p:nvSpPr>
              <p:spPr>
                <a:xfrm rot="10800000" flipH="1">
                  <a:off x="5063413" y="5594645"/>
                  <a:ext cx="8188052" cy="2968892"/>
                </a:xfrm>
                <a:prstGeom prst="arc">
                  <a:avLst>
                    <a:gd name="adj1" fmla="val 11296262"/>
                    <a:gd name="adj2" fmla="val 21436352"/>
                  </a:avLst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49" name="Arc 48">
                  <a:extLst>
                    <a:ext uri="{FF2B5EF4-FFF2-40B4-BE49-F238E27FC236}">
                      <a16:creationId xmlns:a16="http://schemas.microsoft.com/office/drawing/2014/main" id="{B260C0FE-513C-498A-881B-AB8EFC32B122}"/>
                    </a:ext>
                  </a:extLst>
                </p:cNvPr>
                <p:cNvSpPr/>
                <p:nvPr/>
              </p:nvSpPr>
              <p:spPr>
                <a:xfrm rot="10800000" flipH="1">
                  <a:off x="7648676" y="6585477"/>
                  <a:ext cx="2916867" cy="1453623"/>
                </a:xfrm>
                <a:prstGeom prst="arc">
                  <a:avLst>
                    <a:gd name="adj1" fmla="val 11396822"/>
                    <a:gd name="adj2" fmla="val 21436352"/>
                  </a:avLst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50" name="Arc 49">
                  <a:extLst>
                    <a:ext uri="{FF2B5EF4-FFF2-40B4-BE49-F238E27FC236}">
                      <a16:creationId xmlns:a16="http://schemas.microsoft.com/office/drawing/2014/main" id="{4C8095DF-7B12-4D05-A1BC-9F004F858F08}"/>
                    </a:ext>
                  </a:extLst>
                </p:cNvPr>
                <p:cNvSpPr/>
                <p:nvPr/>
              </p:nvSpPr>
              <p:spPr>
                <a:xfrm flipH="1">
                  <a:off x="2395587" y="3781406"/>
                  <a:ext cx="2916867" cy="1453623"/>
                </a:xfrm>
                <a:prstGeom prst="arc">
                  <a:avLst>
                    <a:gd name="adj1" fmla="val 10995906"/>
                    <a:gd name="adj2" fmla="val 21436352"/>
                  </a:avLst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sp>
              <p:nvSpPr>
                <p:cNvPr id="51" name="Arc 50">
                  <a:extLst>
                    <a:ext uri="{FF2B5EF4-FFF2-40B4-BE49-F238E27FC236}">
                      <a16:creationId xmlns:a16="http://schemas.microsoft.com/office/drawing/2014/main" id="{12CE3D4E-47A9-4564-AC9A-207D2E27572A}"/>
                    </a:ext>
                  </a:extLst>
                </p:cNvPr>
                <p:cNvSpPr/>
                <p:nvPr/>
              </p:nvSpPr>
              <p:spPr>
                <a:xfrm flipH="1">
                  <a:off x="2375052" y="3294292"/>
                  <a:ext cx="8103399" cy="2298929"/>
                </a:xfrm>
                <a:prstGeom prst="arc">
                  <a:avLst>
                    <a:gd name="adj1" fmla="val 10783983"/>
                    <a:gd name="adj2" fmla="val 829"/>
                  </a:avLst>
                </a:prstGeom>
                <a:ln>
                  <a:solidFill>
                    <a:schemeClr val="tx2">
                      <a:lumMod val="60000"/>
                      <a:lumOff val="40000"/>
                    </a:schemeClr>
                  </a:solidFill>
                  <a:prstDash val="dash"/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 sz="2700"/>
                </a:p>
              </p:txBody>
            </p:sp>
            <p:pic>
              <p:nvPicPr>
                <p:cNvPr id="52" name="Graphic 51">
                  <a:extLst>
                    <a:ext uri="{FF2B5EF4-FFF2-40B4-BE49-F238E27FC236}">
                      <a16:creationId xmlns:a16="http://schemas.microsoft.com/office/drawing/2014/main" id="{38346BBD-3B06-47A5-B4B8-B9369BF12D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272381" y="5319071"/>
                  <a:ext cx="880068" cy="695253"/>
                </a:xfrm>
                <a:prstGeom prst="rect">
                  <a:avLst/>
                </a:prstGeom>
              </p:spPr>
            </p:pic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0E61E80D-4A59-42F9-A26B-D785659CE5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78153" y="5283867"/>
                  <a:ext cx="501642" cy="765660"/>
                </a:xfrm>
                <a:prstGeom prst="rect">
                  <a:avLst/>
                </a:prstGeom>
              </p:spPr>
            </p:pic>
            <p:pic>
              <p:nvPicPr>
                <p:cNvPr id="54" name="Graphic 53">
                  <a:extLst>
                    <a:ext uri="{FF2B5EF4-FFF2-40B4-BE49-F238E27FC236}">
                      <a16:creationId xmlns:a16="http://schemas.microsoft.com/office/drawing/2014/main" id="{9260501C-0D81-41DA-8815-4F4FCD23F2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821489" y="5358672"/>
                  <a:ext cx="492840" cy="616050"/>
                </a:xfrm>
                <a:prstGeom prst="rect">
                  <a:avLst/>
                </a:prstGeom>
              </p:spPr>
            </p:pic>
            <p:pic>
              <p:nvPicPr>
                <p:cNvPr id="55" name="Graphic 54">
                  <a:extLst>
                    <a:ext uri="{FF2B5EF4-FFF2-40B4-BE49-F238E27FC236}">
                      <a16:creationId xmlns:a16="http://schemas.microsoft.com/office/drawing/2014/main" id="{2ACEA58D-EEB0-4296-B044-064E0C14F8B1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8534" y="5123759"/>
                  <a:ext cx="927100" cy="927100"/>
                </a:xfrm>
                <a:prstGeom prst="rect">
                  <a:avLst/>
                </a:prstGeom>
              </p:spPr>
            </p:pic>
            <p:pic>
              <p:nvPicPr>
                <p:cNvPr id="56" name="Graphic 55">
                  <a:extLst>
                    <a:ext uri="{FF2B5EF4-FFF2-40B4-BE49-F238E27FC236}">
                      <a16:creationId xmlns:a16="http://schemas.microsoft.com/office/drawing/2014/main" id="{BC1CDEE3-59B9-4A8A-A117-CE551C68BA1A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54979" y="5111324"/>
                  <a:ext cx="927100" cy="927100"/>
                </a:xfrm>
                <a:prstGeom prst="rect">
                  <a:avLst/>
                </a:prstGeom>
              </p:spPr>
            </p:pic>
            <p:pic>
              <p:nvPicPr>
                <p:cNvPr id="57" name="Graphic 56">
                  <a:extLst>
                    <a:ext uri="{FF2B5EF4-FFF2-40B4-BE49-F238E27FC236}">
                      <a16:creationId xmlns:a16="http://schemas.microsoft.com/office/drawing/2014/main" id="{1D57E8F6-4969-40C5-9B81-741DCD3A99D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01399" y="5154335"/>
                  <a:ext cx="927100" cy="927100"/>
                </a:xfrm>
                <a:prstGeom prst="rect">
                  <a:avLst/>
                </a:prstGeom>
              </p:spPr>
            </p:pic>
          </p:grp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8B5223DE-4771-45EF-BDEB-CBEE19FABA4F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6851284" y="5941237"/>
                <a:ext cx="927100" cy="92710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FC15E2A-9EDF-453E-9522-8C4C990E0612}"/>
                  </a:ext>
                </a:extLst>
              </p:cNvPr>
              <p:cNvSpPr txBox="1"/>
              <p:nvPr/>
            </p:nvSpPr>
            <p:spPr>
              <a:xfrm>
                <a:off x="16090768" y="7530426"/>
                <a:ext cx="227042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100" b="1" dirty="0">
                    <a:latin typeface="+mj-lt"/>
                  </a:rPr>
                  <a:t>Traffic Signal</a:t>
                </a:r>
              </a:p>
            </p:txBody>
          </p:sp>
        </p:grp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5BD8653C-C7D0-433A-9809-F69DD61B949A}"/>
                </a:ext>
              </a:extLst>
            </p:cNvPr>
            <p:cNvSpPr/>
            <p:nvPr/>
          </p:nvSpPr>
          <p:spPr>
            <a:xfrm rot="10800000" flipH="1">
              <a:off x="812915" y="5562625"/>
              <a:ext cx="16378669" cy="4331192"/>
            </a:xfrm>
            <a:prstGeom prst="arc">
              <a:avLst>
                <a:gd name="adj1" fmla="val 11001264"/>
                <a:gd name="adj2" fmla="val 21462968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</p:grpSp>
    </p:spTree>
    <p:extLst>
      <p:ext uri="{BB962C8B-B14F-4D97-AF65-F5344CB8AC3E}">
        <p14:creationId xmlns:p14="http://schemas.microsoft.com/office/powerpoint/2010/main" val="64271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3FBA-D095-6B38-ACD9-1EAE7FEA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E607A-9296-9A80-183B-96595B1727A6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C89078-D33A-485C-AC78-BD6E325CB95C}"/>
              </a:ext>
            </a:extLst>
          </p:cNvPr>
          <p:cNvGrpSpPr/>
          <p:nvPr/>
        </p:nvGrpSpPr>
        <p:grpSpPr>
          <a:xfrm>
            <a:off x="381000" y="352758"/>
            <a:ext cx="3352800" cy="990600"/>
            <a:chOff x="990600" y="189875"/>
            <a:chExt cx="3352800" cy="9906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B98D75-5D37-2E72-BE5D-343CB7646E4F}"/>
                </a:ext>
              </a:extLst>
            </p:cNvPr>
            <p:cNvSpPr/>
            <p:nvPr/>
          </p:nvSpPr>
          <p:spPr>
            <a:xfrm>
              <a:off x="990600" y="189875"/>
              <a:ext cx="3352800" cy="990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5845BD-00E6-2D84-946C-A4E6C5E16DBB}"/>
                </a:ext>
              </a:extLst>
            </p:cNvPr>
            <p:cNvSpPr txBox="1"/>
            <p:nvPr/>
          </p:nvSpPr>
          <p:spPr>
            <a:xfrm>
              <a:off x="2084694" y="423565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/>
                <a:t>ALPHA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F5C8E9B-B816-57DE-EBB2-8FA112A49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94C09C-B776-48EE-BD90-FAAA7FF2076B}"/>
              </a:ext>
            </a:extLst>
          </p:cNvPr>
          <p:cNvSpPr txBox="1"/>
          <p:nvPr/>
        </p:nvSpPr>
        <p:spPr>
          <a:xfrm>
            <a:off x="4287414" y="432559"/>
            <a:ext cx="1043940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/>
                <a:cs typeface="Times New Roman"/>
              </a:rPr>
              <a:t>Camera-Based Data Collection</a:t>
            </a:r>
            <a:endParaRPr lang="en-IN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73D866-E2CD-4C45-B48C-EF43BB6D55E0}"/>
              </a:ext>
            </a:extLst>
          </p:cNvPr>
          <p:cNvGrpSpPr/>
          <p:nvPr/>
        </p:nvGrpSpPr>
        <p:grpSpPr>
          <a:xfrm>
            <a:off x="440494" y="3463597"/>
            <a:ext cx="8399025" cy="1144050"/>
            <a:chOff x="5951128" y="4847526"/>
            <a:chExt cx="6282521" cy="762000"/>
          </a:xfrm>
        </p:grpSpPr>
        <p:sp>
          <p:nvSpPr>
            <p:cNvPr id="13" name="TextBox 41">
              <a:extLst>
                <a:ext uri="{FF2B5EF4-FFF2-40B4-BE49-F238E27FC236}">
                  <a16:creationId xmlns:a16="http://schemas.microsoft.com/office/drawing/2014/main" id="{3D2DB324-2FB3-432B-B53A-EB5744CB9B71}"/>
                </a:ext>
              </a:extLst>
            </p:cNvPr>
            <p:cNvSpPr txBox="1"/>
            <p:nvPr/>
          </p:nvSpPr>
          <p:spPr>
            <a:xfrm>
              <a:off x="7563372" y="4847526"/>
              <a:ext cx="4670277" cy="553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Camera: </a:t>
              </a:r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		   </a:t>
              </a: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PT-TRXCM202-D</a:t>
              </a:r>
            </a:p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(Already Existing)          High Performance ANPR Bullet</a:t>
              </a:r>
              <a:endParaRPr lang="en-I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1CB5DFC-4163-4F08-AA3D-EF92C1E39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1128" y="4910125"/>
              <a:ext cx="1597648" cy="699401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D5FF31-4316-4E9F-AF23-4D186B3D5A7F}"/>
              </a:ext>
            </a:extLst>
          </p:cNvPr>
          <p:cNvSpPr txBox="1"/>
          <p:nvPr/>
        </p:nvSpPr>
        <p:spPr>
          <a:xfrm>
            <a:off x="381000" y="2756050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Primary Data Source: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8FA13-4C9C-4243-BF8F-C484E26FD8FF}"/>
              </a:ext>
            </a:extLst>
          </p:cNvPr>
          <p:cNvSpPr txBox="1"/>
          <p:nvPr/>
        </p:nvSpPr>
        <p:spPr>
          <a:xfrm>
            <a:off x="422026" y="5321567"/>
            <a:ext cx="5369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Workflow:</a:t>
            </a:r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2BE155-DED3-4B96-A4BC-DFE445E8E678}"/>
              </a:ext>
            </a:extLst>
          </p:cNvPr>
          <p:cNvGrpSpPr/>
          <p:nvPr/>
        </p:nvGrpSpPr>
        <p:grpSpPr>
          <a:xfrm>
            <a:off x="422026" y="5927834"/>
            <a:ext cx="17620369" cy="3452544"/>
            <a:chOff x="667631" y="6328468"/>
            <a:chExt cx="17620369" cy="345254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461391-079E-4D68-A681-7A4BA40F0C5B}"/>
                </a:ext>
              </a:extLst>
            </p:cNvPr>
            <p:cNvSpPr txBox="1"/>
            <p:nvPr/>
          </p:nvSpPr>
          <p:spPr>
            <a:xfrm>
              <a:off x="667631" y="8673016"/>
              <a:ext cx="42672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Edge-Computing devices (Raspberry Pi 4 + Google Coral) for low-latency &amp; on-site processing</a:t>
              </a:r>
              <a:endParaRPr lang="en-IN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C1DC9CC-97E6-4482-8600-E3F74717D1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94" t="19103" b="10043"/>
            <a:stretch/>
          </p:blipFill>
          <p:spPr>
            <a:xfrm>
              <a:off x="667631" y="6328468"/>
              <a:ext cx="3066169" cy="226760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4C50AB-6F7F-433B-84AC-A46242DE7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9000" y="6781703"/>
              <a:ext cx="3180039" cy="148062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A45D058-5C8E-4752-A831-92A61944E4B8}"/>
                </a:ext>
              </a:extLst>
            </p:cNvPr>
            <p:cNvSpPr txBox="1"/>
            <p:nvPr/>
          </p:nvSpPr>
          <p:spPr>
            <a:xfrm>
              <a:off x="5707201" y="8668016"/>
              <a:ext cx="62436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Pipeline tool (Apache Kafka) for real-time data streaming to connect Camera, Edge Device &amp; Cloud</a:t>
              </a:r>
              <a:endParaRPr lang="en-IN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7E0BCE4-CD80-4CFF-A093-3B430617A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46571" y="6856668"/>
              <a:ext cx="4260674" cy="161260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5AFBE4-2586-42CC-B91C-23141BF64CF2}"/>
                </a:ext>
              </a:extLst>
            </p:cNvPr>
            <p:cNvSpPr txBox="1"/>
            <p:nvPr/>
          </p:nvSpPr>
          <p:spPr>
            <a:xfrm>
              <a:off x="12265817" y="8673016"/>
              <a:ext cx="602218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>
                  <a:latin typeface="Times New Roman" panose="02020603050405020304" pitchFamily="18" charset="0"/>
                  <a:cs typeface="Times New Roman" panose="02020603050405020304" pitchFamily="18" charset="0"/>
                </a:rPr>
                <a:t>Cloud Platforms for intensive computations, data storage, and model training</a:t>
              </a:r>
              <a:endParaRPr lang="en-IN" sz="2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51D1EFF8-6C1B-4AF0-AAE8-F9CA683B84E3}"/>
                </a:ext>
              </a:extLst>
            </p:cNvPr>
            <p:cNvSpPr/>
            <p:nvPr/>
          </p:nvSpPr>
          <p:spPr>
            <a:xfrm>
              <a:off x="4533019" y="7137295"/>
              <a:ext cx="1600200" cy="769441"/>
            </a:xfrm>
            <a:prstGeom prst="rightArrow">
              <a:avLst>
                <a:gd name="adj1" fmla="val 31431"/>
                <a:gd name="adj2" fmla="val 66711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BBCA5346-E4AF-48D4-9F9E-C133069AA168}"/>
                </a:ext>
              </a:extLst>
            </p:cNvPr>
            <p:cNvSpPr/>
            <p:nvPr/>
          </p:nvSpPr>
          <p:spPr>
            <a:xfrm>
              <a:off x="10982705" y="7133215"/>
              <a:ext cx="1600200" cy="769441"/>
            </a:xfrm>
            <a:prstGeom prst="rightArrow">
              <a:avLst>
                <a:gd name="adj1" fmla="val 31431"/>
                <a:gd name="adj2" fmla="val 66711"/>
              </a:avLst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007CEE-BC86-4188-81FA-42378F078FDF}"/>
              </a:ext>
            </a:extLst>
          </p:cNvPr>
          <p:cNvGrpSpPr/>
          <p:nvPr/>
        </p:nvGrpSpPr>
        <p:grpSpPr>
          <a:xfrm>
            <a:off x="11316912" y="2752314"/>
            <a:ext cx="6931775" cy="2374727"/>
            <a:chOff x="9108325" y="2946395"/>
            <a:chExt cx="6931775" cy="237472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F43A65-6B37-4414-A8B5-DFF80DCCCEEF}"/>
                </a:ext>
              </a:extLst>
            </p:cNvPr>
            <p:cNvSpPr txBox="1"/>
            <p:nvPr/>
          </p:nvSpPr>
          <p:spPr>
            <a:xfrm>
              <a:off x="9108325" y="2946395"/>
              <a:ext cx="54047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Optional Add-Ons for Data Collection:</a:t>
              </a:r>
            </a:p>
            <a:p>
              <a:pPr algn="just"/>
              <a:r>
                <a:rPr 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IOT Sensors :</a:t>
              </a:r>
              <a:endParaRPr lang="en-I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CDD5954-111D-48F8-8BE3-E05895DAC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6727" y="3423045"/>
              <a:ext cx="1456427" cy="1456427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09DAB74-B371-48BA-A325-C3EE15E90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87150" y="3418238"/>
              <a:ext cx="2269452" cy="1649135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A1D555-E160-44E4-978B-32A910493A38}"/>
                </a:ext>
              </a:extLst>
            </p:cNvPr>
            <p:cNvSpPr txBox="1"/>
            <p:nvPr/>
          </p:nvSpPr>
          <p:spPr>
            <a:xfrm>
              <a:off x="10867065" y="4907602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Ambient-Light Sensor</a:t>
              </a:r>
              <a:endParaRPr lang="en-I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3D4A5A-9517-4F95-A7CD-34F30263CE7F}"/>
                </a:ext>
              </a:extLst>
            </p:cNvPr>
            <p:cNvSpPr txBox="1"/>
            <p:nvPr/>
          </p:nvSpPr>
          <p:spPr>
            <a:xfrm>
              <a:off x="13525500" y="4921012"/>
              <a:ext cx="2514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Weather Sensor</a:t>
              </a:r>
              <a:endParaRPr lang="en-IN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46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32EAE-D47E-F4A5-FBE8-F4E0C6CA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F408E7-6AE9-082A-02C1-1845EB59E0EA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C72B24-B93A-A2B0-8E0B-F5E4221CB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75352F0-98FC-4257-B1E1-958A445165B6}"/>
              </a:ext>
            </a:extLst>
          </p:cNvPr>
          <p:cNvGrpSpPr/>
          <p:nvPr/>
        </p:nvGrpSpPr>
        <p:grpSpPr>
          <a:xfrm>
            <a:off x="381000" y="352758"/>
            <a:ext cx="3352800" cy="990600"/>
            <a:chOff x="990600" y="189875"/>
            <a:chExt cx="3352800" cy="9906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CF50A4B-71ED-46F7-BDA1-EEDBDFA22001}"/>
                </a:ext>
              </a:extLst>
            </p:cNvPr>
            <p:cNvSpPr/>
            <p:nvPr/>
          </p:nvSpPr>
          <p:spPr>
            <a:xfrm>
              <a:off x="990600" y="189875"/>
              <a:ext cx="3352800" cy="990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3AE21A-6CC2-4923-9188-30C3B4DD4709}"/>
                </a:ext>
              </a:extLst>
            </p:cNvPr>
            <p:cNvSpPr txBox="1"/>
            <p:nvPr/>
          </p:nvSpPr>
          <p:spPr>
            <a:xfrm>
              <a:off x="2084694" y="423565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ALPHA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2DD285B-FCA1-4B79-8173-4B6FE4EFCE4D}"/>
              </a:ext>
            </a:extLst>
          </p:cNvPr>
          <p:cNvSpPr txBox="1"/>
          <p:nvPr/>
        </p:nvSpPr>
        <p:spPr>
          <a:xfrm>
            <a:off x="3733800" y="432559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524C7-FCB8-42C5-8B77-5ACF89A49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1"/>
          <a:stretch/>
        </p:blipFill>
        <p:spPr>
          <a:xfrm>
            <a:off x="553233" y="2156042"/>
            <a:ext cx="8723509" cy="3124199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B34CE3B-5620-4832-BA48-28BC7083DC65}"/>
              </a:ext>
            </a:extLst>
          </p:cNvPr>
          <p:cNvSpPr/>
          <p:nvPr/>
        </p:nvSpPr>
        <p:spPr>
          <a:xfrm>
            <a:off x="4910204" y="3580092"/>
            <a:ext cx="458439" cy="263833"/>
          </a:xfrm>
          <a:prstGeom prst="rightArrow">
            <a:avLst>
              <a:gd name="adj1" fmla="val 42971"/>
              <a:gd name="adj2" fmla="val 9340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AF29E-D832-4E43-B949-FDD9370CEC93}"/>
              </a:ext>
            </a:extLst>
          </p:cNvPr>
          <p:cNvSpPr txBox="1"/>
          <p:nvPr/>
        </p:nvSpPr>
        <p:spPr>
          <a:xfrm>
            <a:off x="2616994" y="5272744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 to 416 x 416 pixels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5982C4-EA83-451A-B9BE-C2818D0FE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276" y="1918012"/>
            <a:ext cx="4029764" cy="31241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13463D-36DD-448A-9E68-CA960DB1A590}"/>
              </a:ext>
            </a:extLst>
          </p:cNvPr>
          <p:cNvSpPr txBox="1"/>
          <p:nvPr/>
        </p:nvSpPr>
        <p:spPr>
          <a:xfrm>
            <a:off x="12344400" y="4857245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Normalization of Image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pixel values to [0,1] range)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5D5C94-193C-4179-9FDE-AF1867F64825}"/>
              </a:ext>
            </a:extLst>
          </p:cNvPr>
          <p:cNvSpPr txBox="1"/>
          <p:nvPr/>
        </p:nvSpPr>
        <p:spPr>
          <a:xfrm>
            <a:off x="427010" y="6412745"/>
            <a:ext cx="94091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Enhancements: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Color Conversion: Convert from RGB to HSV if it improves segmentation.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Minimal Noise Reduction: Apply a light Gaussian blur only if minor noise is observed.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4C4D38-7C0D-46BF-BFFE-C2CCA704534D}"/>
              </a:ext>
            </a:extLst>
          </p:cNvPr>
          <p:cNvGrpSpPr/>
          <p:nvPr/>
        </p:nvGrpSpPr>
        <p:grpSpPr>
          <a:xfrm>
            <a:off x="12008968" y="6126557"/>
            <a:ext cx="5136032" cy="1642737"/>
            <a:chOff x="10858500" y="6124241"/>
            <a:chExt cx="5136032" cy="164273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DB25DDA-F0DC-48C9-90B4-2FA20E517619}"/>
                </a:ext>
              </a:extLst>
            </p:cNvPr>
            <p:cNvSpPr txBox="1"/>
            <p:nvPr/>
          </p:nvSpPr>
          <p:spPr>
            <a:xfrm>
              <a:off x="10858500" y="6124241"/>
              <a:ext cx="4800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 and Libraries Required:</a:t>
              </a:r>
            </a:p>
            <a:p>
              <a:endPara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3757D3B-7445-47FC-BFD4-CEAFD98BB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7601" y="6594954"/>
              <a:ext cx="975747" cy="1172024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920CC-B313-4D2A-9F6F-1351A89707F6}"/>
                </a:ext>
              </a:extLst>
            </p:cNvPr>
            <p:cNvSpPr txBox="1"/>
            <p:nvPr/>
          </p:nvSpPr>
          <p:spPr>
            <a:xfrm>
              <a:off x="13030200" y="684233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238DC40-3E22-4826-BA4D-5CD12B754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5784" y="6412745"/>
              <a:ext cx="2118748" cy="1354233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C0A252F-98D7-4FF3-9EE3-6159D9C79539}"/>
              </a:ext>
            </a:extLst>
          </p:cNvPr>
          <p:cNvSpPr txBox="1"/>
          <p:nvPr/>
        </p:nvSpPr>
        <p:spPr>
          <a:xfrm>
            <a:off x="381000" y="8218772"/>
            <a:ext cx="165690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ANPR bullet camera delivers clear, high-resolution images, reducing the need for extensive preprocessing and ensuring robust detection.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 are executed on edge devices (e.g., Raspberry Pi with Coral Edge) to minimize latency. More intensive tasks, if needed, can be offloaded to cloud servers.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48BED-AD2B-92A5-0EDC-B2DC0688B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CA4C8-8E88-0C1B-E34F-79037E97961C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57A054-14ED-E3A5-1B1B-5DB387D09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350B10-426C-4484-BBFA-8378C4D4224B}"/>
              </a:ext>
            </a:extLst>
          </p:cNvPr>
          <p:cNvGrpSpPr/>
          <p:nvPr/>
        </p:nvGrpSpPr>
        <p:grpSpPr>
          <a:xfrm>
            <a:off x="381000" y="352758"/>
            <a:ext cx="3352800" cy="990600"/>
            <a:chOff x="990600" y="189875"/>
            <a:chExt cx="3352800" cy="9906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52F5AE4-6304-4973-8FE7-42014BBD2947}"/>
                </a:ext>
              </a:extLst>
            </p:cNvPr>
            <p:cNvSpPr/>
            <p:nvPr/>
          </p:nvSpPr>
          <p:spPr>
            <a:xfrm>
              <a:off x="990600" y="189875"/>
              <a:ext cx="3352800" cy="990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306F80-F4E8-4C4B-A440-3D06EE6FD468}"/>
                </a:ext>
              </a:extLst>
            </p:cNvPr>
            <p:cNvSpPr txBox="1"/>
            <p:nvPr/>
          </p:nvSpPr>
          <p:spPr>
            <a:xfrm>
              <a:off x="2084694" y="423565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ALPHA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BF623C0-9A4E-4EE5-BAC7-DCC5E88BAAAF}"/>
              </a:ext>
            </a:extLst>
          </p:cNvPr>
          <p:cNvSpPr txBox="1"/>
          <p:nvPr/>
        </p:nvSpPr>
        <p:spPr>
          <a:xfrm>
            <a:off x="4038600" y="352758"/>
            <a:ext cx="1043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 Module</a:t>
            </a:r>
            <a:endParaRPr lang="en-IN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04C59-697F-4AA9-A363-0CF7B2F547F7}"/>
              </a:ext>
            </a:extLst>
          </p:cNvPr>
          <p:cNvSpPr txBox="1"/>
          <p:nvPr/>
        </p:nvSpPr>
        <p:spPr>
          <a:xfrm>
            <a:off x="381000" y="2315196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YOLOv8(Advanced Deep Learning Model)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7B724-5270-419D-A17B-337C3885D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44" y="3080919"/>
            <a:ext cx="4478814" cy="2985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305F1B-5DC8-4B38-9620-F5E95D6596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0" r="17038"/>
          <a:stretch/>
        </p:blipFill>
        <p:spPr>
          <a:xfrm>
            <a:off x="7543800" y="3445299"/>
            <a:ext cx="2971800" cy="22571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FAAF9C-C44B-42C4-96A8-3075941EE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740" y="3092581"/>
            <a:ext cx="4494155" cy="2984400"/>
          </a:xfrm>
          <a:prstGeom prst="rect">
            <a:avLst/>
          </a:prstGeom>
        </p:spPr>
      </p:pic>
      <p:sp>
        <p:nvSpPr>
          <p:cNvPr id="17" name="Arrow">
            <a:extLst>
              <a:ext uri="{FF2B5EF4-FFF2-40B4-BE49-F238E27FC236}">
                <a16:creationId xmlns:a16="http://schemas.microsoft.com/office/drawing/2014/main" id="{1D28DFEE-E92D-4DA7-9720-FBBAFDCB804D}"/>
              </a:ext>
            </a:extLst>
          </p:cNvPr>
          <p:cNvSpPr/>
          <p:nvPr/>
        </p:nvSpPr>
        <p:spPr>
          <a:xfrm>
            <a:off x="5668408" y="4298903"/>
            <a:ext cx="1523999" cy="549908"/>
          </a:xfrm>
          <a:custGeom>
            <a:avLst/>
            <a:gdLst>
              <a:gd name="connsiteX0" fmla="*/ 31218 w 4637253"/>
              <a:gd name="connsiteY0" fmla="*/ 669114 h 1187875"/>
              <a:gd name="connsiteX1" fmla="*/ 31434 w 4637253"/>
              <a:gd name="connsiteY1" fmla="*/ 669114 h 1187875"/>
              <a:gd name="connsiteX2" fmla="*/ 3397272 w 4637253"/>
              <a:gd name="connsiteY2" fmla="*/ 797978 h 1187875"/>
              <a:gd name="connsiteX3" fmla="*/ 3239517 w 4637253"/>
              <a:gd name="connsiteY3" fmla="*/ 1187875 h 1187875"/>
              <a:gd name="connsiteX4" fmla="*/ 4637254 w 4637253"/>
              <a:gd name="connsiteY4" fmla="*/ 569717 h 1187875"/>
              <a:gd name="connsiteX5" fmla="*/ 3219034 w 4637253"/>
              <a:gd name="connsiteY5" fmla="*/ 0 h 1187875"/>
              <a:gd name="connsiteX6" fmla="*/ 3389295 w 4637253"/>
              <a:gd name="connsiteY6" fmla="*/ 382351 h 1187875"/>
              <a:gd name="connsiteX7" fmla="*/ 30284 w 4637253"/>
              <a:gd name="connsiteY7" fmla="*/ 604359 h 1187875"/>
              <a:gd name="connsiteX8" fmla="*/ 26 w 4637253"/>
              <a:gd name="connsiteY8" fmla="*/ 635479 h 1187875"/>
              <a:gd name="connsiteX9" fmla="*/ 31218 w 4637253"/>
              <a:gd name="connsiteY9" fmla="*/ 669114 h 118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37253" h="1187875">
                <a:moveTo>
                  <a:pt x="31218" y="669114"/>
                </a:moveTo>
                <a:lnTo>
                  <a:pt x="31434" y="669114"/>
                </a:lnTo>
                <a:cubicBezTo>
                  <a:pt x="31434" y="669114"/>
                  <a:pt x="3397272" y="797978"/>
                  <a:pt x="3397272" y="797978"/>
                </a:cubicBezTo>
                <a:lnTo>
                  <a:pt x="3239517" y="1187875"/>
                </a:lnTo>
                <a:lnTo>
                  <a:pt x="4637254" y="569717"/>
                </a:lnTo>
                <a:lnTo>
                  <a:pt x="3219034" y="0"/>
                </a:lnTo>
                <a:lnTo>
                  <a:pt x="3389295" y="382351"/>
                </a:lnTo>
                <a:lnTo>
                  <a:pt x="30284" y="604359"/>
                </a:lnTo>
                <a:cubicBezTo>
                  <a:pt x="13969" y="605509"/>
                  <a:pt x="673" y="618805"/>
                  <a:pt x="26" y="635479"/>
                </a:cubicBezTo>
                <a:cubicBezTo>
                  <a:pt x="-692" y="653375"/>
                  <a:pt x="13322" y="668467"/>
                  <a:pt x="31218" y="669114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700" dirty="0"/>
          </a:p>
        </p:txBody>
      </p:sp>
      <p:sp>
        <p:nvSpPr>
          <p:cNvPr id="18" name="Arrow">
            <a:extLst>
              <a:ext uri="{FF2B5EF4-FFF2-40B4-BE49-F238E27FC236}">
                <a16:creationId xmlns:a16="http://schemas.microsoft.com/office/drawing/2014/main" id="{5B64DA36-0948-44F5-AFE4-EA9163D918C7}"/>
              </a:ext>
            </a:extLst>
          </p:cNvPr>
          <p:cNvSpPr/>
          <p:nvPr/>
        </p:nvSpPr>
        <p:spPr>
          <a:xfrm>
            <a:off x="10905093" y="4298903"/>
            <a:ext cx="1523999" cy="549908"/>
          </a:xfrm>
          <a:custGeom>
            <a:avLst/>
            <a:gdLst>
              <a:gd name="connsiteX0" fmla="*/ 31218 w 4637253"/>
              <a:gd name="connsiteY0" fmla="*/ 669114 h 1187875"/>
              <a:gd name="connsiteX1" fmla="*/ 31434 w 4637253"/>
              <a:gd name="connsiteY1" fmla="*/ 669114 h 1187875"/>
              <a:gd name="connsiteX2" fmla="*/ 3397272 w 4637253"/>
              <a:gd name="connsiteY2" fmla="*/ 797978 h 1187875"/>
              <a:gd name="connsiteX3" fmla="*/ 3239517 w 4637253"/>
              <a:gd name="connsiteY3" fmla="*/ 1187875 h 1187875"/>
              <a:gd name="connsiteX4" fmla="*/ 4637254 w 4637253"/>
              <a:gd name="connsiteY4" fmla="*/ 569717 h 1187875"/>
              <a:gd name="connsiteX5" fmla="*/ 3219034 w 4637253"/>
              <a:gd name="connsiteY5" fmla="*/ 0 h 1187875"/>
              <a:gd name="connsiteX6" fmla="*/ 3389295 w 4637253"/>
              <a:gd name="connsiteY6" fmla="*/ 382351 h 1187875"/>
              <a:gd name="connsiteX7" fmla="*/ 30284 w 4637253"/>
              <a:gd name="connsiteY7" fmla="*/ 604359 h 1187875"/>
              <a:gd name="connsiteX8" fmla="*/ 26 w 4637253"/>
              <a:gd name="connsiteY8" fmla="*/ 635479 h 1187875"/>
              <a:gd name="connsiteX9" fmla="*/ 31218 w 4637253"/>
              <a:gd name="connsiteY9" fmla="*/ 669114 h 118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37253" h="1187875">
                <a:moveTo>
                  <a:pt x="31218" y="669114"/>
                </a:moveTo>
                <a:lnTo>
                  <a:pt x="31434" y="669114"/>
                </a:lnTo>
                <a:cubicBezTo>
                  <a:pt x="31434" y="669114"/>
                  <a:pt x="3397272" y="797978"/>
                  <a:pt x="3397272" y="797978"/>
                </a:cubicBezTo>
                <a:lnTo>
                  <a:pt x="3239517" y="1187875"/>
                </a:lnTo>
                <a:lnTo>
                  <a:pt x="4637254" y="569717"/>
                </a:lnTo>
                <a:lnTo>
                  <a:pt x="3219034" y="0"/>
                </a:lnTo>
                <a:lnTo>
                  <a:pt x="3389295" y="382351"/>
                </a:lnTo>
                <a:lnTo>
                  <a:pt x="30284" y="604359"/>
                </a:lnTo>
                <a:cubicBezTo>
                  <a:pt x="13969" y="605509"/>
                  <a:pt x="673" y="618805"/>
                  <a:pt x="26" y="635479"/>
                </a:cubicBezTo>
                <a:cubicBezTo>
                  <a:pt x="-692" y="653375"/>
                  <a:pt x="13322" y="668467"/>
                  <a:pt x="31218" y="669114"/>
                </a:cubicBezTo>
                <a:close/>
              </a:path>
            </a:pathLst>
          </a:cu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A54BE9-4161-44D6-A79D-95816FFD7AA2}"/>
              </a:ext>
            </a:extLst>
          </p:cNvPr>
          <p:cNvSpPr txBox="1"/>
          <p:nvPr/>
        </p:nvSpPr>
        <p:spPr>
          <a:xfrm>
            <a:off x="1214829" y="603296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Pre-processed Image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0947B5-F38E-41BF-9376-D36E695EA326}"/>
              </a:ext>
            </a:extLst>
          </p:cNvPr>
          <p:cNvSpPr txBox="1"/>
          <p:nvPr/>
        </p:nvSpPr>
        <p:spPr>
          <a:xfrm>
            <a:off x="8001000" y="602734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78019-9B44-4F5B-A106-DDC4C6538781}"/>
              </a:ext>
            </a:extLst>
          </p:cNvPr>
          <p:cNvSpPr txBox="1"/>
          <p:nvPr/>
        </p:nvSpPr>
        <p:spPr>
          <a:xfrm>
            <a:off x="13720371" y="6025359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Vehicle-Detected 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490489-AB5E-4A8B-9CA2-4D9D6C1BBFA7}"/>
              </a:ext>
            </a:extLst>
          </p:cNvPr>
          <p:cNvSpPr txBox="1"/>
          <p:nvPr/>
        </p:nvSpPr>
        <p:spPr>
          <a:xfrm>
            <a:off x="465443" y="7068944"/>
            <a:ext cx="1325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YOLOv8 Model on Edge Device(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+ Google Coral) for Low Latency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DCBF94-E0CB-422F-AA10-23A09205CA1A}"/>
              </a:ext>
            </a:extLst>
          </p:cNvPr>
          <p:cNvSpPr txBox="1"/>
          <p:nvPr/>
        </p:nvSpPr>
        <p:spPr>
          <a:xfrm>
            <a:off x="465444" y="8029215"/>
            <a:ext cx="49447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Detection Technique(Optional):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Edge-Detection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Clustering</a:t>
            </a:r>
          </a:p>
        </p:txBody>
      </p:sp>
    </p:spTree>
    <p:extLst>
      <p:ext uri="{BB962C8B-B14F-4D97-AF65-F5344CB8AC3E}">
        <p14:creationId xmlns:p14="http://schemas.microsoft.com/office/powerpoint/2010/main" val="129611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270CD-9108-778E-D76E-4DCA82C18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02227-AA01-82F9-A1E8-01A571A5BFC5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8471AD-989E-EB12-33FE-2404C4F78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5ED784-6A1E-1887-E85C-8ECA81A105B2}"/>
              </a:ext>
            </a:extLst>
          </p:cNvPr>
          <p:cNvGrpSpPr/>
          <p:nvPr/>
        </p:nvGrpSpPr>
        <p:grpSpPr>
          <a:xfrm>
            <a:off x="381000" y="352758"/>
            <a:ext cx="3352800" cy="990600"/>
            <a:chOff x="990600" y="189875"/>
            <a:chExt cx="33528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CC5614B-2849-CB19-2864-2C47ADC2FCE8}"/>
                </a:ext>
              </a:extLst>
            </p:cNvPr>
            <p:cNvSpPr/>
            <p:nvPr/>
          </p:nvSpPr>
          <p:spPr>
            <a:xfrm>
              <a:off x="990600" y="189875"/>
              <a:ext cx="3352800" cy="990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CF87F41-D370-B53D-FE16-8AA3EFB99352}"/>
                </a:ext>
              </a:extLst>
            </p:cNvPr>
            <p:cNvSpPr txBox="1"/>
            <p:nvPr/>
          </p:nvSpPr>
          <p:spPr>
            <a:xfrm>
              <a:off x="2084694" y="423565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/>
                <a:t>ALPHA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BAD176-C16D-EFDF-6C2B-1F5A002100FA}"/>
              </a:ext>
            </a:extLst>
          </p:cNvPr>
          <p:cNvSpPr txBox="1"/>
          <p:nvPr/>
        </p:nvSpPr>
        <p:spPr>
          <a:xfrm>
            <a:off x="5345481" y="436846"/>
            <a:ext cx="75970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latin typeface="Times New Roman"/>
                <a:cs typeface="Times New Roman"/>
              </a:rPr>
              <a:t>Traffic Density Calculation</a:t>
            </a:r>
            <a:r>
              <a:rPr lang="en-US" sz="4800">
                <a:latin typeface="Times New Roman"/>
                <a:cs typeface="Times New Roman"/>
              </a:rPr>
              <a:t> </a:t>
            </a:r>
            <a:endParaRPr lang="en-US" sz="480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1BEE1DE-EC72-973E-0323-7C3A780F89E8}"/>
              </a:ext>
            </a:extLst>
          </p:cNvPr>
          <p:cNvSpPr/>
          <p:nvPr/>
        </p:nvSpPr>
        <p:spPr>
          <a:xfrm>
            <a:off x="210150" y="1788023"/>
            <a:ext cx="4776259" cy="3138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+mn-lt"/>
              <a:cs typeface="+mn-lt"/>
            </a:endParaRPr>
          </a:p>
          <a:p>
            <a:pPr algn="ctr"/>
            <a:endParaRPr lang="en-GB">
              <a:ea typeface="+mn-lt"/>
              <a:cs typeface="+mn-lt"/>
            </a:endParaRPr>
          </a:p>
          <a:p>
            <a:pPr algn="ctr"/>
            <a:endParaRPr lang="en-GB">
              <a:ea typeface="+mn-lt"/>
              <a:cs typeface="+mn-lt"/>
            </a:endParaRPr>
          </a:p>
          <a:p>
            <a:pPr algn="ctr"/>
            <a:endParaRPr lang="en-GB">
              <a:ea typeface="+mn-lt"/>
              <a:cs typeface="+mn-lt"/>
            </a:endParaRPr>
          </a:p>
          <a:p>
            <a:pPr algn="ctr"/>
            <a:r>
              <a:rPr lang="en-GB" sz="2000" b="1" u="sng">
                <a:latin typeface="Times New Roman"/>
                <a:ea typeface="+mn-lt"/>
                <a:cs typeface="+mn-lt"/>
              </a:rPr>
              <a:t>Capturing Traffic Data</a:t>
            </a:r>
            <a:endParaRPr lang="en-US" sz="2000" b="1" u="sng">
              <a:latin typeface="Times New Roman"/>
              <a:ea typeface="Calibri"/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ADF708-A51A-E925-6440-D0595AA23B29}"/>
              </a:ext>
            </a:extLst>
          </p:cNvPr>
          <p:cNvSpPr/>
          <p:nvPr/>
        </p:nvSpPr>
        <p:spPr>
          <a:xfrm>
            <a:off x="5572163" y="5788524"/>
            <a:ext cx="5414998" cy="28018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ea typeface="Calibri"/>
              <a:cs typeface="Calibri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4F151D-61F5-E86B-C114-B3ED1F22BCF3}"/>
              </a:ext>
            </a:extLst>
          </p:cNvPr>
          <p:cNvSpPr/>
          <p:nvPr/>
        </p:nvSpPr>
        <p:spPr>
          <a:xfrm>
            <a:off x="5370458" y="1720786"/>
            <a:ext cx="6020110" cy="32893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000" b="1">
              <a:latin typeface="Times New Roman"/>
              <a:ea typeface="+mn-lt"/>
              <a:cs typeface="+mn-lt"/>
            </a:endParaRPr>
          </a:p>
          <a:p>
            <a:pPr algn="ctr"/>
            <a:endParaRPr lang="en-GB" sz="2000" b="1">
              <a:latin typeface="Times New Roman"/>
              <a:ea typeface="+mn-lt"/>
              <a:cs typeface="+mn-lt"/>
            </a:endParaRPr>
          </a:p>
          <a:p>
            <a:pPr algn="ctr"/>
            <a:endParaRPr lang="en-GB" sz="2000" b="1">
              <a:latin typeface="Times New Roman"/>
              <a:ea typeface="+mn-lt"/>
              <a:cs typeface="+mn-lt"/>
            </a:endParaRPr>
          </a:p>
          <a:p>
            <a:pPr algn="ctr"/>
            <a:endParaRPr lang="en-GB" sz="2000" b="1">
              <a:latin typeface="Times New Roman"/>
              <a:ea typeface="+mn-lt"/>
              <a:cs typeface="+mn-lt"/>
            </a:endParaRPr>
          </a:p>
          <a:p>
            <a:pPr algn="ctr"/>
            <a:endParaRPr lang="en-GB" sz="2000" b="1">
              <a:latin typeface="Times New Roman"/>
              <a:ea typeface="+mn-lt"/>
              <a:cs typeface="+mn-lt"/>
            </a:endParaRPr>
          </a:p>
          <a:p>
            <a:pPr algn="ctr"/>
            <a:endParaRPr lang="en-GB" sz="2000" b="1">
              <a:latin typeface="Times New Roman"/>
              <a:ea typeface="+mn-lt"/>
              <a:cs typeface="+mn-lt"/>
            </a:endParaRPr>
          </a:p>
          <a:p>
            <a:pPr algn="ctr"/>
            <a:endParaRPr lang="en-GB" sz="2000" b="1">
              <a:latin typeface="Times New Roman"/>
              <a:ea typeface="+mn-lt"/>
              <a:cs typeface="+mn-lt"/>
            </a:endParaRPr>
          </a:p>
          <a:p>
            <a:pPr algn="ctr"/>
            <a:endParaRPr lang="en-GB" sz="2000" b="1">
              <a:latin typeface="Times New Roman"/>
              <a:ea typeface="+mn-lt"/>
              <a:cs typeface="+mn-lt"/>
            </a:endParaRPr>
          </a:p>
          <a:p>
            <a:pPr algn="ctr"/>
            <a:endParaRPr lang="en-GB" sz="2000" b="1">
              <a:latin typeface="Times New Roman"/>
              <a:ea typeface="+mn-lt"/>
              <a:cs typeface="+mn-lt"/>
            </a:endParaRPr>
          </a:p>
          <a:p>
            <a:pPr algn="ctr"/>
            <a:endParaRPr lang="en-GB" sz="2000" b="1" u="sng">
              <a:latin typeface="Times New Roman"/>
              <a:ea typeface="+mn-lt"/>
              <a:cs typeface="+mn-lt"/>
            </a:endParaRPr>
          </a:p>
          <a:p>
            <a:pPr algn="ctr"/>
            <a:r>
              <a:rPr lang="en-GB" sz="2000" b="1" u="sng">
                <a:latin typeface="Times New Roman"/>
                <a:ea typeface="+mn-lt"/>
                <a:cs typeface="+mn-lt"/>
              </a:rPr>
              <a:t>YOLOv8 (You Only Look Once)</a:t>
            </a:r>
            <a:endParaRPr lang="en-GB">
              <a:ea typeface="+mn-lt"/>
              <a:cs typeface="+mn-lt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>
              <a:latin typeface="Times New Roman"/>
              <a:ea typeface="Calibri"/>
              <a:cs typeface="Calibri"/>
            </a:endParaRPr>
          </a:p>
          <a:p>
            <a:pPr algn="ctr"/>
            <a:endParaRPr lang="en-GB">
              <a:ea typeface="Calibri"/>
              <a:cs typeface="Calibri"/>
            </a:endParaRPr>
          </a:p>
          <a:p>
            <a:pPr algn="ctr"/>
            <a:endParaRPr lang="en-GB">
              <a:ea typeface="Calibri"/>
              <a:cs typeface="Calibri"/>
            </a:endParaRPr>
          </a:p>
          <a:p>
            <a:pPr algn="ctr"/>
            <a:endParaRPr lang="en-GB">
              <a:ea typeface="Calibri"/>
              <a:cs typeface="Calibri"/>
            </a:endParaRPr>
          </a:p>
          <a:p>
            <a:pPr algn="ctr"/>
            <a:endParaRPr lang="en-GB">
              <a:ea typeface="Calibri"/>
              <a:cs typeface="Calibri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E837C8-DA98-85F5-A7B6-892A7E0BE3F5}"/>
              </a:ext>
            </a:extLst>
          </p:cNvPr>
          <p:cNvSpPr/>
          <p:nvPr/>
        </p:nvSpPr>
        <p:spPr>
          <a:xfrm>
            <a:off x="11825046" y="1552700"/>
            <a:ext cx="5633508" cy="36591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ctr"/>
            <a:endParaRPr lang="en-GB" sz="2000" b="1" u="sng">
              <a:latin typeface="Times New Roman"/>
              <a:ea typeface="Calibri"/>
              <a:cs typeface="Calibri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FF7C5B-6C18-6139-9DE0-BBAE5FD46AEB}"/>
              </a:ext>
            </a:extLst>
          </p:cNvPr>
          <p:cNvSpPr/>
          <p:nvPr/>
        </p:nvSpPr>
        <p:spPr>
          <a:xfrm>
            <a:off x="11791430" y="5788524"/>
            <a:ext cx="5347758" cy="2801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ea typeface="Calibri"/>
              <a:cs typeface="Calibri"/>
            </a:endParaRPr>
          </a:p>
        </p:txBody>
      </p:sp>
      <p:pic>
        <p:nvPicPr>
          <p:cNvPr id="23" name="Picture 22" descr="A white camera with blue text&#10;&#10;AI-generated content may be incorrect.">
            <a:extLst>
              <a:ext uri="{FF2B5EF4-FFF2-40B4-BE49-F238E27FC236}">
                <a16:creationId xmlns:a16="http://schemas.microsoft.com/office/drawing/2014/main" id="{5EDBB0E6-4371-B38A-323A-C46D453E28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88" y="2347346"/>
            <a:ext cx="2135876" cy="10500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D6A768D-421C-6009-2AD2-01F058FBB50E}"/>
              </a:ext>
            </a:extLst>
          </p:cNvPr>
          <p:cNvSpPr txBox="1"/>
          <p:nvPr/>
        </p:nvSpPr>
        <p:spPr>
          <a:xfrm>
            <a:off x="5876017" y="2657557"/>
            <a:ext cx="481379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r>
              <a:rPr lang="en-GB" sz="2000" b="1" baseline="0">
                <a:latin typeface="Times New Roman"/>
                <a:ea typeface="Arial"/>
                <a:cs typeface="Arial"/>
              </a:rPr>
              <a:t>Implementation Steps:</a:t>
            </a:r>
            <a:r>
              <a:rPr lang="en-GB" sz="2000">
                <a:latin typeface="Times New Roman"/>
                <a:ea typeface="Arial"/>
                <a:cs typeface="Arial"/>
              </a:rPr>
              <a:t>​</a:t>
            </a:r>
          </a:p>
          <a:p>
            <a:pPr marL="285750" lvl="0" indent="-285750" rtl="0">
              <a:buFont typeface="Arial,Sans-Serif"/>
              <a:buChar char="•"/>
            </a:pPr>
            <a:r>
              <a:rPr lang="en-GB" sz="2000" baseline="0">
                <a:latin typeface="Times New Roman"/>
                <a:ea typeface="Arial"/>
                <a:cs typeface="Arial"/>
              </a:rPr>
              <a:t>Capture frame from the </a:t>
            </a:r>
            <a:r>
              <a:rPr lang="en-GB" sz="2000" b="1" baseline="0">
                <a:latin typeface="Times New Roman"/>
                <a:ea typeface="Arial"/>
                <a:cs typeface="Arial"/>
              </a:rPr>
              <a:t>camera feed</a:t>
            </a:r>
            <a:r>
              <a:rPr lang="en-GB" sz="2000" baseline="0">
                <a:latin typeface="Times New Roman"/>
                <a:ea typeface="Arial"/>
                <a:cs typeface="Arial"/>
              </a:rPr>
              <a:t>.</a:t>
            </a:r>
            <a:r>
              <a:rPr lang="en-GB" sz="2000">
                <a:latin typeface="Times New Roman"/>
                <a:ea typeface="Arial"/>
                <a:cs typeface="Arial"/>
              </a:rPr>
              <a:t>​</a:t>
            </a:r>
          </a:p>
          <a:p>
            <a:pPr marL="285750" lvl="0" indent="-285750" rtl="0">
              <a:buFont typeface="Arial,Sans-Serif"/>
              <a:buChar char="•"/>
            </a:pPr>
            <a:r>
              <a:rPr lang="en-GB" sz="2000" baseline="0">
                <a:latin typeface="Times New Roman"/>
                <a:ea typeface="Arial"/>
                <a:cs typeface="Arial"/>
              </a:rPr>
              <a:t>Run it through </a:t>
            </a:r>
            <a:r>
              <a:rPr lang="en-GB" sz="2000" b="1" baseline="0">
                <a:latin typeface="Times New Roman"/>
                <a:ea typeface="Arial"/>
                <a:cs typeface="Arial"/>
              </a:rPr>
              <a:t>YOLOv8</a:t>
            </a:r>
            <a:r>
              <a:rPr lang="en-GB" sz="2000" baseline="0">
                <a:latin typeface="Times New Roman"/>
                <a:ea typeface="Arial"/>
                <a:cs typeface="Arial"/>
              </a:rPr>
              <a:t> to detect objects.</a:t>
            </a:r>
            <a:r>
              <a:rPr lang="en-GB" sz="2000">
                <a:latin typeface="Times New Roman"/>
                <a:ea typeface="Arial"/>
                <a:cs typeface="Arial"/>
              </a:rPr>
              <a:t>​</a:t>
            </a:r>
          </a:p>
          <a:p>
            <a:pPr marL="285750" lvl="0" indent="-285750" rtl="0">
              <a:buFont typeface="Arial,Sans-Serif"/>
              <a:buChar char="•"/>
            </a:pPr>
            <a:r>
              <a:rPr lang="en-GB" sz="2000" baseline="0">
                <a:latin typeface="Times New Roman"/>
                <a:ea typeface="Arial"/>
                <a:cs typeface="Arial"/>
              </a:rPr>
              <a:t>Extract </a:t>
            </a:r>
            <a:r>
              <a:rPr lang="en-GB" sz="2000" b="1" baseline="0">
                <a:latin typeface="Times New Roman"/>
                <a:ea typeface="Arial"/>
                <a:cs typeface="Arial"/>
              </a:rPr>
              <a:t>bounding boxes</a:t>
            </a:r>
            <a:r>
              <a:rPr lang="en-GB" sz="2000" baseline="0">
                <a:latin typeface="Times New Roman"/>
                <a:ea typeface="Arial"/>
                <a:cs typeface="Arial"/>
              </a:rPr>
              <a:t> of vehicles.</a:t>
            </a:r>
            <a:r>
              <a:rPr lang="en-GB" sz="2000">
                <a:latin typeface="Times New Roman"/>
                <a:ea typeface="Arial"/>
                <a:cs typeface="Arial"/>
              </a:rPr>
              <a:t>​</a:t>
            </a:r>
          </a:p>
          <a:p>
            <a:pPr marL="285750" lvl="0" indent="-285750" rtl="0">
              <a:buFont typeface="Arial,Sans-Serif"/>
              <a:buChar char="•"/>
            </a:pPr>
            <a:r>
              <a:rPr lang="en-GB" sz="2000" baseline="0">
                <a:latin typeface="Times New Roman"/>
                <a:ea typeface="Arial"/>
                <a:cs typeface="Arial"/>
              </a:rPr>
              <a:t>Classify vehicle types (cars, bikes, buses, trucks).</a:t>
            </a:r>
            <a:r>
              <a:rPr lang="en-GB" sz="2000">
                <a:latin typeface="Times New Roman"/>
                <a:ea typeface="Arial"/>
                <a:cs typeface="Arial"/>
              </a:rPr>
              <a:t>​</a:t>
            </a:r>
            <a:endParaRPr lang="en-GB" sz="2000">
              <a:latin typeface="Times New Roman"/>
              <a:cs typeface="Times New Roman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B22BA3-D270-45D9-B8D7-1B9A96BB657F}"/>
              </a:ext>
            </a:extLst>
          </p:cNvPr>
          <p:cNvSpPr/>
          <p:nvPr/>
        </p:nvSpPr>
        <p:spPr>
          <a:xfrm>
            <a:off x="13157030" y="2037105"/>
            <a:ext cx="2968562" cy="599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>
                <a:latin typeface="Times New Roman"/>
                <a:cs typeface="Times New Roman"/>
              </a:rPr>
              <a:t>OpenCV lane detection</a:t>
            </a:r>
            <a:r>
              <a:rPr lang="en-GB" sz="2000">
                <a:latin typeface="Times New Roman"/>
                <a:cs typeface="Times New Roman"/>
              </a:rPr>
              <a:t>).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C9F3C2-C3AE-371C-EA09-C79016F5AD49}"/>
              </a:ext>
            </a:extLst>
          </p:cNvPr>
          <p:cNvSpPr/>
          <p:nvPr/>
        </p:nvSpPr>
        <p:spPr>
          <a:xfrm>
            <a:off x="12550280" y="2999915"/>
            <a:ext cx="4140026" cy="20072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endParaRPr lang="en-GB" sz="200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>
                <a:latin typeface="Times New Roman"/>
                <a:ea typeface="Calibri"/>
                <a:cs typeface="Calibri"/>
              </a:rPr>
              <a:t>Divides the road into </a:t>
            </a:r>
            <a:r>
              <a:rPr lang="en-GB" sz="2000" b="1">
                <a:latin typeface="Times New Roman"/>
                <a:ea typeface="Calibri"/>
                <a:cs typeface="Calibri"/>
              </a:rPr>
              <a:t>predefined lanes</a:t>
            </a:r>
            <a:r>
              <a:rPr lang="en-GB" sz="2000">
                <a:latin typeface="Times New Roman"/>
                <a:ea typeface="Calibri"/>
                <a:cs typeface="Calibri"/>
              </a:rPr>
              <a:t>.</a:t>
            </a:r>
            <a:endParaRPr lang="en-US" sz="200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b="1">
                <a:latin typeface="Times New Roman"/>
                <a:ea typeface="Calibri"/>
                <a:cs typeface="Calibri"/>
              </a:rPr>
              <a:t>Checks vehicle positions</a:t>
            </a:r>
            <a:r>
              <a:rPr lang="en-GB" sz="2000">
                <a:latin typeface="Times New Roman"/>
                <a:ea typeface="Calibri"/>
                <a:cs typeface="Calibri"/>
              </a:rPr>
              <a:t> inside each lane.</a:t>
            </a:r>
            <a:endParaRPr lang="en-US" sz="200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sz="2000" b="1">
                <a:latin typeface="Times New Roman"/>
                <a:ea typeface="Calibri"/>
                <a:cs typeface="Calibri"/>
              </a:rPr>
              <a:t>Counts the number of vehicles per lane</a:t>
            </a:r>
            <a:r>
              <a:rPr lang="en-GB" sz="2000">
                <a:latin typeface="Times New Roman"/>
                <a:ea typeface="Calibri"/>
                <a:cs typeface="Calibri"/>
              </a:rPr>
              <a:t>.</a:t>
            </a:r>
          </a:p>
          <a:p>
            <a:pPr algn="ctr"/>
            <a:endParaRPr lang="en-GB">
              <a:ea typeface="Calibri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7A49BC-8881-AF28-64F6-CB78C60A115E}"/>
              </a:ext>
            </a:extLst>
          </p:cNvPr>
          <p:cNvSpPr txBox="1"/>
          <p:nvPr/>
        </p:nvSpPr>
        <p:spPr>
          <a:xfrm>
            <a:off x="12570167" y="1501457"/>
            <a:ext cx="41398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000" b="1" u="sng">
                <a:latin typeface="Times New Roman"/>
                <a:cs typeface="Times New Roman"/>
              </a:rPr>
              <a:t>Counting Vehicles Per Lane</a:t>
            </a:r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04674C4F-C0CB-1F39-5D78-303F6B8BC87B}"/>
              </a:ext>
            </a:extLst>
          </p:cNvPr>
          <p:cNvSpPr/>
          <p:nvPr/>
        </p:nvSpPr>
        <p:spPr>
          <a:xfrm>
            <a:off x="14331385" y="2651430"/>
            <a:ext cx="261313" cy="34230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E18762-5398-6772-551F-558152D3B71D}"/>
              </a:ext>
            </a:extLst>
          </p:cNvPr>
          <p:cNvSpPr txBox="1"/>
          <p:nvPr/>
        </p:nvSpPr>
        <p:spPr>
          <a:xfrm>
            <a:off x="12947875" y="6047839"/>
            <a:ext cx="312894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>
                <a:latin typeface="Times New Roman"/>
                <a:ea typeface="+mn-lt"/>
                <a:cs typeface="+mn-lt"/>
              </a:rPr>
              <a:t>Calculating Traffic Density</a:t>
            </a:r>
            <a:endParaRPr lang="en-US" sz="2000" b="1" u="sng">
              <a:latin typeface="Times New Roman"/>
              <a:cs typeface="Times New Roman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BEBB4BA-5278-FB74-AA1E-15CF7735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24411"/>
              </p:ext>
            </p:extLst>
          </p:nvPr>
        </p:nvGraphicFramePr>
        <p:xfrm>
          <a:off x="6045798" y="6571846"/>
          <a:ext cx="4547517" cy="17983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203722">
                  <a:extLst>
                    <a:ext uri="{9D8B030D-6E8A-4147-A177-3AD203B41FA5}">
                      <a16:colId xmlns:a16="http://schemas.microsoft.com/office/drawing/2014/main" val="1784356938"/>
                    </a:ext>
                  </a:extLst>
                </a:gridCol>
                <a:gridCol w="2343795">
                  <a:extLst>
                    <a:ext uri="{9D8B030D-6E8A-4147-A177-3AD203B41FA5}">
                      <a16:colId xmlns:a16="http://schemas.microsoft.com/office/drawing/2014/main" val="1793878963"/>
                    </a:ext>
                  </a:extLst>
                </a:gridCol>
              </a:tblGrid>
              <a:tr h="6449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noProof="0" dirty="0">
                          <a:solidFill>
                            <a:srgbClr val="000000"/>
                          </a:solidFill>
                        </a:rPr>
                        <a:t>Vehicle Count per Lane</a:t>
                      </a:r>
                      <a:endParaRPr lang="en-US" sz="20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000" u="none" strike="noStrike" noProof="0" dirty="0">
                          <a:solidFill>
                            <a:srgbClr val="000000"/>
                          </a:solidFill>
                        </a:rPr>
                        <a:t>Density Level</a:t>
                      </a:r>
                      <a:endParaRPr lang="en-US" sz="200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189807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290041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87285"/>
                  </a:ext>
                </a:extLst>
              </a:tr>
              <a:tr h="3224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3306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7C8DAAAD-6169-DDC5-F9B7-A8932B0D9092}"/>
              </a:ext>
            </a:extLst>
          </p:cNvPr>
          <p:cNvSpPr txBox="1"/>
          <p:nvPr/>
        </p:nvSpPr>
        <p:spPr>
          <a:xfrm>
            <a:off x="12266029" y="7080858"/>
            <a:ext cx="44042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latin typeface="Times New Roman"/>
                <a:ea typeface="Calibri"/>
                <a:cs typeface="Calibri"/>
              </a:rPr>
              <a:t>Density = Number of Vehicles in Lane</a:t>
            </a:r>
          </a:p>
          <a:p>
            <a:r>
              <a:rPr lang="en-GB" sz="2000" b="1">
                <a:latin typeface="Times New Roman"/>
                <a:ea typeface="Calibri"/>
                <a:cs typeface="Calibri"/>
              </a:rPr>
              <a:t>        lane length (in Meters)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836F3C-B0B1-B64D-EF81-DB49A9CAE488}"/>
              </a:ext>
            </a:extLst>
          </p:cNvPr>
          <p:cNvCxnSpPr/>
          <p:nvPr/>
        </p:nvCxnSpPr>
        <p:spPr>
          <a:xfrm flipV="1">
            <a:off x="13344926" y="7470926"/>
            <a:ext cx="3056366" cy="126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AFC8E5A-1C57-C382-A2E5-666A076B56F7}"/>
              </a:ext>
            </a:extLst>
          </p:cNvPr>
          <p:cNvSpPr txBox="1"/>
          <p:nvPr/>
        </p:nvSpPr>
        <p:spPr>
          <a:xfrm>
            <a:off x="6624654" y="6044735"/>
            <a:ext cx="457310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u="sng">
                <a:latin typeface="Times New Roman"/>
                <a:ea typeface="+mn-lt"/>
                <a:cs typeface="+mn-lt"/>
              </a:rPr>
              <a:t>Traffic Density Classification</a:t>
            </a:r>
            <a:endParaRPr lang="en-US" sz="2000" b="1" u="sng">
              <a:latin typeface="Times New Roman"/>
              <a:cs typeface="Times New Roman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D231AA6-467A-44AA-C8D3-82DFA4DC1BAE}"/>
              </a:ext>
            </a:extLst>
          </p:cNvPr>
          <p:cNvSpPr/>
          <p:nvPr/>
        </p:nvSpPr>
        <p:spPr>
          <a:xfrm>
            <a:off x="294194" y="5939801"/>
            <a:ext cx="4591363" cy="2398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ea typeface="+mn-lt"/>
              <a:cs typeface="+mn-lt"/>
            </a:endParaRPr>
          </a:p>
          <a:p>
            <a:pPr algn="ctr"/>
            <a:endParaRPr lang="en-GB">
              <a:ea typeface="+mn-lt"/>
              <a:cs typeface="+mn-lt"/>
            </a:endParaRPr>
          </a:p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6A2EB3-B18F-AF2A-D682-3686CBE9364C}"/>
              </a:ext>
            </a:extLst>
          </p:cNvPr>
          <p:cNvSpPr txBox="1"/>
          <p:nvPr/>
        </p:nvSpPr>
        <p:spPr>
          <a:xfrm>
            <a:off x="852725" y="5945435"/>
            <a:ext cx="347508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>
                <a:latin typeface="Times New Roman"/>
                <a:ea typeface="Calibri"/>
                <a:cs typeface="Calibri"/>
              </a:rPr>
              <a:t>Adjusting Signal Timing Based on Density</a:t>
            </a:r>
            <a:endParaRPr lang="en-GB" sz="2000" b="1" u="sng">
              <a:latin typeface="Times New Roman"/>
              <a:ea typeface="Calibri"/>
              <a:cs typeface="Calibri"/>
            </a:endParaRPr>
          </a:p>
          <a:p>
            <a:pPr algn="l"/>
            <a:endParaRPr lang="en-GB">
              <a:ea typeface="Calibri"/>
              <a:cs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B0A377-26D6-A875-D463-46DDBA2FEA93}"/>
              </a:ext>
            </a:extLst>
          </p:cNvPr>
          <p:cNvSpPr txBox="1"/>
          <p:nvPr/>
        </p:nvSpPr>
        <p:spPr>
          <a:xfrm>
            <a:off x="296482" y="6967010"/>
            <a:ext cx="45707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latin typeface="Times New Roman"/>
                <a:ea typeface="+mn-lt"/>
                <a:cs typeface="Times New Roman"/>
              </a:rPr>
              <a:t>High Density → Longer Green Light </a:t>
            </a:r>
            <a:endParaRPr lang="en-GB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Times New Roman"/>
                <a:ea typeface="+mn-lt"/>
                <a:cs typeface="Times New Roman"/>
              </a:rPr>
              <a:t>Moderate Density → Medium Green Light </a:t>
            </a:r>
            <a:endParaRPr lang="en-GB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latin typeface="Times New Roman"/>
                <a:ea typeface="+mn-lt"/>
                <a:cs typeface="Times New Roman"/>
              </a:rPr>
              <a:t>Low Density → Short Green Light</a:t>
            </a:r>
            <a:r>
              <a:rPr lang="en-GB">
                <a:ea typeface="+mn-lt"/>
                <a:cs typeface="+mn-lt"/>
              </a:rPr>
              <a:t> </a:t>
            </a:r>
            <a:endParaRPr lang="en-GB"/>
          </a:p>
          <a:p>
            <a:pPr algn="l"/>
            <a:endParaRPr lang="en-GB">
              <a:ea typeface="Calibri"/>
              <a:cs typeface="Calibri"/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A08E5CE-997D-37FD-30A4-E6CA9585869A}"/>
              </a:ext>
            </a:extLst>
          </p:cNvPr>
          <p:cNvSpPr/>
          <p:nvPr/>
        </p:nvSpPr>
        <p:spPr>
          <a:xfrm>
            <a:off x="4989804" y="3359111"/>
            <a:ext cx="385893" cy="26054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E9D55889-AC58-D970-C99E-BFDFDFAC83F2}"/>
              </a:ext>
            </a:extLst>
          </p:cNvPr>
          <p:cNvSpPr/>
          <p:nvPr/>
        </p:nvSpPr>
        <p:spPr>
          <a:xfrm flipH="1">
            <a:off x="10989847" y="6973007"/>
            <a:ext cx="790724" cy="176506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68DDC8E-F3B4-C435-6FC4-771E8F2904DA}"/>
              </a:ext>
            </a:extLst>
          </p:cNvPr>
          <p:cNvSpPr/>
          <p:nvPr/>
        </p:nvSpPr>
        <p:spPr>
          <a:xfrm>
            <a:off x="11393966" y="3207831"/>
            <a:ext cx="402702" cy="176505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3C8635B6-6F71-5B9D-5A07-E1D15FFA7725}"/>
              </a:ext>
            </a:extLst>
          </p:cNvPr>
          <p:cNvSpPr/>
          <p:nvPr/>
        </p:nvSpPr>
        <p:spPr>
          <a:xfrm flipH="1">
            <a:off x="4888243" y="7057050"/>
            <a:ext cx="689872" cy="243741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DAC76EDA-C2C9-3BF6-7E83-8B8167DA0353}"/>
              </a:ext>
            </a:extLst>
          </p:cNvPr>
          <p:cNvSpPr/>
          <p:nvPr/>
        </p:nvSpPr>
        <p:spPr>
          <a:xfrm>
            <a:off x="14417874" y="5242863"/>
            <a:ext cx="254317" cy="547761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25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64487-6A58-73A7-3BBE-B30B93D79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90A2E8-1FCA-B552-9B1B-42EF32481A7E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F2B09-7879-7DD5-BAF9-7BF674669452}"/>
              </a:ext>
            </a:extLst>
          </p:cNvPr>
          <p:cNvSpPr txBox="1"/>
          <p:nvPr/>
        </p:nvSpPr>
        <p:spPr>
          <a:xfrm>
            <a:off x="6400800" y="983420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Canva Sans"/>
                <a:ea typeface="Canva Sans"/>
                <a:cs typeface="Canva Sans"/>
                <a:sym typeface="Canva Sans"/>
              </a:rPr>
              <a:t>@ReGen Hackathon Idea Submission - Template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F49858-FD37-3B3F-1C7E-3833A576E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BB3B12-B927-8DC2-1A4F-D35887F30CD5}"/>
              </a:ext>
            </a:extLst>
          </p:cNvPr>
          <p:cNvGrpSpPr/>
          <p:nvPr/>
        </p:nvGrpSpPr>
        <p:grpSpPr>
          <a:xfrm>
            <a:off x="381000" y="352758"/>
            <a:ext cx="3352800" cy="990600"/>
            <a:chOff x="990600" y="189875"/>
            <a:chExt cx="33528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92CE64-599B-318A-5DD7-A9B23D7D207A}"/>
                </a:ext>
              </a:extLst>
            </p:cNvPr>
            <p:cNvSpPr/>
            <p:nvPr/>
          </p:nvSpPr>
          <p:spPr>
            <a:xfrm>
              <a:off x="990600" y="189875"/>
              <a:ext cx="3352800" cy="990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132EEA-5B3E-926A-64FE-13C2F3FD4A3B}"/>
                </a:ext>
              </a:extLst>
            </p:cNvPr>
            <p:cNvSpPr txBox="1"/>
            <p:nvPr/>
          </p:nvSpPr>
          <p:spPr>
            <a:xfrm>
              <a:off x="2084694" y="423565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ALPHA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1DCEC1-13D5-B4CB-0175-E28A8AC9ABF5}"/>
              </a:ext>
            </a:extLst>
          </p:cNvPr>
          <p:cNvSpPr txBox="1"/>
          <p:nvPr/>
        </p:nvSpPr>
        <p:spPr>
          <a:xfrm>
            <a:off x="5992877" y="431390"/>
            <a:ext cx="696626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b="1" dirty="0">
                <a:latin typeface="Times New Roman"/>
                <a:cs typeface="Times New Roman"/>
              </a:rPr>
              <a:t>Generative AI Integration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D1AD3-5A66-CE37-5B44-197A941A3FBA}"/>
              </a:ext>
            </a:extLst>
          </p:cNvPr>
          <p:cNvSpPr txBox="1"/>
          <p:nvPr/>
        </p:nvSpPr>
        <p:spPr>
          <a:xfrm>
            <a:off x="458968" y="1502082"/>
            <a:ext cx="446408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b="1" u="sng">
                <a:latin typeface="Times New Roman"/>
                <a:ea typeface="Calibri"/>
                <a:cs typeface="Times New Roman"/>
              </a:rPr>
              <a:t>Traffic Flow Prediction</a:t>
            </a:r>
            <a:endParaRPr lang="en-US" sz="2800" u="sng">
              <a:latin typeface="Times New Roman"/>
              <a:cs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6B0E4C-C886-C8FD-697E-A116B9F2BC8E}"/>
              </a:ext>
            </a:extLst>
          </p:cNvPr>
          <p:cNvGrpSpPr/>
          <p:nvPr/>
        </p:nvGrpSpPr>
        <p:grpSpPr>
          <a:xfrm>
            <a:off x="935535" y="2133242"/>
            <a:ext cx="16618785" cy="1243084"/>
            <a:chOff x="381765" y="2567508"/>
            <a:chExt cx="16618785" cy="12430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89F13A-4A83-7629-BCE4-5898ED46AED9}"/>
                </a:ext>
              </a:extLst>
            </p:cNvPr>
            <p:cNvSpPr/>
            <p:nvPr/>
          </p:nvSpPr>
          <p:spPr>
            <a:xfrm>
              <a:off x="381765" y="2598825"/>
              <a:ext cx="2527004" cy="11707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65C7D9-70BC-7C4E-BF1C-FBFE89304BCF}"/>
                </a:ext>
              </a:extLst>
            </p:cNvPr>
            <p:cNvSpPr/>
            <p:nvPr/>
          </p:nvSpPr>
          <p:spPr>
            <a:xfrm>
              <a:off x="3168805" y="2598825"/>
              <a:ext cx="2793182" cy="11550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F4BDF1-073E-B4E3-B190-70B6A62F1D1D}"/>
                </a:ext>
              </a:extLst>
            </p:cNvPr>
            <p:cNvSpPr/>
            <p:nvPr/>
          </p:nvSpPr>
          <p:spPr>
            <a:xfrm>
              <a:off x="6237682" y="2598823"/>
              <a:ext cx="2433059" cy="11550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FAA8CE-C563-B50D-DB84-84752261F2CB}"/>
                </a:ext>
              </a:extLst>
            </p:cNvPr>
            <p:cNvSpPr/>
            <p:nvPr/>
          </p:nvSpPr>
          <p:spPr>
            <a:xfrm>
              <a:off x="8946436" y="2598825"/>
              <a:ext cx="2417402" cy="11707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C6B3FC-8FBF-E79C-750A-E6EE78599736}"/>
                </a:ext>
              </a:extLst>
            </p:cNvPr>
            <p:cNvSpPr txBox="1"/>
            <p:nvPr/>
          </p:nvSpPr>
          <p:spPr>
            <a:xfrm>
              <a:off x="533744" y="2782495"/>
              <a:ext cx="2499162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Times New Roman"/>
                  <a:ea typeface="+mn-lt"/>
                  <a:cs typeface="+mn-lt"/>
                </a:rPr>
                <a:t>Collect historical traffic data</a:t>
              </a:r>
              <a:endParaRPr lang="en-US" sz="2400">
                <a:latin typeface="Times New Roman"/>
                <a:cs typeface="Times New Roman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1539CA-1AE9-03C3-D007-4BD433FBB871}"/>
                </a:ext>
              </a:extLst>
            </p:cNvPr>
            <p:cNvSpPr txBox="1"/>
            <p:nvPr/>
          </p:nvSpPr>
          <p:spPr>
            <a:xfrm>
              <a:off x="3256118" y="2610263"/>
              <a:ext cx="2190982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Times New Roman"/>
                  <a:ea typeface="+mn-lt"/>
                  <a:cs typeface="+mn-lt"/>
                </a:rPr>
                <a:t>Preprocess Data (Normalize, Time-Series)</a:t>
              </a:r>
              <a:endParaRPr lang="en-US" sz="2400">
                <a:latin typeface="Times New Roman"/>
                <a:ea typeface="Calibri"/>
                <a:cs typeface="Calibri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D40EDC-1DB7-2AAF-4DCF-F9F5A834AF51}"/>
                </a:ext>
              </a:extLst>
            </p:cNvPr>
            <p:cNvSpPr txBox="1"/>
            <p:nvPr/>
          </p:nvSpPr>
          <p:spPr>
            <a:xfrm>
              <a:off x="6391158" y="2762773"/>
              <a:ext cx="241515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Times New Roman"/>
                  <a:ea typeface="+mn-lt"/>
                  <a:cs typeface="+mn-lt"/>
                </a:rPr>
                <a:t>Use Transformer Model</a:t>
              </a:r>
              <a:endParaRPr lang="en-US" sz="2400">
                <a:latin typeface="Times New Roman"/>
                <a:cs typeface="Times New Roman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230CBA-F77F-6697-49E2-BC84EFF31764}"/>
                </a:ext>
              </a:extLst>
            </p:cNvPr>
            <p:cNvSpPr txBox="1"/>
            <p:nvPr/>
          </p:nvSpPr>
          <p:spPr>
            <a:xfrm>
              <a:off x="9140891" y="2774581"/>
              <a:ext cx="2585413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latin typeface="Times New Roman"/>
                  <a:ea typeface="+mn-lt"/>
                  <a:cs typeface="+mn-lt"/>
                </a:rPr>
                <a:t>Train Model on Past Traffic Data</a:t>
              </a:r>
              <a:endParaRPr lang="en-US" sz="2400">
                <a:latin typeface="Times New Roman"/>
                <a:cs typeface="Times New Roman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926B63-1ED2-6A9E-369F-A044EAD64C3E}"/>
                </a:ext>
              </a:extLst>
            </p:cNvPr>
            <p:cNvSpPr/>
            <p:nvPr/>
          </p:nvSpPr>
          <p:spPr>
            <a:xfrm>
              <a:off x="11717816" y="2598825"/>
              <a:ext cx="2558320" cy="11707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087D52-7679-1F31-08D2-DE0CF01DC76F}"/>
                </a:ext>
              </a:extLst>
            </p:cNvPr>
            <p:cNvSpPr txBox="1"/>
            <p:nvPr/>
          </p:nvSpPr>
          <p:spPr>
            <a:xfrm>
              <a:off x="11886952" y="2762772"/>
              <a:ext cx="266567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ea typeface="+mn-lt"/>
                  <a:cs typeface="+mn-lt"/>
                </a:rPr>
                <a:t>Forecast Future Congestion Trends</a:t>
              </a:r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CE9E13-8F6F-25CF-640A-46CB686043CA}"/>
                </a:ext>
              </a:extLst>
            </p:cNvPr>
            <p:cNvSpPr/>
            <p:nvPr/>
          </p:nvSpPr>
          <p:spPr>
            <a:xfrm>
              <a:off x="14583148" y="2567508"/>
              <a:ext cx="2417402" cy="11707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A77C9E-89AB-59BF-A6ED-103FF6B02E50}"/>
                </a:ext>
              </a:extLst>
            </p:cNvPr>
            <p:cNvSpPr txBox="1"/>
            <p:nvPr/>
          </p:nvSpPr>
          <p:spPr>
            <a:xfrm>
              <a:off x="14811911" y="2584388"/>
              <a:ext cx="1880824" cy="120032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2400">
                  <a:ea typeface="+mn-lt"/>
                  <a:cs typeface="+mn-lt"/>
                </a:rPr>
                <a:t>Adjust Traffic Signals Dynamically</a:t>
              </a:r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2A5F744-5349-2246-4B6D-453A4B5D0EC6}"/>
                </a:ext>
              </a:extLst>
            </p:cNvPr>
            <p:cNvSpPr/>
            <p:nvPr/>
          </p:nvSpPr>
          <p:spPr>
            <a:xfrm>
              <a:off x="2913848" y="3019974"/>
              <a:ext cx="246672" cy="272270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8B0EDB8-0E97-A353-78E6-38F33306E46D}"/>
                </a:ext>
              </a:extLst>
            </p:cNvPr>
            <p:cNvSpPr/>
            <p:nvPr/>
          </p:nvSpPr>
          <p:spPr>
            <a:xfrm>
              <a:off x="5967066" y="3066948"/>
              <a:ext cx="293644" cy="225296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DC085D59-C37E-C73F-10E8-FB0BCA4469CC}"/>
                </a:ext>
              </a:extLst>
            </p:cNvPr>
            <p:cNvSpPr/>
            <p:nvPr/>
          </p:nvSpPr>
          <p:spPr>
            <a:xfrm>
              <a:off x="8644504" y="3066948"/>
              <a:ext cx="293644" cy="225296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E30D9472-DE0E-859D-AC72-613B629205D2}"/>
                </a:ext>
              </a:extLst>
            </p:cNvPr>
            <p:cNvSpPr/>
            <p:nvPr/>
          </p:nvSpPr>
          <p:spPr>
            <a:xfrm>
              <a:off x="11431546" y="3066948"/>
              <a:ext cx="293644" cy="225296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2F3F01AC-ACA8-E899-ACE6-B04DB6B50415}"/>
                </a:ext>
              </a:extLst>
            </p:cNvPr>
            <p:cNvSpPr/>
            <p:nvPr/>
          </p:nvSpPr>
          <p:spPr>
            <a:xfrm>
              <a:off x="14281217" y="3066948"/>
              <a:ext cx="293644" cy="225296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B0B6327-2C19-5D56-583A-4AB45EE369DA}"/>
              </a:ext>
            </a:extLst>
          </p:cNvPr>
          <p:cNvSpPr txBox="1"/>
          <p:nvPr/>
        </p:nvSpPr>
        <p:spPr>
          <a:xfrm>
            <a:off x="458967" y="3553218"/>
            <a:ext cx="48398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b="1" u="sng">
                <a:latin typeface="Times New Roman"/>
                <a:ea typeface="Calibri"/>
                <a:cs typeface="Times New Roman"/>
              </a:rPr>
              <a:t>Synthetic Data Generation</a:t>
            </a:r>
          </a:p>
        </p:txBody>
      </p:sp>
      <p:graphicFrame>
        <p:nvGraphicFramePr>
          <p:cNvPr id="47" name="Diagram 46">
            <a:extLst>
              <a:ext uri="{FF2B5EF4-FFF2-40B4-BE49-F238E27FC236}">
                <a16:creationId xmlns:a16="http://schemas.microsoft.com/office/drawing/2014/main" id="{E63B0490-93F9-2712-FBB7-32A0D7AC9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863391"/>
              </p:ext>
            </p:extLst>
          </p:nvPr>
        </p:nvGraphicFramePr>
        <p:xfrm>
          <a:off x="2336426" y="4104715"/>
          <a:ext cx="13816851" cy="1237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6" name="TextBox 195">
            <a:extLst>
              <a:ext uri="{FF2B5EF4-FFF2-40B4-BE49-F238E27FC236}">
                <a16:creationId xmlns:a16="http://schemas.microsoft.com/office/drawing/2014/main" id="{17ADDCF9-C19F-7C18-DEEA-79E8F10C79D5}"/>
              </a:ext>
            </a:extLst>
          </p:cNvPr>
          <p:cNvSpPr txBox="1"/>
          <p:nvPr/>
        </p:nvSpPr>
        <p:spPr>
          <a:xfrm>
            <a:off x="458967" y="5519850"/>
            <a:ext cx="71762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b="1" u="sng" dirty="0">
                <a:latin typeface="Times New Roman"/>
                <a:ea typeface="+mn-lt"/>
                <a:cs typeface="+mn-lt"/>
              </a:rPr>
              <a:t>Anomaly Detection (Using Autoencoders)</a:t>
            </a:r>
            <a:endParaRPr lang="en-US" sz="2800" b="1" u="sng" dirty="0">
              <a:latin typeface="Times New Roman"/>
              <a:cs typeface="Times New Roman"/>
            </a:endParaRPr>
          </a:p>
        </p:txBody>
      </p:sp>
      <p:graphicFrame>
        <p:nvGraphicFramePr>
          <p:cNvPr id="197" name="Diagram 196">
            <a:extLst>
              <a:ext uri="{FF2B5EF4-FFF2-40B4-BE49-F238E27FC236}">
                <a16:creationId xmlns:a16="http://schemas.microsoft.com/office/drawing/2014/main" id="{A9D541D7-D073-5039-BA52-7B9223F04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851818"/>
              </p:ext>
            </p:extLst>
          </p:nvPr>
        </p:nvGraphicFramePr>
        <p:xfrm>
          <a:off x="2336428" y="6205817"/>
          <a:ext cx="14035366" cy="732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53" name="TextBox 452">
            <a:extLst>
              <a:ext uri="{FF2B5EF4-FFF2-40B4-BE49-F238E27FC236}">
                <a16:creationId xmlns:a16="http://schemas.microsoft.com/office/drawing/2014/main" id="{C3F6A93A-3A5E-B61B-1474-09CF1F7578D4}"/>
              </a:ext>
            </a:extLst>
          </p:cNvPr>
          <p:cNvSpPr txBox="1"/>
          <p:nvPr/>
        </p:nvSpPr>
        <p:spPr>
          <a:xfrm>
            <a:off x="458967" y="7116687"/>
            <a:ext cx="71762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b="1" u="sng">
                <a:latin typeface="Times New Roman"/>
                <a:ea typeface="+mn-lt"/>
                <a:cs typeface="+mn-lt"/>
              </a:rPr>
              <a:t>Tools for Implementation</a:t>
            </a:r>
            <a:endParaRPr lang="en-GB" sz="2800" b="1" u="sng">
              <a:latin typeface="Times New Roman"/>
              <a:ea typeface="Calibri"/>
              <a:cs typeface="Calibri"/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B90EBADD-E02C-8079-05E1-97F5DEBA30A9}"/>
              </a:ext>
            </a:extLst>
          </p:cNvPr>
          <p:cNvSpPr/>
          <p:nvPr/>
        </p:nvSpPr>
        <p:spPr>
          <a:xfrm>
            <a:off x="1399096" y="7755669"/>
            <a:ext cx="2947921" cy="524802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Traffic Prediction</a:t>
            </a:r>
            <a:endParaRPr lang="en-US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3A984B25-3504-793A-7AB8-7AABAA0A4C32}"/>
              </a:ext>
            </a:extLst>
          </p:cNvPr>
          <p:cNvSpPr/>
          <p:nvPr/>
        </p:nvSpPr>
        <p:spPr>
          <a:xfrm>
            <a:off x="1432714" y="8394403"/>
            <a:ext cx="2947921" cy="44075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Synthetic Data</a:t>
            </a:r>
            <a:endParaRPr lang="en-US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8A3C3101-218C-E043-C8FC-B5574CC5E34B}"/>
              </a:ext>
            </a:extLst>
          </p:cNvPr>
          <p:cNvSpPr/>
          <p:nvPr/>
        </p:nvSpPr>
        <p:spPr>
          <a:xfrm>
            <a:off x="1432713" y="9016330"/>
            <a:ext cx="2947921" cy="44075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Anomaly Detection</a:t>
            </a:r>
            <a:endParaRPr lang="en-US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FAA3EE32-875B-A36C-2E1F-69558EEF660F}"/>
              </a:ext>
            </a:extLst>
          </p:cNvPr>
          <p:cNvSpPr/>
          <p:nvPr/>
        </p:nvSpPr>
        <p:spPr>
          <a:xfrm>
            <a:off x="5920671" y="9016332"/>
            <a:ext cx="8662921" cy="507993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TensorFlow/</a:t>
            </a:r>
            <a:r>
              <a:rPr lang="en-GB" sz="2000" err="1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Keras</a:t>
            </a:r>
            <a:r>
              <a:rPr lang="en-GB" sz="200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 Autoencoders, Isolation Forest, LSTM</a:t>
            </a:r>
            <a:endParaRPr lang="en-US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C0F1C625-E2FC-5866-A02B-1010C8CF2E30}"/>
              </a:ext>
            </a:extLst>
          </p:cNvPr>
          <p:cNvSpPr/>
          <p:nvPr/>
        </p:nvSpPr>
        <p:spPr>
          <a:xfrm>
            <a:off x="5920670" y="8394405"/>
            <a:ext cx="8662922" cy="44075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GANs (DCGAN, StyleGAN), Variational Autoencoders (VAE)</a:t>
            </a:r>
            <a:endParaRPr lang="en-US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614FF9D5-DDF5-CB49-E34E-5E253F73CEEF}"/>
              </a:ext>
            </a:extLst>
          </p:cNvPr>
          <p:cNvSpPr/>
          <p:nvPr/>
        </p:nvSpPr>
        <p:spPr>
          <a:xfrm>
            <a:off x="5920669" y="7755668"/>
            <a:ext cx="8662922" cy="457566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000">
                <a:solidFill>
                  <a:srgbClr val="000000"/>
                </a:solidFill>
                <a:latin typeface="Times New Roman"/>
                <a:ea typeface="Calibri"/>
                <a:cs typeface="Calibri"/>
              </a:rPr>
              <a:t>Hugging Face Transformers, LSTM, Time-Series Transformer</a:t>
            </a:r>
            <a:endParaRPr lang="en-US"/>
          </a:p>
        </p:txBody>
      </p:sp>
      <p:sp>
        <p:nvSpPr>
          <p:cNvPr id="537" name="Arrow: Right 536">
            <a:extLst>
              <a:ext uri="{FF2B5EF4-FFF2-40B4-BE49-F238E27FC236}">
                <a16:creationId xmlns:a16="http://schemas.microsoft.com/office/drawing/2014/main" id="{157D50A1-CAE3-F9E8-9C6F-BE46E9B580D6}"/>
              </a:ext>
            </a:extLst>
          </p:cNvPr>
          <p:cNvSpPr/>
          <p:nvPr/>
        </p:nvSpPr>
        <p:spPr>
          <a:xfrm>
            <a:off x="4494294" y="7938519"/>
            <a:ext cx="1323086" cy="16801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8" name="Arrow: Right 537">
            <a:extLst>
              <a:ext uri="{FF2B5EF4-FFF2-40B4-BE49-F238E27FC236}">
                <a16:creationId xmlns:a16="http://schemas.microsoft.com/office/drawing/2014/main" id="{79C06121-362D-3E6D-E052-E0F8F427647C}"/>
              </a:ext>
            </a:extLst>
          </p:cNvPr>
          <p:cNvSpPr/>
          <p:nvPr/>
        </p:nvSpPr>
        <p:spPr>
          <a:xfrm>
            <a:off x="4494294" y="8543636"/>
            <a:ext cx="1323086" cy="16801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9" name="Arrow: Right 538">
            <a:extLst>
              <a:ext uri="{FF2B5EF4-FFF2-40B4-BE49-F238E27FC236}">
                <a16:creationId xmlns:a16="http://schemas.microsoft.com/office/drawing/2014/main" id="{46F3F2EB-46D7-2F6E-143B-DC8FFACABFA1}"/>
              </a:ext>
            </a:extLst>
          </p:cNvPr>
          <p:cNvSpPr/>
          <p:nvPr/>
        </p:nvSpPr>
        <p:spPr>
          <a:xfrm>
            <a:off x="4494293" y="9199180"/>
            <a:ext cx="1323086" cy="168010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88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6234D-877E-FBA7-7139-D904B82C8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964F3B-B3AA-339C-52C8-AF459655B8FF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9C911-E3EA-4A8F-E93D-8A9C5F325F05}"/>
              </a:ext>
            </a:extLst>
          </p:cNvPr>
          <p:cNvSpPr txBox="1"/>
          <p:nvPr/>
        </p:nvSpPr>
        <p:spPr>
          <a:xfrm>
            <a:off x="6400800" y="983420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Canva Sans"/>
                <a:ea typeface="Canva Sans"/>
                <a:cs typeface="Canva Sans"/>
                <a:sym typeface="Canva Sans"/>
              </a:rPr>
              <a:t>@ReGen Hackathon Idea Submission - Template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B185D0-30AC-A4CE-97B6-3FFC69045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2B3C4D1-D390-91A6-A9E3-C45E444F573C}"/>
              </a:ext>
            </a:extLst>
          </p:cNvPr>
          <p:cNvGrpSpPr/>
          <p:nvPr/>
        </p:nvGrpSpPr>
        <p:grpSpPr>
          <a:xfrm>
            <a:off x="381000" y="352758"/>
            <a:ext cx="3352800" cy="990600"/>
            <a:chOff x="990600" y="189875"/>
            <a:chExt cx="33528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FC566F9-BE1B-2B0B-AA49-665C7FD7E78F}"/>
                </a:ext>
              </a:extLst>
            </p:cNvPr>
            <p:cNvSpPr/>
            <p:nvPr/>
          </p:nvSpPr>
          <p:spPr>
            <a:xfrm>
              <a:off x="990600" y="189875"/>
              <a:ext cx="3352800" cy="990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7184CF-C994-09C4-BD30-5C1B47104544}"/>
                </a:ext>
              </a:extLst>
            </p:cNvPr>
            <p:cNvSpPr txBox="1"/>
            <p:nvPr/>
          </p:nvSpPr>
          <p:spPr>
            <a:xfrm>
              <a:off x="2084694" y="423565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ALPHA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4E4099-D439-6284-AB89-817157636F28}"/>
              </a:ext>
            </a:extLst>
          </p:cNvPr>
          <p:cNvSpPr txBox="1"/>
          <p:nvPr/>
        </p:nvSpPr>
        <p:spPr>
          <a:xfrm>
            <a:off x="4327344" y="435703"/>
            <a:ext cx="1146211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800" b="1" dirty="0">
                <a:latin typeface="Times New Roman"/>
                <a:cs typeface="Times New Roman"/>
              </a:rPr>
              <a:t>Reinforcement Learning for Signal Timing</a:t>
            </a:r>
            <a:endParaRPr lang="en-US" sz="480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E0C24-293D-6AC0-7ECA-91927919E620}"/>
              </a:ext>
            </a:extLst>
          </p:cNvPr>
          <p:cNvSpPr txBox="1"/>
          <p:nvPr/>
        </p:nvSpPr>
        <p:spPr>
          <a:xfrm>
            <a:off x="1050068" y="1743113"/>
            <a:ext cx="1554631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800" b="1" u="sng" dirty="0">
                <a:latin typeface="Times New Roman"/>
                <a:ea typeface="+mn-lt"/>
                <a:cs typeface="+mn-lt"/>
              </a:rPr>
              <a:t>RL Agent Design:</a:t>
            </a:r>
            <a:r>
              <a:rPr lang="en-GB" sz="2800" b="1" dirty="0">
                <a:latin typeface="Times New Roman"/>
                <a:ea typeface="+mn-lt"/>
                <a:cs typeface="+mn-lt"/>
              </a:rPr>
              <a:t> </a:t>
            </a:r>
            <a:r>
              <a:rPr lang="en-GB" sz="2800" dirty="0">
                <a:latin typeface="Times New Roman"/>
                <a:ea typeface="+mn-lt"/>
                <a:cs typeface="+mn-lt"/>
              </a:rPr>
              <a:t>To Train an AI agent to optimize traffic light duration based on real-time congestion</a:t>
            </a:r>
            <a:r>
              <a:rPr lang="en-GB" sz="2800" dirty="0">
                <a:ea typeface="+mn-lt"/>
                <a:cs typeface="+mn-lt"/>
              </a:rPr>
              <a:t>.</a:t>
            </a:r>
            <a:endParaRPr lang="en-US" sz="2800" b="1" u="sng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9F8EC1-39A2-8ED4-FFFF-8DC109904FB1}"/>
              </a:ext>
            </a:extLst>
          </p:cNvPr>
          <p:cNvSpPr txBox="1"/>
          <p:nvPr/>
        </p:nvSpPr>
        <p:spPr>
          <a:xfrm>
            <a:off x="1517816" y="2316616"/>
            <a:ext cx="106379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800" dirty="0">
                <a:latin typeface="Times New Roman"/>
                <a:ea typeface="Calibri"/>
                <a:cs typeface="Calibri"/>
              </a:rPr>
              <a:t>Steps:</a:t>
            </a:r>
            <a:endParaRPr lang="en-GB" sz="2800" dirty="0">
              <a:latin typeface="Times New Roman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CB33C7-0C2D-92BC-6A15-FCE4D1A55A71}"/>
              </a:ext>
            </a:extLst>
          </p:cNvPr>
          <p:cNvSpPr/>
          <p:nvPr/>
        </p:nvSpPr>
        <p:spPr>
          <a:xfrm>
            <a:off x="2982272" y="2503353"/>
            <a:ext cx="3784747" cy="174326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CFE32A1-DEA7-B94B-6B27-65049A9CC685}"/>
              </a:ext>
            </a:extLst>
          </p:cNvPr>
          <p:cNvSpPr/>
          <p:nvPr/>
        </p:nvSpPr>
        <p:spPr>
          <a:xfrm>
            <a:off x="7302140" y="2503357"/>
            <a:ext cx="3801557" cy="182731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E494A28-80C9-FB5E-7C2F-175AB0AA58E4}"/>
              </a:ext>
            </a:extLst>
          </p:cNvPr>
          <p:cNvSpPr/>
          <p:nvPr/>
        </p:nvSpPr>
        <p:spPr>
          <a:xfrm>
            <a:off x="11706050" y="2536969"/>
            <a:ext cx="4115546" cy="18273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E7084D-1A55-71E0-FB59-22646688EAB2}"/>
              </a:ext>
            </a:extLst>
          </p:cNvPr>
          <p:cNvSpPr txBox="1"/>
          <p:nvPr/>
        </p:nvSpPr>
        <p:spPr>
          <a:xfrm>
            <a:off x="3032426" y="2545358"/>
            <a:ext cx="36882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 dirty="0">
                <a:latin typeface="Times New Roman"/>
                <a:ea typeface="+mn-lt"/>
                <a:cs typeface="+mn-lt"/>
              </a:rPr>
              <a:t>Defining the Environment</a:t>
            </a:r>
            <a:endParaRPr lang="en-US" sz="2400" b="1" u="sng">
              <a:latin typeface="Times New Roman"/>
              <a:cs typeface="Times New Roman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D62E0A-6F62-218C-A3F5-D8703D378174}"/>
              </a:ext>
            </a:extLst>
          </p:cNvPr>
          <p:cNvSpPr txBox="1"/>
          <p:nvPr/>
        </p:nvSpPr>
        <p:spPr>
          <a:xfrm>
            <a:off x="3032659" y="2784759"/>
            <a:ext cx="3330834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Times New Roman"/>
                <a:ea typeface="+mn-lt"/>
                <a:cs typeface="+mn-lt"/>
              </a:rPr>
              <a:t>Use SUMO to simulate traffic.</a:t>
            </a:r>
            <a:endParaRPr lang="en-GB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latin typeface="Times New Roman"/>
                <a:ea typeface="+mn-lt"/>
                <a:cs typeface="+mn-lt"/>
              </a:rPr>
              <a:t>Define traffic density, wait times and actions (signal timings).</a:t>
            </a:r>
            <a:endParaRPr lang="en-GB" dirty="0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/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CCF76F1-49ED-461F-DA00-7A4B728D2BCA}"/>
              </a:ext>
            </a:extLst>
          </p:cNvPr>
          <p:cNvSpPr txBox="1"/>
          <p:nvPr/>
        </p:nvSpPr>
        <p:spPr>
          <a:xfrm>
            <a:off x="8358778" y="2578976"/>
            <a:ext cx="20153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 dirty="0">
                <a:latin typeface="Times New Roman"/>
                <a:ea typeface="+mn-lt"/>
                <a:cs typeface="+mn-lt"/>
              </a:rPr>
              <a:t>RL Algorithm</a:t>
            </a:r>
            <a:endParaRPr lang="en-US" sz="2400" b="1" u="sng">
              <a:latin typeface="Times New Roman"/>
              <a:cs typeface="Times New Roman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CEB3CF-491B-8EBA-1A66-1E879EE3913B}"/>
              </a:ext>
            </a:extLst>
          </p:cNvPr>
          <p:cNvSpPr txBox="1"/>
          <p:nvPr/>
        </p:nvSpPr>
        <p:spPr>
          <a:xfrm>
            <a:off x="7507073" y="3077620"/>
            <a:ext cx="361930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latin typeface="Times New Roman"/>
                <a:ea typeface="+mn-lt"/>
                <a:cs typeface="+mn-lt"/>
              </a:rPr>
              <a:t>Use of Stable Baselines3 (SB3) </a:t>
            </a:r>
            <a:endParaRPr lang="en-GB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latin typeface="Times New Roman"/>
                <a:ea typeface="+mn-lt"/>
                <a:cs typeface="+mn-lt"/>
              </a:rPr>
              <a:t>Algorithms:</a:t>
            </a:r>
            <a:r>
              <a:rPr lang="en-GB" dirty="0">
                <a:latin typeface="Times New Roman"/>
                <a:ea typeface="+mn-lt"/>
                <a:cs typeface="+mn-lt"/>
              </a:rPr>
              <a:t> Deep Q-Learning (DQN),.</a:t>
            </a:r>
            <a:endParaRPr lang="en-GB" dirty="0">
              <a:latin typeface="Times New Roman"/>
              <a:cs typeface="Times New Roman"/>
            </a:endParaRPr>
          </a:p>
          <a:p>
            <a:pPr algn="l"/>
            <a:endParaRPr lang="en-GB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D170B9-F6BD-2F5B-9515-62C800D0983A}"/>
              </a:ext>
            </a:extLst>
          </p:cNvPr>
          <p:cNvSpPr txBox="1"/>
          <p:nvPr/>
        </p:nvSpPr>
        <p:spPr>
          <a:xfrm>
            <a:off x="12205119" y="2539428"/>
            <a:ext cx="279256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u="sng" dirty="0">
                <a:latin typeface="Times New Roman"/>
                <a:ea typeface="+mn-lt"/>
                <a:cs typeface="+mn-lt"/>
              </a:rPr>
              <a:t>Training the Agent</a:t>
            </a:r>
            <a:endParaRPr lang="en-US" sz="2400" b="1" u="sng">
              <a:latin typeface="Times New Roman"/>
              <a:cs typeface="Times New Roma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72CD11-09B2-C36D-3065-76C887DA04F5}"/>
              </a:ext>
            </a:extLst>
          </p:cNvPr>
          <p:cNvSpPr txBox="1"/>
          <p:nvPr/>
        </p:nvSpPr>
        <p:spPr>
          <a:xfrm>
            <a:off x="11710051" y="2994038"/>
            <a:ext cx="412757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 dirty="0">
                <a:latin typeface="Times New Roman"/>
                <a:ea typeface="+mn-lt"/>
                <a:cs typeface="+mn-lt"/>
              </a:rPr>
              <a:t>Reward function:</a:t>
            </a:r>
            <a:r>
              <a:rPr lang="en-GB" dirty="0">
                <a:latin typeface="Times New Roman"/>
                <a:ea typeface="+mn-lt"/>
                <a:cs typeface="+mn-lt"/>
              </a:rPr>
              <a:t> Minimize wait times &amp; prioritize emergency vehicles.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GB" b="1" dirty="0">
                <a:latin typeface="Times New Roman"/>
                <a:ea typeface="+mn-lt"/>
                <a:cs typeface="+mn-lt"/>
              </a:rPr>
              <a:t>Multi-agent setup:</a:t>
            </a:r>
            <a:r>
              <a:rPr lang="en-GB" dirty="0">
                <a:latin typeface="Times New Roman"/>
                <a:ea typeface="+mn-lt"/>
                <a:cs typeface="+mn-lt"/>
              </a:rPr>
              <a:t> Coordinate signals at multiple intersections.</a:t>
            </a:r>
            <a:endParaRPr lang="en-GB" dirty="0">
              <a:latin typeface="Times New Roman"/>
            </a:endParaRPr>
          </a:p>
          <a:p>
            <a:pPr algn="l"/>
            <a:endParaRPr lang="en-GB" dirty="0">
              <a:ea typeface="Calibri"/>
              <a:cs typeface="Calibri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6AD609E4-0F87-AEF9-9184-94AF3BF6E856}"/>
              </a:ext>
            </a:extLst>
          </p:cNvPr>
          <p:cNvSpPr/>
          <p:nvPr/>
        </p:nvSpPr>
        <p:spPr>
          <a:xfrm>
            <a:off x="6783521" y="3288212"/>
            <a:ext cx="567037" cy="14700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D4493C1-35FA-452B-B8CD-ECB34736E755}"/>
              </a:ext>
            </a:extLst>
          </p:cNvPr>
          <p:cNvSpPr/>
          <p:nvPr/>
        </p:nvSpPr>
        <p:spPr>
          <a:xfrm>
            <a:off x="11153814" y="3288211"/>
            <a:ext cx="567037" cy="14700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4F1AE9-07D9-D9B8-CE13-1375380CEC9C}"/>
              </a:ext>
            </a:extLst>
          </p:cNvPr>
          <p:cNvSpPr txBox="1"/>
          <p:nvPr/>
        </p:nvSpPr>
        <p:spPr>
          <a:xfrm>
            <a:off x="1116105" y="4461062"/>
            <a:ext cx="33483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GB" sz="2800" b="1" u="sng" dirty="0">
                <a:latin typeface="Times New Roman"/>
                <a:ea typeface="+mn-lt"/>
                <a:cs typeface="+mn-lt"/>
              </a:rPr>
              <a:t>RL Components</a:t>
            </a:r>
            <a:r>
              <a:rPr lang="en-GB" sz="2800" b="1" u="sng" dirty="0">
                <a:latin typeface="Times New Roman"/>
                <a:ea typeface="Calibri"/>
                <a:cs typeface="Calibri"/>
              </a:rPr>
              <a:t>:</a:t>
            </a:r>
            <a:endParaRPr lang="en-US" sz="2800" dirty="0">
              <a:ea typeface="Calibri"/>
              <a:cs typeface="Arial"/>
            </a:endParaRPr>
          </a:p>
        </p:txBody>
      </p:sp>
      <p:graphicFrame>
        <p:nvGraphicFramePr>
          <p:cNvPr id="196" name="Table 195">
            <a:extLst>
              <a:ext uri="{FF2B5EF4-FFF2-40B4-BE49-F238E27FC236}">
                <a16:creationId xmlns:a16="http://schemas.microsoft.com/office/drawing/2014/main" id="{EEE208C3-EB06-4022-87C3-3C5A6D42D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882332"/>
              </p:ext>
            </p:extLst>
          </p:nvPr>
        </p:nvGraphicFramePr>
        <p:xfrm>
          <a:off x="1255920" y="5744308"/>
          <a:ext cx="7765490" cy="2569621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3882745">
                  <a:extLst>
                    <a:ext uri="{9D8B030D-6E8A-4147-A177-3AD203B41FA5}">
                      <a16:colId xmlns:a16="http://schemas.microsoft.com/office/drawing/2014/main" val="266906346"/>
                    </a:ext>
                  </a:extLst>
                </a:gridCol>
                <a:gridCol w="3882745">
                  <a:extLst>
                    <a:ext uri="{9D8B030D-6E8A-4147-A177-3AD203B41FA5}">
                      <a16:colId xmlns:a16="http://schemas.microsoft.com/office/drawing/2014/main" val="734632778"/>
                    </a:ext>
                  </a:extLst>
                </a:gridCol>
              </a:tblGrid>
              <a:tr h="37506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973894"/>
                  </a:ext>
                </a:extLst>
              </a:tr>
              <a:tr h="6251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Centralized 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Single RL Model controls all intersections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678171"/>
                  </a:ext>
                </a:extLst>
              </a:tr>
              <a:tr h="6251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Decentralized 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Each Intersection has an Independent RL agent.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668316"/>
                  </a:ext>
                </a:extLst>
              </a:tr>
              <a:tr h="625103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Multi-Agent Coordination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Agents communicate with neighbouring signals to optimize time collectively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914411"/>
                  </a:ext>
                </a:extLst>
              </a:tr>
            </a:tbl>
          </a:graphicData>
        </a:graphic>
      </p:graphicFrame>
      <p:sp>
        <p:nvSpPr>
          <p:cNvPr id="197" name="TextBox 196">
            <a:extLst>
              <a:ext uri="{FF2B5EF4-FFF2-40B4-BE49-F238E27FC236}">
                <a16:creationId xmlns:a16="http://schemas.microsoft.com/office/drawing/2014/main" id="{97831872-9773-08D7-6291-9BF390B1EF88}"/>
              </a:ext>
            </a:extLst>
          </p:cNvPr>
          <p:cNvSpPr txBox="1"/>
          <p:nvPr/>
        </p:nvSpPr>
        <p:spPr>
          <a:xfrm>
            <a:off x="3939134" y="8887523"/>
            <a:ext cx="2114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Times New Roman"/>
                <a:ea typeface="Calibri"/>
                <a:cs typeface="Calibri"/>
              </a:rPr>
              <a:t>Multi-Agent Table</a:t>
            </a:r>
            <a:endParaRPr lang="en-GB" b="1" dirty="0">
              <a:latin typeface="Times New Roman"/>
            </a:endParaRPr>
          </a:p>
        </p:txBody>
      </p:sp>
      <p:graphicFrame>
        <p:nvGraphicFramePr>
          <p:cNvPr id="200" name="Table 199">
            <a:extLst>
              <a:ext uri="{FF2B5EF4-FFF2-40B4-BE49-F238E27FC236}">
                <a16:creationId xmlns:a16="http://schemas.microsoft.com/office/drawing/2014/main" id="{2AFAA056-0FFB-CE06-9B5D-C6D831E58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91463"/>
              </p:ext>
            </p:extLst>
          </p:nvPr>
        </p:nvGraphicFramePr>
        <p:xfrm>
          <a:off x="9228043" y="5143500"/>
          <a:ext cx="8280093" cy="3774839"/>
        </p:xfrm>
        <a:graphic>
          <a:graphicData uri="http://schemas.openxmlformats.org/drawingml/2006/table">
            <a:tbl>
              <a:tblPr firstRow="1">
                <a:tableStyleId>{00A15C55-8517-42AA-B614-E9B94910E393}</a:tableStyleId>
              </a:tblPr>
              <a:tblGrid>
                <a:gridCol w="2760031">
                  <a:extLst>
                    <a:ext uri="{9D8B030D-6E8A-4147-A177-3AD203B41FA5}">
                      <a16:colId xmlns:a16="http://schemas.microsoft.com/office/drawing/2014/main" val="266906346"/>
                    </a:ext>
                  </a:extLst>
                </a:gridCol>
                <a:gridCol w="2760031">
                  <a:extLst>
                    <a:ext uri="{9D8B030D-6E8A-4147-A177-3AD203B41FA5}">
                      <a16:colId xmlns:a16="http://schemas.microsoft.com/office/drawing/2014/main" val="734632778"/>
                    </a:ext>
                  </a:extLst>
                </a:gridCol>
                <a:gridCol w="2760031">
                  <a:extLst>
                    <a:ext uri="{9D8B030D-6E8A-4147-A177-3AD203B41FA5}">
                      <a16:colId xmlns:a16="http://schemas.microsoft.com/office/drawing/2014/main" val="106564283"/>
                    </a:ext>
                  </a:extLst>
                </a:gridCol>
              </a:tblGrid>
              <a:tr h="35672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Effect on Reward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Formulae/Explanation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5973894"/>
                  </a:ext>
                </a:extLst>
              </a:tr>
              <a:tr h="8204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Vehicle wait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/>
                        <a:t>Negative Reward (Penalty)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R = - ∑ Wait Time per vehicle (Longer wait times → Higher penalty)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678171"/>
                  </a:ext>
                </a:extLst>
              </a:tr>
              <a:tr h="8204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Throughput (Vehicles Passed </a:t>
                      </a:r>
                      <a:r>
                        <a:rPr lang="en-GB"/>
                        <a:t>per Cycle)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Positive Reward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R = + ∑ Vehicles Passed (More vehicles passing → Higher reward)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668316"/>
                  </a:ext>
                </a:extLst>
              </a:tr>
              <a:tr h="6658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Emergency Vehicle Clearance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High Positive Reward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>
                          <a:latin typeface="Calibri"/>
                        </a:rPr>
                        <a:t>R = +100 if emergency vehicle passes within 5s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914411"/>
                  </a:ext>
                </a:extLst>
              </a:tr>
              <a:tr h="6658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Traffic Surge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Penalty if Congestion Increases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800" b="0" i="0" u="none" strike="noStrike" noProof="0" dirty="0">
                          <a:latin typeface="Calibri"/>
                        </a:rPr>
                        <a:t>R = - Congestion Penalty (Traffic buildup → Negative reward)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397101"/>
                  </a:ext>
                </a:extLst>
              </a:tr>
            </a:tbl>
          </a:graphicData>
        </a:graphic>
      </p:graphicFrame>
      <p:sp>
        <p:nvSpPr>
          <p:cNvPr id="201" name="TextBox 200">
            <a:extLst>
              <a:ext uri="{FF2B5EF4-FFF2-40B4-BE49-F238E27FC236}">
                <a16:creationId xmlns:a16="http://schemas.microsoft.com/office/drawing/2014/main" id="{935811CC-5C78-549E-20C1-DAD0F5A968BA}"/>
              </a:ext>
            </a:extLst>
          </p:cNvPr>
          <p:cNvSpPr txBox="1"/>
          <p:nvPr/>
        </p:nvSpPr>
        <p:spPr>
          <a:xfrm>
            <a:off x="12026975" y="8903555"/>
            <a:ext cx="26815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latin typeface="Times New Roman"/>
                <a:ea typeface="Calibri"/>
                <a:cs typeface="Calibri"/>
              </a:rPr>
              <a:t>Reward Function Table</a:t>
            </a:r>
            <a:endParaRPr lang="en-GB" b="1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746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9D122-BDA5-CC7D-8C84-CE7BBFED5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AE4DE-200A-FE28-D679-02A50BD5C224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57E55-439F-0598-6AFB-2DB426578598}"/>
              </a:ext>
            </a:extLst>
          </p:cNvPr>
          <p:cNvSpPr txBox="1"/>
          <p:nvPr/>
        </p:nvSpPr>
        <p:spPr>
          <a:xfrm>
            <a:off x="6400800" y="983420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bg2"/>
                </a:solidFill>
                <a:latin typeface="Canva Sans"/>
                <a:ea typeface="Canva Sans"/>
                <a:cs typeface="Canva Sans"/>
                <a:sym typeface="Canva Sans"/>
              </a:rPr>
              <a:t>@ReGen Hackathon Idea Submission - Template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9C6682-CA88-6CAD-35F7-ECC24D059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A0F1664-AA6B-877F-412C-2BFAF8E3A955}"/>
              </a:ext>
            </a:extLst>
          </p:cNvPr>
          <p:cNvGrpSpPr/>
          <p:nvPr/>
        </p:nvGrpSpPr>
        <p:grpSpPr>
          <a:xfrm>
            <a:off x="381000" y="352758"/>
            <a:ext cx="3352800" cy="990600"/>
            <a:chOff x="990600" y="189875"/>
            <a:chExt cx="3352800" cy="9906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96CA214-2BFE-ED39-5E00-9D57C4568F72}"/>
                </a:ext>
              </a:extLst>
            </p:cNvPr>
            <p:cNvSpPr/>
            <p:nvPr/>
          </p:nvSpPr>
          <p:spPr>
            <a:xfrm>
              <a:off x="990600" y="189875"/>
              <a:ext cx="3352800" cy="990600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24E58A-A887-90A0-6DC4-1F0EC55BFD7B}"/>
                </a:ext>
              </a:extLst>
            </p:cNvPr>
            <p:cNvSpPr txBox="1"/>
            <p:nvPr/>
          </p:nvSpPr>
          <p:spPr>
            <a:xfrm>
              <a:off x="2084694" y="423565"/>
              <a:ext cx="2133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ALPHA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BF070BB-25C3-4B42-A58C-2397F3418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045" y="1598270"/>
            <a:ext cx="9365226" cy="7305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1A1F7A-EBEC-60F1-5475-6C6E064B85E6}"/>
              </a:ext>
            </a:extLst>
          </p:cNvPr>
          <p:cNvSpPr txBox="1"/>
          <p:nvPr/>
        </p:nvSpPr>
        <p:spPr>
          <a:xfrm>
            <a:off x="10155533" y="9035112"/>
            <a:ext cx="75425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Dynamic Signal Time Algorithm</a:t>
            </a: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03105977-4FC3-64E7-3B13-82A6F36AA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656508"/>
              </p:ext>
            </p:extLst>
          </p:nvPr>
        </p:nvGraphicFramePr>
        <p:xfrm>
          <a:off x="373369" y="1654785"/>
          <a:ext cx="7900476" cy="7862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2D34E6E-95BF-C38C-1187-752B1E7150F0}"/>
              </a:ext>
            </a:extLst>
          </p:cNvPr>
          <p:cNvSpPr txBox="1"/>
          <p:nvPr/>
        </p:nvSpPr>
        <p:spPr>
          <a:xfrm>
            <a:off x="4144635" y="426075"/>
            <a:ext cx="126682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Dynamic Signal Timing &amp; Anti-Clockwise Flow</a:t>
            </a:r>
          </a:p>
        </p:txBody>
      </p:sp>
    </p:spTree>
    <p:extLst>
      <p:ext uri="{BB962C8B-B14F-4D97-AF65-F5344CB8AC3E}">
        <p14:creationId xmlns:p14="http://schemas.microsoft.com/office/powerpoint/2010/main" val="154491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ACA716A-7C23-4888-AFBE-AA5A1B30D09A}">
  <we:reference id="wa200005566" version="1.0.0.0" store="en-US" storeType="omex"/>
  <we:alternateReferences>
    <we:reference id="wa200005566" version="1.0.0.0" store="omex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1fe9780-2572-4b59-98ed-c9eb7ed8d0d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A66C4FCA44F4495BFDA313ED8A454" ma:contentTypeVersion="6" ma:contentTypeDescription="Create a new document." ma:contentTypeScope="" ma:versionID="6e03fe7ed64f4045b1ae1541b820f337">
  <xsd:schema xmlns:xsd="http://www.w3.org/2001/XMLSchema" xmlns:xs="http://www.w3.org/2001/XMLSchema" xmlns:p="http://schemas.microsoft.com/office/2006/metadata/properties" xmlns:ns3="d1fe9780-2572-4b59-98ed-c9eb7ed8d0d9" targetNamespace="http://schemas.microsoft.com/office/2006/metadata/properties" ma:root="true" ma:fieldsID="ab35c13389833ad708f8874c7d5fe348" ns3:_="">
    <xsd:import namespace="d1fe9780-2572-4b59-98ed-c9eb7ed8d0d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fe9780-2572-4b59-98ed-c9eb7ed8d0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shapeList xmlns="shapLayOut">[{"Item1":264,"Item2":12,"Item3":"Circular"},{"Item1":264,"Item2":11,"Item3":"Circular"},{"Item1":306,"Item2":56,"Item3":"Circular"},{"Item1":264,"Item2":17,"Item3":"Circular"},{"Item1":264,"Item2":24,"Item3":"Circular"},{"Item1":264,"Item2":25,"Item3":"Circular"},{"Item1":264,"Item2":29,"Item3":"Circular"},{"Item1":264,"Item2":27,"Item3":"Circular"},{"Item1":265,"Item2":9,"Item3":"Circular"},{"Item1":265,"Item2":7,"Item3":"Circular"},{"Item1":256,"Item2":144,"Item3":"Circular"},{"Item1":256,"Item2":2,"Item3":"Circular"},{"Item1":265,"Item2":3,"Item3":"Circular"},{"Item1":256,"Item2":153,"Item3":"Circular"},{"Item1":256,"Item2":160,"Item3":"Circular"},{"Item1":265,"Item2":10,"Item3":"Circular"},{"Item1":256,"Item2":152,"Item3":"Circular"},{"Item1":256,"Item2":145,"Item3":"Circular"},{"Item1":265,"Item2":11,"Item3":"Circular"},{"Item1":256,"Item2":146,"Item3":"Circular"},{"Item1":265,"Item2":12,"Item3":"Circular"},{"Item1":256,"Item2":147,"Item3":"Circular"},{"Item1":265,"Item2":13,"Item3":"Circular"},{"Item1":256,"Item2":148,"Item3":"Circular"},{"Item1":265,"Item2":14,"Item3":"Circular"},{"Item1":265,"Item2":15,"Item3":"Circular"},{"Item1":265,"Item2":17,"Item3":"Circular"},{"Item1":265,"Item2":18,"Item3":"Circular"},{"Item1":265,"Item2":19,"Item3":"Circular"},{"Item1":265,"Item2":20,"Item3":"Circular"},{"Item1":256,"Item2":161,"Item3":"Circular"},{"Item1":265,"Item2":21,"Item3":"Circular"},{"Item1":265,"Item2":22,"Item3":"Circular"},{"Item1":265,"Item2":23,"Item3":"Circular"},{"Item1":265,"Item2":24,"Item3":"Circular"},{"Item1":265,"Item2":25,"Item3":"Circular"},{"Item1":265,"Item2":2,"Item3":"Circular"},{"Item1":265,"Item2":27,"Item3":"Circular"},{"Item1":270,"Item2":18,"Item3":"Circular"},{"Item1":265,"Item2":29,"Item3":"Circular"},{"Item1":265,"Item2":30,"Item3":"Circular"},{"Item1":265,"Item2":31,"Item3":"Circular"},{"Item1":265,"Item2":32,"Item3":"Circular"},{"Item1":265,"Item2":33,"Item3":"Circular"},{"Item1":265,"Item2":34,"Item3":"Circular"},{"Item1":265,"Item2":35,"Item3":"Circular"},{"Item1":265,"Item2":36,"Item3":"Circular"},{"Item1":265,"Item2":37,"Item3":"Circular"},{"Item1":265,"Item2":39,"Item3":"Circular"},{"Item1":265,"Item2":40,"Item3":"Circular"},{"Item1":265,"Item2":41,"Item3":"Circular"},{"Item1":265,"Item2":5,"Item3":"Circular"},{"Item1":265,"Item2":42,"Item3":"Circular"},{"Item1":266,"Item2":9,"Item3":"Circular"},{"Item1":266,"Item2":7,"Item3":"Circular"},{"Item1":266,"Item2":3,"Item3":"Circular"},{"Item1":266,"Item2":10,"Item3":"Circular"},{"Item1":266,"Item2":11,"Item3":"Circular"},{"Item1":266,"Item2":12,"Item3":"Circular"},{"Item1":266,"Item2":13,"Item3":"Circular"},{"Item1":266,"Item2":14,"Item3":"Circular"},{"Item1":266,"Item2":15,"Item3":"Circular"},{"Item1":266,"Item2":2,"Item3":"Circular"},{"Item1":266,"Item2":17,"Item3":"Circular"},{"Item1":266,"Item2":18,"Item3":"Circular"},{"Item1":266,"Item2":19,"Item3":"Circular"},{"Item1":266,"Item2":20,"Item3":"Circular"},{"Item1":266,"Item2":21,"Item3":"Circular"},{"Item1":266,"Item2":22,"Item3":"Circular"},{"Item1":266,"Item2":23,"Item3":"Circular"},{"Item1":266,"Item2":25,"Item3":"Circular"}]</shapeList>
</file>

<file path=customXml/item5.xml><?xml version="1.0" encoding="utf-8"?>
<shapeList xmlns="CircularSmartShape">[{"Count":0,"ChildShapeList":[],"SlideId":264,"ParentShapeId":11,"SelectedRadius":"As of Selected Shape","SelectedDirection":"Clockwise","SelectedAngle":"Circular / Cyclic","StartingAngle":0,"Radius":100.0,"OffestAngle":360.0},{"Count":0,"ChildShapeList":[],"SlideId":306,"ParentShapeId":56,"SelectedRadius":"As of Selected Shape","SelectedDirection":"Clockwise","SelectedAngle":"Circular / Cyclic","StartingAngle":0,"Radius":100.0,"OffestAngle":360.0},{"Count":0,"ChildShapeList":[],"SlideId":264,"ParentShapeId":24,"SelectedRadius":"As of Selected Shape","SelectedDirection":"Clockwise","SelectedAngle":"Circular / Cyclic","StartingAngle":0,"Radius":100.0,"OffestAngle":360.0},{"Count":0,"ChildShapeList":[],"SlideId":264,"ParentShapeId":25,"SelectedRadius":"As of Selected Shape","SelectedDirection":"Clockwise","SelectedAngle":"Circular / Cyclic","StartingAngle":0,"Radius":100.0,"OffestAngle":360.0},{"Count":0,"ChildShapeList":[],"SlideId":256,"ParentShapeId":153,"SelectedRadius":"As of Selected Shape","SelectedDirection":"Clockwise","SelectedAngle":"Circular / Cyclic","StartingAngle":0,"Radius":100.0,"OffestAngle":360.0},{"Count":0,"ChildShapeList":[],"SlideId":256,"ParentShapeId":144,"SelectedRadius":"As of Selected Shape","SelectedDirection":"Clockwise","SelectedAngle":"Circular / Cyclic","StartingAngle":0,"Radius":100.0,"OffestAngle":360.0},{"Count":0,"ChildShapeList":[],"SlideId":256,"ParentShapeId":160,"SelectedRadius":"As of Selected Shape","SelectedDirection":"Clockwise","SelectedAngle":"Circular / Cyclic","StartingAngle":0,"Radius":100.0,"OffestAngle":360.0},{"Count":0,"ChildShapeList":[],"SlideId":256,"ParentShapeId":152,"SelectedRadius":"As of Selected Shape","SelectedDirection":"Clockwise","SelectedAngle":"Circular / Cyclic","StartingAngle":0,"Radius":100.0,"OffestAngle":360.0},{"Count":0,"ChildShapeList":[],"SlideId":256,"ParentShapeId":145,"SelectedRadius":"As of Selected Shape","SelectedDirection":"Clockwise","SelectedAngle":"Circular / Cyclic","StartingAngle":0,"Radius":100.0,"OffestAngle":360.0},{"Count":0,"ChildShapeList":[],"SlideId":256,"ParentShapeId":146,"SelectedRadius":"As of Selected Shape","SelectedDirection":"Clockwise","SelectedAngle":"Circular / Cyclic","StartingAngle":0,"Radius":100.0,"OffestAngle":360.0},{"Count":0,"ChildShapeList":[],"SlideId":256,"ParentShapeId":147,"SelectedRadius":"As of Selected Shape","SelectedDirection":"Clockwise","SelectedAngle":"Circular / Cyclic","StartingAngle":0,"Radius":100.0,"OffestAngle":360.0},{"Count":0,"ChildShapeList":[],"SlideId":256,"ParentShapeId":148,"SelectedRadius":"As of Selected Shape","SelectedDirection":"Clockwise","SelectedAngle":"Circular / Cyclic","StartingAngle":0,"Radius":100.0,"OffestAngle":360.0},{"Count":0,"ChildShapeList":[],"SlideId":265,"ParentShapeId":13,"SelectedRadius":"As of Selected Shape","SelectedDirection":"Clockwise","SelectedAngle":"Circular / Cyclic","StartingAngle":0,"Radius":100.0,"OffestAngle":360.0},{"Count":0,"ChildShapeList":[],"SlideId":265,"ParentShapeId":11,"SelectedRadius":"As of Selected Shape","SelectedDirection":"Clockwise","SelectedAngle":"Circular / Cyclic","StartingAngle":0,"Radius":100.0,"OffestAngle":360.0},{"Count":0,"ChildShapeList":[],"SlideId":265,"ParentShapeId":15,"SelectedRadius":"As of Selected Shape","SelectedDirection":"Clockwise","SelectedAngle":"Circular / Cyclic","StartingAngle":0,"Radius":100.0,"OffestAngle":360.0},{"Count":0,"ChildShapeList":[],"SlideId":256,"ParentShapeId":161,"SelectedRadius":"As of Selected Shape","SelectedDirection":"Clockwise","SelectedAngle":"Circular / Cyclic","StartingAngle":0,"Radius":100.0,"OffestAngle":360.0},{"Count":0,"ChildShapeList":[],"SlideId":265,"ParentShapeId":17,"SelectedRadius":"As of Selected Shape","SelectedDirection":"Clockwise","SelectedAngle":"Circular / Cyclic","StartingAngle":0,"Radius":100.0,"OffestAngle":360.0},{"Count":0,"ChildShapeList":[],"SlideId":265,"ParentShapeId":18,"SelectedRadius":"As of Selected Shape","SelectedDirection":"Clockwise","SelectedAngle":"Circular / Cyclic","StartingAngle":0,"Radius":100.0,"OffestAngle":360.0},{"Count":0,"ChildShapeList":[],"SlideId":265,"ParentShapeId":19,"SelectedRadius":"As of Selected Shape","SelectedDirection":"Clockwise","SelectedAngle":"Circular / Cyclic","StartingAngle":0,"Radius":100.0,"OffestAngle":360.0},{"Count":0,"ChildShapeList":[],"SlideId":270,"ParentShapeId":18,"SelectedRadius":"As of Selected Shape","SelectedDirection":"Clockwise","SelectedAngle":"Circular / Cyclic","StartingAngle":0,"Radius":100.0,"OffestAngle":360.0},{"Count":0,"ChildShapeList":[],"SlideId":265,"ParentShapeId":30,"SelectedRadius":"As of Selected Shape","SelectedDirection":"Clockwise","SelectedAngle":"Circular / Cyclic","StartingAngle":0,"Radius":100.0,"OffestAngle":360.0},{"Count":0,"ChildShapeList":[],"SlideId":265,"ParentShapeId":31,"SelectedRadius":"As of Selected Shape","SelectedDirection":"Clockwise","SelectedAngle":"Circular / Cyclic","StartingAngle":0,"Radius":100.0,"OffestAngle":360.0},{"Count":0,"ChildShapeList":[],"SlideId":265,"ParentShapeId":14,"SelectedRadius":"As of Selected Shape","SelectedDirection":"Clockwise","SelectedAngle":"Circular / Cyclic","StartingAngle":0,"Radius":100.0,"OffestAngle":360.0},{"Count":0,"ChildShapeList":[],"SlideId":265,"ParentShapeId":33,"SelectedRadius":"As of Selected Shape","SelectedDirection":"Clockwise","SelectedAngle":"Circular / Cyclic","StartingAngle":0,"Radius":100.0,"OffestAngle":360.0},{"Count":0,"ChildShapeList":[],"SlideId":265,"ParentShapeId":20,"SelectedRadius":"As of Selected Shape","SelectedDirection":"Clockwise","SelectedAngle":"Circular / Cyclic","StartingAngle":0,"Radius":100.0,"OffestAngle":360.0},{"Count":0,"ChildShapeList":[],"SlideId":265,"ParentShapeId":40,"SelectedRadius":"As of Selected Shape","SelectedDirection":"Clockwise","SelectedAngle":"Circular / Cyclic","StartingAngle":0,"Radius":100.0,"OffestAngle":360.0},{"Count":0,"ChildShapeList":[],"SlideId":265,"ParentShapeId":10,"SelectedRadius":"As of Selected Shape","SelectedDirection":"Clockwise","SelectedAngle":"Circular / Cyclic","StartingAngle":0,"Radius":100.0,"OffestAngle":360.0},{"Count":0,"ChildShapeList":[],"SlideId":265,"ParentShapeId":21,"SelectedRadius":"As of Selected Shape","SelectedDirection":"Clockwise","SelectedAngle":"Circular / Cyclic","StartingAngle":0,"Radius":100.0,"OffestAngle":360.0},{"Count":0,"ChildShapeList":[],"SlideId":265,"ParentShapeId":22,"SelectedRadius":"As of Selected Shape","SelectedDirection":"Clockwise","SelectedAngle":"Circular / Cyclic","StartingAngle":0,"Radius":100.0,"OffestAngle":360.0},{"Count":0,"ChildShapeList":[],"SlideId":265,"ParentShapeId":23,"SelectedRadius":"As of Selected Shape","SelectedDirection":"Clockwise","SelectedAngle":"Circular / Cyclic","StartingAngle":0,"Radius":100.0,"OffestAngle":360.0},{"Count":0,"ChildShapeList":[],"SlideId":265,"ParentShapeId":25,"SelectedRadius":"As of Selected Shape","SelectedDirection":"Clockwise","SelectedAngle":"Circular / Cyclic","StartingAngle":0,"Radius":100.0,"OffestAngle":360.0},{"Count":0,"ChildShapeList":[],"SlideId":265,"ParentShapeId":24,"SelectedRadius":"As of Selected Shape","SelectedDirection":"Clockwise","SelectedAngle":"Circular / Cyclic","StartingAngle":0,"Radius":100.0,"OffestAngle":360.0},{"Count":0,"ChildShapeList":[],"SlideId":265,"ParentShapeId":32,"SelectedRadius":"As of Selected Shape","SelectedDirection":"Clockwise","SelectedAngle":"Circular / Cyclic","StartingAngle":0,"Radius":100.0,"OffestAngle":360.0},{"Count":0,"ChildShapeList":[],"SlideId":265,"ParentShapeId":29,"SelectedRadius":"As of Selected Shape","SelectedDirection":"Clockwise","SelectedAngle":"Circular / Cyclic","StartingAngle":0,"Radius":100.0,"OffestAngle":360.0},{"Count":0,"ChildShapeList":[],"SlideId":265,"ParentShapeId":41,"SelectedRadius":"As of Selected Shape","SelectedDirection":"Clockwise","SelectedAngle":"Circular / Cyclic","StartingAngle":0,"Radius":100.0,"OffestAngle":360.0},{"Count":0,"ChildShapeList":[],"SlideId":265,"ParentShapeId":12,"SelectedRadius":"As of Selected Shape","SelectedDirection":"Clockwise","SelectedAngle":"Circular / Cyclic","StartingAngle":0,"Radius":100.0,"OffestAngle":360.0},{"Count":0,"ChildShapeList":[],"SlideId":265,"ParentShapeId":42,"SelectedRadius":"As of Selected Shape","SelectedDirection":"Clockwise","SelectedAngle":"Circular / Cyclic","StartingAngle":0,"Radius":100.0,"OffestAngle":360.0},{"Count":0,"ChildShapeList":[],"SlideId":265,"ParentShapeId":2,"SelectedRadius":"As of Selected Shape","SelectedDirection":"Clockwise","SelectedAngle":"Circular / Cyclic","StartingAngle":0,"Radius":100.0,"OffestAngle":360.0},{"Count":0,"ChildShapeList":[],"SlideId":265,"ParentShapeId":37,"SelectedRadius":"As of Selected Shape","SelectedDirection":"Clockwise","SelectedAngle":"Circular / Cyclic","StartingAngle":0,"Radius":100.0,"OffestAngle":360.0},{"Count":0,"ChildShapeList":[],"SlideId":266,"ParentShapeId":13,"SelectedRadius":"As of Selected Shape","SelectedDirection":"Clockwise","SelectedAngle":"Circular / Cyclic","StartingAngle":0,"Radius":100.0,"OffestAngle":360.0},{"Count":0,"ChildShapeList":[],"SlideId":266,"ParentShapeId":11,"SelectedRadius":"As of Selected Shape","SelectedDirection":"Clockwise","SelectedAngle":"Circular / Cyclic","StartingAngle":0,"Radius":100.0,"OffestAngle":360.0},{"Count":0,"ChildShapeList":[],"SlideId":266,"ParentShapeId":12,"SelectedRadius":"As of Selected Shape","SelectedDirection":"Clockwise","SelectedAngle":"Circular / Cyclic","StartingAngle":0,"Radius":100.0,"OffestAngle":360.0},{"Count":0,"ChildShapeList":[],"SlideId":266,"ParentShapeId":15,"SelectedRadius":"As of Selected Shape","SelectedDirection":"Clockwise","SelectedAngle":"Circular / Cyclic","StartingAngle":0,"Radius":100.0,"OffestAngle":360.0},{"Count":0,"ChildShapeList":[],"SlideId":266,"ParentShapeId":3,"SelectedRadius":"As of Selected Shape","SelectedDirection":"Clockwise","SelectedAngle":"Circular / Cyclic","StartingAngle":0,"Radius":100.0,"OffestAngle":360.0},{"Count":0,"ChildShapeList":[],"SlideId":266,"ParentShapeId":18,"SelectedRadius":"As of Selected Shape","SelectedDirection":"Clockwise","SelectedAngle":"Circular / Cyclic","StartingAngle":0,"Radius":100.0,"OffestAngle":360.0},{"Count":0,"ChildShapeList":[],"SlideId":266,"ParentShapeId":20,"SelectedRadius":"As of Selected Shape","SelectedDirection":"Clockwise","SelectedAngle":"Circular / Cyclic","StartingAngle":0,"Radius":100.0,"OffestAngle":360.0},{"Count":0,"ChildShapeList":[],"SlideId":266,"ParentShapeId":21,"SelectedRadius":"As of Selected Shape","SelectedDirection":"Clockwise","SelectedAngle":"Circular / Cyclic","StartingAngle":0,"Radius":100.0,"OffestAngle":360.0},{"Count":0,"ChildShapeList":[],"SlideId":264,"ParentShapeId":27,"SelectedRadius":"As of Selected Shape","SelectedDirection":"Clockwise","SelectedAngle":"Circular / Cyclic","StartingAngle":0,"Radius":100.0,"OffestAngle":360.0},{"Count":0,"ChildShapeList":[],"SlideId":266,"ParentShapeId":25,"SelectedRadius":"As of Selected Shape","SelectedDirection":"Clockwise","SelectedAngle":"Circular / Cyclic","StartingAngle":0,"Radius":100.0,"OffestAngle":360.0},{"Count":0,"ChildShapeList":[],"SlideId":266,"ParentShapeId":10,"SelectedRadius":"As of Selected Shape","SelectedDirection":"Clockwise","SelectedAngle":"Circular / Cyclic","StartingAngle":0,"Radius":100.0,"OffestAngle":360.0},{"Count":0,"ChildShapeList":[],"SlideId":266,"ParentShapeId":23,"SelectedRadius":"As of Selected Shape","SelectedDirection":"Clockwise","SelectedAngle":"Circular / Cyclic","StartingAngle":0,"Radius":100.0,"OffestAngle":360.0},{"Count":0,"ChildShapeList":[],"SlideId":266,"ParentShapeId":2,"SelectedRadius":"As of Selected Shape","SelectedDirection":"Clockwise","SelectedAngle":"Circular / Cyclic","StartingAngle":0,"Radius":100.0,"OffestAngle":360.0},{"Count":0,"ChildShapeList":[],"SlideId":266,"ParentShapeId":17,"SelectedRadius":"As of Selected Shape","SelectedDirection":"Clockwise","SelectedAngle":"Circular / Cyclic","StartingAngle":0,"Radius":100.0,"OffestAngle":360.0},{"Count":0,"ChildShapeList":[],"SlideId":266,"ParentShapeId":22,"SelectedRadius":"As of Selected Shape","SelectedDirection":"Clockwise","SelectedAngle":"Circular / Cyclic","StartingAngle":0,"Radius":100.0,"OffestAngle":360.0},{"Count":0,"ChildShapeList":[],"SlideId":266,"ParentShapeId":19,"SelectedRadius":"As of Selected Shape","SelectedDirection":"Clockwise","SelectedAngle":"Circular / Cyclic","StartingAngle":0,"Radius":100.0,"OffestAngle":360.0},{"Count":0,"ChildShapeList":[],"SlideId":266,"ParentShapeId":14,"SelectedRadius":"As of Selected Shape","SelectedDirection":"Clockwise","SelectedAngle":"Circular / Cyclic","StartingAngle":0,"Radius":100.0,"OffestAngle":360.0}]</shapeList>
</file>

<file path=customXml/itemProps1.xml><?xml version="1.0" encoding="utf-8"?>
<ds:datastoreItem xmlns:ds="http://schemas.openxmlformats.org/officeDocument/2006/customXml" ds:itemID="{7FD5D886-D971-4252-8A33-2C463989B8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FA32CF-4078-432E-917B-172D91A37469}">
  <ds:schemaRefs>
    <ds:schemaRef ds:uri="d1fe9780-2572-4b59-98ed-c9eb7ed8d0d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1C996E-BB17-41C7-9D2C-67ABEE8F2E05}">
  <ds:schemaRefs>
    <ds:schemaRef ds:uri="d1fe9780-2572-4b59-98ed-c9eb7ed8d0d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075C1C4F-6E12-4645-8410-18C8FB9592AE}">
  <ds:schemaRefs>
    <ds:schemaRef ds:uri="shapLayOut"/>
  </ds:schemaRefs>
</ds:datastoreItem>
</file>

<file path=customXml/itemProps5.xml><?xml version="1.0" encoding="utf-8"?>
<ds:datastoreItem xmlns:ds="http://schemas.openxmlformats.org/officeDocument/2006/customXml" ds:itemID="{2F1E8C7D-A282-4509-9009-022F8D71F6B1}">
  <ds:schemaRefs>
    <ds:schemaRef ds:uri="CircularSmartShap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1384</Words>
  <Application>Microsoft Office PowerPoint</Application>
  <PresentationFormat>Custom</PresentationFormat>
  <Paragraphs>255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Canva Sans Bold</vt:lpstr>
      <vt:lpstr>Arial</vt:lpstr>
      <vt:lpstr>Arial,Sans-Serif</vt:lpstr>
      <vt:lpstr>Times New Roman</vt:lpstr>
      <vt:lpstr>Calibri</vt:lpstr>
      <vt:lpstr>Wingdings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dc:creator>Ameen</dc:creator>
  <cp:lastModifiedBy>Rugwed Yawalkar</cp:lastModifiedBy>
  <cp:revision>342</cp:revision>
  <dcterms:created xsi:type="dcterms:W3CDTF">2006-08-16T00:00:00Z</dcterms:created>
  <dcterms:modified xsi:type="dcterms:W3CDTF">2025-02-25T18:01:26Z</dcterms:modified>
  <dc:identifier>DAGdmZauXp0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0x010100EF5A66C4FCA44F4495BFDA313ED8A454</vt:lpwstr>
  </property>
</Properties>
</file>