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3" r:id="rId1"/>
  </p:sldMasterIdLst>
  <p:notesMasterIdLst>
    <p:notesMasterId r:id="rId15"/>
  </p:notesMasterIdLst>
  <p:handoutMasterIdLst>
    <p:handoutMasterId r:id="rId16"/>
  </p:handoutMasterIdLst>
  <p:sldIdLst>
    <p:sldId id="297" r:id="rId2"/>
    <p:sldId id="261" r:id="rId3"/>
    <p:sldId id="313" r:id="rId4"/>
    <p:sldId id="312" r:id="rId5"/>
    <p:sldId id="283" r:id="rId6"/>
    <p:sldId id="314" r:id="rId7"/>
    <p:sldId id="315" r:id="rId8"/>
    <p:sldId id="316" r:id="rId9"/>
    <p:sldId id="317" r:id="rId10"/>
    <p:sldId id="318" r:id="rId11"/>
    <p:sldId id="302" r:id="rId12"/>
    <p:sldId id="306"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FF96"/>
    <a:srgbClr val="7448FF"/>
    <a:srgbClr val="6733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9" autoAdjust="0"/>
  </p:normalViewPr>
  <p:slideViewPr>
    <p:cSldViewPr>
      <p:cViewPr varScale="1">
        <p:scale>
          <a:sx n="68" d="100"/>
          <a:sy n="68" d="100"/>
        </p:scale>
        <p:origin x="1446" y="72"/>
      </p:cViewPr>
      <p:guideLst>
        <p:guide orient="horz" pos="2160"/>
        <p:guide pos="288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DF1A7-5E33-49EF-87EA-35FD04AD4C35}" type="datetimeFigureOut">
              <a:rPr lang="en-IN" smtClean="0"/>
              <a:pPr/>
              <a:t>22/12/2019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4A05A9-39C6-4CEB-9737-3C5543E4FA15}" type="slidenum">
              <a:rPr lang="en-IN" smtClean="0"/>
              <a:pPr/>
              <a:t>‹#›</a:t>
            </a:fld>
            <a:endParaRPr lang="en-IN"/>
          </a:p>
        </p:txBody>
      </p:sp>
    </p:spTree>
    <p:extLst>
      <p:ext uri="{BB962C8B-B14F-4D97-AF65-F5344CB8AC3E}">
        <p14:creationId xmlns:p14="http://schemas.microsoft.com/office/powerpoint/2010/main" val="35311643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8149A3-CB1D-4D18-B0DB-9093AE2296DD}" type="datetimeFigureOut">
              <a:rPr lang="en-US" smtClean="0"/>
              <a:pPr/>
              <a:t>12/22/2019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809B08-9B81-4D08-82D3-4B4583541030}" type="slidenum">
              <a:rPr lang="en-US" smtClean="0"/>
              <a:pPr/>
              <a:t>‹#›</a:t>
            </a:fld>
            <a:endParaRPr lang="en-US"/>
          </a:p>
        </p:txBody>
      </p:sp>
    </p:spTree>
    <p:extLst>
      <p:ext uri="{BB962C8B-B14F-4D97-AF65-F5344CB8AC3E}">
        <p14:creationId xmlns:p14="http://schemas.microsoft.com/office/powerpoint/2010/main" val="17656058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DDF294-755D-4E01-AE65-C38D46C7DCD3}" type="slidenum">
              <a:rPr lang="en-US" smtClean="0">
                <a:latin typeface="Arial" charset="0"/>
              </a:rPr>
              <a:pPr/>
              <a:t>1</a:t>
            </a:fld>
            <a:endParaRPr lang="en-US">
              <a:latin typeface="Arial" charset="0"/>
            </a:endParaRPr>
          </a:p>
        </p:txBody>
      </p:sp>
      <p:sp>
        <p:nvSpPr>
          <p:cNvPr id="3686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1438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82C2275C-47D4-4F61-8736-239E89478C91}" type="datetimeFigureOut">
              <a:rPr lang="en-US" smtClean="0"/>
              <a:pPr/>
              <a:t>12/22/2019</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3550643015"/>
      </p:ext>
    </p:extLst>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172767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357617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98656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2435694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2276591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2782534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4103339141"/>
      </p:ext>
    </p:extLst>
  </p:cSld>
  <p:clrMapOvr>
    <a:masterClrMapping/>
  </p:clrMapOvr>
  <p:transition spd="slow">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3740755652"/>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82C2275C-47D4-4F61-8736-239E89478C91}" type="datetimeFigureOut">
              <a:rPr lang="en-US" smtClean="0"/>
              <a:pPr/>
              <a:t>12/22/2019</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1338571257"/>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4020496939"/>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1902587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1330052173"/>
      </p:ext>
    </p:extLst>
  </p:cSld>
  <p:clrMapOvr>
    <a:masterClrMapping/>
  </p:clrMapOvr>
  <p:transition spd="slow">
    <p:wedg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1556461509"/>
      </p:ext>
    </p:extLst>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2562054090"/>
      </p:ext>
    </p:extLst>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3810061658"/>
      </p:ext>
    </p:extLst>
  </p:cSld>
  <p:clrMapOvr>
    <a:masterClrMapping/>
  </p:clrMapOvr>
  <p:transition spd="slow">
    <p:wedg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C2275C-47D4-4F61-8736-239E89478C91}"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C0E2-177A-45E7-9F8E-DFD91B16A7D1}" type="slidenum">
              <a:rPr lang="en-US" smtClean="0"/>
              <a:pPr/>
              <a:t>‹#›</a:t>
            </a:fld>
            <a:endParaRPr lang="en-US"/>
          </a:p>
        </p:txBody>
      </p:sp>
    </p:spTree>
    <p:extLst>
      <p:ext uri="{BB962C8B-B14F-4D97-AF65-F5344CB8AC3E}">
        <p14:creationId xmlns:p14="http://schemas.microsoft.com/office/powerpoint/2010/main" val="140459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C2275C-47D4-4F61-8736-239E89478C91}" type="datetimeFigureOut">
              <a:rPr lang="en-US" smtClean="0"/>
              <a:pPr/>
              <a:t>12/22/2019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A2C0E2-177A-45E7-9F8E-DFD91B16A7D1}" type="slidenum">
              <a:rPr lang="en-US" smtClean="0"/>
              <a:pPr/>
              <a:t>‹#›</a:t>
            </a:fld>
            <a:endParaRPr lang="en-US"/>
          </a:p>
        </p:txBody>
      </p:sp>
    </p:spTree>
    <p:extLst>
      <p:ext uri="{BB962C8B-B14F-4D97-AF65-F5344CB8AC3E}">
        <p14:creationId xmlns:p14="http://schemas.microsoft.com/office/powerpoint/2010/main" val="3043955376"/>
      </p:ext>
    </p:extLst>
  </p:cSld>
  <p:clrMap bg1="dk1" tx1="lt1" bg2="dk2" tx2="lt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 id="2147484347" r:id="rId14"/>
    <p:sldLayoutId id="2147484348" r:id="rId15"/>
    <p:sldLayoutId id="2147484349" r:id="rId16"/>
    <p:sldLayoutId id="2147484350" r:id="rId17"/>
  </p:sldLayoutIdLst>
  <p:transition spd="slow">
    <p:wedg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strip1"/>
          <p:cNvPicPr>
            <a:picLocks noChangeAspect="1" noChangeArrowheads="1"/>
          </p:cNvPicPr>
          <p:nvPr/>
        </p:nvPicPr>
        <p:blipFill>
          <a:blip r:embed="rId3" cstate="print"/>
          <a:srcRect/>
          <a:stretch>
            <a:fillRect/>
          </a:stretch>
        </p:blipFill>
        <p:spPr bwMode="auto">
          <a:xfrm flipV="1">
            <a:off x="2209800" y="316074"/>
            <a:ext cx="6374981" cy="56245"/>
          </a:xfrm>
          <a:prstGeom prst="rect">
            <a:avLst/>
          </a:prstGeom>
          <a:noFill/>
          <a:ln w="9525">
            <a:noFill/>
            <a:miter lim="800000"/>
            <a:headEnd/>
            <a:tailEnd/>
          </a:ln>
        </p:spPr>
      </p:pic>
      <p:sp>
        <p:nvSpPr>
          <p:cNvPr id="2052" name="Rectangle 5"/>
          <p:cNvSpPr>
            <a:spLocks noChangeArrowheads="1"/>
          </p:cNvSpPr>
          <p:nvPr/>
        </p:nvSpPr>
        <p:spPr bwMode="auto">
          <a:xfrm>
            <a:off x="1206290" y="282454"/>
            <a:ext cx="8382000" cy="1295401"/>
          </a:xfrm>
          <a:prstGeom prst="rect">
            <a:avLst/>
          </a:prstGeom>
          <a:noFill/>
          <a:ln w="9525">
            <a:noFill/>
            <a:miter lim="800000"/>
            <a:headEnd/>
            <a:tailEnd/>
          </a:ln>
        </p:spPr>
        <p:txBody>
          <a:bodyPr anchor="ctr"/>
          <a:lstStyle/>
          <a:p>
            <a:pPr algn="ctr" eaLnBrk="0" hangingPunct="0">
              <a:defRPr/>
            </a:pPr>
            <a:r>
              <a:rPr lang="en-US" sz="6000" b="1" u="sng" dirty="0">
                <a:solidFill>
                  <a:srgbClr val="92D050"/>
                </a:solidFill>
                <a:latin typeface="Algerian" panose="04020705040A02060702" pitchFamily="82" charset="0"/>
              </a:rPr>
              <a:t>Patna College</a:t>
            </a:r>
          </a:p>
        </p:txBody>
      </p:sp>
      <p:sp>
        <p:nvSpPr>
          <p:cNvPr id="2054" name="Rectangle 8"/>
          <p:cNvSpPr>
            <a:spLocks noChangeArrowheads="1"/>
          </p:cNvSpPr>
          <p:nvPr/>
        </p:nvSpPr>
        <p:spPr bwMode="auto">
          <a:xfrm>
            <a:off x="2187524" y="2133600"/>
            <a:ext cx="6270675" cy="4771050"/>
          </a:xfrm>
          <a:prstGeom prst="rect">
            <a:avLst/>
          </a:prstGeom>
          <a:noFill/>
          <a:ln w="9525">
            <a:noFill/>
            <a:miter lim="800000"/>
            <a:headEnd/>
            <a:tailEnd/>
          </a:ln>
        </p:spPr>
        <p:txBody>
          <a:bodyPr wrap="square">
            <a:spAutoFit/>
          </a:bodyPr>
          <a:lstStyle/>
          <a:p>
            <a:pPr algn="ctr" eaLnBrk="0" hangingPunct="0">
              <a:defRPr/>
            </a:pPr>
            <a:r>
              <a:rPr lang="en-US" sz="3600" b="1" dirty="0">
                <a:solidFill>
                  <a:srgbClr val="00B0F0"/>
                </a:solidFill>
                <a:latin typeface="Algerian" panose="04020705040A02060702" pitchFamily="82" charset="0"/>
              </a:rPr>
              <a:t>Project</a:t>
            </a:r>
          </a:p>
          <a:p>
            <a:pPr algn="ctr" eaLnBrk="0" hangingPunct="0">
              <a:defRPr/>
            </a:pPr>
            <a:r>
              <a:rPr lang="en-US" sz="3600" b="1" dirty="0">
                <a:solidFill>
                  <a:srgbClr val="00B0F0"/>
                </a:solidFill>
                <a:latin typeface="Algerian" panose="04020705040A02060702" pitchFamily="82" charset="0"/>
              </a:rPr>
              <a:t> On </a:t>
            </a:r>
          </a:p>
          <a:p>
            <a:pPr algn="ctr" eaLnBrk="0" hangingPunct="0">
              <a:defRPr/>
            </a:pPr>
            <a:r>
              <a:rPr lang="en-US" sz="4001" b="1" dirty="0">
                <a:solidFill>
                  <a:srgbClr val="00B0F0"/>
                </a:solidFill>
                <a:latin typeface="Algerian" panose="04020705040A02060702" pitchFamily="82" charset="0"/>
              </a:rPr>
              <a:t>ATTENDANCE MANAGEMENT SYSTEM </a:t>
            </a:r>
          </a:p>
          <a:p>
            <a:pPr algn="ctr" eaLnBrk="0" hangingPunct="0">
              <a:defRPr/>
            </a:pPr>
            <a:r>
              <a:rPr lang="en-US" sz="4001" b="1" u="sng"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latin typeface="Times New Roman" pitchFamily="18" charset="0"/>
                <a:cs typeface="Times New Roman" pitchFamily="18" charset="0"/>
              </a:rPr>
              <a:t> </a:t>
            </a:r>
            <a:r>
              <a:rPr lang="en-US" sz="2400" b="1" u="sng"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latin typeface="Times New Roman" pitchFamily="18" charset="0"/>
                <a:cs typeface="Times New Roman" pitchFamily="18" charset="0"/>
              </a:rPr>
              <a:t>By:-</a:t>
            </a:r>
          </a:p>
          <a:p>
            <a:pPr algn="ctr" eaLnBrk="0" hangingPunct="0">
              <a:defRPr/>
            </a:pPr>
            <a:r>
              <a:rPr lang="en-US" sz="2400" b="1" u="sng"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latin typeface="Times New Roman" pitchFamily="18" charset="0"/>
                <a:cs typeface="Times New Roman" pitchFamily="18" charset="0"/>
              </a:rPr>
              <a:t>BHAWESH RAJ-08</a:t>
            </a:r>
          </a:p>
          <a:p>
            <a:pPr algn="ctr" eaLnBrk="0" hangingPunct="0">
              <a:defRPr/>
            </a:pPr>
            <a:r>
              <a:rPr lang="en-US" sz="2400" b="1" u="sng"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latin typeface="Times New Roman" pitchFamily="18" charset="0"/>
                <a:cs typeface="Times New Roman" pitchFamily="18" charset="0"/>
              </a:rPr>
              <a:t>PAWAN KUMAR-04</a:t>
            </a:r>
          </a:p>
          <a:p>
            <a:pPr algn="ctr" eaLnBrk="0" hangingPunct="0">
              <a:defRPr/>
            </a:pPr>
            <a:r>
              <a:rPr lang="en-US" sz="2400" b="1" u="sng"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latin typeface="Times New Roman" pitchFamily="18" charset="0"/>
                <a:cs typeface="Times New Roman" pitchFamily="18" charset="0"/>
              </a:rPr>
              <a:t>RAHUL RANJAN-13</a:t>
            </a:r>
          </a:p>
          <a:p>
            <a:pPr algn="ctr" eaLnBrk="0" hangingPunct="0">
              <a:defRPr/>
            </a:pPr>
            <a:r>
              <a:rPr lang="en-US" sz="4001" b="1" u="sng" spc="300" dirty="0">
                <a:ln w="11430" cmpd="sng">
                  <a:solidFill>
                    <a:schemeClr val="accent1">
                      <a:tint val="10000"/>
                    </a:schemeClr>
                  </a:solidFill>
                  <a:prstDash val="solid"/>
                  <a:miter lim="800000"/>
                </a:ln>
                <a:solidFill>
                  <a:srgbClr val="00B0F0"/>
                </a:solidFill>
                <a:effectLst>
                  <a:glow rad="45500">
                    <a:schemeClr val="accent1">
                      <a:satMod val="220000"/>
                      <a:alpha val="35000"/>
                    </a:schemeClr>
                  </a:glow>
                </a:effectLst>
                <a:latin typeface="Times New Roman" pitchFamily="18" charset="0"/>
                <a:cs typeface="Times New Roman" pitchFamily="18" charset="0"/>
              </a:rPr>
              <a:t>      </a:t>
            </a:r>
            <a:endParaRPr lang="en-US" sz="4001" b="1" dirty="0">
              <a:solidFill>
                <a:srgbClr val="00B0F0"/>
              </a:solidFill>
            </a:endParaRPr>
          </a:p>
        </p:txBody>
      </p:sp>
      <p:pic>
        <p:nvPicPr>
          <p:cNvPr id="7" name="Picture 6" descr="index 5.jpg"/>
          <p:cNvPicPr/>
          <p:nvPr/>
        </p:nvPicPr>
        <p:blipFill>
          <a:blip r:embed="rId4"/>
          <a:stretch>
            <a:fillRect/>
          </a:stretch>
        </p:blipFill>
        <p:spPr>
          <a:xfrm>
            <a:off x="228600" y="316074"/>
            <a:ext cx="1676400" cy="1600200"/>
          </a:xfrm>
          <a:prstGeom prst="rect">
            <a:avLst/>
          </a:prstGeom>
          <a:ln w="88900" cap="sq" cmpd="thickThin">
            <a:solidFill>
              <a:srgbClr val="000000"/>
            </a:solidFill>
            <a:prstDash val="solid"/>
            <a:miter lim="800000"/>
          </a:ln>
          <a:effectLst>
            <a:innerShdw blurRad="76200">
              <a:srgbClr val="000000"/>
            </a:innerShdw>
          </a:effectLst>
        </p:spPr>
      </p:pic>
      <p:pic>
        <p:nvPicPr>
          <p:cNvPr id="8" name="Picture 3" descr="strip1">
            <a:extLst>
              <a:ext uri="{FF2B5EF4-FFF2-40B4-BE49-F238E27FC236}">
                <a16:creationId xmlns:a16="http://schemas.microsoft.com/office/drawing/2014/main" id="{116626DB-58C1-4401-AE2C-0DD30E092FFE}"/>
              </a:ext>
            </a:extLst>
          </p:cNvPr>
          <p:cNvPicPr>
            <a:picLocks noChangeAspect="1" noChangeArrowheads="1"/>
          </p:cNvPicPr>
          <p:nvPr/>
        </p:nvPicPr>
        <p:blipFill>
          <a:blip r:embed="rId3" cstate="print"/>
          <a:srcRect/>
          <a:stretch>
            <a:fillRect/>
          </a:stretch>
        </p:blipFill>
        <p:spPr bwMode="auto">
          <a:xfrm flipV="1">
            <a:off x="2209799" y="1751405"/>
            <a:ext cx="6374981" cy="56245"/>
          </a:xfrm>
          <a:prstGeom prst="rect">
            <a:avLst/>
          </a:prstGeom>
          <a:noFill/>
          <a:ln w="9525">
            <a:noFill/>
            <a:miter lim="800000"/>
            <a:headEnd/>
            <a:tailEnd/>
          </a:ln>
        </p:spPr>
      </p:pic>
    </p:spTree>
  </p:cSld>
  <p:clrMapOvr>
    <a:masterClrMapping/>
  </p:clrMapOvr>
  <p:transition spd="slow" advTm="10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anim to="" calcmode="lin" valueType="num">
                                      <p:cBhvr>
                                        <p:cTn id="7" dur="1" fill="hold"/>
                                        <p:tgtEl>
                                          <p:spTgt spid="2054">
                                            <p:txEl>
                                              <p:pRg st="0" end="0"/>
                                            </p:txEl>
                                          </p:spTgt>
                                        </p:tgtEl>
                                        <p:attrNameLst>
                                          <p:attrName/>
                                        </p:attrNameLst>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2054">
                                            <p:txEl>
                                              <p:pRg st="1" end="1"/>
                                            </p:txEl>
                                          </p:spTgt>
                                        </p:tgtEl>
                                        <p:attrNameLst>
                                          <p:attrName>style.visibility</p:attrName>
                                        </p:attrNameLst>
                                      </p:cBhvr>
                                      <p:to>
                                        <p:strVal val="visible"/>
                                      </p:to>
                                    </p:set>
                                    <p:anim to="" calcmode="lin" valueType="num">
                                      <p:cBhvr>
                                        <p:cTn id="11" dur="1" fill="hold"/>
                                        <p:tgtEl>
                                          <p:spTgt spid="2054">
                                            <p:txEl>
                                              <p:pRg st="1" end="1"/>
                                            </p:txEl>
                                          </p:spTgt>
                                        </p:tgtEl>
                                        <p:attrNameLst>
                                          <p:attrName/>
                                        </p:attrNameLst>
                                      </p:cBhvr>
                                    </p:anim>
                                  </p:childTnLst>
                                </p:cTn>
                              </p:par>
                            </p:childTnLst>
                          </p:cTn>
                        </p:par>
                        <p:par>
                          <p:cTn id="12" fill="hold">
                            <p:stCondLst>
                              <p:cond delay="0"/>
                            </p:stCondLst>
                            <p:childTnLst>
                              <p:par>
                                <p:cTn id="13" presetID="8" presetClass="entr" presetSubtype="16" fill="hold" nodeType="afterEffect">
                                  <p:stCondLst>
                                    <p:cond delay="0"/>
                                  </p:stCondLst>
                                  <p:iterate type="lt">
                                    <p:tmPct val="0"/>
                                  </p:iterate>
                                  <p:childTnLst>
                                    <p:set>
                                      <p:cBhvr>
                                        <p:cTn id="14" dur="1" fill="hold">
                                          <p:stCondLst>
                                            <p:cond delay="0"/>
                                          </p:stCondLst>
                                        </p:cTn>
                                        <p:tgtEl>
                                          <p:spTgt spid="2054">
                                            <p:txEl>
                                              <p:pRg st="2" end="2"/>
                                            </p:txEl>
                                          </p:spTgt>
                                        </p:tgtEl>
                                        <p:attrNameLst>
                                          <p:attrName>style.visibility</p:attrName>
                                        </p:attrNameLst>
                                      </p:cBhvr>
                                      <p:to>
                                        <p:strVal val="visible"/>
                                      </p:to>
                                    </p:set>
                                    <p:animEffect transition="in" filter="diamond(in)">
                                      <p:cBhvr>
                                        <p:cTn id="15" dur="3000"/>
                                        <p:tgtEl>
                                          <p:spTgt spid="2054">
                                            <p:txEl>
                                              <p:pRg st="2" end="2"/>
                                            </p:txEl>
                                          </p:spTgt>
                                        </p:tgtEl>
                                      </p:cBhvr>
                                    </p:animEffect>
                                  </p:childTnLst>
                                </p:cTn>
                              </p:par>
                            </p:childTnLst>
                          </p:cTn>
                        </p:par>
                        <p:par>
                          <p:cTn id="16" fill="hold">
                            <p:stCondLst>
                              <p:cond delay="3000"/>
                            </p:stCondLst>
                            <p:childTnLst>
                              <p:par>
                                <p:cTn id="17" presetID="8" presetClass="entr" presetSubtype="16" fill="hold" nodeType="afterEffect">
                                  <p:stCondLst>
                                    <p:cond delay="0"/>
                                  </p:stCondLst>
                                  <p:iterate type="lt">
                                    <p:tmPct val="0"/>
                                  </p:iterate>
                                  <p:childTnLst>
                                    <p:set>
                                      <p:cBhvr>
                                        <p:cTn id="18" dur="1" fill="hold">
                                          <p:stCondLst>
                                            <p:cond delay="0"/>
                                          </p:stCondLst>
                                        </p:cTn>
                                        <p:tgtEl>
                                          <p:spTgt spid="2054">
                                            <p:txEl>
                                              <p:pRg st="3" end="3"/>
                                            </p:txEl>
                                          </p:spTgt>
                                        </p:tgtEl>
                                        <p:attrNameLst>
                                          <p:attrName>style.visibility</p:attrName>
                                        </p:attrNameLst>
                                      </p:cBhvr>
                                      <p:to>
                                        <p:strVal val="visible"/>
                                      </p:to>
                                    </p:set>
                                    <p:animEffect transition="in" filter="diamond(in)">
                                      <p:cBhvr>
                                        <p:cTn id="19" dur="3000"/>
                                        <p:tgtEl>
                                          <p:spTgt spid="2054">
                                            <p:txEl>
                                              <p:pRg st="3" end="3"/>
                                            </p:txEl>
                                          </p:spTgt>
                                        </p:tgtEl>
                                      </p:cBhvr>
                                    </p:animEffect>
                                  </p:childTnLst>
                                </p:cTn>
                              </p:par>
                            </p:childTnLst>
                          </p:cTn>
                        </p:par>
                        <p:par>
                          <p:cTn id="20" fill="hold">
                            <p:stCondLst>
                              <p:cond delay="6000"/>
                            </p:stCondLst>
                            <p:childTnLst>
                              <p:par>
                                <p:cTn id="21" presetID="8" presetClass="entr" presetSubtype="16" fill="hold" nodeType="afterEffect">
                                  <p:stCondLst>
                                    <p:cond delay="0"/>
                                  </p:stCondLst>
                                  <p:iterate type="lt">
                                    <p:tmPct val="0"/>
                                  </p:iterate>
                                  <p:childTnLst>
                                    <p:set>
                                      <p:cBhvr>
                                        <p:cTn id="22" dur="1" fill="hold">
                                          <p:stCondLst>
                                            <p:cond delay="0"/>
                                          </p:stCondLst>
                                        </p:cTn>
                                        <p:tgtEl>
                                          <p:spTgt spid="2054">
                                            <p:txEl>
                                              <p:pRg st="4" end="4"/>
                                            </p:txEl>
                                          </p:spTgt>
                                        </p:tgtEl>
                                        <p:attrNameLst>
                                          <p:attrName>style.visibility</p:attrName>
                                        </p:attrNameLst>
                                      </p:cBhvr>
                                      <p:to>
                                        <p:strVal val="visible"/>
                                      </p:to>
                                    </p:set>
                                    <p:animEffect transition="in" filter="diamond(in)">
                                      <p:cBhvr>
                                        <p:cTn id="23" dur="3000"/>
                                        <p:tgtEl>
                                          <p:spTgt spid="2054">
                                            <p:txEl>
                                              <p:pRg st="4" end="4"/>
                                            </p:txEl>
                                          </p:spTgt>
                                        </p:tgtEl>
                                      </p:cBhvr>
                                    </p:animEffect>
                                  </p:childTnLst>
                                </p:cTn>
                              </p:par>
                            </p:childTnLst>
                          </p:cTn>
                        </p:par>
                        <p:par>
                          <p:cTn id="24" fill="hold">
                            <p:stCondLst>
                              <p:cond delay="9000"/>
                            </p:stCondLst>
                            <p:childTnLst>
                              <p:par>
                                <p:cTn id="25" presetID="8" presetClass="entr" presetSubtype="16" fill="hold" nodeType="afterEffect">
                                  <p:stCondLst>
                                    <p:cond delay="0"/>
                                  </p:stCondLst>
                                  <p:iterate type="lt">
                                    <p:tmPct val="0"/>
                                  </p:iterate>
                                  <p:childTnLst>
                                    <p:set>
                                      <p:cBhvr>
                                        <p:cTn id="26" dur="1" fill="hold">
                                          <p:stCondLst>
                                            <p:cond delay="0"/>
                                          </p:stCondLst>
                                        </p:cTn>
                                        <p:tgtEl>
                                          <p:spTgt spid="2054">
                                            <p:txEl>
                                              <p:pRg st="5" end="5"/>
                                            </p:txEl>
                                          </p:spTgt>
                                        </p:tgtEl>
                                        <p:attrNameLst>
                                          <p:attrName>style.visibility</p:attrName>
                                        </p:attrNameLst>
                                      </p:cBhvr>
                                      <p:to>
                                        <p:strVal val="visible"/>
                                      </p:to>
                                    </p:set>
                                    <p:animEffect transition="in" filter="diamond(in)">
                                      <p:cBhvr>
                                        <p:cTn id="27" dur="3000"/>
                                        <p:tgtEl>
                                          <p:spTgt spid="2054">
                                            <p:txEl>
                                              <p:pRg st="5" end="5"/>
                                            </p:txEl>
                                          </p:spTgt>
                                        </p:tgtEl>
                                      </p:cBhvr>
                                    </p:animEffect>
                                  </p:childTnLst>
                                </p:cTn>
                              </p:par>
                            </p:childTnLst>
                          </p:cTn>
                        </p:par>
                        <p:par>
                          <p:cTn id="28" fill="hold">
                            <p:stCondLst>
                              <p:cond delay="12000"/>
                            </p:stCondLst>
                            <p:childTnLst>
                              <p:par>
                                <p:cTn id="29" presetID="8" presetClass="entr" presetSubtype="16" fill="hold" nodeType="afterEffect">
                                  <p:stCondLst>
                                    <p:cond delay="0"/>
                                  </p:stCondLst>
                                  <p:iterate type="lt">
                                    <p:tmPct val="0"/>
                                  </p:iterate>
                                  <p:childTnLst>
                                    <p:set>
                                      <p:cBhvr>
                                        <p:cTn id="30" dur="1" fill="hold">
                                          <p:stCondLst>
                                            <p:cond delay="0"/>
                                          </p:stCondLst>
                                        </p:cTn>
                                        <p:tgtEl>
                                          <p:spTgt spid="2054">
                                            <p:txEl>
                                              <p:pRg st="6" end="6"/>
                                            </p:txEl>
                                          </p:spTgt>
                                        </p:tgtEl>
                                        <p:attrNameLst>
                                          <p:attrName>style.visibility</p:attrName>
                                        </p:attrNameLst>
                                      </p:cBhvr>
                                      <p:to>
                                        <p:strVal val="visible"/>
                                      </p:to>
                                    </p:set>
                                    <p:animEffect transition="in" filter="diamond(in)">
                                      <p:cBhvr>
                                        <p:cTn id="31" dur="3000"/>
                                        <p:tgtEl>
                                          <p:spTgt spid="2054">
                                            <p:txEl>
                                              <p:pRg st="6" end="6"/>
                                            </p:txEl>
                                          </p:spTgt>
                                        </p:tgtEl>
                                      </p:cBhvr>
                                    </p:animEffect>
                                  </p:childTnLst>
                                </p:cTn>
                              </p:par>
                            </p:childTnLst>
                          </p:cTn>
                        </p:par>
                        <p:par>
                          <p:cTn id="32" fill="hold">
                            <p:stCondLst>
                              <p:cond delay="15000"/>
                            </p:stCondLst>
                            <p:childTnLst>
                              <p:par>
                                <p:cTn id="33" presetID="8" presetClass="entr" presetSubtype="16" fill="hold" nodeType="afterEffect">
                                  <p:stCondLst>
                                    <p:cond delay="0"/>
                                  </p:stCondLst>
                                  <p:iterate type="lt">
                                    <p:tmPct val="0"/>
                                  </p:iterate>
                                  <p:childTnLst>
                                    <p:set>
                                      <p:cBhvr>
                                        <p:cTn id="34" dur="1" fill="hold">
                                          <p:stCondLst>
                                            <p:cond delay="0"/>
                                          </p:stCondLst>
                                        </p:cTn>
                                        <p:tgtEl>
                                          <p:spTgt spid="2054">
                                            <p:txEl>
                                              <p:pRg st="7" end="7"/>
                                            </p:txEl>
                                          </p:spTgt>
                                        </p:tgtEl>
                                        <p:attrNameLst>
                                          <p:attrName>style.visibility</p:attrName>
                                        </p:attrNameLst>
                                      </p:cBhvr>
                                      <p:to>
                                        <p:strVal val="visible"/>
                                      </p:to>
                                    </p:set>
                                    <p:animEffect transition="in" filter="diamond(in)">
                                      <p:cBhvr>
                                        <p:cTn id="35" dur="3000"/>
                                        <p:tgtEl>
                                          <p:spTgt spid="2054">
                                            <p:txEl>
                                              <p:pRg st="7" end="7"/>
                                            </p:txEl>
                                          </p:spTgt>
                                        </p:tgtEl>
                                      </p:cBhvr>
                                    </p:animEffect>
                                  </p:childTnLst>
                                </p:cTn>
                              </p:par>
                            </p:childTnLst>
                          </p:cTn>
                        </p:par>
                        <p:par>
                          <p:cTn id="36" fill="hold">
                            <p:stCondLst>
                              <p:cond delay="18000"/>
                            </p:stCondLst>
                            <p:childTnLst>
                              <p:par>
                                <p:cTn id="37" presetID="18" presetClass="emph" presetSubtype="0" fill="hold" nodeType="afterEffect">
                                  <p:stCondLst>
                                    <p:cond delay="0"/>
                                  </p:stCondLst>
                                  <p:iterate type="lt">
                                    <p:tmPct val="4000"/>
                                  </p:iterate>
                                  <p:childTnLst>
                                    <p:set>
                                      <p:cBhvr override="childStyle">
                                        <p:cTn id="38" dur="3000" fill="hold"/>
                                        <p:tgtEl>
                                          <p:spTgt spid="2054">
                                            <p:txEl>
                                              <p:pRg st="2" end="2"/>
                                            </p:txEl>
                                          </p:spTgt>
                                        </p:tgtEl>
                                        <p:attrNameLst>
                                          <p:attrName>style.textDecorationUnderline</p:attrName>
                                        </p:attrNameLst>
                                      </p:cBhvr>
                                      <p:to>
                                        <p:strVal val="true"/>
                                      </p:to>
                                    </p:set>
                                  </p:childTnLst>
                                </p:cTn>
                              </p:par>
                            </p:childTnLst>
                          </p:cTn>
                        </p:par>
                        <p:par>
                          <p:cTn id="39" fill="hold">
                            <p:stCondLst>
                              <p:cond delay="24000"/>
                            </p:stCondLst>
                            <p:childTnLst>
                              <p:par>
                                <p:cTn id="40" presetID="18" presetClass="emph" presetSubtype="0" fill="hold" nodeType="afterEffect">
                                  <p:stCondLst>
                                    <p:cond delay="0"/>
                                  </p:stCondLst>
                                  <p:iterate type="lt">
                                    <p:tmPct val="4000"/>
                                  </p:iterate>
                                  <p:childTnLst>
                                    <p:set>
                                      <p:cBhvr override="childStyle">
                                        <p:cTn id="41" dur="3000" fill="hold"/>
                                        <p:tgtEl>
                                          <p:spTgt spid="2054">
                                            <p:txEl>
                                              <p:pRg st="3" end="3"/>
                                            </p:txEl>
                                          </p:spTgt>
                                        </p:tgtEl>
                                        <p:attrNameLst>
                                          <p:attrName>style.textDecorationUnderline</p:attrName>
                                        </p:attrNameLst>
                                      </p:cBhvr>
                                      <p:to>
                                        <p:strVal val="true"/>
                                      </p:to>
                                    </p:set>
                                  </p:childTnLst>
                                </p:cTn>
                              </p:par>
                            </p:childTnLst>
                          </p:cTn>
                        </p:par>
                        <p:par>
                          <p:cTn id="42" fill="hold">
                            <p:stCondLst>
                              <p:cond delay="27360"/>
                            </p:stCondLst>
                            <p:childTnLst>
                              <p:par>
                                <p:cTn id="43" presetID="18" presetClass="emph" presetSubtype="0" fill="hold" nodeType="afterEffect">
                                  <p:stCondLst>
                                    <p:cond delay="0"/>
                                  </p:stCondLst>
                                  <p:iterate type="lt">
                                    <p:tmPct val="4000"/>
                                  </p:iterate>
                                  <p:childTnLst>
                                    <p:set>
                                      <p:cBhvr override="childStyle">
                                        <p:cTn id="44" dur="3000" fill="hold"/>
                                        <p:tgtEl>
                                          <p:spTgt spid="2054">
                                            <p:txEl>
                                              <p:pRg st="4" end="4"/>
                                            </p:txEl>
                                          </p:spTgt>
                                        </p:tgtEl>
                                        <p:attrNameLst>
                                          <p:attrName>style.textDecorationUnderline</p:attrName>
                                        </p:attrNameLst>
                                      </p:cBhvr>
                                      <p:to>
                                        <p:strVal val="true"/>
                                      </p:to>
                                    </p:set>
                                  </p:childTnLst>
                                </p:cTn>
                              </p:par>
                            </p:childTnLst>
                          </p:cTn>
                        </p:par>
                        <p:par>
                          <p:cTn id="45" fill="hold">
                            <p:stCondLst>
                              <p:cond delay="31800"/>
                            </p:stCondLst>
                            <p:childTnLst>
                              <p:par>
                                <p:cTn id="46" presetID="18" presetClass="emph" presetSubtype="0" fill="hold" nodeType="afterEffect">
                                  <p:stCondLst>
                                    <p:cond delay="0"/>
                                  </p:stCondLst>
                                  <p:iterate type="lt">
                                    <p:tmPct val="4000"/>
                                  </p:iterate>
                                  <p:childTnLst>
                                    <p:set>
                                      <p:cBhvr override="childStyle">
                                        <p:cTn id="47" dur="3000" fill="hold"/>
                                        <p:tgtEl>
                                          <p:spTgt spid="2054">
                                            <p:txEl>
                                              <p:pRg st="5" end="5"/>
                                            </p:txEl>
                                          </p:spTgt>
                                        </p:tgtEl>
                                        <p:attrNameLst>
                                          <p:attrName>style.textDecorationUnderline</p:attrName>
                                        </p:attrNameLst>
                                      </p:cBhvr>
                                      <p:to>
                                        <p:strVal val="true"/>
                                      </p:to>
                                    </p:set>
                                  </p:childTnLst>
                                </p:cTn>
                              </p:par>
                            </p:childTnLst>
                          </p:cTn>
                        </p:par>
                        <p:par>
                          <p:cTn id="48" fill="hold">
                            <p:stCondLst>
                              <p:cond delay="36240"/>
                            </p:stCondLst>
                            <p:childTnLst>
                              <p:par>
                                <p:cTn id="49" presetID="18" presetClass="emph" presetSubtype="0" fill="hold" nodeType="afterEffect">
                                  <p:stCondLst>
                                    <p:cond delay="0"/>
                                  </p:stCondLst>
                                  <p:iterate type="lt">
                                    <p:tmPct val="4000"/>
                                  </p:iterate>
                                  <p:childTnLst>
                                    <p:set>
                                      <p:cBhvr override="childStyle">
                                        <p:cTn id="50" dur="3000" fill="hold"/>
                                        <p:tgtEl>
                                          <p:spTgt spid="2054">
                                            <p:txEl>
                                              <p:pRg st="6" end="6"/>
                                            </p:txEl>
                                          </p:spTgt>
                                        </p:tgtEl>
                                        <p:attrNameLst>
                                          <p:attrName>style.textDecorationUnderline</p:attrName>
                                        </p:attrNameLst>
                                      </p:cBhvr>
                                      <p:to>
                                        <p:strVal val="true"/>
                                      </p:to>
                                    </p:set>
                                  </p:childTnLst>
                                </p:cTn>
                              </p:par>
                            </p:childTnLst>
                          </p:cTn>
                        </p:par>
                        <p:par>
                          <p:cTn id="51" fill="hold">
                            <p:stCondLst>
                              <p:cond delay="40800"/>
                            </p:stCondLst>
                            <p:childTnLst>
                              <p:par>
                                <p:cTn id="52" presetID="18" presetClass="emph" presetSubtype="0" fill="hold" nodeType="afterEffect">
                                  <p:stCondLst>
                                    <p:cond delay="0"/>
                                  </p:stCondLst>
                                  <p:iterate type="lt">
                                    <p:tmPct val="4000"/>
                                  </p:iterate>
                                  <p:childTnLst>
                                    <p:set>
                                      <p:cBhvr override="childStyle">
                                        <p:cTn id="53" dur="3000" fill="hold"/>
                                        <p:tgtEl>
                                          <p:spTgt spid="2054">
                                            <p:txEl>
                                              <p:pRg st="7" end="7"/>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EF4E4-E26C-4294-A983-8ED16F59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95400"/>
            <a:ext cx="4572000" cy="3962400"/>
          </a:xfrm>
          <a:prstGeom prst="rect">
            <a:avLst/>
          </a:prstGeom>
        </p:spPr>
      </p:pic>
    </p:spTree>
    <p:extLst>
      <p:ext uri="{BB962C8B-B14F-4D97-AF65-F5344CB8AC3E}">
        <p14:creationId xmlns:p14="http://schemas.microsoft.com/office/powerpoint/2010/main" val="3188733572"/>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533400"/>
            <a:ext cx="7512580" cy="5181600"/>
          </a:xfrm>
        </p:spPr>
        <p:txBody>
          <a:bodyPr>
            <a:normAutofit/>
          </a:bodyPr>
          <a:lstStyle/>
          <a:p>
            <a:pPr algn="ctr"/>
            <a:r>
              <a:rPr lang="en-IN" sz="7200" b="1" i="1" dirty="0">
                <a:solidFill>
                  <a:schemeClr val="bg1">
                    <a:lumMod val="85000"/>
                    <a:lumOff val="15000"/>
                  </a:schemeClr>
                </a:solidFill>
              </a:rPr>
              <a:t>WELCOME TO OUR PROJECT</a:t>
            </a:r>
            <a:endParaRPr lang="en-IN" sz="8000" b="1" i="1" dirty="0">
              <a:solidFill>
                <a:schemeClr val="bg1">
                  <a:lumMod val="85000"/>
                  <a:lumOff val="15000"/>
                </a:schemeClr>
              </a:solidFill>
            </a:endParaRPr>
          </a:p>
        </p:txBody>
      </p:sp>
    </p:spTree>
    <p:extLst>
      <p:ext uri="{BB962C8B-B14F-4D97-AF65-F5344CB8AC3E}">
        <p14:creationId xmlns:p14="http://schemas.microsoft.com/office/powerpoint/2010/main" val="1999835952"/>
      </p:ext>
    </p:extLst>
  </p:cSld>
  <p:clrMapOvr>
    <a:masterClrMapping/>
  </p:clrMapOvr>
  <p:transition spd="slow" advTm="600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1A8060-2873-4985-A977-40FCAD23C325}"/>
              </a:ext>
            </a:extLst>
          </p:cNvPr>
          <p:cNvSpPr>
            <a:spLocks noGrp="1"/>
          </p:cNvSpPr>
          <p:nvPr>
            <p:ph type="title"/>
          </p:nvPr>
        </p:nvSpPr>
        <p:spPr/>
        <p:txBody>
          <a:bodyPr>
            <a:noAutofit/>
          </a:bodyPr>
          <a:lstStyle/>
          <a:p>
            <a:pPr algn="ctr"/>
            <a:r>
              <a:rPr lang="en-IN" sz="5400" b="1" dirty="0"/>
              <a:t>FUTURE SCOPE OF THE PROJECT</a:t>
            </a:r>
          </a:p>
        </p:txBody>
      </p:sp>
      <p:sp>
        <p:nvSpPr>
          <p:cNvPr id="6" name="Content Placeholder 5">
            <a:extLst>
              <a:ext uri="{FF2B5EF4-FFF2-40B4-BE49-F238E27FC236}">
                <a16:creationId xmlns:a16="http://schemas.microsoft.com/office/drawing/2014/main" id="{243AC910-549B-4A29-AFD6-6F8CB6001D80}"/>
              </a:ext>
            </a:extLst>
          </p:cNvPr>
          <p:cNvSpPr>
            <a:spLocks noGrp="1"/>
          </p:cNvSpPr>
          <p:nvPr>
            <p:ph idx="1"/>
          </p:nvPr>
        </p:nvSpPr>
        <p:spPr/>
        <p:txBody>
          <a:bodyPr>
            <a:normAutofit lnSpcReduction="10000"/>
          </a:bodyPr>
          <a:lstStyle/>
          <a:p>
            <a:r>
              <a:rPr lang="en-US" dirty="0">
                <a:solidFill>
                  <a:srgbClr val="FFFF00"/>
                </a:solidFill>
              </a:rPr>
              <a:t>The project has a very vast scope in future. The project can be implemented on intranet in future. Project can be updated in near future as and when requirement for the same arises, as it is very flexible in terms of expansion. With the proposed software of database Space Manager ready and fully functional the client is now able to manage and hence run the entire work in a much better, accurate and error free manner.</a:t>
            </a:r>
            <a:endParaRPr lang="en-IN" dirty="0">
              <a:solidFill>
                <a:srgbClr val="FFFF00"/>
              </a:solidFill>
            </a:endParaRPr>
          </a:p>
          <a:p>
            <a:endParaRPr lang="en-IN" dirty="0"/>
          </a:p>
        </p:txBody>
      </p:sp>
      <p:pic>
        <p:nvPicPr>
          <p:cNvPr id="8" name="Picture 7">
            <a:extLst>
              <a:ext uri="{FF2B5EF4-FFF2-40B4-BE49-F238E27FC236}">
                <a16:creationId xmlns:a16="http://schemas.microsoft.com/office/drawing/2014/main" id="{A3660BCF-1087-406E-90CC-B25828DBC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181600"/>
            <a:ext cx="2014851" cy="1524000"/>
          </a:xfrm>
          <a:prstGeom prst="rect">
            <a:avLst/>
          </a:prstGeom>
        </p:spPr>
      </p:pic>
    </p:spTree>
  </p:cSld>
  <p:clrMapOvr>
    <a:masterClrMapping/>
  </p:clrMapOvr>
  <p:transition spd="slow" advTm="20000">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1"/>
            <a:ext cx="6620968" cy="1524000"/>
          </a:xfrm>
        </p:spPr>
        <p:txBody>
          <a:bodyPr>
            <a:noAutofit/>
          </a:bodyPr>
          <a:lstStyle/>
          <a:p>
            <a:r>
              <a:rPr lang="en-US" sz="9601" dirty="0"/>
              <a:t>Thank You</a:t>
            </a:r>
          </a:p>
        </p:txBody>
      </p:sp>
      <p:pic>
        <p:nvPicPr>
          <p:cNvPr id="1026" name="Picture 2" descr="F:\Documents\BCA\3rd year\Project\index 5.png"/>
          <p:cNvPicPr>
            <a:picLocks noChangeAspect="1" noChangeArrowheads="1"/>
          </p:cNvPicPr>
          <p:nvPr/>
        </p:nvPicPr>
        <p:blipFill>
          <a:blip r:embed="rId2"/>
          <a:srcRect/>
          <a:stretch>
            <a:fillRect/>
          </a:stretch>
        </p:blipFill>
        <p:spPr bwMode="auto">
          <a:xfrm>
            <a:off x="2971800" y="3124200"/>
            <a:ext cx="3570514" cy="2314575"/>
          </a:xfrm>
          <a:prstGeom prst="rect">
            <a:avLst/>
          </a:prstGeom>
          <a:noFill/>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diamond(in)">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315200" cy="1143000"/>
          </a:xfrm>
        </p:spPr>
        <p:txBody>
          <a:bodyPr/>
          <a:lstStyle/>
          <a:p>
            <a:r>
              <a:rPr lang="en-US" u="sng" dirty="0">
                <a:latin typeface="Times New Roman" pitchFamily="18" charset="0"/>
                <a:cs typeface="Times New Roman" pitchFamily="18" charset="0"/>
              </a:rPr>
              <a:t>INTRODUCTION</a:t>
            </a:r>
          </a:p>
        </p:txBody>
      </p:sp>
      <p:sp>
        <p:nvSpPr>
          <p:cNvPr id="8" name="Content Placeholder 7">
            <a:extLst>
              <a:ext uri="{FF2B5EF4-FFF2-40B4-BE49-F238E27FC236}">
                <a16:creationId xmlns:a16="http://schemas.microsoft.com/office/drawing/2014/main" id="{BE26EE9D-A766-4D66-B518-4AE4560101B9}"/>
              </a:ext>
            </a:extLst>
          </p:cNvPr>
          <p:cNvSpPr>
            <a:spLocks noGrp="1"/>
          </p:cNvSpPr>
          <p:nvPr>
            <p:ph idx="1"/>
          </p:nvPr>
        </p:nvSpPr>
        <p:spPr>
          <a:xfrm>
            <a:off x="970359" y="1295400"/>
            <a:ext cx="7315200" cy="4419601"/>
          </a:xfrm>
        </p:spPr>
        <p:txBody>
          <a:bodyPr>
            <a:normAutofit/>
          </a:bodyPr>
          <a:lstStyle/>
          <a:p>
            <a:pPr fontAlgn="base"/>
            <a:r>
              <a:rPr lang="en-IN" dirty="0">
                <a:solidFill>
                  <a:srgbClr val="FFFF00"/>
                </a:solidFill>
              </a:rPr>
              <a:t>Attendance Management System is software developed for daily student attendance in schools, colleges and institutes. It facilitates to access the attendance information of a particular student in a  particular class.</a:t>
            </a:r>
          </a:p>
          <a:p>
            <a:pPr marL="0" indent="0" fontAlgn="base">
              <a:buNone/>
            </a:pPr>
            <a:r>
              <a:rPr lang="en-IN" dirty="0">
                <a:solidFill>
                  <a:srgbClr val="FFFF00"/>
                </a:solidFill>
              </a:rPr>
              <a:t>        There are two modules in this tool.</a:t>
            </a:r>
          </a:p>
          <a:p>
            <a:pPr marL="0" indent="0" fontAlgn="base">
              <a:buNone/>
            </a:pPr>
            <a:r>
              <a:rPr lang="en-IN" dirty="0">
                <a:solidFill>
                  <a:srgbClr val="FFFF00"/>
                </a:solidFill>
              </a:rPr>
              <a:t>           1.Admin</a:t>
            </a:r>
          </a:p>
          <a:p>
            <a:pPr marL="0" indent="0" fontAlgn="base">
              <a:buNone/>
            </a:pPr>
            <a:r>
              <a:rPr lang="en-IN" dirty="0">
                <a:solidFill>
                  <a:srgbClr val="FFFF00"/>
                </a:solidFill>
              </a:rPr>
              <a:t>           2.User</a:t>
            </a:r>
          </a:p>
          <a:p>
            <a:endParaRPr lang="en-IN" dirty="0"/>
          </a:p>
        </p:txBody>
      </p:sp>
      <p:pic>
        <p:nvPicPr>
          <p:cNvPr id="11" name="Picture 10">
            <a:extLst>
              <a:ext uri="{FF2B5EF4-FFF2-40B4-BE49-F238E27FC236}">
                <a16:creationId xmlns:a16="http://schemas.microsoft.com/office/drawing/2014/main" id="{7AEDC466-2A58-46BB-A6D4-6B149F6932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962400"/>
            <a:ext cx="4038600" cy="2286000"/>
          </a:xfrm>
          <a:prstGeom prst="rect">
            <a:avLst/>
          </a:prstGeom>
          <a:noFill/>
          <a:ln>
            <a:noFill/>
          </a:ln>
        </p:spPr>
      </p:pic>
    </p:spTree>
  </p:cSld>
  <p:clrMapOvr>
    <a:masterClrMapping/>
  </p:clrMapOvr>
  <p:transition spd="slow" advTm="15000">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9078-DBAE-4DA3-B31F-80734B11E3DC}"/>
              </a:ext>
            </a:extLst>
          </p:cNvPr>
          <p:cNvSpPr>
            <a:spLocks noGrp="1"/>
          </p:cNvSpPr>
          <p:nvPr>
            <p:ph type="title"/>
          </p:nvPr>
        </p:nvSpPr>
        <p:spPr>
          <a:xfrm>
            <a:off x="1143000" y="618518"/>
            <a:ext cx="7142559" cy="1478570"/>
          </a:xfrm>
        </p:spPr>
        <p:txBody>
          <a:bodyPr>
            <a:normAutofit/>
          </a:bodyPr>
          <a:lstStyle/>
          <a:p>
            <a:r>
              <a:rPr lang="en-US" sz="6000" u="sng" dirty="0">
                <a:latin typeface="Times New Roman" pitchFamily="18" charset="0"/>
                <a:cs typeface="Times New Roman" pitchFamily="18" charset="0"/>
              </a:rPr>
              <a:t>OBJECTIVE</a:t>
            </a:r>
            <a:endParaRPr lang="en-IN" sz="6000" dirty="0"/>
          </a:p>
        </p:txBody>
      </p:sp>
      <p:sp>
        <p:nvSpPr>
          <p:cNvPr id="3" name="Content Placeholder 2">
            <a:extLst>
              <a:ext uri="{FF2B5EF4-FFF2-40B4-BE49-F238E27FC236}">
                <a16:creationId xmlns:a16="http://schemas.microsoft.com/office/drawing/2014/main" id="{E009ADD3-F4A2-4412-BEC1-44B5E1241EC4}"/>
              </a:ext>
            </a:extLst>
          </p:cNvPr>
          <p:cNvSpPr>
            <a:spLocks noGrp="1"/>
          </p:cNvSpPr>
          <p:nvPr>
            <p:ph idx="1"/>
          </p:nvPr>
        </p:nvSpPr>
        <p:spPr/>
        <p:txBody>
          <a:bodyPr>
            <a:normAutofit lnSpcReduction="10000"/>
          </a:bodyPr>
          <a:lstStyle/>
          <a:p>
            <a:r>
              <a:rPr lang="en-US" dirty="0">
                <a:solidFill>
                  <a:srgbClr val="FFFF00"/>
                </a:solidFill>
              </a:rPr>
              <a:t>The objective of the Project Attendance Management System is to computerized the tradition way of talking attendance and manage the Attendance of students. It will also help parents to see the attendance of their child.</a:t>
            </a:r>
            <a:endParaRPr lang="en-IN" dirty="0">
              <a:solidFill>
                <a:srgbClr val="FFFF00"/>
              </a:solidFill>
            </a:endParaRPr>
          </a:p>
          <a:p>
            <a:r>
              <a:rPr lang="en-US" dirty="0">
                <a:solidFill>
                  <a:srgbClr val="FFFF00"/>
                </a:solidFill>
              </a:rPr>
              <a:t>Our job is to convert these entire manual jobs to a computerized system to make the task of marking attendance convenient and easy and keeping record of the attendance.</a:t>
            </a:r>
            <a:endParaRPr lang="en-IN" dirty="0">
              <a:solidFill>
                <a:srgbClr val="FFFF00"/>
              </a:solidFill>
            </a:endParaRPr>
          </a:p>
          <a:p>
            <a:endParaRPr lang="en-IN" dirty="0"/>
          </a:p>
        </p:txBody>
      </p:sp>
      <p:pic>
        <p:nvPicPr>
          <p:cNvPr id="5" name="Picture 4">
            <a:extLst>
              <a:ext uri="{FF2B5EF4-FFF2-40B4-BE49-F238E27FC236}">
                <a16:creationId xmlns:a16="http://schemas.microsoft.com/office/drawing/2014/main" id="{BC5AF878-5C32-41CD-857A-39F98484A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196" y="457200"/>
            <a:ext cx="2523891" cy="1371600"/>
          </a:xfrm>
          <a:prstGeom prst="rect">
            <a:avLst/>
          </a:prstGeom>
        </p:spPr>
      </p:pic>
    </p:spTree>
    <p:extLst>
      <p:ext uri="{BB962C8B-B14F-4D97-AF65-F5344CB8AC3E}">
        <p14:creationId xmlns:p14="http://schemas.microsoft.com/office/powerpoint/2010/main" val="67621380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162800" cy="1219200"/>
          </a:xfrm>
        </p:spPr>
        <p:txBody>
          <a:bodyPr>
            <a:normAutofit/>
          </a:bodyPr>
          <a:lstStyle/>
          <a:p>
            <a:r>
              <a:rPr lang="en-US" sz="3600" b="1" dirty="0">
                <a:solidFill>
                  <a:schemeClr val="tx1"/>
                </a:solidFill>
                <a:latin typeface="Cambria" pitchFamily="18" charset="0"/>
              </a:rPr>
              <a:t>PROBLEMS OF </a:t>
            </a:r>
            <a:r>
              <a:rPr lang="en-US" b="1" dirty="0">
                <a:latin typeface="Cambria" pitchFamily="18" charset="0"/>
              </a:rPr>
              <a:t>EXISTING</a:t>
            </a:r>
            <a:r>
              <a:rPr lang="en-US" sz="3600" b="1" dirty="0">
                <a:solidFill>
                  <a:schemeClr val="tx1"/>
                </a:solidFill>
                <a:latin typeface="Cambria" pitchFamily="18" charset="0"/>
              </a:rPr>
              <a:t> </a:t>
            </a:r>
            <a:r>
              <a:rPr lang="en-US" b="1" dirty="0">
                <a:latin typeface="Cambria" pitchFamily="18" charset="0"/>
              </a:rPr>
              <a:t>SYSTEM</a:t>
            </a:r>
            <a:endParaRPr lang="en-US" b="1" dirty="0">
              <a:solidFill>
                <a:schemeClr val="tx1"/>
              </a:solidFill>
              <a:latin typeface="Cambria" pitchFamily="18" charset="0"/>
            </a:endParaRPr>
          </a:p>
        </p:txBody>
      </p:sp>
      <p:sp>
        <p:nvSpPr>
          <p:cNvPr id="3" name="Content Placeholder 2"/>
          <p:cNvSpPr>
            <a:spLocks noGrp="1"/>
          </p:cNvSpPr>
          <p:nvPr>
            <p:ph idx="1"/>
          </p:nvPr>
        </p:nvSpPr>
        <p:spPr>
          <a:xfrm>
            <a:off x="838200" y="2209800"/>
            <a:ext cx="7742660" cy="3352800"/>
          </a:xfrm>
          <a:ln cmpd="dbl">
            <a:solidFill>
              <a:schemeClr val="tx1"/>
            </a:solidFill>
          </a:ln>
        </p:spPr>
        <p:txBody>
          <a:bodyPr>
            <a:noAutofit/>
          </a:bodyPr>
          <a:lstStyle/>
          <a:p>
            <a:pPr lvl="0"/>
            <a:r>
              <a:rPr lang="en-US" sz="2800" dirty="0">
                <a:solidFill>
                  <a:srgbClr val="FFFF00"/>
                </a:solidFill>
              </a:rPr>
              <a:t>Time consuming.</a:t>
            </a:r>
            <a:endParaRPr lang="en-IN" sz="2800" dirty="0">
              <a:solidFill>
                <a:srgbClr val="FFFF00"/>
              </a:solidFill>
            </a:endParaRPr>
          </a:p>
          <a:p>
            <a:pPr lvl="0"/>
            <a:r>
              <a:rPr lang="en-US" sz="2800" dirty="0">
                <a:solidFill>
                  <a:srgbClr val="FFFF00"/>
                </a:solidFill>
              </a:rPr>
              <a:t>Consumes large volume of paper work.</a:t>
            </a:r>
            <a:endParaRPr lang="en-IN" sz="2800" dirty="0">
              <a:solidFill>
                <a:srgbClr val="FFFF00"/>
              </a:solidFill>
            </a:endParaRPr>
          </a:p>
          <a:p>
            <a:pPr lvl="0"/>
            <a:r>
              <a:rPr lang="en-US" sz="2800" dirty="0">
                <a:solidFill>
                  <a:srgbClr val="FFFF00"/>
                </a:solidFill>
              </a:rPr>
              <a:t>Needs manual calculations.</a:t>
            </a:r>
            <a:endParaRPr lang="en-IN" sz="2800" dirty="0">
              <a:solidFill>
                <a:srgbClr val="FFFF00"/>
              </a:solidFill>
            </a:endParaRPr>
          </a:p>
          <a:p>
            <a:pPr lvl="0"/>
            <a:r>
              <a:rPr lang="en-US" sz="2800" dirty="0">
                <a:solidFill>
                  <a:srgbClr val="FFFF00"/>
                </a:solidFill>
              </a:rPr>
              <a:t>No facility for parents to see their child attendance</a:t>
            </a:r>
            <a:endParaRPr lang="en-IN" sz="2800" dirty="0">
              <a:solidFill>
                <a:srgbClr val="FFFF00"/>
              </a:solidFill>
            </a:endParaRPr>
          </a:p>
          <a:p>
            <a:pPr>
              <a:buNone/>
            </a:pPr>
            <a:endParaRPr lang="en-US" sz="2400" dirty="0">
              <a:solidFill>
                <a:schemeClr val="accent2">
                  <a:lumMod val="40000"/>
                  <a:lumOff val="60000"/>
                </a:schemeClr>
              </a:solidFill>
              <a:latin typeface="Times New Roman" pitchFamily="18" charset="0"/>
              <a:cs typeface="Times New Roman" pitchFamily="18" charset="0"/>
            </a:endParaRPr>
          </a:p>
        </p:txBody>
      </p:sp>
    </p:spTree>
  </p:cSld>
  <p:clrMapOvr>
    <a:masterClrMapping/>
  </p:clrMapOvr>
  <p:transition spd="slow" advTm="15000">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543800" cy="1143000"/>
          </a:xfrm>
        </p:spPr>
        <p:txBody>
          <a:bodyPr>
            <a:normAutofit/>
          </a:bodyPr>
          <a:lstStyle/>
          <a:p>
            <a:pPr algn="just"/>
            <a:r>
              <a:rPr lang="en-US" sz="5400" b="1" u="sng" dirty="0">
                <a:latin typeface="Cambria" pitchFamily="18" charset="0"/>
              </a:rPr>
              <a:t>PROPOSED SYSTEM  </a:t>
            </a:r>
            <a:endParaRPr lang="en-US" sz="5400" dirty="0">
              <a:latin typeface="Cambria" pitchFamily="18" charset="0"/>
            </a:endParaRPr>
          </a:p>
        </p:txBody>
      </p:sp>
      <p:sp>
        <p:nvSpPr>
          <p:cNvPr id="3" name="Content Placeholder 2"/>
          <p:cNvSpPr>
            <a:spLocks noGrp="1"/>
          </p:cNvSpPr>
          <p:nvPr>
            <p:ph idx="1"/>
          </p:nvPr>
        </p:nvSpPr>
        <p:spPr>
          <a:xfrm>
            <a:off x="990600" y="1600200"/>
            <a:ext cx="7315200" cy="4495800"/>
          </a:xfrm>
          <a:ln cmpd="dbl">
            <a:solidFill>
              <a:schemeClr val="tx1"/>
            </a:solidFill>
          </a:ln>
        </p:spPr>
        <p:txBody>
          <a:bodyPr>
            <a:normAutofit/>
          </a:bodyPr>
          <a:lstStyle/>
          <a:p>
            <a:pPr lvl="0"/>
            <a:r>
              <a:rPr lang="en-US" dirty="0">
                <a:solidFill>
                  <a:srgbClr val="FFFF00"/>
                </a:solidFill>
              </a:rPr>
              <a:t>Ensure data accuracy’s.</a:t>
            </a:r>
            <a:endParaRPr lang="en-IN" dirty="0">
              <a:solidFill>
                <a:srgbClr val="FFFF00"/>
              </a:solidFill>
            </a:endParaRPr>
          </a:p>
          <a:p>
            <a:pPr lvl="0"/>
            <a:r>
              <a:rPr lang="en-US" dirty="0">
                <a:solidFill>
                  <a:srgbClr val="FFFF00"/>
                </a:solidFill>
              </a:rPr>
              <a:t>Parents can check attendance of their child.</a:t>
            </a:r>
            <a:endParaRPr lang="en-IN" dirty="0">
              <a:solidFill>
                <a:srgbClr val="FFFF00"/>
              </a:solidFill>
            </a:endParaRPr>
          </a:p>
          <a:p>
            <a:pPr lvl="0"/>
            <a:r>
              <a:rPr lang="en-US" dirty="0">
                <a:solidFill>
                  <a:srgbClr val="FFFF00"/>
                </a:solidFill>
              </a:rPr>
              <a:t>Minimize manual  entry.</a:t>
            </a:r>
            <a:endParaRPr lang="en-IN" dirty="0">
              <a:solidFill>
                <a:srgbClr val="FFFF00"/>
              </a:solidFill>
            </a:endParaRPr>
          </a:p>
          <a:p>
            <a:pPr lvl="0"/>
            <a:r>
              <a:rPr lang="en-US" dirty="0">
                <a:solidFill>
                  <a:srgbClr val="FFFF00"/>
                </a:solidFill>
              </a:rPr>
              <a:t>Minimum time needed for the various processing.</a:t>
            </a:r>
            <a:endParaRPr lang="en-IN" dirty="0">
              <a:solidFill>
                <a:srgbClr val="FFFF00"/>
              </a:solidFill>
            </a:endParaRPr>
          </a:p>
          <a:p>
            <a:pPr lvl="0"/>
            <a:r>
              <a:rPr lang="en-US" dirty="0">
                <a:solidFill>
                  <a:srgbClr val="FFFF00"/>
                </a:solidFill>
              </a:rPr>
              <a:t>Greater efficiency.</a:t>
            </a:r>
            <a:endParaRPr lang="en-IN" dirty="0">
              <a:solidFill>
                <a:srgbClr val="FFFF00"/>
              </a:solidFill>
            </a:endParaRPr>
          </a:p>
          <a:p>
            <a:pPr lvl="0"/>
            <a:r>
              <a:rPr lang="en-US" dirty="0">
                <a:solidFill>
                  <a:srgbClr val="FFFF00"/>
                </a:solidFill>
              </a:rPr>
              <a:t>Better service.</a:t>
            </a:r>
            <a:endParaRPr lang="en-IN" dirty="0">
              <a:solidFill>
                <a:srgbClr val="FFFF00"/>
              </a:solidFill>
            </a:endParaRPr>
          </a:p>
          <a:p>
            <a:pPr lvl="0"/>
            <a:r>
              <a:rPr lang="en-US" dirty="0">
                <a:solidFill>
                  <a:srgbClr val="FFFF00"/>
                </a:solidFill>
              </a:rPr>
              <a:t>User friendliness and interactive.</a:t>
            </a:r>
            <a:endParaRPr lang="en-IN" dirty="0">
              <a:solidFill>
                <a:srgbClr val="FFFF00"/>
              </a:solidFill>
            </a:endParaRPr>
          </a:p>
          <a:p>
            <a:pPr lvl="0"/>
            <a:r>
              <a:rPr lang="en-US" dirty="0">
                <a:solidFill>
                  <a:srgbClr val="FFFF00"/>
                </a:solidFill>
              </a:rPr>
              <a:t>Minimum time required.</a:t>
            </a:r>
            <a:endParaRPr lang="en-IN" dirty="0">
              <a:solidFill>
                <a:srgbClr val="FFFF00"/>
              </a:solidFill>
            </a:endParaRPr>
          </a:p>
        </p:txBody>
      </p:sp>
    </p:spTree>
  </p:cSld>
  <p:clrMapOvr>
    <a:masterClrMapping/>
  </p:clrMapOvr>
  <p:transition spd="slow" advTm="15000">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1CE6-C4F6-40FA-97BC-6AD44AB39702}"/>
              </a:ext>
            </a:extLst>
          </p:cNvPr>
          <p:cNvSpPr>
            <a:spLocks noGrp="1"/>
          </p:cNvSpPr>
          <p:nvPr>
            <p:ph type="title"/>
          </p:nvPr>
        </p:nvSpPr>
        <p:spPr>
          <a:xfrm>
            <a:off x="1066800" y="0"/>
            <a:ext cx="7218759" cy="1295400"/>
          </a:xfrm>
        </p:spPr>
        <p:txBody>
          <a:bodyPr>
            <a:normAutofit/>
          </a:bodyPr>
          <a:lstStyle/>
          <a:p>
            <a:pPr algn="ctr"/>
            <a:r>
              <a:rPr lang="en-IN" sz="5400" b="1" dirty="0"/>
              <a:t>FLOW CHART</a:t>
            </a:r>
          </a:p>
        </p:txBody>
      </p:sp>
      <p:pic>
        <p:nvPicPr>
          <p:cNvPr id="13" name="Content Placeholder 12">
            <a:extLst>
              <a:ext uri="{FF2B5EF4-FFF2-40B4-BE49-F238E27FC236}">
                <a16:creationId xmlns:a16="http://schemas.microsoft.com/office/drawing/2014/main" id="{D4DF1144-D00A-42FF-A772-323067571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399" y="1143000"/>
            <a:ext cx="7030641" cy="5410200"/>
          </a:xfrm>
        </p:spPr>
      </p:pic>
    </p:spTree>
    <p:extLst>
      <p:ext uri="{BB962C8B-B14F-4D97-AF65-F5344CB8AC3E}">
        <p14:creationId xmlns:p14="http://schemas.microsoft.com/office/powerpoint/2010/main" val="1023046734"/>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6EC3-2487-42CD-B1DE-0337DBA105F3}"/>
              </a:ext>
            </a:extLst>
          </p:cNvPr>
          <p:cNvSpPr>
            <a:spLocks noGrp="1"/>
          </p:cNvSpPr>
          <p:nvPr>
            <p:ph type="title"/>
          </p:nvPr>
        </p:nvSpPr>
        <p:spPr>
          <a:xfrm>
            <a:off x="856060" y="152400"/>
            <a:ext cx="7429499" cy="1066800"/>
          </a:xfrm>
        </p:spPr>
        <p:txBody>
          <a:bodyPr>
            <a:noAutofit/>
          </a:bodyPr>
          <a:lstStyle/>
          <a:p>
            <a:pPr algn="ctr"/>
            <a:r>
              <a:rPr lang="en-IN" sz="8000" dirty="0"/>
              <a:t>DFD</a:t>
            </a:r>
          </a:p>
        </p:txBody>
      </p:sp>
      <p:pic>
        <p:nvPicPr>
          <p:cNvPr id="5" name="Content Placeholder 4">
            <a:extLst>
              <a:ext uri="{FF2B5EF4-FFF2-40B4-BE49-F238E27FC236}">
                <a16:creationId xmlns:a16="http://schemas.microsoft.com/office/drawing/2014/main" id="{6A497B8F-FC01-4CCF-89C9-91835651B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371600"/>
            <a:ext cx="6477000" cy="4867882"/>
          </a:xfrm>
        </p:spPr>
      </p:pic>
    </p:spTree>
    <p:extLst>
      <p:ext uri="{BB962C8B-B14F-4D97-AF65-F5344CB8AC3E}">
        <p14:creationId xmlns:p14="http://schemas.microsoft.com/office/powerpoint/2010/main" val="543662633"/>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9A6A45-48D1-4C81-98BA-90DC36100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609600"/>
            <a:ext cx="6553200" cy="5334000"/>
          </a:xfrm>
          <a:prstGeom prst="rect">
            <a:avLst/>
          </a:prstGeom>
        </p:spPr>
      </p:pic>
    </p:spTree>
    <p:extLst>
      <p:ext uri="{BB962C8B-B14F-4D97-AF65-F5344CB8AC3E}">
        <p14:creationId xmlns:p14="http://schemas.microsoft.com/office/powerpoint/2010/main" val="247586636"/>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A8FA-89D8-4151-A772-F83767C67E03}"/>
              </a:ext>
            </a:extLst>
          </p:cNvPr>
          <p:cNvSpPr>
            <a:spLocks noGrp="1"/>
          </p:cNvSpPr>
          <p:nvPr>
            <p:ph type="title"/>
          </p:nvPr>
        </p:nvSpPr>
        <p:spPr>
          <a:xfrm>
            <a:off x="1143000" y="381000"/>
            <a:ext cx="7142559" cy="1143000"/>
          </a:xfrm>
        </p:spPr>
        <p:txBody>
          <a:bodyPr>
            <a:noAutofit/>
          </a:bodyPr>
          <a:lstStyle/>
          <a:p>
            <a:pPr algn="ctr"/>
            <a:r>
              <a:rPr lang="en-IN" sz="9600" dirty="0"/>
              <a:t>ERD</a:t>
            </a:r>
          </a:p>
        </p:txBody>
      </p:sp>
      <p:pic>
        <p:nvPicPr>
          <p:cNvPr id="5" name="Content Placeholder 4">
            <a:extLst>
              <a:ext uri="{FF2B5EF4-FFF2-40B4-BE49-F238E27FC236}">
                <a16:creationId xmlns:a16="http://schemas.microsoft.com/office/drawing/2014/main" id="{35F23FE3-9464-4958-A45F-75D16AE40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52600"/>
            <a:ext cx="5334000" cy="4038600"/>
          </a:xfrm>
        </p:spPr>
      </p:pic>
    </p:spTree>
    <p:extLst>
      <p:ext uri="{BB962C8B-B14F-4D97-AF65-F5344CB8AC3E}">
        <p14:creationId xmlns:p14="http://schemas.microsoft.com/office/powerpoint/2010/main" val="3473979603"/>
      </p:ext>
    </p:extLst>
  </p:cSld>
  <p:clrMapOvr>
    <a:masterClrMapping/>
  </p:clrMapOvr>
  <p:transition spd="slow">
    <p:wedg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1950</TotalTime>
  <Words>303</Words>
  <Application>Microsoft Office PowerPoint</Application>
  <PresentationFormat>On-screen Show (4:3)</PresentationFormat>
  <Paragraphs>39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Cambria</vt:lpstr>
      <vt:lpstr>Times New Roman</vt:lpstr>
      <vt:lpstr>Tw Cen MT</vt:lpstr>
      <vt:lpstr>Circuit</vt:lpstr>
      <vt:lpstr>PowerPoint Presentation</vt:lpstr>
      <vt:lpstr>INTRODUCTION</vt:lpstr>
      <vt:lpstr>OBJECTIVE</vt:lpstr>
      <vt:lpstr>PROBLEMS OF EXISTING SYSTEM</vt:lpstr>
      <vt:lpstr>PROPOSED SYSTEM  </vt:lpstr>
      <vt:lpstr>FLOW CHART</vt:lpstr>
      <vt:lpstr>DFD</vt:lpstr>
      <vt:lpstr>PowerPoint Presentation</vt:lpstr>
      <vt:lpstr>ERD</vt:lpstr>
      <vt:lpstr>PowerPoint Presentation</vt:lpstr>
      <vt:lpstr>WELCOME TO OUR PROJECT</vt:lpstr>
      <vt:lpstr>FUTURE SCOPE OF THE PROJECT</vt:lpstr>
      <vt:lpstr>Thank You</vt:lpstr>
    </vt:vector>
  </TitlesOfParts>
  <Company>Information Technology Students Rocks ! slvm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Sedhuraman</dc:creator>
  <cp:lastModifiedBy>Bhawesh Raj</cp:lastModifiedBy>
  <cp:revision>205</cp:revision>
  <dcterms:created xsi:type="dcterms:W3CDTF">2012-03-05T05:26:31Z</dcterms:created>
  <dcterms:modified xsi:type="dcterms:W3CDTF">2019-12-22T15:54:07Z</dcterms:modified>
</cp:coreProperties>
</file>