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0" r:id="rId5"/>
    <p:sldId id="261" r:id="rId6"/>
    <p:sldId id="258" r:id="rId7"/>
    <p:sldId id="263" r:id="rId8"/>
    <p:sldId id="264" r:id="rId9"/>
  </p:sldIdLst>
  <p:sldSz cx="12192000" cy="6858000"/>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8" autoAdjust="0"/>
    <p:restoredTop sz="94660"/>
  </p:normalViewPr>
  <p:slideViewPr>
    <p:cSldViewPr snapToGrid="0">
      <p:cViewPr>
        <p:scale>
          <a:sx n="64" d="100"/>
          <a:sy n="64" d="100"/>
        </p:scale>
        <p:origin x="614"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5D171CC-A99F-4FA3-9E87-518E4E24092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244619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D171CC-A99F-4FA3-9E87-518E4E24092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333407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D171CC-A99F-4FA3-9E87-518E4E24092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5050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D171CC-A99F-4FA3-9E87-518E4E24092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12160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D171CC-A99F-4FA3-9E87-518E4E24092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58102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5D171CC-A99F-4FA3-9E87-518E4E24092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256147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5D171CC-A99F-4FA3-9E87-518E4E240926}"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296418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5D171CC-A99F-4FA3-9E87-518E4E240926}"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208045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171CC-A99F-4FA3-9E87-518E4E240926}" type="datetimeFigureOut">
              <a:rPr lang="en-IN" smtClean="0"/>
              <a:t>28-07-2021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194257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D171CC-A99F-4FA3-9E87-518E4E24092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400731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D171CC-A99F-4FA3-9E87-518E4E24092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E9507-9E0E-4B83-857C-6D20B9BFBD1B}" type="slidenum">
              <a:rPr lang="en-IN" smtClean="0"/>
              <a:t>‹#›</a:t>
            </a:fld>
            <a:endParaRPr lang="en-IN"/>
          </a:p>
        </p:txBody>
      </p:sp>
    </p:spTree>
    <p:extLst>
      <p:ext uri="{BB962C8B-B14F-4D97-AF65-F5344CB8AC3E}">
        <p14:creationId xmlns:p14="http://schemas.microsoft.com/office/powerpoint/2010/main" val="6572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171CC-A99F-4FA3-9E87-518E4E240926}" type="datetimeFigureOut">
              <a:rPr lang="en-IN" smtClean="0"/>
              <a:t>28-07-2021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E9507-9E0E-4B83-857C-6D20B9BFBD1B}" type="slidenum">
              <a:rPr lang="en-IN" smtClean="0"/>
              <a:t>‹#›</a:t>
            </a:fld>
            <a:endParaRPr lang="en-IN"/>
          </a:p>
        </p:txBody>
      </p:sp>
    </p:spTree>
    <p:extLst>
      <p:ext uri="{BB962C8B-B14F-4D97-AF65-F5344CB8AC3E}">
        <p14:creationId xmlns:p14="http://schemas.microsoft.com/office/powerpoint/2010/main" val="138011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3456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2374399"/>
            <a:ext cx="10515600" cy="1325563"/>
          </a:xfrm>
        </p:spPr>
        <p:txBody>
          <a:bodyPr/>
          <a:lstStyle/>
          <a:p>
            <a:r>
              <a:rPr lang="en-IN" dirty="0" smtClean="0"/>
              <a:t>Insights about history of INR/USD exchange rate</a:t>
            </a:r>
            <a:endParaRPr lang="en-IN" dirty="0"/>
          </a:p>
        </p:txBody>
      </p:sp>
    </p:spTree>
    <p:extLst>
      <p:ext uri="{BB962C8B-B14F-4D97-AF65-F5344CB8AC3E}">
        <p14:creationId xmlns:p14="http://schemas.microsoft.com/office/powerpoint/2010/main" val="369000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3932237" cy="1600200"/>
          </a:xfrm>
        </p:spPr>
        <p:txBody>
          <a:bodyPr/>
          <a:lstStyle/>
          <a:p>
            <a:r>
              <a:rPr lang="en-US" b="1" dirty="0"/>
              <a:t>The </a:t>
            </a:r>
            <a:r>
              <a:rPr lang="en-US" b="1" dirty="0" smtClean="0"/>
              <a:t>inception:</a:t>
            </a:r>
            <a:r>
              <a:rPr lang="en-US" b="1" dirty="0"/>
              <a:t/>
            </a:r>
            <a:br>
              <a:rPr lang="en-US" b="1" dirty="0"/>
            </a:br>
            <a:endParaRPr lang="en-IN" dirty="0"/>
          </a:p>
        </p:txBody>
      </p:sp>
      <p:sp>
        <p:nvSpPr>
          <p:cNvPr id="4" name="Text Placeholder 3"/>
          <p:cNvSpPr>
            <a:spLocks noGrp="1"/>
          </p:cNvSpPr>
          <p:nvPr>
            <p:ph type="body" sz="half" idx="2"/>
          </p:nvPr>
        </p:nvSpPr>
        <p:spPr>
          <a:xfrm>
            <a:off x="911977" y="4374189"/>
            <a:ext cx="8881728" cy="3811588"/>
          </a:xfrm>
        </p:spPr>
        <p:txBody>
          <a:bodyPr/>
          <a:lstStyle/>
          <a:p>
            <a:pPr fontAlgn="base"/>
            <a:endParaRPr lang="en-US" dirty="0" smtClean="0"/>
          </a:p>
          <a:p>
            <a:pPr fontAlgn="base"/>
            <a:endParaRPr lang="en-US" dirty="0"/>
          </a:p>
          <a:p>
            <a:pPr marL="285750" indent="-285750" fontAlgn="base">
              <a:buFont typeface="Arial" panose="020B0604020202020204" pitchFamily="34" charset="0"/>
              <a:buChar char="•"/>
            </a:pPr>
            <a:r>
              <a:rPr lang="en-US" dirty="0" smtClean="0"/>
              <a:t>Indian </a:t>
            </a:r>
            <a:r>
              <a:rPr lang="en-US" dirty="0"/>
              <a:t>currency began to be </a:t>
            </a:r>
            <a:r>
              <a:rPr lang="en-US" dirty="0" smtClean="0"/>
              <a:t>measured against </a:t>
            </a:r>
            <a:r>
              <a:rPr lang="en-US" dirty="0"/>
              <a:t>the US dollar in 1947 after India gained its independence. The value of 1 INR then could be taken as 1 USD, considering that the national balance sheet was free from any credit or debit.</a:t>
            </a:r>
          </a:p>
          <a:p>
            <a:pPr marL="285750" indent="-285750" fontAlgn="base">
              <a:buFont typeface="Arial" panose="020B0604020202020204" pitchFamily="34" charset="0"/>
              <a:buChar char="•"/>
            </a:pPr>
            <a:r>
              <a:rPr lang="en-US" dirty="0"/>
              <a:t>However, the value of Indian currency was derived from the British pound, which then was 1 £ equal to 13 INR. And owing to the absence of a standard form of currency comparison until 1944, this valuation of INR against the British pound remained dominant.</a:t>
            </a:r>
          </a:p>
          <a:p>
            <a:pPr fontAlgn="base"/>
            <a:r>
              <a:rPr lang="en-US" dirty="0"/>
              <a:t> </a:t>
            </a:r>
          </a:p>
          <a:p>
            <a:endParaRPr lang="en-IN" dirty="0"/>
          </a:p>
        </p:txBody>
      </p:sp>
      <p:pic>
        <p:nvPicPr>
          <p:cNvPr id="6" name="Picture 5"/>
          <p:cNvPicPr>
            <a:picLocks noChangeAspect="1"/>
          </p:cNvPicPr>
          <p:nvPr/>
        </p:nvPicPr>
        <p:blipFill>
          <a:blip r:embed="rId2"/>
          <a:stretch>
            <a:fillRect/>
          </a:stretch>
        </p:blipFill>
        <p:spPr>
          <a:xfrm>
            <a:off x="0" y="493545"/>
            <a:ext cx="11325225" cy="4391025"/>
          </a:xfrm>
          <a:prstGeom prst="rect">
            <a:avLst/>
          </a:prstGeom>
        </p:spPr>
      </p:pic>
    </p:spTree>
    <p:extLst>
      <p:ext uri="{BB962C8B-B14F-4D97-AF65-F5344CB8AC3E}">
        <p14:creationId xmlns:p14="http://schemas.microsoft.com/office/powerpoint/2010/main" val="219443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 y="-612775"/>
            <a:ext cx="5837739" cy="1600200"/>
          </a:xfrm>
        </p:spPr>
        <p:txBody>
          <a:bodyPr/>
          <a:lstStyle/>
          <a:p>
            <a:r>
              <a:rPr lang="en-US" b="1" dirty="0"/>
              <a:t>Fall in Rupee Value- 1973 Oil Crisis</a:t>
            </a:r>
            <a:br>
              <a:rPr lang="en-US" b="1" dirty="0"/>
            </a:br>
            <a:endParaRPr lang="en-IN" dirty="0"/>
          </a:p>
        </p:txBody>
      </p:sp>
      <p:sp>
        <p:nvSpPr>
          <p:cNvPr id="4" name="Text Placeholder 3"/>
          <p:cNvSpPr>
            <a:spLocks noGrp="1"/>
          </p:cNvSpPr>
          <p:nvPr>
            <p:ph type="body" sz="half" idx="2"/>
          </p:nvPr>
        </p:nvSpPr>
        <p:spPr>
          <a:xfrm>
            <a:off x="899946" y="4824664"/>
            <a:ext cx="9098296" cy="3811588"/>
          </a:xfrm>
        </p:spPr>
        <p:txBody>
          <a:bodyPr/>
          <a:lstStyle/>
          <a:p>
            <a:pPr marL="285750" indent="-285750" fontAlgn="base">
              <a:buFont typeface="Arial" panose="020B0604020202020204" pitchFamily="34" charset="0"/>
              <a:buChar char="•"/>
            </a:pPr>
            <a:r>
              <a:rPr lang="en-US" dirty="0"/>
              <a:t>Rupee value fell to 8.10 in 1974 following the Oil Shock that took place in 1973 due to the decision of the OAPEC or </a:t>
            </a:r>
            <a:r>
              <a:rPr lang="en-US" dirty="0" err="1"/>
              <a:t>Organisation</a:t>
            </a:r>
            <a:r>
              <a:rPr lang="en-US" dirty="0"/>
              <a:t> of Arab Petroleum Exporting Countries to reduce production.</a:t>
            </a:r>
          </a:p>
          <a:p>
            <a:pPr marL="285750" indent="-285750" fontAlgn="base">
              <a:buFont typeface="Arial" panose="020B0604020202020204" pitchFamily="34" charset="0"/>
              <a:buChar char="•"/>
            </a:pPr>
            <a:r>
              <a:rPr lang="en-US" dirty="0"/>
              <a:t>To combat the situation and the subsequent political crisis, India had to borrow foreign currency. This resulted in the fall of the Indian currency value. The exchange rate deteriorated throughout the 1980s and reached a value as high as 17.50 in 1990.</a:t>
            </a:r>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2"/>
          <a:stretch>
            <a:fillRect/>
          </a:stretch>
        </p:blipFill>
        <p:spPr>
          <a:xfrm>
            <a:off x="112462" y="488616"/>
            <a:ext cx="10707707" cy="4203700"/>
          </a:xfrm>
          <a:prstGeom prst="rect">
            <a:avLst/>
          </a:prstGeom>
        </p:spPr>
      </p:pic>
    </p:spTree>
    <p:extLst>
      <p:ext uri="{BB962C8B-B14F-4D97-AF65-F5344CB8AC3E}">
        <p14:creationId xmlns:p14="http://schemas.microsoft.com/office/powerpoint/2010/main" val="274150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2775"/>
            <a:ext cx="7163302" cy="1600200"/>
          </a:xfrm>
        </p:spPr>
        <p:txBody>
          <a:bodyPr/>
          <a:lstStyle/>
          <a:p>
            <a:r>
              <a:rPr lang="en-US" b="1" dirty="0"/>
              <a:t>1 USD to INR in 1990 – the Economic Crisis</a:t>
            </a:r>
            <a:br>
              <a:rPr lang="en-US" b="1" dirty="0"/>
            </a:br>
            <a:endParaRPr lang="en-IN" dirty="0"/>
          </a:p>
        </p:txBody>
      </p:sp>
      <p:sp>
        <p:nvSpPr>
          <p:cNvPr id="4" name="Text Placeholder 3"/>
          <p:cNvSpPr>
            <a:spLocks noGrp="1"/>
          </p:cNvSpPr>
          <p:nvPr>
            <p:ph type="body" sz="half" idx="2"/>
          </p:nvPr>
        </p:nvSpPr>
        <p:spPr>
          <a:xfrm>
            <a:off x="617203" y="5173579"/>
            <a:ext cx="10548102" cy="3811588"/>
          </a:xfrm>
        </p:spPr>
        <p:txBody>
          <a:bodyPr/>
          <a:lstStyle/>
          <a:p>
            <a:pPr marL="285750" indent="-285750" fontAlgn="base">
              <a:buFont typeface="Arial" panose="020B0604020202020204" pitchFamily="34" charset="0"/>
              <a:buChar char="•"/>
            </a:pPr>
            <a:r>
              <a:rPr lang="en-US" dirty="0"/>
              <a:t>India’s economy was going through a tough time in the 1990s. Interest payment accounted for 39% of the revenue that the government collected at the time. Fiscal deficit reduced to 7.8% of GDP, and India on the verge of being declared a defaulter in the international market.</a:t>
            </a:r>
          </a:p>
          <a:p>
            <a:pPr marL="285750" indent="-285750" fontAlgn="base">
              <a:buFont typeface="Arial" panose="020B0604020202020204" pitchFamily="34" charset="0"/>
              <a:buChar char="•"/>
            </a:pPr>
            <a:r>
              <a:rPr lang="en-US" dirty="0"/>
              <a:t>This crisis called for a devaluation of the Indian currency. Devaluation is a process where countries reduce the value of their currency in the international market while keeping their internal value intact. India took a similar approach to make its export market cheaper and its import market costlier.</a:t>
            </a:r>
          </a:p>
          <a:p>
            <a:endParaRPr lang="en-IN" dirty="0"/>
          </a:p>
        </p:txBody>
      </p:sp>
      <p:pic>
        <p:nvPicPr>
          <p:cNvPr id="5" name="Picture 4"/>
          <p:cNvPicPr>
            <a:picLocks noChangeAspect="1"/>
          </p:cNvPicPr>
          <p:nvPr/>
        </p:nvPicPr>
        <p:blipFill>
          <a:blip r:embed="rId2"/>
          <a:stretch>
            <a:fillRect/>
          </a:stretch>
        </p:blipFill>
        <p:spPr>
          <a:xfrm>
            <a:off x="216567" y="601574"/>
            <a:ext cx="11081085" cy="4353682"/>
          </a:xfrm>
          <a:prstGeom prst="rect">
            <a:avLst/>
          </a:prstGeom>
        </p:spPr>
      </p:pic>
    </p:spTree>
    <p:extLst>
      <p:ext uri="{BB962C8B-B14F-4D97-AF65-F5344CB8AC3E}">
        <p14:creationId xmlns:p14="http://schemas.microsoft.com/office/powerpoint/2010/main" val="34602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2777"/>
            <a:ext cx="8253663" cy="1600200"/>
          </a:xfrm>
        </p:spPr>
        <p:txBody>
          <a:bodyPr>
            <a:normAutofit/>
          </a:bodyPr>
          <a:lstStyle/>
          <a:p>
            <a:r>
              <a:rPr lang="en-US" b="1" dirty="0"/>
              <a:t>INR value since 1992- the effect of Devaluation</a:t>
            </a:r>
            <a:br>
              <a:rPr lang="en-US" b="1" dirty="0"/>
            </a:br>
            <a:endParaRPr lang="en-IN" dirty="0"/>
          </a:p>
        </p:txBody>
      </p:sp>
      <p:sp>
        <p:nvSpPr>
          <p:cNvPr id="4" name="Text Placeholder 3"/>
          <p:cNvSpPr>
            <a:spLocks noGrp="1"/>
          </p:cNvSpPr>
          <p:nvPr>
            <p:ph type="body" sz="half" idx="2"/>
          </p:nvPr>
        </p:nvSpPr>
        <p:spPr>
          <a:xfrm>
            <a:off x="899946" y="5075821"/>
            <a:ext cx="10193170" cy="3128211"/>
          </a:xfrm>
        </p:spPr>
        <p:txBody>
          <a:bodyPr/>
          <a:lstStyle/>
          <a:p>
            <a:pPr marL="285750" indent="-285750" fontAlgn="base">
              <a:buFont typeface="Arial" panose="020B0604020202020204" pitchFamily="34" charset="0"/>
              <a:buChar char="•"/>
            </a:pPr>
            <a:r>
              <a:rPr lang="en-US" dirty="0"/>
              <a:t>The devaluation turned the exchange rate of 1 USD to 25.92 INR in the year 1992. The Indian currency value began falling since then, with a current rate of 74.57 INR. Dollar price in 2004 was 45.32 INR, and in the next ten years, it rose to 62.33. In 2016, February was the month to witness Dollar to INR highest rate ever, amounting to 68.80 INR.</a:t>
            </a:r>
          </a:p>
          <a:p>
            <a:pPr fontAlgn="base"/>
            <a:r>
              <a:rPr lang="en-US" dirty="0"/>
              <a:t> </a:t>
            </a:r>
          </a:p>
          <a:p>
            <a:endParaRPr lang="en-IN" dirty="0"/>
          </a:p>
        </p:txBody>
      </p:sp>
      <p:pic>
        <p:nvPicPr>
          <p:cNvPr id="6" name="Picture 5"/>
          <p:cNvPicPr>
            <a:picLocks noChangeAspect="1"/>
          </p:cNvPicPr>
          <p:nvPr/>
        </p:nvPicPr>
        <p:blipFill>
          <a:blip r:embed="rId2"/>
          <a:stretch>
            <a:fillRect/>
          </a:stretch>
        </p:blipFill>
        <p:spPr>
          <a:xfrm>
            <a:off x="254752" y="485273"/>
            <a:ext cx="11144250" cy="4410075"/>
          </a:xfrm>
          <a:prstGeom prst="rect">
            <a:avLst/>
          </a:prstGeom>
        </p:spPr>
      </p:pic>
    </p:spTree>
    <p:extLst>
      <p:ext uri="{BB962C8B-B14F-4D97-AF65-F5344CB8AC3E}">
        <p14:creationId xmlns:p14="http://schemas.microsoft.com/office/powerpoint/2010/main" val="291686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547" y="2085641"/>
            <a:ext cx="10515600" cy="1325563"/>
          </a:xfrm>
        </p:spPr>
        <p:txBody>
          <a:bodyPr/>
          <a:lstStyle/>
          <a:p>
            <a:r>
              <a:rPr lang="en-IN" dirty="0" smtClean="0"/>
              <a:t>Augmented Dickey Fuller Test:</a:t>
            </a:r>
            <a:br>
              <a:rPr lang="en-IN" dirty="0" smtClean="0"/>
            </a:br>
            <a:r>
              <a:rPr lang="en-IN" sz="2800" dirty="0" smtClean="0"/>
              <a:t>To Test the Stationarity of Given Data</a:t>
            </a:r>
            <a:endParaRPr lang="en-IN" dirty="0"/>
          </a:p>
        </p:txBody>
      </p:sp>
    </p:spTree>
    <p:extLst>
      <p:ext uri="{BB962C8B-B14F-4D97-AF65-F5344CB8AC3E}">
        <p14:creationId xmlns:p14="http://schemas.microsoft.com/office/powerpoint/2010/main" val="16935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 Fuller:</a:t>
            </a:r>
            <a:br>
              <a:rPr lang="en-IN" dirty="0" smtClean="0"/>
            </a:br>
            <a:endParaRPr lang="en-IN" dirty="0"/>
          </a:p>
        </p:txBody>
      </p:sp>
      <p:sp>
        <p:nvSpPr>
          <p:cNvPr id="3" name="Content Placeholder 2"/>
          <p:cNvSpPr>
            <a:spLocks noGrp="1"/>
          </p:cNvSpPr>
          <p:nvPr>
            <p:ph idx="1"/>
          </p:nvPr>
        </p:nvSpPr>
        <p:spPr/>
        <p:txBody>
          <a:bodyPr/>
          <a:lstStyle/>
          <a:p>
            <a:r>
              <a:rPr lang="en-IN" sz="2400" dirty="0" smtClean="0"/>
              <a:t>The data selected for the test is from 2020-06-25 to 2021-06-25.</a:t>
            </a:r>
          </a:p>
          <a:p>
            <a:r>
              <a:rPr lang="en-IN" sz="2400" dirty="0" smtClean="0"/>
              <a:t>Assumption in test:</a:t>
            </a:r>
          </a:p>
          <a:p>
            <a:pPr marL="0" indent="0">
              <a:buNone/>
            </a:pPr>
            <a:r>
              <a:rPr lang="en-IN" sz="2400" dirty="0" smtClean="0"/>
              <a:t> </a:t>
            </a:r>
            <a:r>
              <a:rPr lang="en-US" sz="2400" dirty="0" smtClean="0"/>
              <a:t>      </a:t>
            </a:r>
            <a:r>
              <a:rPr lang="en-US" sz="2400" i="1" dirty="0" smtClean="0"/>
              <a:t>Null </a:t>
            </a:r>
            <a:r>
              <a:rPr lang="en-US" sz="2400" i="1" dirty="0"/>
              <a:t>Hypothesis H0 = If failed to be rejected, it suggests the time series has a </a:t>
            </a:r>
            <a:r>
              <a:rPr lang="en-US" sz="2400" i="1" dirty="0" smtClean="0"/>
              <a:t>     unit </a:t>
            </a:r>
            <a:r>
              <a:rPr lang="en-US" sz="2400" i="1" dirty="0"/>
              <a:t>root, meaning it is non-stationary</a:t>
            </a:r>
          </a:p>
          <a:p>
            <a:pPr marL="0" indent="0">
              <a:buNone/>
            </a:pPr>
            <a:r>
              <a:rPr lang="en-US" sz="2400" i="1" dirty="0" smtClean="0"/>
              <a:t>      Alternative </a:t>
            </a:r>
            <a:r>
              <a:rPr lang="en-US" sz="2400" i="1" dirty="0"/>
              <a:t>Hypothesis H1 = The null hypothesis is rejected and suggests the time series does not have a unit root, meaning it is stationary</a:t>
            </a:r>
          </a:p>
          <a:p>
            <a:r>
              <a:rPr lang="en-IN" sz="2400" dirty="0" smtClean="0"/>
              <a:t>Since the p-value after the test is 0.04, which is less than 0.05 we reject the null hypothesis.</a:t>
            </a:r>
          </a:p>
          <a:p>
            <a:r>
              <a:rPr lang="en-IN" sz="2400" dirty="0" smtClean="0"/>
              <a:t>Which means </a:t>
            </a:r>
            <a:r>
              <a:rPr lang="en-US" sz="2400" dirty="0" smtClean="0"/>
              <a:t>time series does not have a unit root and it is </a:t>
            </a:r>
            <a:r>
              <a:rPr lang="en-US" sz="2400" b="1" dirty="0" smtClean="0"/>
              <a:t>stationary.</a:t>
            </a:r>
          </a:p>
          <a:p>
            <a:endParaRPr lang="en-IN" sz="2000" dirty="0"/>
          </a:p>
        </p:txBody>
      </p:sp>
    </p:spTree>
    <p:extLst>
      <p:ext uri="{BB962C8B-B14F-4D97-AF65-F5344CB8AC3E}">
        <p14:creationId xmlns:p14="http://schemas.microsoft.com/office/powerpoint/2010/main" val="154443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499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Insights about history of INR/USD exchange rate</vt:lpstr>
      <vt:lpstr>The inception: </vt:lpstr>
      <vt:lpstr>Fall in Rupee Value- 1973 Oil Crisis </vt:lpstr>
      <vt:lpstr>1 USD to INR in 1990 – the Economic Crisis </vt:lpstr>
      <vt:lpstr>INR value since 1992- the effect of Devaluation </vt:lpstr>
      <vt:lpstr>Augmented Dickey Fuller Test: To Test the Stationarity of Given Data</vt:lpstr>
      <vt:lpstr>AD Fuller: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Chinmay Mhaskar</dc:creator>
  <cp:lastModifiedBy>Chinmay Mhaskar</cp:lastModifiedBy>
  <cp:revision>5</cp:revision>
  <dcterms:created xsi:type="dcterms:W3CDTF">2021-07-28T04:45:01Z</dcterms:created>
  <dcterms:modified xsi:type="dcterms:W3CDTF">2021-07-28T06:41:06Z</dcterms:modified>
</cp:coreProperties>
</file>