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0"/>
  </p:notesMasterIdLst>
  <p:sldIdLst>
    <p:sldId id="261" r:id="rId2"/>
    <p:sldId id="291" r:id="rId3"/>
    <p:sldId id="267" r:id="rId4"/>
    <p:sldId id="272" r:id="rId5"/>
    <p:sldId id="288" r:id="rId6"/>
    <p:sldId id="270" r:id="rId7"/>
    <p:sldId id="274" r:id="rId8"/>
    <p:sldId id="275" r:id="rId9"/>
    <p:sldId id="276" r:id="rId10"/>
    <p:sldId id="289" r:id="rId11"/>
    <p:sldId id="279" r:id="rId12"/>
    <p:sldId id="282" r:id="rId13"/>
    <p:sldId id="290" r:id="rId14"/>
    <p:sldId id="285" r:id="rId15"/>
    <p:sldId id="281" r:id="rId16"/>
    <p:sldId id="283" r:id="rId17"/>
    <p:sldId id="28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47" autoAdjust="0"/>
  </p:normalViewPr>
  <p:slideViewPr>
    <p:cSldViewPr snapToGrid="0">
      <p:cViewPr varScale="1">
        <p:scale>
          <a:sx n="72" d="100"/>
          <a:sy n="72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07E0-9FB5-44E7-A319-EB4115DFE325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6B36-EB67-42CE-8276-C2DF1221B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0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</a:t>
            </a:r>
            <a:r>
              <a:rPr lang="en-GB" baseline="0" dirty="0" smtClean="0"/>
              <a:t> centric: solutions should not be based on </a:t>
            </a:r>
            <a:r>
              <a:rPr lang="en-GB" baseline="0" dirty="0" err="1" smtClean="0"/>
              <a:t>preset</a:t>
            </a:r>
            <a:r>
              <a:rPr lang="en-GB" baseline="0" dirty="0" smtClean="0"/>
              <a:t> conditions only. Range of solutions for the selection need to be there. Adapt to user response in real time</a:t>
            </a:r>
          </a:p>
          <a:p>
            <a:r>
              <a:rPr lang="en-GB" baseline="0" dirty="0" smtClean="0"/>
              <a:t>Easy to use: easy to use, </a:t>
            </a:r>
            <a:r>
              <a:rPr lang="en-GB" baseline="0" dirty="0" err="1" smtClean="0"/>
              <a:t>acces</a:t>
            </a:r>
            <a:r>
              <a:rPr lang="en-GB" baseline="0" dirty="0" smtClean="0"/>
              <a:t> and understand. Instead of making a user to guess on what procedure to </a:t>
            </a:r>
            <a:r>
              <a:rPr lang="en-GB" baseline="0" dirty="0" smtClean="0"/>
              <a:t>follow </a:t>
            </a:r>
            <a:r>
              <a:rPr lang="en-GB" baseline="0" dirty="0" smtClean="0"/>
              <a:t>in order </a:t>
            </a:r>
            <a:r>
              <a:rPr lang="en-GB" baseline="0" dirty="0" smtClean="0"/>
              <a:t>to go to the next step, </a:t>
            </a:r>
            <a:r>
              <a:rPr lang="en-GB" baseline="0" dirty="0" smtClean="0"/>
              <a:t>the s/w should guide the user </a:t>
            </a:r>
            <a:r>
              <a:rPr lang="en-GB" baseline="0" dirty="0" smtClean="0"/>
              <a:t>in following the procedure</a:t>
            </a:r>
            <a:endParaRPr lang="en-GB" baseline="0" dirty="0" smtClean="0"/>
          </a:p>
          <a:p>
            <a:r>
              <a:rPr lang="en-GB" baseline="0" dirty="0" smtClean="0"/>
              <a:t>Showcasing: make them aware what </a:t>
            </a:r>
            <a:r>
              <a:rPr lang="en-GB" baseline="0" dirty="0" smtClean="0"/>
              <a:t>options </a:t>
            </a:r>
            <a:r>
              <a:rPr lang="en-GB" baseline="0" dirty="0" smtClean="0"/>
              <a:t>are available.. And what is the meaning of different elements</a:t>
            </a:r>
          </a:p>
          <a:p>
            <a:r>
              <a:rPr lang="en-GB" baseline="0" dirty="0" smtClean="0"/>
              <a:t>Interaction: within </a:t>
            </a:r>
            <a:r>
              <a:rPr lang="en-GB" baseline="0" dirty="0" err="1" smtClean="0"/>
              <a:t>viz</a:t>
            </a:r>
            <a:r>
              <a:rPr lang="en-GB" baseline="0" dirty="0" smtClean="0"/>
              <a:t> to explore different data dimensions, provide </a:t>
            </a:r>
            <a:r>
              <a:rPr lang="en-GB" baseline="0" dirty="0" err="1" smtClean="0"/>
              <a:t>viz</a:t>
            </a:r>
            <a:r>
              <a:rPr lang="en-GB" baseline="0" dirty="0" smtClean="0"/>
              <a:t> customization and enable audience engagement</a:t>
            </a:r>
          </a:p>
          <a:p>
            <a:r>
              <a:rPr lang="en-GB" baseline="0" dirty="0" smtClean="0"/>
              <a:t>Multi-platform support: easy to import and export. Not depend on any graphical tool for further customization</a:t>
            </a:r>
          </a:p>
          <a:p>
            <a:r>
              <a:rPr lang="en-GB" baseline="0" dirty="0" err="1" smtClean="0"/>
              <a:t>Color</a:t>
            </a:r>
            <a:r>
              <a:rPr lang="en-GB" baseline="0" dirty="0" smtClean="0"/>
              <a:t> blinded friendly: avoid RGB, more patterns and textures</a:t>
            </a:r>
          </a:p>
          <a:p>
            <a:r>
              <a:rPr lang="en-GB" baseline="0" dirty="0" err="1" smtClean="0"/>
              <a:t>Viz</a:t>
            </a:r>
            <a:r>
              <a:rPr lang="en-GB" baseline="0" dirty="0" smtClean="0"/>
              <a:t> audience: selection is different if the audience are researchers, grad student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2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1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Biodiversity domain, where scientists produce lots of data to address the critical challenges of biodiversity conservation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its impact on the ecosystem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3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first finding is that, considering the outreach of participants through all these venues this number is low.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shows the limited willingness to share knowledge across interdisciplinary domain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8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example, the representation of data grouping and its comparison is done by these multiple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algn="l"/>
            <a:r>
              <a:rPr lang="en-GB" dirty="0" smtClean="0"/>
              <a:t>for example, Scatterplot is used to illustrate the result of a principal component analysis (PCA) or to visualize the spatial distribution </a:t>
            </a:r>
            <a:r>
              <a:rPr lang="en-GB" baseline="0" dirty="0" smtClean="0"/>
              <a:t> and </a:t>
            </a:r>
            <a:r>
              <a:rPr lang="en-GB" dirty="0" err="1" smtClean="0"/>
              <a:t>Dendrograms</a:t>
            </a:r>
            <a:r>
              <a:rPr lang="en-GB" dirty="0" smtClean="0"/>
              <a:t> are frequently used for facilitating phylogenetic or a cluster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57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more advanced and efficient multidimensional visualization are less used compared to other ones</a:t>
            </a:r>
          </a:p>
          <a:p>
            <a:endParaRPr lang="en-GB" dirty="0" smtClean="0"/>
          </a:p>
          <a:p>
            <a:r>
              <a:rPr lang="en-GB" dirty="0" smtClean="0"/>
              <a:t>although at least half of the respondents were aware of those types of visualizations.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9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Selection Dilemma:  ample of visualizations available, visualization selection become challenging as, like one said for a visualization layman, every other visualization looks the same.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 knowledge: they are unaware of alternative types of visualization techniques, selection is limited to what they have developed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 or have seen before. Thus they end up using similar visualization types again and again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and Complex Datasets: It is problematic to convey a message within multi-dimensional datasets clearly and precisely using a single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9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high necessity of visualization support for other data management related tasks.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chart conveys that researchers have started realizing the usefulness of visualization for data exploration, quality assurance and data search.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6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scientists consider these three factors:</a:t>
            </a:r>
            <a:r>
              <a:rPr lang="en-GB" baseline="0" dirty="0" smtClean="0"/>
              <a:t> </a:t>
            </a:r>
            <a:r>
              <a:rPr lang="en-GB" dirty="0" smtClean="0"/>
              <a:t>data type, aesthetics</a:t>
            </a:r>
            <a:r>
              <a:rPr lang="en-GB" baseline="0" dirty="0" smtClean="0"/>
              <a:t> </a:t>
            </a:r>
            <a:r>
              <a:rPr lang="en-GB" dirty="0" smtClean="0"/>
              <a:t>and data size</a:t>
            </a:r>
            <a:r>
              <a:rPr lang="en-GB" baseline="0" dirty="0" smtClean="0"/>
              <a:t> as </a:t>
            </a:r>
            <a:r>
              <a:rPr lang="en-GB" dirty="0" smtClean="0"/>
              <a:t>most prominent for visualization </a:t>
            </a:r>
            <a:r>
              <a:rPr lang="en-GB" dirty="0" smtClean="0"/>
              <a:t>selection</a:t>
            </a:r>
          </a:p>
          <a:p>
            <a:endParaRPr lang="en-GB" dirty="0" smtClean="0"/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aesthetics refers to the clarity and comprehensibility of a visualization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6B36-EB67-42CE-8276-C2DF1221BF7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0B3E-3C4A-468F-8C4B-1C8514EA1487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59" descr="2000px-Uni-Jena-logo.svg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939645" y="18407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13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EA83-32CD-47E3-8F72-448942201120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59" descr="2000px-Uni-Jena-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878974" y="40663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28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6A98-3AA2-4455-8BEC-4F35360EE369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2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FE7C-4ADD-4AA0-8B7C-0E2351CFA7E6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939645" y="26947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9" descr="2000px-Uni-Jena-logo.sv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8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6F3909-B7FE-403E-B249-34E63956D338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9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0F7-4F3B-4A38-96CB-A46BB3890C0E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59" descr="2000px-Uni-Jena-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939645" y="0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34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49C2-6E85-4C8F-B380-E7D8113F798D}" type="datetime1">
              <a:rPr lang="en-GB" smtClean="0"/>
              <a:t>06/06/2018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59" descr="2000px-Uni-Jena-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939645" y="40663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7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C45B-8D78-4047-A72E-55E2A056FD18}" type="datetime1">
              <a:rPr lang="en-GB" smtClean="0"/>
              <a:t>06/06/2018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59" descr="2000px-Uni-Jena-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939645" y="0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210-6C12-4AD3-B760-0DC784F86807}" type="datetime1">
              <a:rPr lang="en-GB" smtClean="0"/>
              <a:t>06/06/2018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59" descr="2000px-Uni-Jena-logo.sv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2944" cy="8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67" descr="biodiversity exploratories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1565"/>
          <a:stretch/>
        </p:blipFill>
        <p:spPr bwMode="auto">
          <a:xfrm>
            <a:off x="10874419" y="0"/>
            <a:ext cx="1252355" cy="4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5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1FB-512D-4D91-932B-5C7FD9BDE69B}" type="datetime1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A890-1129-4D1F-9303-B0BC9605A8E7}" type="datetime1">
              <a:rPr lang="en-GB" smtClean="0"/>
              <a:t>06/06/2018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67A3DCA-CDBC-4056-8107-93D417AA621D}" type="datetime1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pawandeep.kaur@uni-jena.de</a:t>
            </a:r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298361-AA72-4506-B142-8EFBEB274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108" y="1147748"/>
            <a:ext cx="10132459" cy="1828801"/>
          </a:xfrm>
        </p:spPr>
        <p:txBody>
          <a:bodyPr>
            <a:noAutofit/>
          </a:bodyPr>
          <a:lstStyle/>
          <a:p>
            <a:r>
              <a:rPr lang="en-GB" sz="5067" b="1" dirty="0" smtClean="0"/>
              <a:t/>
            </a:r>
            <a:br>
              <a:rPr lang="en-GB" sz="5067" b="1" dirty="0" smtClean="0"/>
            </a:br>
            <a:r>
              <a:rPr lang="en-GB" sz="5067" b="1" dirty="0"/>
              <a:t/>
            </a:r>
            <a:br>
              <a:rPr lang="en-GB" sz="5067" b="1" dirty="0"/>
            </a:br>
            <a:r>
              <a:rPr lang="en-GB" sz="5067" b="1" dirty="0" smtClean="0"/>
              <a:t/>
            </a:r>
            <a:br>
              <a:rPr lang="en-GB" sz="5067" b="1" dirty="0" smtClean="0"/>
            </a:br>
            <a:r>
              <a:rPr lang="en-GB" sz="5067" b="1" dirty="0" smtClean="0"/>
              <a:t>Issues </a:t>
            </a:r>
            <a:r>
              <a:rPr lang="en-GB" sz="5067" b="1" dirty="0"/>
              <a:t>and Suggestions for the Development of </a:t>
            </a:r>
            <a:r>
              <a:rPr lang="en-GB" sz="5067" b="1" dirty="0" smtClean="0"/>
              <a:t>A Biodiversity                Data Visualization </a:t>
            </a:r>
            <a:r>
              <a:rPr lang="en-GB" sz="5067" b="1" dirty="0"/>
              <a:t>Support Tool</a:t>
            </a:r>
            <a:endParaRPr lang="de-AT" sz="5067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108" y="4678921"/>
            <a:ext cx="9440034" cy="10498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Pawandeep</a:t>
            </a:r>
            <a:r>
              <a:rPr lang="en-US" b="1" dirty="0" smtClean="0">
                <a:solidFill>
                  <a:schemeClr val="accent2"/>
                </a:solidFill>
              </a:rPr>
              <a:t> Kaur</a:t>
            </a:r>
            <a:r>
              <a:rPr lang="en-US" b="1" dirty="0" smtClean="0"/>
              <a:t>*, </a:t>
            </a:r>
            <a:r>
              <a:rPr lang="en-US" dirty="0" err="1" smtClean="0"/>
              <a:t>Friederike</a:t>
            </a:r>
            <a:r>
              <a:rPr lang="en-US" dirty="0" smtClean="0"/>
              <a:t> </a:t>
            </a:r>
            <a:r>
              <a:rPr lang="en-US" dirty="0"/>
              <a:t>Klan*, </a:t>
            </a:r>
            <a:r>
              <a:rPr lang="en-US" dirty="0" err="1"/>
              <a:t>Birgitta</a:t>
            </a:r>
            <a:r>
              <a:rPr lang="en-US" dirty="0"/>
              <a:t> </a:t>
            </a:r>
            <a:r>
              <a:rPr lang="en-US" dirty="0" err="1"/>
              <a:t>König-Ries</a:t>
            </a:r>
            <a:r>
              <a:rPr lang="en-US" dirty="0"/>
              <a:t>*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de-DE" dirty="0"/>
              <a:t>Heinz-Nixdorf-Stiftungsprofessur für Verteilte Informationssysteme, Institut für Informatik, Friedrich-Schiller-Universität Jena, </a:t>
            </a:r>
            <a:r>
              <a:rPr lang="de-DE" dirty="0" smtClean="0"/>
              <a:t>Germany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0797" y="5643547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Eurovis</a:t>
            </a:r>
            <a:r>
              <a:rPr lang="en-GB" dirty="0" smtClean="0"/>
              <a:t> 2018, Brno, 06.06.2018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USER STUDY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1871" y="1988082"/>
            <a:ext cx="4754880" cy="3977640"/>
          </a:xfrm>
        </p:spPr>
        <p:txBody>
          <a:bodyPr/>
          <a:lstStyle/>
          <a:p>
            <a:r>
              <a:rPr lang="en-GB" dirty="0"/>
              <a:t>Current visualization usage patterns </a:t>
            </a:r>
            <a:endParaRPr lang="en-GB" dirty="0" smtClean="0"/>
          </a:p>
          <a:p>
            <a:pPr lvl="1"/>
            <a:r>
              <a:rPr lang="en-GB" dirty="0" smtClean="0"/>
              <a:t>What do they use most often</a:t>
            </a:r>
            <a:endParaRPr lang="en-GB" dirty="0"/>
          </a:p>
          <a:p>
            <a:r>
              <a:rPr lang="en-GB" dirty="0"/>
              <a:t>Challenges they face while </a:t>
            </a:r>
            <a:r>
              <a:rPr lang="en-GB" dirty="0" smtClean="0"/>
              <a:t>selection and creation</a:t>
            </a:r>
          </a:p>
          <a:p>
            <a:pPr lvl="1"/>
            <a:r>
              <a:rPr lang="en-GB" dirty="0" smtClean="0"/>
              <a:t>Problems within their visualization usage</a:t>
            </a:r>
          </a:p>
          <a:p>
            <a:pPr lvl="1"/>
            <a:r>
              <a:rPr lang="en-GB" dirty="0" smtClean="0"/>
              <a:t>What could be the cause?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" y="1289304"/>
            <a:ext cx="4456962" cy="4456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61" y="13642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Issues with Visualization Selection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dirty="0"/>
              <a:t>Do users find it difficult to select a visualization for </a:t>
            </a:r>
            <a:r>
              <a:rPr lang="en-GB" dirty="0" smtClean="0"/>
              <a:t>presenting their </a:t>
            </a:r>
            <a:r>
              <a:rPr lang="en-GB" dirty="0"/>
              <a:t>research data</a:t>
            </a:r>
            <a:r>
              <a:rPr lang="en-GB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0" y="316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800" dirty="0">
              <a:latin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88" y="2872692"/>
            <a:ext cx="5387807" cy="111261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11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69848" y="4066252"/>
            <a:ext cx="9873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Are users interested in having a software tool that can guide them in the selection of suitable visualizations?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75" y="4594792"/>
            <a:ext cx="5448772" cy="1181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42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rot="13309562" flipV="1">
            <a:off x="7505885" y="3986416"/>
            <a:ext cx="485113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6103"/>
                </a:moveTo>
                <a:lnTo>
                  <a:pt x="925595" y="26103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2248695" y="1594113"/>
            <a:ext cx="6990871" cy="4572582"/>
            <a:chOff x="2933351" y="1463315"/>
            <a:chExt cx="5980478" cy="3883813"/>
          </a:xfrm>
        </p:grpSpPr>
        <p:sp>
          <p:nvSpPr>
            <p:cNvPr id="7" name="Freeform 6"/>
            <p:cNvSpPr/>
            <p:nvPr/>
          </p:nvSpPr>
          <p:spPr>
            <a:xfrm rot="9117915">
              <a:off x="3614134" y="3333000"/>
              <a:ext cx="1446089" cy="388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6103"/>
                  </a:moveTo>
                  <a:lnTo>
                    <a:pt x="925595" y="2610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 rot="6689217">
              <a:off x="5091219" y="3611959"/>
              <a:ext cx="788486" cy="599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6103"/>
                  </a:moveTo>
                  <a:lnTo>
                    <a:pt x="733712" y="2610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 rot="4036167" flipV="1">
              <a:off x="6295438" y="3568011"/>
              <a:ext cx="788486" cy="1939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6103"/>
                  </a:moveTo>
                  <a:lnTo>
                    <a:pt x="733712" y="2610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/>
            <p:cNvSpPr/>
            <p:nvPr/>
          </p:nvSpPr>
          <p:spPr>
            <a:xfrm rot="5400000">
              <a:off x="5142400" y="1136214"/>
              <a:ext cx="1975957" cy="26301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vert270"/>
            <a:lstStyle/>
            <a:p>
              <a:endParaRPr lang="en-GB" b="1" dirty="0" smtClean="0">
                <a:solidFill>
                  <a:schemeClr val="bg1"/>
                </a:solidFill>
              </a:endParaRPr>
            </a:p>
            <a:p>
              <a:r>
                <a:rPr lang="en-GB" b="1" dirty="0">
                  <a:solidFill>
                    <a:schemeClr val="bg1"/>
                  </a:solidFill>
                </a:rPr>
                <a:t> </a:t>
              </a:r>
              <a:r>
                <a:rPr lang="en-GB" b="1" dirty="0" smtClean="0">
                  <a:solidFill>
                    <a:schemeClr val="bg1"/>
                  </a:solidFill>
                </a:rPr>
                <a:t>   </a:t>
              </a:r>
              <a:r>
                <a:rPr lang="en-GB" sz="4400" b="1" dirty="0" smtClean="0">
                  <a:solidFill>
                    <a:schemeClr val="bg1"/>
                  </a:solidFill>
                </a:rPr>
                <a:t>Issues</a:t>
              </a:r>
              <a:endParaRPr lang="en-GB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7557573" y="3574073"/>
              <a:ext cx="1335540" cy="1376972"/>
            </a:xfrm>
            <a:custGeom>
              <a:avLst/>
              <a:gdLst>
                <a:gd name="connsiteX0" fmla="*/ 0 w 1190043"/>
                <a:gd name="connsiteY0" fmla="*/ 595022 h 1190043"/>
                <a:gd name="connsiteX1" fmla="*/ 595022 w 1190043"/>
                <a:gd name="connsiteY1" fmla="*/ 0 h 1190043"/>
                <a:gd name="connsiteX2" fmla="*/ 1190044 w 1190043"/>
                <a:gd name="connsiteY2" fmla="*/ 595022 h 1190043"/>
                <a:gd name="connsiteX3" fmla="*/ 595022 w 1190043"/>
                <a:gd name="connsiteY3" fmla="*/ 1190044 h 1190043"/>
                <a:gd name="connsiteX4" fmla="*/ 0 w 1190043"/>
                <a:gd name="connsiteY4" fmla="*/ 595022 h 119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043" h="1190043">
                  <a:moveTo>
                    <a:pt x="0" y="595022"/>
                  </a:moveTo>
                  <a:cubicBezTo>
                    <a:pt x="0" y="266400"/>
                    <a:pt x="266400" y="0"/>
                    <a:pt x="595022" y="0"/>
                  </a:cubicBezTo>
                  <a:cubicBezTo>
                    <a:pt x="923644" y="0"/>
                    <a:pt x="1190044" y="266400"/>
                    <a:pt x="1190044" y="595022"/>
                  </a:cubicBezTo>
                  <a:cubicBezTo>
                    <a:pt x="1190044" y="923644"/>
                    <a:pt x="923644" y="1190044"/>
                    <a:pt x="595022" y="1190044"/>
                  </a:cubicBezTo>
                  <a:cubicBezTo>
                    <a:pt x="266400" y="1190044"/>
                    <a:pt x="0" y="923644"/>
                    <a:pt x="0" y="59502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81263" tIns="181263" rIns="181263" bIns="181263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/>
                <a:t>Large and Complex Datasets</a:t>
              </a:r>
              <a:endParaRPr lang="en-GB" sz="1600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5400000">
              <a:off x="6077925" y="3913288"/>
              <a:ext cx="1379834" cy="1487841"/>
            </a:xfrm>
            <a:custGeom>
              <a:avLst/>
              <a:gdLst>
                <a:gd name="connsiteX0" fmla="*/ 0 w 1110326"/>
                <a:gd name="connsiteY0" fmla="*/ 555163 h 1110326"/>
                <a:gd name="connsiteX1" fmla="*/ 555163 w 1110326"/>
                <a:gd name="connsiteY1" fmla="*/ 0 h 1110326"/>
                <a:gd name="connsiteX2" fmla="*/ 1110326 w 1110326"/>
                <a:gd name="connsiteY2" fmla="*/ 555163 h 1110326"/>
                <a:gd name="connsiteX3" fmla="*/ 555163 w 1110326"/>
                <a:gd name="connsiteY3" fmla="*/ 1110326 h 1110326"/>
                <a:gd name="connsiteX4" fmla="*/ 0 w 1110326"/>
                <a:gd name="connsiteY4" fmla="*/ 555163 h 111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326" h="1110326">
                  <a:moveTo>
                    <a:pt x="0" y="555163"/>
                  </a:moveTo>
                  <a:cubicBezTo>
                    <a:pt x="0" y="248555"/>
                    <a:pt x="248555" y="0"/>
                    <a:pt x="555163" y="0"/>
                  </a:cubicBezTo>
                  <a:cubicBezTo>
                    <a:pt x="861771" y="0"/>
                    <a:pt x="1110326" y="248555"/>
                    <a:pt x="1110326" y="555163"/>
                  </a:cubicBezTo>
                  <a:cubicBezTo>
                    <a:pt x="1110326" y="861771"/>
                    <a:pt x="861771" y="1110326"/>
                    <a:pt x="555163" y="1110326"/>
                  </a:cubicBezTo>
                  <a:cubicBezTo>
                    <a:pt x="248555" y="1110326"/>
                    <a:pt x="0" y="861771"/>
                    <a:pt x="0" y="5551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70858" tIns="170858" rIns="170858" bIns="170858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/>
                <a:t>Lack of Knowledge</a:t>
              </a:r>
              <a:endParaRPr lang="en-GB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5400000">
              <a:off x="4507503" y="3920728"/>
              <a:ext cx="1379838" cy="1472962"/>
            </a:xfrm>
            <a:custGeom>
              <a:avLst/>
              <a:gdLst>
                <a:gd name="connsiteX0" fmla="*/ 0 w 1110326"/>
                <a:gd name="connsiteY0" fmla="*/ 555163 h 1110326"/>
                <a:gd name="connsiteX1" fmla="*/ 555163 w 1110326"/>
                <a:gd name="connsiteY1" fmla="*/ 0 h 1110326"/>
                <a:gd name="connsiteX2" fmla="*/ 1110326 w 1110326"/>
                <a:gd name="connsiteY2" fmla="*/ 555163 h 1110326"/>
                <a:gd name="connsiteX3" fmla="*/ 555163 w 1110326"/>
                <a:gd name="connsiteY3" fmla="*/ 1110326 h 1110326"/>
                <a:gd name="connsiteX4" fmla="*/ 0 w 1110326"/>
                <a:gd name="connsiteY4" fmla="*/ 555163 h 111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326" h="1110326">
                  <a:moveTo>
                    <a:pt x="0" y="555163"/>
                  </a:moveTo>
                  <a:cubicBezTo>
                    <a:pt x="0" y="248555"/>
                    <a:pt x="248555" y="0"/>
                    <a:pt x="555163" y="0"/>
                  </a:cubicBezTo>
                  <a:cubicBezTo>
                    <a:pt x="861771" y="0"/>
                    <a:pt x="1110326" y="248555"/>
                    <a:pt x="1110326" y="555163"/>
                  </a:cubicBezTo>
                  <a:cubicBezTo>
                    <a:pt x="1110326" y="861771"/>
                    <a:pt x="861771" y="1110326"/>
                    <a:pt x="555163" y="1110326"/>
                  </a:cubicBezTo>
                  <a:cubicBezTo>
                    <a:pt x="248555" y="1110326"/>
                    <a:pt x="0" y="861771"/>
                    <a:pt x="0" y="55516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70858" tIns="170858" rIns="170858" bIns="170858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/>
                <a:t>Dependency on the Visualization Publication Medium </a:t>
              </a:r>
              <a:endParaRPr lang="en-GB" sz="1600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5400000">
              <a:off x="2946410" y="3132859"/>
              <a:ext cx="1469738" cy="1495856"/>
            </a:xfrm>
            <a:custGeom>
              <a:avLst/>
              <a:gdLst>
                <a:gd name="connsiteX0" fmla="*/ 0 w 1190043"/>
                <a:gd name="connsiteY0" fmla="*/ 595022 h 1190043"/>
                <a:gd name="connsiteX1" fmla="*/ 595022 w 1190043"/>
                <a:gd name="connsiteY1" fmla="*/ 0 h 1190043"/>
                <a:gd name="connsiteX2" fmla="*/ 1190044 w 1190043"/>
                <a:gd name="connsiteY2" fmla="*/ 595022 h 1190043"/>
                <a:gd name="connsiteX3" fmla="*/ 595022 w 1190043"/>
                <a:gd name="connsiteY3" fmla="*/ 1190044 h 1190043"/>
                <a:gd name="connsiteX4" fmla="*/ 0 w 1190043"/>
                <a:gd name="connsiteY4" fmla="*/ 595022 h 119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043" h="1190043">
                  <a:moveTo>
                    <a:pt x="0" y="595022"/>
                  </a:moveTo>
                  <a:cubicBezTo>
                    <a:pt x="0" y="266400"/>
                    <a:pt x="266400" y="0"/>
                    <a:pt x="595022" y="0"/>
                  </a:cubicBezTo>
                  <a:cubicBezTo>
                    <a:pt x="923644" y="0"/>
                    <a:pt x="1190044" y="266400"/>
                    <a:pt x="1190044" y="595022"/>
                  </a:cubicBezTo>
                  <a:cubicBezTo>
                    <a:pt x="1190044" y="923644"/>
                    <a:pt x="923644" y="1190044"/>
                    <a:pt x="595022" y="1190044"/>
                  </a:cubicBezTo>
                  <a:cubicBezTo>
                    <a:pt x="266400" y="1190044"/>
                    <a:pt x="0" y="923644"/>
                    <a:pt x="0" y="59502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82533" tIns="182533" rIns="182533" bIns="18253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smtClean="0"/>
                <a:t>Visualization Selection Dilemma</a:t>
              </a:r>
              <a:endParaRPr lang="en-GB" sz="1600" kern="1200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81861" y="13642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Issues with Visualization Selection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25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USER STUDY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1871" y="1988082"/>
            <a:ext cx="4754880" cy="3977640"/>
          </a:xfrm>
        </p:spPr>
        <p:txBody>
          <a:bodyPr/>
          <a:lstStyle/>
          <a:p>
            <a:r>
              <a:rPr lang="en-GB" dirty="0"/>
              <a:t>Current visualization usage patterns </a:t>
            </a:r>
            <a:endParaRPr lang="en-GB" dirty="0" smtClean="0"/>
          </a:p>
          <a:p>
            <a:pPr lvl="1"/>
            <a:r>
              <a:rPr lang="en-GB" dirty="0" smtClean="0"/>
              <a:t>What do they use most often</a:t>
            </a:r>
            <a:endParaRPr lang="en-GB" dirty="0"/>
          </a:p>
          <a:p>
            <a:r>
              <a:rPr lang="en-GB" dirty="0"/>
              <a:t>Challenges they face while </a:t>
            </a:r>
            <a:r>
              <a:rPr lang="en-GB" dirty="0" smtClean="0"/>
              <a:t>selection and creation</a:t>
            </a:r>
          </a:p>
          <a:p>
            <a:pPr lvl="1"/>
            <a:r>
              <a:rPr lang="en-GB" dirty="0" smtClean="0"/>
              <a:t>Problems within their visualization usage</a:t>
            </a:r>
          </a:p>
          <a:p>
            <a:pPr lvl="1"/>
            <a:r>
              <a:rPr lang="en-GB" dirty="0" smtClean="0"/>
              <a:t>What could be the cause?</a:t>
            </a:r>
          </a:p>
          <a:p>
            <a:r>
              <a:rPr lang="en-GB" dirty="0" smtClean="0"/>
              <a:t>Solution requirements</a:t>
            </a:r>
          </a:p>
          <a:p>
            <a:pPr lvl="1"/>
            <a:r>
              <a:rPr lang="en-GB" dirty="0" smtClean="0"/>
              <a:t>Visualization tool requirements</a:t>
            </a:r>
          </a:p>
          <a:p>
            <a:pPr lvl="1"/>
            <a:r>
              <a:rPr lang="en-GB" dirty="0" smtClean="0"/>
              <a:t>Specific features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" y="1289304"/>
            <a:ext cx="4456962" cy="4456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1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Visualization Tool Requirement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dirty="0" smtClean="0"/>
              <a:t>Visualization support for data management task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802" y="2976093"/>
            <a:ext cx="5342083" cy="32235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14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069848" y="1771086"/>
            <a:ext cx="10058400" cy="405079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  <a:p>
            <a:pPr marL="0" indent="0" algn="l">
              <a:buNone/>
            </a:pPr>
            <a:r>
              <a:rPr lang="en-GB" dirty="0" smtClean="0"/>
              <a:t>Factors for visualization selection</a:t>
            </a:r>
            <a:endParaRPr lang="en-GB" dirty="0"/>
          </a:p>
          <a:p>
            <a:pPr marL="0" indent="0" algn="l">
              <a:buNone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51" y="2614627"/>
            <a:ext cx="5448772" cy="25910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Visualization Tool Requirement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9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200" dirty="0" smtClean="0"/>
              <a:t>User Centric : </a:t>
            </a:r>
            <a:r>
              <a:rPr lang="en-GB" sz="3200" i="1" dirty="0" smtClean="0"/>
              <a:t>not be too prescriptive or conditional</a:t>
            </a:r>
          </a:p>
          <a:p>
            <a:r>
              <a:rPr lang="en-GB" sz="3200" dirty="0" smtClean="0"/>
              <a:t>Easy to use </a:t>
            </a:r>
          </a:p>
          <a:p>
            <a:r>
              <a:rPr lang="en-GB" sz="3200" dirty="0" smtClean="0"/>
              <a:t>Showcasing : </a:t>
            </a:r>
            <a:r>
              <a:rPr lang="en-GB" sz="3200" i="1" dirty="0" smtClean="0"/>
              <a:t>visualization knowledgebase </a:t>
            </a:r>
          </a:p>
          <a:p>
            <a:r>
              <a:rPr lang="en-GB" sz="3200" dirty="0" smtClean="0"/>
              <a:t>Interactivity : </a:t>
            </a:r>
            <a:r>
              <a:rPr lang="en-GB" sz="3200" i="1" dirty="0" smtClean="0"/>
              <a:t>visualization interactivity and customization</a:t>
            </a:r>
          </a:p>
          <a:p>
            <a:r>
              <a:rPr lang="en-GB" sz="3200" dirty="0" smtClean="0"/>
              <a:t>Multi-platform support : </a:t>
            </a:r>
            <a:r>
              <a:rPr lang="en-GB" sz="3200" i="1" dirty="0" smtClean="0"/>
              <a:t>platform-independent</a:t>
            </a:r>
          </a:p>
          <a:p>
            <a:r>
              <a:rPr lang="en-GB" sz="3200" dirty="0" smtClean="0"/>
              <a:t>Colour-blinded </a:t>
            </a:r>
            <a:r>
              <a:rPr lang="en-GB" sz="3200" dirty="0" smtClean="0"/>
              <a:t>friendly </a:t>
            </a:r>
          </a:p>
          <a:p>
            <a:r>
              <a:rPr lang="en-GB" sz="3200" dirty="0" smtClean="0"/>
              <a:t>Visualization audience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Visualization Tool Requirement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pawandeep.kaur@uni-jena.de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1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924339" y="1143000"/>
            <a:ext cx="10203909" cy="50292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GB" dirty="0"/>
          </a:p>
          <a:p>
            <a:r>
              <a:rPr lang="en-GB" dirty="0" smtClean="0"/>
              <a:t>Biodiversity </a:t>
            </a:r>
            <a:r>
              <a:rPr lang="en-GB" dirty="0"/>
              <a:t>researchers feel </a:t>
            </a:r>
            <a:r>
              <a:rPr lang="en-GB" dirty="0" smtClean="0"/>
              <a:t>comfortable with </a:t>
            </a:r>
            <a:r>
              <a:rPr lang="en-GB" dirty="0"/>
              <a:t>their current visualization </a:t>
            </a:r>
            <a:r>
              <a:rPr lang="en-GB" dirty="0" smtClean="0"/>
              <a:t>practices</a:t>
            </a:r>
          </a:p>
          <a:p>
            <a:endParaRPr lang="en-GB" dirty="0" smtClean="0"/>
          </a:p>
          <a:p>
            <a:r>
              <a:rPr lang="en-GB" b="1" dirty="0" smtClean="0"/>
              <a:t>Need software </a:t>
            </a:r>
            <a:r>
              <a:rPr lang="en-GB" b="1" dirty="0"/>
              <a:t>support </a:t>
            </a:r>
            <a:r>
              <a:rPr lang="en-GB" dirty="0"/>
              <a:t>in order to choose proper visualizations to </a:t>
            </a:r>
            <a:r>
              <a:rPr lang="en-GB" dirty="0" smtClean="0"/>
              <a:t>represent their data</a:t>
            </a:r>
          </a:p>
          <a:p>
            <a:endParaRPr lang="en-GB" dirty="0" smtClean="0"/>
          </a:p>
          <a:p>
            <a:r>
              <a:rPr lang="en-GB" dirty="0" smtClean="0"/>
              <a:t>Major </a:t>
            </a:r>
            <a:r>
              <a:rPr lang="en-GB" dirty="0"/>
              <a:t>challenges arise from the </a:t>
            </a:r>
            <a:r>
              <a:rPr lang="en-GB" b="1" dirty="0"/>
              <a:t>large number </a:t>
            </a:r>
            <a:r>
              <a:rPr lang="en-GB" b="1" dirty="0" smtClean="0"/>
              <a:t>of visualizations</a:t>
            </a:r>
            <a:r>
              <a:rPr lang="en-GB" dirty="0" smtClean="0"/>
              <a:t> and </a:t>
            </a:r>
            <a:r>
              <a:rPr lang="en-GB" dirty="0"/>
              <a:t>from the </a:t>
            </a:r>
            <a:r>
              <a:rPr lang="en-GB" b="1" dirty="0"/>
              <a:t>increased size and </a:t>
            </a:r>
            <a:r>
              <a:rPr lang="en-GB" b="1" dirty="0" smtClean="0"/>
              <a:t>complexity of </a:t>
            </a:r>
            <a:r>
              <a:rPr lang="en-GB" b="1" dirty="0"/>
              <a:t>the </a:t>
            </a:r>
            <a:r>
              <a:rPr lang="en-GB" b="1" dirty="0" smtClean="0"/>
              <a:t>data</a:t>
            </a:r>
          </a:p>
          <a:p>
            <a:endParaRPr lang="en-GB" b="1" dirty="0" smtClean="0"/>
          </a:p>
          <a:p>
            <a:r>
              <a:rPr lang="en-GB" dirty="0"/>
              <a:t>U</a:t>
            </a:r>
            <a:r>
              <a:rPr lang="en-GB" dirty="0" smtClean="0"/>
              <a:t>sefulness </a:t>
            </a:r>
            <a:r>
              <a:rPr lang="en-GB" dirty="0"/>
              <a:t>of visualization for other </a:t>
            </a:r>
            <a:r>
              <a:rPr lang="en-GB" b="1" dirty="0"/>
              <a:t>data management tasks</a:t>
            </a:r>
            <a:r>
              <a:rPr lang="en-GB" dirty="0" smtClean="0"/>
              <a:t> </a:t>
            </a:r>
            <a:r>
              <a:rPr lang="en-GB" dirty="0"/>
              <a:t>like data exploration, data search and quality </a:t>
            </a:r>
            <a:r>
              <a:rPr lang="en-GB" dirty="0" smtClean="0"/>
              <a:t>assurance</a:t>
            </a:r>
          </a:p>
          <a:p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esearch dimension to provide </a:t>
            </a:r>
            <a:r>
              <a:rPr lang="en-GB" b="1" dirty="0" smtClean="0"/>
              <a:t>visualization as a service</a:t>
            </a:r>
            <a:r>
              <a:rPr lang="en-GB" dirty="0" smtClean="0"/>
              <a:t> to the data management </a:t>
            </a:r>
            <a:r>
              <a:rPr lang="en-GB" dirty="0" smtClean="0"/>
              <a:t>processes </a:t>
            </a:r>
            <a:r>
              <a:rPr lang="en-GB" dirty="0" smtClean="0"/>
              <a:t>at its different stages </a:t>
            </a:r>
          </a:p>
          <a:p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equirements for such a support </a:t>
            </a:r>
            <a:r>
              <a:rPr lang="en-GB" dirty="0"/>
              <a:t>tool include the possibility to showcase available </a:t>
            </a:r>
            <a:r>
              <a:rPr lang="en-GB" dirty="0" smtClean="0"/>
              <a:t>visualizations, interactivity </a:t>
            </a:r>
            <a:r>
              <a:rPr lang="en-GB" dirty="0"/>
              <a:t>and multi-platform support</a:t>
            </a:r>
            <a:endParaRPr lang="en-GB" dirty="0" smtClean="0"/>
          </a:p>
          <a:p>
            <a:pPr marL="0" indent="0" algn="l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17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7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1456" y="2926864"/>
            <a:ext cx="72635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8710" y="2321849"/>
            <a:ext cx="757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uxton Sketch" panose="03080500000500000004" pitchFamily="66" charset="0"/>
              </a:rPr>
              <a:t>Thank you for your attention</a:t>
            </a:r>
            <a:endParaRPr lang="en-US" sz="5400" b="1" cap="none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uxton Sketch" panose="030805000005000000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29800" y="3965714"/>
            <a:ext cx="834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latin typeface="Buxton Sketch" panose="03080500000500000004" pitchFamily="66" charset="0"/>
              </a:rPr>
              <a:t>?</a:t>
            </a:r>
            <a:endParaRPr lang="en-GB" sz="9600" dirty="0">
              <a:latin typeface="Buxton Sketch" panose="030805000005000000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ghtning Bolt 29"/>
          <p:cNvSpPr/>
          <p:nvPr/>
        </p:nvSpPr>
        <p:spPr>
          <a:xfrm rot="8330525" flipV="1">
            <a:off x="4932153" y="2871723"/>
            <a:ext cx="597496" cy="871569"/>
          </a:xfrm>
          <a:prstGeom prst="lightningBol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1543" y="5265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VISUALIZATION SELECTION PROBLEM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2</a:t>
            </a:fld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278126" y="1143290"/>
            <a:ext cx="2888819" cy="2006231"/>
          </a:xfrm>
          <a:prstGeom prst="cloud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/>
          <p:cNvSpPr/>
          <p:nvPr/>
        </p:nvSpPr>
        <p:spPr>
          <a:xfrm>
            <a:off x="3736682" y="1235231"/>
            <a:ext cx="2564344" cy="1671942"/>
          </a:xfrm>
          <a:prstGeom prst="cloud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/>
          <p:cNvSpPr/>
          <p:nvPr/>
        </p:nvSpPr>
        <p:spPr>
          <a:xfrm>
            <a:off x="6460586" y="1192948"/>
            <a:ext cx="2338388" cy="2249535"/>
          </a:xfrm>
          <a:prstGeom prst="cloud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ightning Bolt 10"/>
          <p:cNvSpPr/>
          <p:nvPr/>
        </p:nvSpPr>
        <p:spPr>
          <a:xfrm>
            <a:off x="1905000" y="2978635"/>
            <a:ext cx="2535899" cy="774322"/>
          </a:xfrm>
          <a:prstGeom prst="lightningBol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ghtning Bolt 11"/>
          <p:cNvSpPr/>
          <p:nvPr/>
        </p:nvSpPr>
        <p:spPr>
          <a:xfrm rot="8330525">
            <a:off x="5827799" y="3280599"/>
            <a:ext cx="1396635" cy="545983"/>
          </a:xfrm>
          <a:prstGeom prst="lightningBol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83135" y="2450182"/>
            <a:ext cx="589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GB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0753" y="2550926"/>
            <a:ext cx="394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GB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5924" y="2782789"/>
            <a:ext cx="589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GB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14900" y="3560767"/>
            <a:ext cx="1784076" cy="24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76811" y="5096506"/>
            <a:ext cx="2515226" cy="4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8975" y="3151583"/>
            <a:ext cx="339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Too many options.....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W</a:t>
            </a:r>
            <a:r>
              <a:rPr lang="de-DE" dirty="0" smtClean="0"/>
              <a:t>hich  one is appropriate? </a:t>
            </a:r>
            <a:r>
              <a:rPr lang="de-DE" dirty="0" smtClean="0">
                <a:sym typeface="Wingdings" panose="05000000000000000000" pitchFamily="2" charset="2"/>
              </a:rPr>
              <a:t></a:t>
            </a:r>
          </a:p>
          <a:p>
            <a:r>
              <a:rPr lang="de-DE" dirty="0" smtClean="0"/>
              <a:t>I don‘t have time to learn all </a:t>
            </a:r>
            <a:r>
              <a:rPr lang="de-DE" dirty="0" smtClean="0">
                <a:sym typeface="Wingdings" panose="05000000000000000000" pitchFamily="2" charset="2"/>
              </a:rPr>
              <a:t>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08668" y="4911840"/>
            <a:ext cx="400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I am expert in chemistry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  I don‘t know these visualizations </a:t>
            </a:r>
            <a:r>
              <a:rPr lang="de-DE" dirty="0" smtClean="0">
                <a:sym typeface="Wingdings" panose="05000000000000000000" pitchFamily="2" charset="2"/>
              </a:rPr>
              <a:t></a:t>
            </a:r>
            <a:endParaRPr lang="de-DE" dirty="0" smtClean="0"/>
          </a:p>
          <a:p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77980" y="5919391"/>
            <a:ext cx="888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02" y="5195393"/>
            <a:ext cx="281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Generated lots of data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How to present that in </a:t>
            </a:r>
            <a:r>
              <a:rPr lang="de-DE" dirty="0" smtClean="0">
                <a:sym typeface="Wingdings" panose="05000000000000000000" pitchFamily="2" charset="2"/>
              </a:rPr>
              <a:t>publications ? </a:t>
            </a:r>
            <a:r>
              <a:rPr lang="de-DE" dirty="0" smtClean="0">
                <a:sym typeface="Wingdings" panose="05000000000000000000" pitchFamily="2" charset="2"/>
              </a:rPr>
              <a:t></a:t>
            </a:r>
          </a:p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7" y="1388728"/>
            <a:ext cx="1731659" cy="10492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glow rad="127000">
              <a:schemeClr val="accent1">
                <a:alpha val="79000"/>
              </a:schemeClr>
            </a:glow>
            <a:outerShdw blurRad="50800" dist="35560" dir="27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99" y="1450669"/>
            <a:ext cx="1372964" cy="1210162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79000"/>
              </a:schemeClr>
            </a:glow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17" y="1729253"/>
            <a:ext cx="1392254" cy="1232992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glow rad="127000">
              <a:schemeClr val="accent1">
                <a:alpha val="95000"/>
              </a:schemeClr>
            </a:glow>
            <a:softEdge rad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0" y="3824419"/>
            <a:ext cx="2171701" cy="2934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168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0" y="621121"/>
            <a:ext cx="9928872" cy="540044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82745" y="3102685"/>
            <a:ext cx="589689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184150" h="38100" prst="artDeco"/>
              <a:bevelB w="120650" h="133350" prst="coolSlant"/>
            </a:sp3d>
          </a:bodyPr>
          <a:lstStyle/>
          <a:p>
            <a:r>
              <a:rPr lang="de-DE" sz="200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29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GB" sz="200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3">
                    <a:satMod val="175000"/>
                    <a:alpha val="29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4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89" y="142673"/>
            <a:ext cx="10058400" cy="1609344"/>
          </a:xfrm>
        </p:spPr>
        <p:txBody>
          <a:bodyPr/>
          <a:lstStyle/>
          <a:p>
            <a:pPr algn="ctr"/>
            <a:r>
              <a:rPr lang="en-GB" dirty="0" smtClean="0"/>
              <a:t>Visualization Recommendation SYSTEM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33841" y="4915036"/>
            <a:ext cx="1295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50" b="1" dirty="0"/>
              <a:t>   </a:t>
            </a:r>
            <a:r>
              <a:rPr lang="de-DE" sz="1950" b="1" dirty="0">
                <a:solidFill>
                  <a:schemeClr val="bg1"/>
                </a:solidFill>
              </a:rPr>
              <a:t>Visual</a:t>
            </a:r>
          </a:p>
          <a:p>
            <a:r>
              <a:rPr lang="de-DE" sz="1950" b="1" dirty="0">
                <a:solidFill>
                  <a:schemeClr val="bg1"/>
                </a:solidFill>
              </a:rPr>
              <a:t> Analytics</a:t>
            </a:r>
          </a:p>
        </p:txBody>
      </p:sp>
      <p:sp>
        <p:nvSpPr>
          <p:cNvPr id="7" name="Freeform 6"/>
          <p:cNvSpPr/>
          <p:nvPr/>
        </p:nvSpPr>
        <p:spPr>
          <a:xfrm rot="9117915">
            <a:off x="4240835" y="3312659"/>
            <a:ext cx="1062048" cy="561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6103"/>
                </a:moveTo>
                <a:lnTo>
                  <a:pt x="925595" y="26103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 rot="6689217">
            <a:off x="5175124" y="3792618"/>
            <a:ext cx="788486" cy="599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6103"/>
                </a:moveTo>
                <a:lnTo>
                  <a:pt x="733712" y="26103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 rot="4110783">
            <a:off x="6110600" y="3792618"/>
            <a:ext cx="788486" cy="599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6103"/>
                </a:moveTo>
                <a:lnTo>
                  <a:pt x="733712" y="26103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 rot="2062543">
            <a:off x="6730150" y="3505349"/>
            <a:ext cx="1185103" cy="561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6103"/>
                </a:moveTo>
                <a:lnTo>
                  <a:pt x="1032840" y="26103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 rot="5400000">
            <a:off x="5023541" y="1821650"/>
            <a:ext cx="2107221" cy="239255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/>
          <a:lstStyle/>
          <a:p>
            <a:pPr algn="ctr"/>
            <a:endParaRPr lang="en-GB" dirty="0" smtClean="0"/>
          </a:p>
          <a:p>
            <a:pPr algn="ctr"/>
            <a:r>
              <a:rPr lang="en-GB" sz="1450" b="1" dirty="0" smtClean="0"/>
              <a:t>Visualization </a:t>
            </a:r>
            <a:r>
              <a:rPr lang="en-GB" sz="1420" b="1" dirty="0" smtClean="0"/>
              <a:t>Recommendation</a:t>
            </a:r>
            <a:r>
              <a:rPr lang="en-GB" sz="1450" b="1" dirty="0" smtClean="0"/>
              <a:t> System</a:t>
            </a:r>
            <a:endParaRPr lang="en-GB" sz="1450" b="1" dirty="0"/>
          </a:p>
        </p:txBody>
      </p:sp>
      <p:sp>
        <p:nvSpPr>
          <p:cNvPr id="12" name="Freeform 11"/>
          <p:cNvSpPr/>
          <p:nvPr/>
        </p:nvSpPr>
        <p:spPr>
          <a:xfrm rot="5400000">
            <a:off x="7735826" y="3525047"/>
            <a:ext cx="1278884" cy="1365481"/>
          </a:xfrm>
          <a:custGeom>
            <a:avLst/>
            <a:gdLst>
              <a:gd name="connsiteX0" fmla="*/ 0 w 1190043"/>
              <a:gd name="connsiteY0" fmla="*/ 595022 h 1190043"/>
              <a:gd name="connsiteX1" fmla="*/ 595022 w 1190043"/>
              <a:gd name="connsiteY1" fmla="*/ 0 h 1190043"/>
              <a:gd name="connsiteX2" fmla="*/ 1190044 w 1190043"/>
              <a:gd name="connsiteY2" fmla="*/ 595022 h 1190043"/>
              <a:gd name="connsiteX3" fmla="*/ 595022 w 1190043"/>
              <a:gd name="connsiteY3" fmla="*/ 1190044 h 1190043"/>
              <a:gd name="connsiteX4" fmla="*/ 0 w 1190043"/>
              <a:gd name="connsiteY4" fmla="*/ 595022 h 11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043" h="1190043">
                <a:moveTo>
                  <a:pt x="0" y="595022"/>
                </a:moveTo>
                <a:cubicBezTo>
                  <a:pt x="0" y="266400"/>
                  <a:pt x="266400" y="0"/>
                  <a:pt x="595022" y="0"/>
                </a:cubicBezTo>
                <a:cubicBezTo>
                  <a:pt x="923644" y="0"/>
                  <a:pt x="1190044" y="266400"/>
                  <a:pt x="1190044" y="595022"/>
                </a:cubicBezTo>
                <a:cubicBezTo>
                  <a:pt x="1190044" y="923644"/>
                  <a:pt x="923644" y="1190044"/>
                  <a:pt x="595022" y="1190044"/>
                </a:cubicBezTo>
                <a:cubicBezTo>
                  <a:pt x="266400" y="1190044"/>
                  <a:pt x="0" y="923644"/>
                  <a:pt x="0" y="5950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81263" tIns="181263" rIns="181263" bIns="181263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User Preferences</a:t>
            </a:r>
            <a:endParaRPr lang="en-GB" sz="1300" b="1" kern="12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295750" y="4107552"/>
            <a:ext cx="1193216" cy="1274012"/>
          </a:xfrm>
          <a:custGeom>
            <a:avLst/>
            <a:gdLst>
              <a:gd name="connsiteX0" fmla="*/ 0 w 1110326"/>
              <a:gd name="connsiteY0" fmla="*/ 555163 h 1110326"/>
              <a:gd name="connsiteX1" fmla="*/ 555163 w 1110326"/>
              <a:gd name="connsiteY1" fmla="*/ 0 h 1110326"/>
              <a:gd name="connsiteX2" fmla="*/ 1110326 w 1110326"/>
              <a:gd name="connsiteY2" fmla="*/ 555163 h 1110326"/>
              <a:gd name="connsiteX3" fmla="*/ 555163 w 1110326"/>
              <a:gd name="connsiteY3" fmla="*/ 1110326 h 1110326"/>
              <a:gd name="connsiteX4" fmla="*/ 0 w 1110326"/>
              <a:gd name="connsiteY4" fmla="*/ 555163 h 11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326" h="1110326">
                <a:moveTo>
                  <a:pt x="0" y="555163"/>
                </a:moveTo>
                <a:cubicBezTo>
                  <a:pt x="0" y="248555"/>
                  <a:pt x="248555" y="0"/>
                  <a:pt x="555163" y="0"/>
                </a:cubicBezTo>
                <a:cubicBezTo>
                  <a:pt x="861771" y="0"/>
                  <a:pt x="1110326" y="248555"/>
                  <a:pt x="1110326" y="555163"/>
                </a:cubicBezTo>
                <a:cubicBezTo>
                  <a:pt x="1110326" y="861771"/>
                  <a:pt x="861771" y="1110326"/>
                  <a:pt x="555163" y="1110326"/>
                </a:cubicBezTo>
                <a:cubicBezTo>
                  <a:pt x="248555" y="1110326"/>
                  <a:pt x="0" y="861771"/>
                  <a:pt x="0" y="55516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70858" tIns="170858" rIns="170858" bIns="170858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Domain </a:t>
            </a:r>
            <a:r>
              <a:rPr lang="de-DE" sz="1300" b="1" dirty="0" smtClean="0"/>
              <a:t>Knowledge</a:t>
            </a:r>
            <a:endParaRPr lang="en-GB" sz="1300" b="1" kern="1200" dirty="0"/>
          </a:p>
        </p:txBody>
      </p:sp>
      <p:sp>
        <p:nvSpPr>
          <p:cNvPr id="14" name="Freeform 13"/>
          <p:cNvSpPr/>
          <p:nvPr/>
        </p:nvSpPr>
        <p:spPr>
          <a:xfrm rot="5400000">
            <a:off x="4585246" y="4107552"/>
            <a:ext cx="1193216" cy="1274012"/>
          </a:xfrm>
          <a:custGeom>
            <a:avLst/>
            <a:gdLst>
              <a:gd name="connsiteX0" fmla="*/ 0 w 1110326"/>
              <a:gd name="connsiteY0" fmla="*/ 555163 h 1110326"/>
              <a:gd name="connsiteX1" fmla="*/ 555163 w 1110326"/>
              <a:gd name="connsiteY1" fmla="*/ 0 h 1110326"/>
              <a:gd name="connsiteX2" fmla="*/ 1110326 w 1110326"/>
              <a:gd name="connsiteY2" fmla="*/ 555163 h 1110326"/>
              <a:gd name="connsiteX3" fmla="*/ 555163 w 1110326"/>
              <a:gd name="connsiteY3" fmla="*/ 1110326 h 1110326"/>
              <a:gd name="connsiteX4" fmla="*/ 0 w 1110326"/>
              <a:gd name="connsiteY4" fmla="*/ 555163 h 11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326" h="1110326">
                <a:moveTo>
                  <a:pt x="0" y="555163"/>
                </a:moveTo>
                <a:cubicBezTo>
                  <a:pt x="0" y="248555"/>
                  <a:pt x="248555" y="0"/>
                  <a:pt x="555163" y="0"/>
                </a:cubicBezTo>
                <a:cubicBezTo>
                  <a:pt x="861771" y="0"/>
                  <a:pt x="1110326" y="248555"/>
                  <a:pt x="1110326" y="555163"/>
                </a:cubicBezTo>
                <a:cubicBezTo>
                  <a:pt x="1110326" y="861771"/>
                  <a:pt x="861771" y="1110326"/>
                  <a:pt x="555163" y="1110326"/>
                </a:cubicBezTo>
                <a:cubicBezTo>
                  <a:pt x="248555" y="1110326"/>
                  <a:pt x="0" y="861771"/>
                  <a:pt x="0" y="55516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70858" tIns="170858" rIns="170858" bIns="170858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Goals</a:t>
            </a:r>
            <a:endParaRPr lang="en-GB" sz="1300" b="1" kern="1200" dirty="0"/>
          </a:p>
        </p:txBody>
      </p:sp>
      <p:sp>
        <p:nvSpPr>
          <p:cNvPr id="15" name="Freeform 14"/>
          <p:cNvSpPr/>
          <p:nvPr/>
        </p:nvSpPr>
        <p:spPr>
          <a:xfrm rot="5400000">
            <a:off x="3190930" y="3283279"/>
            <a:ext cx="1278884" cy="1365481"/>
          </a:xfrm>
          <a:custGeom>
            <a:avLst/>
            <a:gdLst>
              <a:gd name="connsiteX0" fmla="*/ 0 w 1190043"/>
              <a:gd name="connsiteY0" fmla="*/ 595022 h 1190043"/>
              <a:gd name="connsiteX1" fmla="*/ 595022 w 1190043"/>
              <a:gd name="connsiteY1" fmla="*/ 0 h 1190043"/>
              <a:gd name="connsiteX2" fmla="*/ 1190044 w 1190043"/>
              <a:gd name="connsiteY2" fmla="*/ 595022 h 1190043"/>
              <a:gd name="connsiteX3" fmla="*/ 595022 w 1190043"/>
              <a:gd name="connsiteY3" fmla="*/ 1190044 h 1190043"/>
              <a:gd name="connsiteX4" fmla="*/ 0 w 1190043"/>
              <a:gd name="connsiteY4" fmla="*/ 595022 h 11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043" h="1190043">
                <a:moveTo>
                  <a:pt x="0" y="595022"/>
                </a:moveTo>
                <a:cubicBezTo>
                  <a:pt x="0" y="266400"/>
                  <a:pt x="266400" y="0"/>
                  <a:pt x="595022" y="0"/>
                </a:cubicBezTo>
                <a:cubicBezTo>
                  <a:pt x="923644" y="0"/>
                  <a:pt x="1190044" y="266400"/>
                  <a:pt x="1190044" y="595022"/>
                </a:cubicBezTo>
                <a:cubicBezTo>
                  <a:pt x="1190044" y="923644"/>
                  <a:pt x="923644" y="1190044"/>
                  <a:pt x="595022" y="1190044"/>
                </a:cubicBezTo>
                <a:cubicBezTo>
                  <a:pt x="266400" y="1190044"/>
                  <a:pt x="0" y="923644"/>
                  <a:pt x="0" y="5950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182533" tIns="182533" rIns="182533" bIns="182533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300" kern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0186" y="3372494"/>
            <a:ext cx="16245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 </a:t>
            </a:r>
            <a:r>
              <a:rPr lang="en-GB" sz="1300" dirty="0" smtClean="0"/>
              <a:t>         </a:t>
            </a:r>
          </a:p>
          <a:p>
            <a:endParaRPr lang="en-GB" sz="1300" b="1" dirty="0">
              <a:solidFill>
                <a:schemeClr val="bg1"/>
              </a:solidFill>
            </a:endParaRPr>
          </a:p>
          <a:p>
            <a:r>
              <a:rPr lang="en-GB" sz="1300" b="1" dirty="0">
                <a:solidFill>
                  <a:schemeClr val="bg1"/>
                </a:solidFill>
              </a:rPr>
              <a:t> </a:t>
            </a:r>
            <a:r>
              <a:rPr lang="en-GB" sz="1300" b="1" dirty="0" smtClean="0">
                <a:solidFill>
                  <a:schemeClr val="bg1"/>
                </a:solidFill>
              </a:rPr>
              <a:t>           Data </a:t>
            </a:r>
          </a:p>
          <a:p>
            <a:r>
              <a:rPr lang="en-GB" sz="1300" b="1" dirty="0" smtClean="0">
                <a:solidFill>
                  <a:schemeClr val="bg1"/>
                </a:solidFill>
              </a:rPr>
              <a:t>  Characteristics</a:t>
            </a:r>
            <a:endParaRPr lang="en-GB" sz="13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54183" y="4450502"/>
            <a:ext cx="1569413" cy="1534863"/>
            <a:chOff x="3917141" y="1189643"/>
            <a:chExt cx="2174505" cy="1534863"/>
          </a:xfrm>
        </p:grpSpPr>
        <p:sp>
          <p:nvSpPr>
            <p:cNvPr id="19" name="Rectangle 18"/>
            <p:cNvSpPr/>
            <p:nvPr/>
          </p:nvSpPr>
          <p:spPr>
            <a:xfrm>
              <a:off x="4273740" y="1189643"/>
              <a:ext cx="1587120" cy="10580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917141" y="1736677"/>
              <a:ext cx="2174505" cy="987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kern="1200" dirty="0" smtClean="0"/>
                <a:t>Use data properties, data relationship, visual mapping</a:t>
              </a:r>
              <a:endParaRPr lang="en-GB" b="1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650336" y="5403935"/>
            <a:ext cx="1751080" cy="919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/>
            <a:r>
              <a:rPr lang="en-GB" dirty="0"/>
              <a:t>Infers </a:t>
            </a:r>
            <a:r>
              <a:rPr lang="en-GB" dirty="0" smtClean="0"/>
              <a:t>the representational </a:t>
            </a:r>
            <a:r>
              <a:rPr lang="en-GB" dirty="0"/>
              <a:t>goal or user’s intentions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6456204" y="5557042"/>
            <a:ext cx="1919159" cy="919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/>
            <a:r>
              <a:rPr lang="en-GB" dirty="0"/>
              <a:t>Characterize the task and data in the vocabulary of the problem domain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84940" y="5164080"/>
            <a:ext cx="1835703" cy="7859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/>
            <a:r>
              <a:rPr lang="en-GB" dirty="0"/>
              <a:t>Gather users‘ intentions from their behaviours and </a:t>
            </a:r>
            <a:r>
              <a:rPr lang="en-GB" dirty="0" smtClean="0"/>
              <a:t>interactional records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285" y="6546397"/>
            <a:ext cx="7943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2"/>
                </a:solidFill>
                <a:latin typeface="Arial" panose="020B0604020202020204" pitchFamily="34" charset="0"/>
              </a:rPr>
              <a:t>Kaur, P., &amp; </a:t>
            </a:r>
            <a:r>
              <a:rPr lang="en-GB" sz="11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Owonibi</a:t>
            </a:r>
            <a:r>
              <a:rPr lang="en-GB" sz="1100" dirty="0" smtClean="0">
                <a:solidFill>
                  <a:schemeClr val="tx2"/>
                </a:solidFill>
                <a:latin typeface="Arial" panose="020B0604020202020204" pitchFamily="34" charset="0"/>
              </a:rPr>
              <a:t>, M., </a:t>
            </a:r>
            <a:r>
              <a:rPr lang="en-GB" sz="1100" dirty="0">
                <a:solidFill>
                  <a:schemeClr val="tx2"/>
                </a:solidFill>
                <a:latin typeface="Arial" panose="020B0604020202020204" pitchFamily="34" charset="0"/>
              </a:rPr>
              <a:t>(2017</a:t>
            </a:r>
            <a:r>
              <a:rPr lang="en-GB" sz="1100" dirty="0" smtClean="0">
                <a:solidFill>
                  <a:schemeClr val="tx2"/>
                </a:solidFill>
                <a:latin typeface="Arial" panose="020B0604020202020204" pitchFamily="34" charset="0"/>
              </a:rPr>
              <a:t>). A </a:t>
            </a:r>
            <a:r>
              <a:rPr lang="en-GB" sz="1100" dirty="0">
                <a:solidFill>
                  <a:schemeClr val="tx2"/>
                </a:solidFill>
                <a:latin typeface="Arial" panose="020B0604020202020204" pitchFamily="34" charset="0"/>
              </a:rPr>
              <a:t>Review on Visualization Recommendation Strategies </a:t>
            </a:r>
            <a:r>
              <a:rPr lang="en-GB" sz="1100" dirty="0" smtClean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en-GB" sz="1100" dirty="0">
              <a:solidFill>
                <a:schemeClr val="tx2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72" y="1515111"/>
            <a:ext cx="2212258" cy="2212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5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USER STUDY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31299" y="1774165"/>
            <a:ext cx="4754880" cy="3977640"/>
          </a:xfrm>
        </p:spPr>
        <p:txBody>
          <a:bodyPr/>
          <a:lstStyle/>
          <a:p>
            <a:r>
              <a:rPr lang="en-GB" dirty="0" smtClean="0"/>
              <a:t>Survey</a:t>
            </a:r>
          </a:p>
          <a:p>
            <a:pPr lvl="1"/>
            <a:r>
              <a:rPr lang="en-GB" dirty="0" smtClean="0"/>
              <a:t>Online form and paper questionnaire</a:t>
            </a:r>
            <a:endParaRPr lang="en-GB" dirty="0"/>
          </a:p>
          <a:p>
            <a:pPr lvl="1"/>
            <a:r>
              <a:rPr lang="en-GB" dirty="0" smtClean="0"/>
              <a:t>German and international biodiversity organizations</a:t>
            </a:r>
          </a:p>
          <a:p>
            <a:pPr lvl="1"/>
            <a:r>
              <a:rPr lang="en-GB" dirty="0" smtClean="0"/>
              <a:t>Commentary Paper</a:t>
            </a:r>
          </a:p>
          <a:p>
            <a:pPr lvl="1"/>
            <a:r>
              <a:rPr lang="en-GB" dirty="0" smtClean="0"/>
              <a:t>August 2015 till December 2017</a:t>
            </a:r>
            <a:endParaRPr lang="en-GB" dirty="0"/>
          </a:p>
          <a:p>
            <a:pPr lvl="1"/>
            <a:r>
              <a:rPr lang="en-GB" dirty="0" smtClean="0"/>
              <a:t>Only 100 responses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8" y="1781604"/>
            <a:ext cx="6988011" cy="3784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727" y="5652933"/>
            <a:ext cx="6055121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Kaur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P., Gaikwad, J., &amp; </a:t>
            </a:r>
            <a:r>
              <a:rPr lang="en-GB" sz="1400" dirty="0" err="1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König-Ries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B</a:t>
            </a:r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. (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2016). </a:t>
            </a:r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Towards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recommending visualizations for biodiversity </a:t>
            </a:r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data. Biodiversity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and Conservation, </a:t>
            </a:r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-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bg2"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3.</a:t>
            </a:r>
            <a:endParaRPr lang="de-DE" sz="1400" dirty="0">
              <a:solidFill>
                <a:schemeClr val="accent2">
                  <a:lumMod val="75000"/>
                </a:schemeClr>
              </a:solidFill>
              <a:effectLst>
                <a:glow rad="63500">
                  <a:schemeClr val="bg2"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1382" y="3890992"/>
            <a:ext cx="7511811" cy="58477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6350" ty="-127000" sx="65000" sy="64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cap="all" dirty="0" smtClean="0">
                <a:solidFill>
                  <a:schemeClr val="accent1"/>
                </a:solidFill>
                <a:latin typeface="Buxton Sketch" panose="03080500000500000004" pitchFamily="66" charset="0"/>
                <a:ea typeface="+mj-ea"/>
                <a:cs typeface="+mj-cs"/>
              </a:rPr>
              <a:t> Limited willingness to share knowledge !</a:t>
            </a:r>
            <a:endParaRPr lang="en-GB" sz="3200" b="1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7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USER STUDY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1871" y="1988082"/>
            <a:ext cx="4754880" cy="3977640"/>
          </a:xfrm>
        </p:spPr>
        <p:txBody>
          <a:bodyPr/>
          <a:lstStyle/>
          <a:p>
            <a:r>
              <a:rPr lang="en-GB" dirty="0"/>
              <a:t>Current visualization usage patterns </a:t>
            </a:r>
            <a:endParaRPr lang="en-GB" dirty="0" smtClean="0"/>
          </a:p>
          <a:p>
            <a:pPr lvl="1"/>
            <a:r>
              <a:rPr lang="en-GB" dirty="0" smtClean="0"/>
              <a:t>What do they use most often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" y="1289304"/>
            <a:ext cx="4456962" cy="4456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38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295" y="10757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Current Visualization Usage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902699" y="1609344"/>
            <a:ext cx="10058400" cy="40507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algn="l"/>
            <a:r>
              <a:rPr lang="en-GB" dirty="0" smtClean="0"/>
              <a:t>We showed various visualizations and asked them the purpose they use them for</a:t>
            </a:r>
          </a:p>
          <a:p>
            <a:pPr marL="0" indent="0" algn="l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0"/>
          <a:stretch/>
        </p:blipFill>
        <p:spPr>
          <a:xfrm>
            <a:off x="575034" y="2826457"/>
            <a:ext cx="11085922" cy="3228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5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27681" y="1246338"/>
            <a:ext cx="10792380" cy="494574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algn="l"/>
            <a:r>
              <a:rPr lang="en-GB" dirty="0" smtClean="0"/>
              <a:t>Researchers use </a:t>
            </a:r>
            <a:r>
              <a:rPr lang="en-GB" dirty="0"/>
              <a:t>a spectrum of different visualizations for similar </a:t>
            </a:r>
            <a:r>
              <a:rPr lang="en-GB" dirty="0" smtClean="0"/>
              <a:t>tasks</a:t>
            </a:r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marL="0" indent="0" algn="l">
              <a:buNone/>
            </a:pPr>
            <a:endParaRPr lang="en-GB" dirty="0" smtClean="0"/>
          </a:p>
          <a:p>
            <a:pPr algn="l"/>
            <a:r>
              <a:rPr lang="en-GB" dirty="0" smtClean="0"/>
              <a:t>However</a:t>
            </a:r>
            <a:r>
              <a:rPr lang="en-GB" dirty="0"/>
              <a:t>, there are </a:t>
            </a:r>
            <a:r>
              <a:rPr lang="en-GB" dirty="0" smtClean="0"/>
              <a:t>typically only </a:t>
            </a:r>
            <a:r>
              <a:rPr lang="en-GB" dirty="0"/>
              <a:t>one or two tasks that are prominent to each </a:t>
            </a:r>
            <a:r>
              <a:rPr lang="en-GB" dirty="0" smtClean="0"/>
              <a:t>visualization</a:t>
            </a:r>
            <a:r>
              <a:rPr lang="en-GB" dirty="0"/>
              <a:t>	</a:t>
            </a:r>
            <a:endParaRPr lang="en-GB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68295" y="10757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Current Visualization Usage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550"/>
          <a:stretch/>
        </p:blipFill>
        <p:spPr>
          <a:xfrm>
            <a:off x="545246" y="2104871"/>
            <a:ext cx="11085922" cy="3228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45247" y="2165082"/>
            <a:ext cx="2119294" cy="1390272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64543" y="3555354"/>
            <a:ext cx="2257758" cy="1441411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370141" y="3606493"/>
            <a:ext cx="2261025" cy="1390272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370141" y="2198007"/>
            <a:ext cx="2261025" cy="1390272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1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069848" y="2091988"/>
            <a:ext cx="4754880" cy="397764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algn="l"/>
            <a:r>
              <a:rPr lang="en-GB" dirty="0" smtClean="0"/>
              <a:t>Parallel Coordinates, </a:t>
            </a:r>
            <a:r>
              <a:rPr lang="en-GB" dirty="0" err="1" smtClean="0"/>
              <a:t>Treemap</a:t>
            </a:r>
            <a:r>
              <a:rPr lang="en-GB" dirty="0"/>
              <a:t>, Venn Diagram and </a:t>
            </a:r>
            <a:r>
              <a:rPr lang="en-GB" dirty="0" err="1" smtClean="0"/>
              <a:t>Coplot</a:t>
            </a:r>
            <a:r>
              <a:rPr lang="en-GB" dirty="0" smtClean="0"/>
              <a:t> (conditioning </a:t>
            </a:r>
            <a:r>
              <a:rPr lang="en-GB" dirty="0"/>
              <a:t>scatterplot) are much less used compared to the </a:t>
            </a:r>
            <a:r>
              <a:rPr lang="en-GB" dirty="0" smtClean="0"/>
              <a:t>other visualizations</a:t>
            </a:r>
            <a:endParaRPr lang="en-GB" dirty="0"/>
          </a:p>
          <a:p>
            <a:pPr algn="l"/>
            <a:r>
              <a:rPr lang="en-GB" dirty="0" smtClean="0"/>
              <a:t>Reasons:</a:t>
            </a:r>
          </a:p>
          <a:p>
            <a:pPr lvl="1"/>
            <a:r>
              <a:rPr lang="en-GB" i="1" dirty="0">
                <a:latin typeface="Buxton Sketch" panose="03080500000500000004" pitchFamily="66" charset="0"/>
              </a:rPr>
              <a:t>“</a:t>
            </a:r>
            <a:r>
              <a:rPr lang="en-GB" dirty="0">
                <a:latin typeface="Buxton Sketch" panose="03080500000500000004" pitchFamily="66" charset="0"/>
              </a:rPr>
              <a:t>parallel coordinates </a:t>
            </a:r>
            <a:r>
              <a:rPr lang="en-GB" dirty="0" smtClean="0">
                <a:latin typeface="Buxton Sketch" panose="03080500000500000004" pitchFamily="66" charset="0"/>
              </a:rPr>
              <a:t>are </a:t>
            </a:r>
            <a:r>
              <a:rPr lang="en-GB" dirty="0">
                <a:latin typeface="Buxton Sketch" panose="03080500000500000004" pitchFamily="66" charset="0"/>
              </a:rPr>
              <a:t>difficult to interpret and hard to </a:t>
            </a:r>
            <a:r>
              <a:rPr lang="en-GB" dirty="0" smtClean="0">
                <a:latin typeface="Buxton Sketch" panose="03080500000500000004" pitchFamily="66" charset="0"/>
              </a:rPr>
              <a:t>look. Better to use avid </a:t>
            </a:r>
            <a:r>
              <a:rPr lang="en-GB" dirty="0">
                <a:latin typeface="Buxton Sketch" panose="03080500000500000004" pitchFamily="66" charset="0"/>
              </a:rPr>
              <a:t>3d plots</a:t>
            </a:r>
            <a:r>
              <a:rPr lang="en-GB" dirty="0" smtClean="0">
                <a:latin typeface="Buxton Sketch" panose="03080500000500000004" pitchFamily="66" charset="0"/>
              </a:rPr>
              <a:t>.”</a:t>
            </a:r>
          </a:p>
          <a:p>
            <a:pPr lvl="1"/>
            <a:r>
              <a:rPr lang="en-GB" dirty="0" smtClean="0">
                <a:latin typeface="Buxton Sketch" panose="03080500000500000004" pitchFamily="66" charset="0"/>
              </a:rPr>
              <a:t>“</a:t>
            </a:r>
            <a:r>
              <a:rPr lang="en-GB" dirty="0" err="1" smtClean="0">
                <a:latin typeface="Buxton Sketch" panose="03080500000500000004" pitchFamily="66" charset="0"/>
              </a:rPr>
              <a:t>treemaps</a:t>
            </a:r>
            <a:r>
              <a:rPr lang="en-GB" dirty="0" smtClean="0">
                <a:latin typeface="Buxton Sketch" panose="03080500000500000004" pitchFamily="66" charset="0"/>
              </a:rPr>
              <a:t> are usually dynamic and thus are hard to include in a paper”</a:t>
            </a:r>
          </a:p>
          <a:p>
            <a:pPr lvl="1"/>
            <a:r>
              <a:rPr lang="en-GB" dirty="0">
                <a:latin typeface="Buxton Sketch" panose="03080500000500000004" pitchFamily="66" charset="0"/>
              </a:rPr>
              <a:t> </a:t>
            </a:r>
            <a:r>
              <a:rPr lang="en-GB" dirty="0" smtClean="0">
                <a:latin typeface="Buxton Sketch" panose="03080500000500000004" pitchFamily="66" charset="0"/>
              </a:rPr>
              <a:t>“I </a:t>
            </a:r>
            <a:r>
              <a:rPr lang="en-GB" dirty="0">
                <a:latin typeface="Buxton Sketch" panose="03080500000500000004" pitchFamily="66" charset="0"/>
              </a:rPr>
              <a:t>rather like </a:t>
            </a:r>
            <a:r>
              <a:rPr lang="en-GB" dirty="0" err="1" smtClean="0">
                <a:latin typeface="Buxton Sketch" panose="03080500000500000004" pitchFamily="66" charset="0"/>
              </a:rPr>
              <a:t>venn</a:t>
            </a:r>
            <a:r>
              <a:rPr lang="en-GB" dirty="0" smtClean="0">
                <a:latin typeface="Buxton Sketch" panose="03080500000500000004" pitchFamily="66" charset="0"/>
              </a:rPr>
              <a:t> diagrams </a:t>
            </a:r>
            <a:r>
              <a:rPr lang="en-GB" dirty="0">
                <a:latin typeface="Buxton Sketch" panose="03080500000500000004" pitchFamily="66" charset="0"/>
              </a:rPr>
              <a:t>when its area and </a:t>
            </a:r>
            <a:r>
              <a:rPr lang="en-GB" dirty="0" smtClean="0">
                <a:latin typeface="Buxton Sketch" panose="03080500000500000004" pitchFamily="66" charset="0"/>
              </a:rPr>
              <a:t>colours </a:t>
            </a:r>
            <a:r>
              <a:rPr lang="en-GB" dirty="0">
                <a:latin typeface="Buxton Sketch" panose="03080500000500000004" pitchFamily="66" charset="0"/>
              </a:rPr>
              <a:t>also are meaningful</a:t>
            </a:r>
            <a:r>
              <a:rPr lang="en-GB" dirty="0" smtClean="0">
                <a:latin typeface="Buxton Sketch" panose="03080500000500000004" pitchFamily="66" charset="0"/>
              </a:rPr>
              <a:t>.” </a:t>
            </a:r>
          </a:p>
          <a:p>
            <a:pPr lvl="1"/>
            <a:endParaRPr lang="en-GB" i="1" dirty="0" smtClean="0">
              <a:latin typeface="Bradley Hand ITC" panose="0307040205030203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874"/>
          <a:stretch/>
        </p:blipFill>
        <p:spPr>
          <a:xfrm>
            <a:off x="6099048" y="2194560"/>
            <a:ext cx="5578323" cy="278196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718437" y="4955182"/>
            <a:ext cx="2339543" cy="24386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68295" y="10757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Current Visualization Usage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pawandeep.kaur@uni-jena.de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8361-AA72-4506-B142-8EFBEB27442A}" type="slidenum">
              <a:rPr lang="en-GB" smtClean="0"/>
              <a:t>9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0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3240</TotalTime>
  <Words>1125</Words>
  <Application>Microsoft Office PowerPoint</Application>
  <PresentationFormat>Widescreen</PresentationFormat>
  <Paragraphs>204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Bradley Hand ITC</vt:lpstr>
      <vt:lpstr>Buxton Sketch</vt:lpstr>
      <vt:lpstr>Calibri</vt:lpstr>
      <vt:lpstr>Rockwell</vt:lpstr>
      <vt:lpstr>Rockwell Condensed</vt:lpstr>
      <vt:lpstr>Times New Roman</vt:lpstr>
      <vt:lpstr>Wingdings</vt:lpstr>
      <vt:lpstr>Wingdings 2</vt:lpstr>
      <vt:lpstr>Wood Type</vt:lpstr>
      <vt:lpstr>   Issues and Suggestions for the Development of A Biodiversity                Data Visualization Support Tool</vt:lpstr>
      <vt:lpstr>VISUALIZATION SELECTION PROBLEM</vt:lpstr>
      <vt:lpstr>PowerPoint Presentation</vt:lpstr>
      <vt:lpstr>Visualization Recommendation SYSTEM </vt:lpstr>
      <vt:lpstr>USER STUDY</vt:lpstr>
      <vt:lpstr>USER STUDY</vt:lpstr>
      <vt:lpstr>Current Visualization Usage</vt:lpstr>
      <vt:lpstr>Current Visualization Usage</vt:lpstr>
      <vt:lpstr>Current Visualization Usage</vt:lpstr>
      <vt:lpstr>USER STUDY</vt:lpstr>
      <vt:lpstr>Issues with Visualization Selection</vt:lpstr>
      <vt:lpstr>Issues with Visualization Selection</vt:lpstr>
      <vt:lpstr>USER STUDY</vt:lpstr>
      <vt:lpstr>Visualization Tool Requirement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K</dc:creator>
  <cp:lastModifiedBy>Dee K</cp:lastModifiedBy>
  <cp:revision>101</cp:revision>
  <dcterms:created xsi:type="dcterms:W3CDTF">2018-04-27T19:28:50Z</dcterms:created>
  <dcterms:modified xsi:type="dcterms:W3CDTF">2018-06-06T10:27:29Z</dcterms:modified>
</cp:coreProperties>
</file>