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96" r:id="rId2"/>
    <p:sldId id="458" r:id="rId3"/>
    <p:sldId id="547" r:id="rId4"/>
    <p:sldId id="548" r:id="rId5"/>
    <p:sldId id="549" r:id="rId6"/>
    <p:sldId id="551" r:id="rId7"/>
    <p:sldId id="469" r:id="rId8"/>
    <p:sldId id="474" r:id="rId9"/>
    <p:sldId id="478" r:id="rId10"/>
    <p:sldId id="578" r:id="rId11"/>
    <p:sldId id="508" r:id="rId12"/>
    <p:sldId id="579" r:id="rId13"/>
    <p:sldId id="580" r:id="rId14"/>
    <p:sldId id="581" r:id="rId15"/>
    <p:sldId id="586" r:id="rId16"/>
    <p:sldId id="587" r:id="rId17"/>
    <p:sldId id="582" r:id="rId18"/>
    <p:sldId id="608" r:id="rId19"/>
    <p:sldId id="486" r:id="rId20"/>
    <p:sldId id="609" r:id="rId21"/>
    <p:sldId id="497" r:id="rId22"/>
    <p:sldId id="509" r:id="rId23"/>
    <p:sldId id="610" r:id="rId24"/>
    <p:sldId id="611" r:id="rId25"/>
    <p:sldId id="613" r:id="rId26"/>
    <p:sldId id="612" r:id="rId27"/>
    <p:sldId id="589" r:id="rId28"/>
    <p:sldId id="61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89108"/>
    <a:srgbClr val="E6E6E6"/>
    <a:srgbClr val="D6A300"/>
    <a:srgbClr val="AC8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>
      <p:cViewPr varScale="1">
        <p:scale>
          <a:sx n="82" d="100"/>
          <a:sy n="82" d="100"/>
        </p:scale>
        <p:origin x="143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62C5D-0A0A-4816-B566-CAF186D955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D62D4-1D89-4328-B391-ED61129500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2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eb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722313" y="1685925"/>
            <a:ext cx="7772400" cy="2200275"/>
          </a:xfrm>
        </p:spPr>
        <p:txBody>
          <a:bodyPr>
            <a:noAutofit/>
          </a:bodyPr>
          <a:lstStyle/>
          <a:p>
            <a:r>
              <a:rPr lang="en-US" sz="3200" dirty="0"/>
              <a:t>Large language models for genomics</a:t>
            </a:r>
            <a:endParaRPr lang="fr-FR" sz="32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722313" y="4900613"/>
            <a:ext cx="7772400" cy="1500187"/>
          </a:xfrm>
        </p:spPr>
        <p:txBody>
          <a:bodyPr/>
          <a:lstStyle/>
          <a:p>
            <a:r>
              <a:rPr lang="fr-FR" dirty="0"/>
              <a:t>Raphaël MOURAD, </a:t>
            </a:r>
            <a:r>
              <a:rPr lang="en-US" dirty="0"/>
              <a:t>Associate Prof.</a:t>
            </a:r>
            <a:endParaRPr lang="fr-FR" dirty="0"/>
          </a:p>
          <a:p>
            <a:r>
              <a:rPr lang="fr-FR" dirty="0"/>
              <a:t>MIAT </a:t>
            </a:r>
            <a:r>
              <a:rPr lang="fr-FR" dirty="0" err="1"/>
              <a:t>INRAe</a:t>
            </a:r>
            <a:endParaRPr lang="fr-FR" dirty="0"/>
          </a:p>
          <a:p>
            <a:r>
              <a:rPr lang="fr-FR" dirty="0"/>
              <a:t>Université Paul Sabatier, Toulouse III</a:t>
            </a:r>
          </a:p>
        </p:txBody>
      </p:sp>
    </p:spTree>
    <p:extLst>
      <p:ext uri="{BB962C8B-B14F-4D97-AF65-F5344CB8AC3E}">
        <p14:creationId xmlns:p14="http://schemas.microsoft.com/office/powerpoint/2010/main" val="2777998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545D46-20C4-0BDA-EA32-965EE495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Attention</a:t>
            </a:r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62A889E-071D-ACFF-46E5-7C623B121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229600" cy="3482803"/>
          </a:xfr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F36C2465-4832-D0B2-B946-759454E92B33}"/>
              </a:ext>
            </a:extLst>
          </p:cNvPr>
          <p:cNvSpPr txBox="1">
            <a:spLocks/>
          </p:cNvSpPr>
          <p:nvPr/>
        </p:nvSpPr>
        <p:spPr>
          <a:xfrm>
            <a:off x="808653" y="4876800"/>
            <a:ext cx="7383624" cy="144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Here, attention is used to weight different words from English to translate into French.</a:t>
            </a:r>
          </a:p>
          <a:p>
            <a:r>
              <a:rPr lang="en-US" dirty="0">
                <a:solidFill>
                  <a:srgbClr val="FF0000"/>
                </a:solidFill>
              </a:rPr>
              <a:t>For instance, to translate “how” to “comment”, you don’t only need the word “comment” (high weight) but you need other words such as the word “was” (moderate weight).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64633ED-C352-126D-9314-2AF5A9C67F38}"/>
              </a:ext>
            </a:extLst>
          </p:cNvPr>
          <p:cNvSpPr/>
          <p:nvPr/>
        </p:nvSpPr>
        <p:spPr>
          <a:xfrm>
            <a:off x="457200" y="2438400"/>
            <a:ext cx="702906" cy="457200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6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966014-8419-4764-8654-198C1433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Self-attention in transformer model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3BB8EFE-CDA8-4D5D-B3CB-43A1D2D56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057400"/>
            <a:ext cx="4334136" cy="375920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07CC08B-1334-49A8-BBB7-0AE636E0C161}"/>
              </a:ext>
            </a:extLst>
          </p:cNvPr>
          <p:cNvSpPr txBox="1"/>
          <p:nvPr/>
        </p:nvSpPr>
        <p:spPr>
          <a:xfrm>
            <a:off x="695064" y="2057400"/>
            <a:ext cx="3200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Self-attention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similar</a:t>
            </a:r>
            <a:r>
              <a:rPr lang="fr-FR" dirty="0"/>
              <a:t> to attention, </a:t>
            </a:r>
            <a:r>
              <a:rPr lang="fr-FR" dirty="0" err="1"/>
              <a:t>except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applied</a:t>
            </a:r>
            <a:r>
              <a:rPr lang="fr-FR" dirty="0"/>
              <a:t> to the input </a:t>
            </a:r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itself</a:t>
            </a:r>
            <a:r>
              <a:rPr lang="fr-FR" dirty="0"/>
              <a:t>. </a:t>
            </a:r>
          </a:p>
          <a:p>
            <a:endParaRPr lang="fr-FR" dirty="0"/>
          </a:p>
          <a:p>
            <a:r>
              <a:rPr lang="fr-FR" dirty="0"/>
              <a:t>Self-attention </a:t>
            </a:r>
            <a:r>
              <a:rPr lang="fr-FR" dirty="0" err="1"/>
              <a:t>allows</a:t>
            </a:r>
            <a:r>
              <a:rPr lang="fr-FR" dirty="0"/>
              <a:t> to model long-range </a:t>
            </a:r>
            <a:r>
              <a:rPr lang="fr-FR" dirty="0" err="1"/>
              <a:t>dependencies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word</a:t>
            </a:r>
            <a:r>
              <a:rPr lang="fr-FR" dirty="0"/>
              <a:t> in a </a:t>
            </a:r>
            <a:r>
              <a:rPr lang="fr-FR" dirty="0" err="1"/>
              <a:t>sequence</a:t>
            </a:r>
            <a:r>
              <a:rPr lang="fr-FR" dirty="0"/>
              <a:t>. </a:t>
            </a:r>
          </a:p>
          <a:p>
            <a:endParaRPr lang="fr-FR" dirty="0"/>
          </a:p>
          <a:p>
            <a:r>
              <a:rPr lang="fr-FR" dirty="0"/>
              <a:t>Self-attention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directional</a:t>
            </a:r>
            <a:r>
              <a:rPr lang="fr-FR" dirty="0"/>
              <a:t> as </a:t>
            </a:r>
            <a:r>
              <a:rPr lang="fr-FR" dirty="0" err="1"/>
              <a:t>compared</a:t>
            </a:r>
            <a:r>
              <a:rPr lang="fr-FR" dirty="0"/>
              <a:t> to RNN (LSTM or GRU), </a:t>
            </a:r>
            <a:r>
              <a:rPr lang="fr-FR" dirty="0" err="1"/>
              <a:t>allowing</a:t>
            </a:r>
            <a:r>
              <a:rPr lang="fr-FR" dirty="0"/>
              <a:t> </a:t>
            </a:r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computing</a:t>
            </a:r>
            <a:r>
              <a:rPr lang="fr-F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43787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CEC3BC-BB6A-1D51-FBC3-33B1C94B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How to </a:t>
            </a:r>
            <a:r>
              <a:rPr lang="fr-FR" dirty="0" err="1"/>
              <a:t>compute</a:t>
            </a:r>
            <a:r>
              <a:rPr lang="fr-FR" dirty="0"/>
              <a:t> self-attention </a:t>
            </a:r>
            <a:r>
              <a:rPr lang="fr-FR" dirty="0" err="1"/>
              <a:t>weights</a:t>
            </a:r>
            <a:endParaRPr lang="en-US" dirty="0"/>
          </a:p>
        </p:txBody>
      </p:sp>
      <p:pic>
        <p:nvPicPr>
          <p:cNvPr id="10" name="Espace réservé du contenu 4">
            <a:extLst>
              <a:ext uri="{FF2B5EF4-FFF2-40B4-BE49-F238E27FC236}">
                <a16:creationId xmlns:a16="http://schemas.microsoft.com/office/drawing/2014/main" id="{38B552AE-23D4-3A5F-A06E-0322C0964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36" y="1676400"/>
            <a:ext cx="7687264" cy="3371415"/>
          </a:xfrm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412BCD39-C82C-7F3B-941B-C8CF2CA82112}"/>
              </a:ext>
            </a:extLst>
          </p:cNvPr>
          <p:cNvSpPr/>
          <p:nvPr/>
        </p:nvSpPr>
        <p:spPr>
          <a:xfrm>
            <a:off x="6172200" y="3810000"/>
            <a:ext cx="1600200" cy="789801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04BAFAE-FEA1-6F89-BDF3-27C0E9EB73FE}"/>
              </a:ext>
            </a:extLst>
          </p:cNvPr>
          <p:cNvSpPr txBox="1"/>
          <p:nvPr/>
        </p:nvSpPr>
        <p:spPr>
          <a:xfrm>
            <a:off x="6400800" y="46482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rgbClr val="FF0000"/>
                </a:solidFill>
              </a:rPr>
              <a:t>Attention </a:t>
            </a:r>
            <a:r>
              <a:rPr lang="fr-FR" sz="1200" dirty="0" err="1">
                <a:solidFill>
                  <a:srgbClr val="FF0000"/>
                </a:solidFill>
              </a:rPr>
              <a:t>weight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8A2BA771-F538-FEDC-A2ED-45F61F48C481}"/>
              </a:ext>
            </a:extLst>
          </p:cNvPr>
          <p:cNvSpPr/>
          <p:nvPr/>
        </p:nvSpPr>
        <p:spPr>
          <a:xfrm>
            <a:off x="7848600" y="3810000"/>
            <a:ext cx="448264" cy="789801"/>
          </a:xfrm>
          <a:prstGeom prst="round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C473E16-2732-11C5-921B-FCEBF465D932}"/>
              </a:ext>
            </a:extLst>
          </p:cNvPr>
          <p:cNvSpPr txBox="1"/>
          <p:nvPr/>
        </p:nvSpPr>
        <p:spPr>
          <a:xfrm>
            <a:off x="7772400" y="46482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>
                <a:solidFill>
                  <a:srgbClr val="0070C0"/>
                </a:solidFill>
              </a:rPr>
              <a:t>Neuron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0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017E32-7B59-1E6E-2B90-91C9B6CA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Masked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model</a:t>
            </a:r>
            <a:endParaRPr lang="en-US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EAFD4D47-BFED-815F-9B2A-AD47C5FDBD39}"/>
              </a:ext>
            </a:extLst>
          </p:cNvPr>
          <p:cNvSpPr txBox="1">
            <a:spLocks/>
          </p:cNvSpPr>
          <p:nvPr/>
        </p:nvSpPr>
        <p:spPr>
          <a:xfrm>
            <a:off x="533400" y="4737114"/>
            <a:ext cx="69342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 a masked language model, the task is to predict some words that were masked using the context of the words.</a:t>
            </a:r>
          </a:p>
          <a:p>
            <a:r>
              <a:rPr lang="en-US" sz="1800" dirty="0"/>
              <a:t>Together with self-attention, it was used for the BERT model (Bidirectional Encoder Representations from Transformers). </a:t>
            </a:r>
            <a:endParaRPr lang="fr-FR" sz="1800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31BF4FFD-0581-2E5D-F9BF-CCF507C44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408" y="1447800"/>
            <a:ext cx="6043184" cy="3124471"/>
          </a:xfrm>
        </p:spPr>
      </p:pic>
    </p:spTree>
    <p:extLst>
      <p:ext uri="{BB962C8B-B14F-4D97-AF65-F5344CB8AC3E}">
        <p14:creationId xmlns:p14="http://schemas.microsoft.com/office/powerpoint/2010/main" val="3695266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121DA2-C70A-BD3C-CD76-76EF2518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GPT-1 model (</a:t>
            </a:r>
            <a:r>
              <a:rPr lang="fr-FR" dirty="0" err="1"/>
              <a:t>Masked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model)</a:t>
            </a:r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92C457C-B196-0D8E-889C-A750EF98A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752600"/>
            <a:ext cx="5999463" cy="4343400"/>
          </a:xfrm>
          <a:prstGeom prst="rect">
            <a:avLst/>
          </a:prstGeom>
        </p:spPr>
      </p:pic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76691A6-E84D-6D02-53E7-524A1FB83C26}"/>
              </a:ext>
            </a:extLst>
          </p:cNvPr>
          <p:cNvSpPr txBox="1">
            <a:spLocks/>
          </p:cNvSpPr>
          <p:nvPr/>
        </p:nvSpPr>
        <p:spPr>
          <a:xfrm>
            <a:off x="685800" y="2814591"/>
            <a:ext cx="25146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GPT-1 implements the transformer architecture (self-attention).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829897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976CE3-6D4B-60EA-2FF3-EA6E4F56C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GPT-1, GPT-2 and GPT-3</a:t>
            </a:r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5378E9B-B6F6-0E91-C941-A47C17CC5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89" y="2438400"/>
            <a:ext cx="7390222" cy="2105025"/>
          </a:xfr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7032A52-6F21-F2B6-479F-2407070048B1}"/>
              </a:ext>
            </a:extLst>
          </p:cNvPr>
          <p:cNvSpPr txBox="1">
            <a:spLocks/>
          </p:cNvSpPr>
          <p:nvPr/>
        </p:nvSpPr>
        <p:spPr>
          <a:xfrm>
            <a:off x="533400" y="4737114"/>
            <a:ext cx="69342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Number of parameters increasing over time.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077710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5A113F-C146-9FA5-F864-9C9C7311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GPT-3 training data</a:t>
            </a:r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7FC6981-0205-4510-7190-D0F2A7A5E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4025"/>
            <a:ext cx="8229600" cy="4629150"/>
          </a:xfrm>
        </p:spPr>
      </p:pic>
    </p:spTree>
    <p:extLst>
      <p:ext uri="{BB962C8B-B14F-4D97-AF65-F5344CB8AC3E}">
        <p14:creationId xmlns:p14="http://schemas.microsoft.com/office/powerpoint/2010/main" val="1531348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9E9E1-3447-2B14-DBAA-759D138CC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chatGPT</a:t>
            </a:r>
            <a:endParaRPr lang="en-US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693EB5A-5E26-8EB2-2703-E1ECCF215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040054" cy="4876800"/>
          </a:xfrm>
        </p:spPr>
        <p:txBody>
          <a:bodyPr>
            <a:normAutofit/>
          </a:bodyPr>
          <a:lstStyle/>
          <a:p>
            <a:r>
              <a:rPr lang="fr-FR" sz="2000" dirty="0" err="1"/>
              <a:t>Based</a:t>
            </a:r>
            <a:r>
              <a:rPr lang="fr-FR" sz="2000" dirty="0"/>
              <a:t> on gpt3.5 (</a:t>
            </a:r>
            <a:r>
              <a:rPr lang="fr-FR" sz="2000" dirty="0" err="1"/>
              <a:t>pretraining</a:t>
            </a:r>
            <a:r>
              <a:rPr lang="fr-FR" sz="2000" dirty="0"/>
              <a:t>), </a:t>
            </a:r>
            <a:r>
              <a:rPr lang="fr-FR" sz="2000" dirty="0" err="1"/>
              <a:t>with</a:t>
            </a:r>
            <a:r>
              <a:rPr lang="fr-FR" sz="2000" dirty="0"/>
              <a:t> fine-tuning (stage 2) and </a:t>
            </a:r>
            <a:r>
              <a:rPr lang="fr-FR" sz="2000" dirty="0" err="1"/>
              <a:t>reinforcement</a:t>
            </a:r>
            <a:r>
              <a:rPr lang="fr-FR" sz="2000" dirty="0"/>
              <a:t> </a:t>
            </a:r>
            <a:r>
              <a:rPr lang="fr-FR" sz="2000" dirty="0" err="1"/>
              <a:t>learning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</a:t>
            </a:r>
            <a:r>
              <a:rPr lang="fr-FR" sz="2000" dirty="0" err="1"/>
              <a:t>human</a:t>
            </a:r>
            <a:r>
              <a:rPr lang="fr-FR" sz="2000" dirty="0"/>
              <a:t> feedback (in </a:t>
            </a:r>
            <a:r>
              <a:rPr lang="fr-FR" sz="2000" dirty="0" err="1"/>
              <a:t>blue</a:t>
            </a:r>
            <a:r>
              <a:rPr lang="fr-FR" sz="2000" dirty="0"/>
              <a:t>).</a:t>
            </a:r>
            <a:endParaRPr lang="en-US" sz="20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F795EE0-8CA4-DCC9-ADF9-1AFCE18F6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454090"/>
            <a:ext cx="4259254" cy="603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65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23743F-F3EA-BBFF-C916-822974CC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Causal </a:t>
            </a:r>
            <a:r>
              <a:rPr lang="fr-FR" dirty="0" err="1"/>
              <a:t>language</a:t>
            </a:r>
            <a:r>
              <a:rPr lang="fr-FR" dirty="0"/>
              <a:t> modeling (CLM) vs </a:t>
            </a:r>
            <a:r>
              <a:rPr lang="fr-FR" dirty="0" err="1"/>
              <a:t>masked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modeling (MLM)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02AC337-9A90-0D98-8ADE-9090E9CC1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610658"/>
            <a:ext cx="3040891" cy="22098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EE14BDF-FF38-3FDA-D43E-6DB172223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09" y="2610658"/>
            <a:ext cx="3040891" cy="226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5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F6E59-29FB-42FD-B0CC-C2C4110A5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for </a:t>
            </a:r>
            <a:r>
              <a:rPr lang="fr-FR" dirty="0" err="1"/>
              <a:t>genomics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5A9052-78B0-4FAA-A71F-21B890512C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35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F6E59-29FB-42FD-B0CC-C2C4110A5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Quick intro to large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models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5A9052-78B0-4FAA-A71F-21B890512C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5250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EF0219-71E2-34F3-F5C3-188357500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Human </a:t>
            </a:r>
            <a:r>
              <a:rPr lang="fr-FR" dirty="0" err="1"/>
              <a:t>genome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2F5F37-7E0E-DD7A-6B3F-83926E238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587" y="1771650"/>
            <a:ext cx="8229600" cy="2343150"/>
          </a:xfrm>
        </p:spPr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genome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composed</a:t>
            </a:r>
            <a:r>
              <a:rPr lang="fr-FR" dirty="0"/>
              <a:t> on 22 autosomal chromosomes and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sex</a:t>
            </a:r>
            <a:r>
              <a:rPr lang="fr-FR" dirty="0"/>
              <a:t> chromosomes. It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composed</a:t>
            </a:r>
            <a:r>
              <a:rPr lang="fr-FR" dirty="0"/>
              <a:t> of 3,3 billion DNA </a:t>
            </a:r>
            <a:r>
              <a:rPr lang="fr-FR" dirty="0" err="1"/>
              <a:t>letters</a:t>
            </a:r>
            <a:r>
              <a:rPr lang="fr-FR" dirty="0"/>
              <a:t> (A, T, G, C). </a:t>
            </a:r>
          </a:p>
          <a:p>
            <a:endParaRPr lang="fr-FR" dirty="0"/>
          </a:p>
          <a:p>
            <a:r>
              <a:rPr lang="fr-FR" dirty="0" err="1"/>
              <a:t>Below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an </a:t>
            </a:r>
            <a:r>
              <a:rPr lang="fr-FR" dirty="0" err="1"/>
              <a:t>example</a:t>
            </a:r>
            <a:r>
              <a:rPr lang="fr-FR" dirty="0"/>
              <a:t> of a DNA </a:t>
            </a:r>
            <a:r>
              <a:rPr lang="fr-FR" dirty="0" err="1"/>
              <a:t>sequence</a:t>
            </a:r>
            <a:r>
              <a:rPr lang="fr-FR" dirty="0"/>
              <a:t>: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79A7FD6-7006-BB42-F7FE-8A6D940E0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171950"/>
            <a:ext cx="69627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80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C6CEEA-3C20-4154-AC89-F947243F9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How to </a:t>
            </a:r>
            <a:r>
              <a:rPr lang="fr-FR" dirty="0" err="1"/>
              <a:t>represent</a:t>
            </a:r>
            <a:r>
              <a:rPr lang="fr-FR" dirty="0"/>
              <a:t> a DNA </a:t>
            </a:r>
            <a:r>
              <a:rPr lang="fr-FR" dirty="0" err="1"/>
              <a:t>sequence</a:t>
            </a:r>
            <a:r>
              <a:rPr lang="fr-FR" dirty="0"/>
              <a:t> for a large </a:t>
            </a:r>
            <a:r>
              <a:rPr lang="fr-FR" dirty="0" err="1"/>
              <a:t>language</a:t>
            </a:r>
            <a:r>
              <a:rPr lang="fr-FR" dirty="0"/>
              <a:t> model?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22A5E2-4C4E-4529-A336-71D071AD7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4648200" cy="4724400"/>
          </a:xfrm>
        </p:spPr>
        <p:txBody>
          <a:bodyPr/>
          <a:lstStyle/>
          <a:p>
            <a:pPr lvl="1"/>
            <a:r>
              <a:rPr lang="fr-FR" dirty="0"/>
              <a:t>K-mers (for instance: ATCTC or ATTTC, …):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powerfull</a:t>
            </a:r>
            <a:r>
              <a:rPr lang="fr-FR" dirty="0"/>
              <a:t> </a:t>
            </a:r>
            <a:r>
              <a:rPr lang="fr-FR" dirty="0" err="1"/>
              <a:t>approach</a:t>
            </a:r>
            <a:r>
              <a:rPr lang="fr-FR" dirty="0"/>
              <a:t> </a:t>
            </a:r>
            <a:r>
              <a:rPr lang="fr-FR" dirty="0" err="1"/>
              <a:t>since</a:t>
            </a:r>
            <a:r>
              <a:rPr lang="fr-FR" dirty="0"/>
              <a:t> </a:t>
            </a:r>
            <a:r>
              <a:rPr lang="fr-FR" dirty="0" err="1"/>
              <a:t>almost</a:t>
            </a:r>
            <a:r>
              <a:rPr lang="fr-FR" dirty="0"/>
              <a:t> no </a:t>
            </a:r>
            <a:r>
              <a:rPr lang="fr-FR" dirty="0" err="1"/>
              <a:t>prior</a:t>
            </a:r>
            <a:r>
              <a:rPr lang="fr-FR" dirty="0"/>
              <a:t> information (</a:t>
            </a:r>
            <a:r>
              <a:rPr lang="fr-FR" dirty="0" err="1"/>
              <a:t>except</a:t>
            </a:r>
            <a:r>
              <a:rPr lang="fr-FR" dirty="0"/>
              <a:t> k)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needed</a:t>
            </a:r>
            <a:r>
              <a:rPr lang="fr-FR" dirty="0"/>
              <a:t> to </a:t>
            </a:r>
            <a:r>
              <a:rPr lang="fr-FR" dirty="0" err="1"/>
              <a:t>build</a:t>
            </a:r>
            <a:r>
              <a:rPr lang="fr-FR" dirty="0"/>
              <a:t> the </a:t>
            </a:r>
            <a:r>
              <a:rPr lang="fr-FR" dirty="0" err="1"/>
              <a:t>features</a:t>
            </a:r>
            <a:r>
              <a:rPr lang="fr-FR" dirty="0"/>
              <a:t>.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E22BA25-2C0F-7B4B-DABF-96D5653E9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525480"/>
            <a:ext cx="3429740" cy="471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07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14D565-2628-4247-80B2-5BB6B63E6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DNABERT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72D0D3-1305-4868-858C-8625E5515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87680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The self-attention model DNABERT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trained</a:t>
            </a:r>
            <a:r>
              <a:rPr lang="fr-FR" dirty="0"/>
              <a:t> by </a:t>
            </a:r>
            <a:r>
              <a:rPr lang="fr-FR" dirty="0" err="1"/>
              <a:t>masking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kmers</a:t>
            </a:r>
            <a:r>
              <a:rPr lang="fr-FR" dirty="0"/>
              <a:t> in the DNA </a:t>
            </a:r>
            <a:r>
              <a:rPr lang="fr-FR" dirty="0" err="1"/>
              <a:t>sequence</a:t>
            </a:r>
            <a:r>
              <a:rPr lang="fr-FR" dirty="0"/>
              <a:t> and </a:t>
            </a:r>
            <a:r>
              <a:rPr lang="fr-FR" dirty="0" err="1"/>
              <a:t>then</a:t>
            </a:r>
            <a:r>
              <a:rPr lang="fr-FR" dirty="0"/>
              <a:t> by </a:t>
            </a:r>
            <a:r>
              <a:rPr lang="fr-FR" dirty="0" err="1"/>
              <a:t>trying</a:t>
            </a:r>
            <a:r>
              <a:rPr lang="fr-FR" dirty="0"/>
              <a:t> to </a:t>
            </a:r>
            <a:r>
              <a:rPr lang="fr-FR" dirty="0" err="1"/>
              <a:t>predict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</a:t>
            </a:r>
            <a:r>
              <a:rPr lang="fr-FR" dirty="0" err="1"/>
              <a:t>other</a:t>
            </a:r>
            <a:r>
              <a:rPr lang="fr-FR" dirty="0"/>
              <a:t> k-mers in the DNA </a:t>
            </a:r>
            <a:r>
              <a:rPr lang="fr-FR" dirty="0" err="1"/>
              <a:t>sequence</a:t>
            </a:r>
            <a:r>
              <a:rPr lang="fr-FR" dirty="0"/>
              <a:t> (</a:t>
            </a:r>
            <a:r>
              <a:rPr lang="fr-FR" dirty="0" err="1"/>
              <a:t>context</a:t>
            </a:r>
            <a:r>
              <a:rPr lang="fr-FR" dirty="0"/>
              <a:t>). </a:t>
            </a:r>
          </a:p>
          <a:p>
            <a:endParaRPr lang="fr-FR" dirty="0"/>
          </a:p>
          <a:p>
            <a:r>
              <a:rPr lang="fr-FR" dirty="0"/>
              <a:t>At the end, the model </a:t>
            </a:r>
            <a:r>
              <a:rPr lang="fr-FR" dirty="0" err="1"/>
              <a:t>provides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encode DNA </a:t>
            </a:r>
            <a:r>
              <a:rPr lang="fr-FR" dirty="0" err="1"/>
              <a:t>sequences</a:t>
            </a:r>
            <a:r>
              <a:rPr lang="fr-FR" dirty="0"/>
              <a:t> in a </a:t>
            </a:r>
            <a:r>
              <a:rPr lang="fr-FR" dirty="0" err="1"/>
              <a:t>very</a:t>
            </a:r>
            <a:r>
              <a:rPr lang="fr-FR" dirty="0"/>
              <a:t> efficient </a:t>
            </a:r>
            <a:r>
              <a:rPr lang="fr-FR" dirty="0" err="1"/>
              <a:t>way</a:t>
            </a:r>
            <a:r>
              <a:rPr lang="fr-FR" dirty="0"/>
              <a:t> for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predictive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. 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5B6C164-3E7D-44A5-85B3-2C81E1A58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702" y="1447800"/>
            <a:ext cx="36685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3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9B6BD2-1CC8-BD0E-2389-45A412500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Mistral-DNA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60E797-BB7F-70D2-3CDF-358509EE4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Mistral-DNA </a:t>
            </a:r>
            <a:r>
              <a:rPr lang="fr-FR" dirty="0" err="1"/>
              <a:t>is</a:t>
            </a:r>
            <a:r>
              <a:rPr lang="fr-FR" dirty="0"/>
              <a:t> an LLM </a:t>
            </a:r>
            <a:r>
              <a:rPr lang="fr-FR" dirty="0" err="1"/>
              <a:t>based</a:t>
            </a:r>
            <a:r>
              <a:rPr lang="fr-FR" dirty="0"/>
              <a:t> on Mixtral-8x7B-v0.1 model.</a:t>
            </a:r>
          </a:p>
          <a:p>
            <a:endParaRPr lang="fr-FR" dirty="0"/>
          </a:p>
          <a:p>
            <a:r>
              <a:rPr lang="fr-FR" dirty="0"/>
              <a:t>Causal </a:t>
            </a:r>
            <a:r>
              <a:rPr lang="fr-FR" dirty="0" err="1"/>
              <a:t>language</a:t>
            </a:r>
            <a:r>
              <a:rPr lang="fr-FR" dirty="0"/>
              <a:t> model.</a:t>
            </a:r>
          </a:p>
          <a:p>
            <a:endParaRPr lang="fr-FR" dirty="0"/>
          </a:p>
          <a:p>
            <a:r>
              <a:rPr lang="fr-FR" dirty="0" err="1"/>
              <a:t>Based</a:t>
            </a:r>
            <a:r>
              <a:rPr lang="fr-FR" dirty="0"/>
              <a:t> on Byte pair </a:t>
            </a:r>
            <a:r>
              <a:rPr lang="fr-FR" dirty="0" err="1"/>
              <a:t>tokenizer</a:t>
            </a:r>
            <a:r>
              <a:rPr lang="fr-FR" dirty="0"/>
              <a:t>:</a:t>
            </a:r>
          </a:p>
          <a:p>
            <a:pPr lvl="1"/>
            <a:r>
              <a:rPr lang="en-US" dirty="0"/>
              <a:t>AGCCTTTCTCT -&gt; AGC</a:t>
            </a:r>
            <a:r>
              <a:rPr lang="en-US" b="1" i="1" dirty="0"/>
              <a:t>Z</a:t>
            </a:r>
            <a:r>
              <a:rPr lang="en-US" dirty="0"/>
              <a:t>TT</a:t>
            </a:r>
            <a:r>
              <a:rPr lang="en-US" b="1" i="1" dirty="0"/>
              <a:t>ZZ</a:t>
            </a:r>
            <a:r>
              <a:rPr lang="en-US" dirty="0"/>
              <a:t>, where </a:t>
            </a:r>
            <a:r>
              <a:rPr lang="en-US" b="1" i="1" dirty="0"/>
              <a:t>Z</a:t>
            </a:r>
            <a:r>
              <a:rPr lang="en-US" dirty="0"/>
              <a:t>=CT</a:t>
            </a:r>
          </a:p>
          <a:p>
            <a:pPr lvl="1"/>
            <a:r>
              <a:rPr lang="en-US" dirty="0"/>
              <a:t>Allows to identify most frequent k-</a:t>
            </a:r>
            <a:r>
              <a:rPr lang="en-US" dirty="0" err="1"/>
              <a:t>mers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Sparse mixture of Experts: reduces number of parameters used during inference (prediction)</a:t>
            </a:r>
          </a:p>
        </p:txBody>
      </p:sp>
    </p:spTree>
    <p:extLst>
      <p:ext uri="{BB962C8B-B14F-4D97-AF65-F5344CB8AC3E}">
        <p14:creationId xmlns:p14="http://schemas.microsoft.com/office/powerpoint/2010/main" val="1277686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4DBBED-1719-72AA-17CD-620199C4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Mistral-DNA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9FB487-1554-4523-C129-760708C1F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r>
              <a:rPr lang="fr-FR" dirty="0" err="1"/>
              <a:t>Prediction</a:t>
            </a:r>
            <a:r>
              <a:rPr lang="fr-FR" dirty="0"/>
              <a:t>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The model </a:t>
            </a:r>
            <a:r>
              <a:rPr lang="fr-FR" dirty="0" err="1"/>
              <a:t>is</a:t>
            </a:r>
            <a:r>
              <a:rPr lang="fr-FR" dirty="0"/>
              <a:t> « </a:t>
            </a:r>
            <a:r>
              <a:rPr lang="fr-FR" dirty="0" err="1"/>
              <a:t>pretrained</a:t>
            </a:r>
            <a:r>
              <a:rPr lang="fr-FR" dirty="0"/>
              <a:t> »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strategy</a:t>
            </a:r>
            <a:r>
              <a:rPr lang="fr-FR" dirty="0"/>
              <a:t>. </a:t>
            </a:r>
            <a:r>
              <a:rPr lang="fr-FR" dirty="0" err="1"/>
              <a:t>Given</a:t>
            </a:r>
            <a:r>
              <a:rPr lang="fr-FR" dirty="0"/>
              <a:t> a DNA </a:t>
            </a:r>
            <a:r>
              <a:rPr lang="fr-FR" dirty="0" err="1"/>
              <a:t>sequence</a:t>
            </a:r>
            <a:r>
              <a:rPr lang="fr-FR" dirty="0"/>
              <a:t>, </a:t>
            </a:r>
            <a:r>
              <a:rPr lang="fr-FR" dirty="0" err="1"/>
              <a:t>it</a:t>
            </a:r>
            <a:r>
              <a:rPr lang="fr-FR" dirty="0"/>
              <a:t> tries to </a:t>
            </a:r>
            <a:r>
              <a:rPr lang="fr-FR" dirty="0" err="1"/>
              <a:t>predict</a:t>
            </a:r>
            <a:r>
              <a:rPr lang="fr-FR" dirty="0"/>
              <a:t> the </a:t>
            </a:r>
            <a:r>
              <a:rPr lang="fr-FR" dirty="0" err="1"/>
              <a:t>next</a:t>
            </a:r>
            <a:r>
              <a:rPr lang="fr-FR" dirty="0"/>
              <a:t> k-mer (=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word</a:t>
            </a:r>
            <a:r>
              <a:rPr lang="fr-FR" dirty="0"/>
              <a:t>).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0A1ACC5-0F5C-3361-6BB9-15BCC057860C}"/>
              </a:ext>
            </a:extLst>
          </p:cNvPr>
          <p:cNvSpPr txBox="1"/>
          <p:nvPr/>
        </p:nvSpPr>
        <p:spPr>
          <a:xfrm>
            <a:off x="1066800" y="27432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ATGT  GTA  CGG</a:t>
            </a:r>
            <a:endParaRPr lang="en-US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5584EC-24AD-22CA-74C2-C5A833DA7032}"/>
              </a:ext>
            </a:extLst>
          </p:cNvPr>
          <p:cNvSpPr txBox="1"/>
          <p:nvPr/>
        </p:nvSpPr>
        <p:spPr>
          <a:xfrm>
            <a:off x="5486400" y="27432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TGGG</a:t>
            </a:r>
            <a:endParaRPr lang="en-US" sz="2400" dirty="0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31BB91B3-B738-1601-66DB-D9CA032CB489}"/>
              </a:ext>
            </a:extLst>
          </p:cNvPr>
          <p:cNvSpPr/>
          <p:nvPr/>
        </p:nvSpPr>
        <p:spPr>
          <a:xfrm>
            <a:off x="4267200" y="2831068"/>
            <a:ext cx="990600" cy="2931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D8A2FE0-51B5-4989-212B-7D9CE5A1383C}"/>
              </a:ext>
            </a:extLst>
          </p:cNvPr>
          <p:cNvSpPr txBox="1"/>
          <p:nvPr/>
        </p:nvSpPr>
        <p:spPr>
          <a:xfrm>
            <a:off x="17526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Input </a:t>
            </a:r>
            <a:r>
              <a:rPr lang="fr-FR" dirty="0" err="1"/>
              <a:t>sequence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1F0E2CD-0D5B-842F-D24B-909DEFF01794}"/>
              </a:ext>
            </a:extLst>
          </p:cNvPr>
          <p:cNvSpPr txBox="1"/>
          <p:nvPr/>
        </p:nvSpPr>
        <p:spPr>
          <a:xfrm>
            <a:off x="5257800" y="3429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Sequence</a:t>
            </a:r>
            <a:r>
              <a:rPr lang="fr-FR" dirty="0"/>
              <a:t> to </a:t>
            </a:r>
            <a:r>
              <a:rPr lang="fr-FR" dirty="0" err="1"/>
              <a:t>predict</a:t>
            </a:r>
            <a:endParaRPr lang="en-US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D2C11E7-B86C-B74D-D1EC-7562C7B037DE}"/>
              </a:ext>
            </a:extLst>
          </p:cNvPr>
          <p:cNvSpPr/>
          <p:nvPr/>
        </p:nvSpPr>
        <p:spPr>
          <a:xfrm>
            <a:off x="1219200" y="2743200"/>
            <a:ext cx="838200" cy="4616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93503B3-BA1B-F339-370E-306B6AC31E9D}"/>
              </a:ext>
            </a:extLst>
          </p:cNvPr>
          <p:cNvSpPr/>
          <p:nvPr/>
        </p:nvSpPr>
        <p:spPr>
          <a:xfrm>
            <a:off x="2203580" y="2743200"/>
            <a:ext cx="615820" cy="46166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EA777AF-EC8C-5E37-FDB4-2E935553E218}"/>
              </a:ext>
            </a:extLst>
          </p:cNvPr>
          <p:cNvSpPr/>
          <p:nvPr/>
        </p:nvSpPr>
        <p:spPr>
          <a:xfrm>
            <a:off x="2962470" y="2743200"/>
            <a:ext cx="692020" cy="46166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C53EEC91-E29E-D8DA-62EE-4A2CDAAF2A6C}"/>
              </a:ext>
            </a:extLst>
          </p:cNvPr>
          <p:cNvSpPr/>
          <p:nvPr/>
        </p:nvSpPr>
        <p:spPr>
          <a:xfrm>
            <a:off x="5708780" y="2743200"/>
            <a:ext cx="920620" cy="46166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91DB6C8-30C5-CAD9-1209-F6677AA42DDB}"/>
              </a:ext>
            </a:extLst>
          </p:cNvPr>
          <p:cNvSpPr txBox="1"/>
          <p:nvPr/>
        </p:nvSpPr>
        <p:spPr>
          <a:xfrm>
            <a:off x="1219200" y="23622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Token</a:t>
            </a:r>
            <a:r>
              <a:rPr lang="fr-FR" sz="1400" dirty="0"/>
              <a:t> 1</a:t>
            </a:r>
            <a:endParaRPr lang="en-US" sz="14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89FFFE6-E438-06BE-64D6-A1D08DE9342A}"/>
              </a:ext>
            </a:extLst>
          </p:cNvPr>
          <p:cNvSpPr txBox="1"/>
          <p:nvPr/>
        </p:nvSpPr>
        <p:spPr>
          <a:xfrm>
            <a:off x="2130490" y="23622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Token</a:t>
            </a:r>
            <a:r>
              <a:rPr lang="fr-FR" sz="1400" dirty="0"/>
              <a:t> 2</a:t>
            </a:r>
            <a:endParaRPr lang="en-US" sz="14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54C66E0-93A4-5CB9-CEFE-201DAB7C0B43}"/>
              </a:ext>
            </a:extLst>
          </p:cNvPr>
          <p:cNvSpPr txBox="1"/>
          <p:nvPr/>
        </p:nvSpPr>
        <p:spPr>
          <a:xfrm>
            <a:off x="2895600" y="23622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Token</a:t>
            </a:r>
            <a:r>
              <a:rPr lang="fr-FR" sz="1400" dirty="0"/>
              <a:t> 3</a:t>
            </a:r>
            <a:endParaRPr lang="en-US" sz="14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ED3FF8D-7EFC-8BFE-5BC8-788D1586C2DC}"/>
              </a:ext>
            </a:extLst>
          </p:cNvPr>
          <p:cNvSpPr txBox="1"/>
          <p:nvPr/>
        </p:nvSpPr>
        <p:spPr>
          <a:xfrm>
            <a:off x="5749990" y="23622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Token</a:t>
            </a:r>
            <a:r>
              <a:rPr lang="fr-FR" sz="1400" dirty="0"/>
              <a:t> 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33599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CA888-ED0C-80FA-8F22-8E52DF2AF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0B1816-C2EF-BA9C-ACAB-D7DE52A19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applications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D2432C-C98D-855C-2304-A02D38303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1574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604281-6B6C-4811-1BC4-4A70C28A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1) Model modification for classification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01EDC0-F1B3-6458-04A4-9CA03FE9F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1st </a:t>
            </a:r>
            <a:r>
              <a:rPr lang="fr-FR" dirty="0" err="1"/>
              <a:t>step</a:t>
            </a:r>
            <a:r>
              <a:rPr lang="fr-FR" dirty="0"/>
              <a:t>: </a:t>
            </a:r>
            <a:r>
              <a:rPr lang="fr-FR" dirty="0" err="1"/>
              <a:t>modify</a:t>
            </a:r>
            <a:r>
              <a:rPr lang="fr-FR" dirty="0"/>
              <a:t> the model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sz="800" dirty="0"/>
          </a:p>
          <a:p>
            <a:r>
              <a:rPr lang="fr-FR" dirty="0"/>
              <a:t>2</a:t>
            </a:r>
            <a:r>
              <a:rPr lang="fr-FR" baseline="30000" dirty="0"/>
              <a:t>nd</a:t>
            </a:r>
            <a:r>
              <a:rPr lang="fr-FR" dirty="0"/>
              <a:t> </a:t>
            </a:r>
            <a:r>
              <a:rPr lang="fr-FR" dirty="0" err="1"/>
              <a:t>step</a:t>
            </a:r>
            <a:r>
              <a:rPr lang="fr-FR" dirty="0"/>
              <a:t>: train the model on </a:t>
            </a:r>
            <a:r>
              <a:rPr lang="fr-FR" dirty="0" err="1"/>
              <a:t>labeled</a:t>
            </a:r>
            <a:r>
              <a:rPr lang="fr-FR" dirty="0"/>
              <a:t> </a:t>
            </a:r>
            <a:r>
              <a:rPr lang="fr-FR" dirty="0" err="1"/>
              <a:t>sequences</a:t>
            </a:r>
            <a:r>
              <a:rPr lang="fr-FR" dirty="0"/>
              <a:t> (=</a:t>
            </a:r>
            <a:r>
              <a:rPr lang="fr-FR" dirty="0" err="1"/>
              <a:t>finetuning</a:t>
            </a:r>
            <a:r>
              <a:rPr lang="fr-FR" dirty="0"/>
              <a:t>).</a:t>
            </a:r>
            <a:endParaRPr lang="en-US" dirty="0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F01E27C7-418E-8467-6605-9517D83BF993}"/>
              </a:ext>
            </a:extLst>
          </p:cNvPr>
          <p:cNvGrpSpPr/>
          <p:nvPr/>
        </p:nvGrpSpPr>
        <p:grpSpPr>
          <a:xfrm>
            <a:off x="2076450" y="2133600"/>
            <a:ext cx="5772149" cy="1562100"/>
            <a:chOff x="2133600" y="2263624"/>
            <a:chExt cx="5772149" cy="1562100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2C2B0F59-1449-7394-9624-6065CE7B3A67}"/>
                </a:ext>
              </a:extLst>
            </p:cNvPr>
            <p:cNvSpPr/>
            <p:nvPr/>
          </p:nvSpPr>
          <p:spPr>
            <a:xfrm>
              <a:off x="2324100" y="3216124"/>
              <a:ext cx="2133600" cy="609600"/>
            </a:xfrm>
            <a:prstGeom prst="roundRect">
              <a:avLst/>
            </a:prstGeom>
            <a:solidFill>
              <a:srgbClr val="F8910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rgbClr val="000000"/>
                  </a:solidFill>
                </a:rPr>
                <a:t>Pretrained</a:t>
              </a:r>
              <a:r>
                <a:rPr lang="fr-FR" dirty="0">
                  <a:solidFill>
                    <a:srgbClr val="000000"/>
                  </a:solidFill>
                </a:rPr>
                <a:t> LLM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7C5F3858-39CE-971F-2521-ECF8BF587B7A}"/>
                </a:ext>
              </a:extLst>
            </p:cNvPr>
            <p:cNvSpPr/>
            <p:nvPr/>
          </p:nvSpPr>
          <p:spPr>
            <a:xfrm>
              <a:off x="2133600" y="2263624"/>
              <a:ext cx="2514600" cy="6096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Classification </a:t>
              </a:r>
              <a:r>
                <a:rPr lang="fr-FR" dirty="0" err="1"/>
                <a:t>node</a:t>
              </a:r>
              <a:endParaRPr lang="en-US" dirty="0"/>
            </a:p>
          </p:txBody>
        </p:sp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1E2F0536-8F79-5DB7-B1BA-FA953341305F}"/>
                </a:ext>
              </a:extLst>
            </p:cNvPr>
            <p:cNvCxnSpPr>
              <a:cxnSpLocks/>
              <a:stCxn id="4" idx="0"/>
              <a:endCxn id="5" idx="4"/>
            </p:cNvCxnSpPr>
            <p:nvPr/>
          </p:nvCxnSpPr>
          <p:spPr>
            <a:xfrm flipV="1">
              <a:off x="3390900" y="2873224"/>
              <a:ext cx="0" cy="3429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F1319D7-8CA7-9D56-F5F9-1D7E3BF9BB9D}"/>
                </a:ext>
              </a:extLst>
            </p:cNvPr>
            <p:cNvSpPr txBox="1"/>
            <p:nvPr/>
          </p:nvSpPr>
          <p:spPr>
            <a:xfrm>
              <a:off x="5219699" y="2263624"/>
              <a:ext cx="26860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Add</a:t>
              </a:r>
              <a:r>
                <a:rPr lang="fr-FR" dirty="0"/>
                <a:t> classification </a:t>
              </a:r>
              <a:r>
                <a:rPr lang="fr-FR" dirty="0" err="1"/>
                <a:t>node</a:t>
              </a:r>
              <a:r>
                <a:rPr lang="fr-FR" dirty="0"/>
                <a:t> at the top of the LLM</a:t>
              </a:r>
              <a:endParaRPr lang="en-US" dirty="0"/>
            </a:p>
          </p:txBody>
        </p:sp>
      </p:grpSp>
      <p:pic>
        <p:nvPicPr>
          <p:cNvPr id="10" name="Image 9">
            <a:extLst>
              <a:ext uri="{FF2B5EF4-FFF2-40B4-BE49-F238E27FC236}">
                <a16:creationId xmlns:a16="http://schemas.microsoft.com/office/drawing/2014/main" id="{5044CD59-7021-9321-4E27-A29F25E63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731" y="4870148"/>
            <a:ext cx="5481637" cy="145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22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B65F60-DDC6-6968-7765-E648F6BD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2) </a:t>
            </a:r>
            <a:r>
              <a:rPr lang="fr-FR" dirty="0" err="1"/>
              <a:t>Assessing</a:t>
            </a:r>
            <a:r>
              <a:rPr lang="fr-FR" dirty="0"/>
              <a:t> the impact of a SNP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0ED7C4-BA94-6ECA-903A-3ADA0F5B7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Easy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to </a:t>
            </a:r>
            <a:r>
              <a:rPr lang="fr-FR" dirty="0" err="1"/>
              <a:t>assess</a:t>
            </a:r>
            <a:r>
              <a:rPr lang="fr-FR" dirty="0"/>
              <a:t> the impact of a SNP:</a:t>
            </a:r>
          </a:p>
          <a:p>
            <a:pPr lvl="1"/>
            <a:r>
              <a:rPr lang="fr-FR" dirty="0" err="1"/>
              <a:t>Predict</a:t>
            </a:r>
            <a:r>
              <a:rPr lang="fr-FR" dirty="0"/>
              <a:t> the value for a </a:t>
            </a:r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reference</a:t>
            </a:r>
            <a:r>
              <a:rPr lang="fr-FR" dirty="0"/>
              <a:t> </a:t>
            </a:r>
            <a:r>
              <a:rPr lang="fr-FR" dirty="0" err="1"/>
              <a:t>allele</a:t>
            </a:r>
            <a:r>
              <a:rPr lang="fr-FR" dirty="0"/>
              <a:t> </a:t>
            </a:r>
            <a:r>
              <a:rPr lang="fr-FR" b="1" dirty="0">
                <a:solidFill>
                  <a:srgbClr val="FF0000"/>
                </a:solidFill>
              </a:rPr>
              <a:t>C</a:t>
            </a:r>
            <a:r>
              <a:rPr lang="fr-FR" dirty="0"/>
              <a:t>:</a:t>
            </a:r>
          </a:p>
          <a:p>
            <a:pPr lvl="2"/>
            <a:r>
              <a:rPr lang="fr-FR" dirty="0"/>
              <a:t>ATGTAGTGGGTACC</a:t>
            </a:r>
            <a:r>
              <a:rPr lang="fr-FR" b="1" dirty="0">
                <a:solidFill>
                  <a:srgbClr val="FF0000"/>
                </a:solidFill>
              </a:rPr>
              <a:t>C</a:t>
            </a:r>
            <a:r>
              <a:rPr lang="fr-FR" dirty="0"/>
              <a:t>TGTGTAGAAGCCA</a:t>
            </a:r>
          </a:p>
          <a:p>
            <a:pPr lvl="1"/>
            <a:endParaRPr lang="fr-FR" dirty="0"/>
          </a:p>
          <a:p>
            <a:pPr lvl="1"/>
            <a:r>
              <a:rPr lang="fr-FR" dirty="0" err="1"/>
              <a:t>Predict</a:t>
            </a:r>
            <a:r>
              <a:rPr lang="fr-FR" dirty="0"/>
              <a:t> the value for a </a:t>
            </a:r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reference</a:t>
            </a:r>
            <a:r>
              <a:rPr lang="fr-FR" dirty="0"/>
              <a:t> </a:t>
            </a:r>
            <a:r>
              <a:rPr lang="fr-FR" dirty="0" err="1"/>
              <a:t>allele</a:t>
            </a:r>
            <a:r>
              <a:rPr lang="fr-FR" dirty="0"/>
              <a:t> </a:t>
            </a:r>
            <a:r>
              <a:rPr lang="fr-FR" b="1" dirty="0">
                <a:solidFill>
                  <a:srgbClr val="0070C0"/>
                </a:solidFill>
              </a:rPr>
              <a:t>T</a:t>
            </a:r>
            <a:r>
              <a:rPr lang="fr-FR" dirty="0"/>
              <a:t>:</a:t>
            </a:r>
          </a:p>
          <a:p>
            <a:pPr lvl="2"/>
            <a:r>
              <a:rPr lang="fr-FR" dirty="0"/>
              <a:t>ATGTAGTGGGTACC</a:t>
            </a:r>
            <a:r>
              <a:rPr lang="fr-FR" b="1" dirty="0">
                <a:solidFill>
                  <a:srgbClr val="0070C0"/>
                </a:solidFill>
              </a:rPr>
              <a:t>T</a:t>
            </a:r>
            <a:r>
              <a:rPr lang="fr-FR" dirty="0"/>
              <a:t>TGTGTAGAAGCCA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15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361B1-7605-6EC1-4982-92D119D2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3) </a:t>
            </a:r>
            <a:r>
              <a:rPr lang="fr-FR" dirty="0" err="1"/>
              <a:t>Synthetic</a:t>
            </a:r>
            <a:r>
              <a:rPr lang="fr-FR" dirty="0"/>
              <a:t> DNA </a:t>
            </a:r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generation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35C398-2F23-055F-86F7-D28DE6639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Predict</a:t>
            </a:r>
            <a:r>
              <a:rPr lang="fr-FR" dirty="0"/>
              <a:t> a </a:t>
            </a:r>
            <a:r>
              <a:rPr lang="fr-FR" dirty="0" err="1"/>
              <a:t>synthetic</a:t>
            </a:r>
            <a:r>
              <a:rPr lang="fr-FR" dirty="0"/>
              <a:t> DNA </a:t>
            </a:r>
            <a:r>
              <a:rPr lang="fr-FR" dirty="0" err="1"/>
              <a:t>sequence</a:t>
            </a:r>
            <a:r>
              <a:rPr lang="fr-FR" dirty="0"/>
              <a:t>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Repeat</a:t>
            </a:r>
            <a:r>
              <a:rPr lang="fr-FR" dirty="0"/>
              <a:t>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 </a:t>
            </a:r>
            <a:r>
              <a:rPr lang="fr-FR" dirty="0" err="1"/>
              <a:t>iteratively</a:t>
            </a:r>
            <a:r>
              <a:rPr lang="fr-FR" dirty="0"/>
              <a:t>:</a:t>
            </a:r>
          </a:p>
          <a:p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92805B7-356C-3F1F-F484-4499595DF862}"/>
              </a:ext>
            </a:extLst>
          </p:cNvPr>
          <p:cNvSpPr txBox="1"/>
          <p:nvPr/>
        </p:nvSpPr>
        <p:spPr>
          <a:xfrm>
            <a:off x="1066800" y="274320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Beginning</a:t>
            </a:r>
            <a:r>
              <a:rPr lang="fr-FR" sz="2400" dirty="0"/>
              <a:t> of sentence</a:t>
            </a:r>
            <a:endParaRPr lang="en-US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6E841F7-D1CE-CDFD-EE74-A302E85C2009}"/>
              </a:ext>
            </a:extLst>
          </p:cNvPr>
          <p:cNvSpPr txBox="1"/>
          <p:nvPr/>
        </p:nvSpPr>
        <p:spPr>
          <a:xfrm>
            <a:off x="5486400" y="27432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TGA</a:t>
            </a:r>
            <a:endParaRPr lang="en-US" sz="2400" dirty="0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1A35BF9F-E406-04C4-F7D0-5CE69B3D0680}"/>
              </a:ext>
            </a:extLst>
          </p:cNvPr>
          <p:cNvSpPr/>
          <p:nvPr/>
        </p:nvSpPr>
        <p:spPr>
          <a:xfrm>
            <a:off x="4641980" y="2831068"/>
            <a:ext cx="615820" cy="2931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3F09307-12E4-57E1-68D4-14A62C3DB330}"/>
              </a:ext>
            </a:extLst>
          </p:cNvPr>
          <p:cNvSpPr txBox="1"/>
          <p:nvPr/>
        </p:nvSpPr>
        <p:spPr>
          <a:xfrm>
            <a:off x="17526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Input </a:t>
            </a:r>
            <a:r>
              <a:rPr lang="fr-FR" dirty="0" err="1"/>
              <a:t>sequence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BC2EB43-9237-5748-41D0-146D7B4B816A}"/>
              </a:ext>
            </a:extLst>
          </p:cNvPr>
          <p:cNvSpPr txBox="1"/>
          <p:nvPr/>
        </p:nvSpPr>
        <p:spPr>
          <a:xfrm>
            <a:off x="5257800" y="3429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Sequence</a:t>
            </a:r>
            <a:r>
              <a:rPr lang="fr-FR" dirty="0"/>
              <a:t> to </a:t>
            </a:r>
            <a:r>
              <a:rPr lang="fr-FR" dirty="0" err="1"/>
              <a:t>predict</a:t>
            </a:r>
            <a:endParaRPr lang="en-US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EAB8723-0DB3-4DF7-A09B-64DE89AA174B}"/>
              </a:ext>
            </a:extLst>
          </p:cNvPr>
          <p:cNvSpPr/>
          <p:nvPr/>
        </p:nvSpPr>
        <p:spPr>
          <a:xfrm>
            <a:off x="1219200" y="2743200"/>
            <a:ext cx="3124200" cy="4616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2340018-577A-D81E-DEB4-ACE96AE18889}"/>
              </a:ext>
            </a:extLst>
          </p:cNvPr>
          <p:cNvSpPr/>
          <p:nvPr/>
        </p:nvSpPr>
        <p:spPr>
          <a:xfrm>
            <a:off x="5708780" y="2743200"/>
            <a:ext cx="920620" cy="46166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776F3EE-453A-6C54-1EE2-3C30C1C47816}"/>
              </a:ext>
            </a:extLst>
          </p:cNvPr>
          <p:cNvSpPr txBox="1"/>
          <p:nvPr/>
        </p:nvSpPr>
        <p:spPr>
          <a:xfrm>
            <a:off x="2362200" y="23622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Token</a:t>
            </a:r>
            <a:r>
              <a:rPr lang="fr-FR" sz="1400" dirty="0"/>
              <a:t> 1</a:t>
            </a:r>
            <a:endParaRPr lang="en-US" sz="14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A766EF6-0636-0890-00BB-958A159BC114}"/>
              </a:ext>
            </a:extLst>
          </p:cNvPr>
          <p:cNvSpPr txBox="1"/>
          <p:nvPr/>
        </p:nvSpPr>
        <p:spPr>
          <a:xfrm>
            <a:off x="5749990" y="23622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Token</a:t>
            </a:r>
            <a:r>
              <a:rPr lang="fr-FR" sz="1400" dirty="0"/>
              <a:t> 2</a:t>
            </a:r>
            <a:endParaRPr lang="en-US" sz="14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3137A6A-2E87-A74F-7C2D-D7FB25D3897F}"/>
              </a:ext>
            </a:extLst>
          </p:cNvPr>
          <p:cNvSpPr txBox="1"/>
          <p:nvPr/>
        </p:nvSpPr>
        <p:spPr>
          <a:xfrm>
            <a:off x="152400" y="5193268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Beginning</a:t>
            </a:r>
            <a:r>
              <a:rPr lang="fr-FR" sz="2400" dirty="0"/>
              <a:t> of sentence</a:t>
            </a:r>
            <a:endParaRPr lang="en-US" sz="24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F51CCB6-0777-12E0-4108-32AC61EBC2F8}"/>
              </a:ext>
            </a:extLst>
          </p:cNvPr>
          <p:cNvSpPr txBox="1"/>
          <p:nvPr/>
        </p:nvSpPr>
        <p:spPr>
          <a:xfrm>
            <a:off x="3276600" y="519326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TGA</a:t>
            </a:r>
            <a:endParaRPr lang="en-US" sz="2400" dirty="0"/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9436D0D2-A75E-820A-9CBE-314E3D9E8FFC}"/>
              </a:ext>
            </a:extLst>
          </p:cNvPr>
          <p:cNvSpPr/>
          <p:nvPr/>
        </p:nvSpPr>
        <p:spPr>
          <a:xfrm>
            <a:off x="4641980" y="5281136"/>
            <a:ext cx="615820" cy="2931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6535989-9CDC-4852-2B32-C9A115B51742}"/>
              </a:ext>
            </a:extLst>
          </p:cNvPr>
          <p:cNvSpPr txBox="1"/>
          <p:nvPr/>
        </p:nvSpPr>
        <p:spPr>
          <a:xfrm>
            <a:off x="1752600" y="58790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Input </a:t>
            </a:r>
            <a:r>
              <a:rPr lang="fr-FR" dirty="0" err="1"/>
              <a:t>sequence</a:t>
            </a:r>
            <a:endParaRPr lang="en-US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5C323B6-5993-0169-2FB3-63B3658ED10D}"/>
              </a:ext>
            </a:extLst>
          </p:cNvPr>
          <p:cNvSpPr txBox="1"/>
          <p:nvPr/>
        </p:nvSpPr>
        <p:spPr>
          <a:xfrm>
            <a:off x="5257800" y="58790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Sequence</a:t>
            </a:r>
            <a:r>
              <a:rPr lang="fr-FR" dirty="0"/>
              <a:t> to </a:t>
            </a:r>
            <a:r>
              <a:rPr lang="fr-FR" dirty="0" err="1"/>
              <a:t>predict</a:t>
            </a:r>
            <a:endParaRPr lang="en-US" dirty="0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2784133E-6224-5C3D-D1A1-29CFD9C82EAD}"/>
              </a:ext>
            </a:extLst>
          </p:cNvPr>
          <p:cNvSpPr/>
          <p:nvPr/>
        </p:nvSpPr>
        <p:spPr>
          <a:xfrm>
            <a:off x="304800" y="5193268"/>
            <a:ext cx="3124200" cy="4616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DE9BE44D-1BA2-AFDF-74A1-EE0B1C36FBB7}"/>
              </a:ext>
            </a:extLst>
          </p:cNvPr>
          <p:cNvSpPr/>
          <p:nvPr/>
        </p:nvSpPr>
        <p:spPr>
          <a:xfrm>
            <a:off x="3498980" y="5193268"/>
            <a:ext cx="920620" cy="46166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DA05481-7111-EEE5-76EF-7EA140702A14}"/>
              </a:ext>
            </a:extLst>
          </p:cNvPr>
          <p:cNvSpPr txBox="1"/>
          <p:nvPr/>
        </p:nvSpPr>
        <p:spPr>
          <a:xfrm>
            <a:off x="1447800" y="4812268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Token</a:t>
            </a:r>
            <a:r>
              <a:rPr lang="fr-FR" sz="1400" dirty="0"/>
              <a:t> 1</a:t>
            </a:r>
            <a:endParaRPr lang="en-US" sz="14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7CD0A15-30BC-8A13-7E09-09880953FEB3}"/>
              </a:ext>
            </a:extLst>
          </p:cNvPr>
          <p:cNvSpPr txBox="1"/>
          <p:nvPr/>
        </p:nvSpPr>
        <p:spPr>
          <a:xfrm>
            <a:off x="3540190" y="4812268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Token</a:t>
            </a:r>
            <a:r>
              <a:rPr lang="fr-FR" sz="1400" dirty="0"/>
              <a:t> 2</a:t>
            </a:r>
            <a:endParaRPr lang="en-US" sz="14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8412E72-9473-762C-AC1E-F93B80349237}"/>
              </a:ext>
            </a:extLst>
          </p:cNvPr>
          <p:cNvSpPr txBox="1"/>
          <p:nvPr/>
        </p:nvSpPr>
        <p:spPr>
          <a:xfrm>
            <a:off x="5410200" y="519326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TGA</a:t>
            </a:r>
            <a:endParaRPr lang="en-US" sz="2400" dirty="0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FF1E6413-FEBA-7AA9-6BD8-216878785B70}"/>
              </a:ext>
            </a:extLst>
          </p:cNvPr>
          <p:cNvSpPr/>
          <p:nvPr/>
        </p:nvSpPr>
        <p:spPr>
          <a:xfrm>
            <a:off x="5632580" y="5193268"/>
            <a:ext cx="920620" cy="46166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3D3C953-69F7-4D9D-3720-74367907E501}"/>
              </a:ext>
            </a:extLst>
          </p:cNvPr>
          <p:cNvSpPr txBox="1"/>
          <p:nvPr/>
        </p:nvSpPr>
        <p:spPr>
          <a:xfrm>
            <a:off x="5673790" y="4812268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Token</a:t>
            </a:r>
            <a:r>
              <a:rPr lang="fr-FR" sz="1400" dirty="0"/>
              <a:t> 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30965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408BB5-3DB9-46FF-AFE9-1725FB97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as a </a:t>
            </a:r>
            <a:r>
              <a:rPr lang="fr-FR" dirty="0" err="1"/>
              <a:t>branch</a:t>
            </a:r>
            <a:r>
              <a:rPr lang="fr-FR" dirty="0"/>
              <a:t> of AI</a:t>
            </a:r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3074E2E-225D-4BD0-BAB4-766BEAAFB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309" y="1828800"/>
            <a:ext cx="6625382" cy="4343400"/>
          </a:xfrm>
        </p:spPr>
      </p:pic>
    </p:spTree>
    <p:extLst>
      <p:ext uri="{BB962C8B-B14F-4D97-AF65-F5344CB8AC3E}">
        <p14:creationId xmlns:p14="http://schemas.microsoft.com/office/powerpoint/2010/main" val="136318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95D273-FB9D-4E5C-AA68-E06B904F0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Success</a:t>
            </a:r>
            <a:r>
              <a:rPr lang="fr-FR" dirty="0"/>
              <a:t> of </a:t>
            </a:r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since</a:t>
            </a:r>
            <a:r>
              <a:rPr lang="fr-FR" dirty="0"/>
              <a:t> 2012:</a:t>
            </a:r>
            <a:br>
              <a:rPr lang="fr-FR" dirty="0"/>
            </a:br>
            <a:r>
              <a:rPr lang="fr-FR" dirty="0"/>
              <a:t>Example of computer vision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836E8E-9588-4FDC-9D71-13D04E02D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1905000"/>
            <a:ext cx="3810000" cy="3821668"/>
          </a:xfrm>
        </p:spPr>
        <p:txBody>
          <a:bodyPr/>
          <a:lstStyle/>
          <a:p>
            <a:r>
              <a:rPr lang="fr-FR" dirty="0"/>
              <a:t>2012: </a:t>
            </a:r>
            <a:r>
              <a:rPr lang="fr-FR" dirty="0" err="1"/>
              <a:t>AlexNet</a:t>
            </a:r>
            <a:r>
              <a:rPr lang="fr-FR" dirty="0"/>
              <a:t> (</a:t>
            </a:r>
            <a:r>
              <a:rPr lang="fr-FR" dirty="0" err="1"/>
              <a:t>convNet</a:t>
            </a:r>
            <a:r>
              <a:rPr lang="fr-FR" dirty="0"/>
              <a:t>)</a:t>
            </a:r>
          </a:p>
          <a:p>
            <a:r>
              <a:rPr lang="fr-FR" dirty="0"/>
              <a:t>2013: </a:t>
            </a:r>
            <a:r>
              <a:rPr lang="fr-FR" dirty="0" err="1"/>
              <a:t>ZFNet</a:t>
            </a:r>
            <a:endParaRPr lang="fr-FR" dirty="0"/>
          </a:p>
          <a:p>
            <a:r>
              <a:rPr lang="fr-FR" dirty="0"/>
              <a:t>2014: </a:t>
            </a:r>
          </a:p>
          <a:p>
            <a:pPr lvl="1"/>
            <a:r>
              <a:rPr lang="fr-FR" dirty="0" err="1"/>
              <a:t>VGGNet</a:t>
            </a:r>
            <a:r>
              <a:rPr lang="fr-FR" dirty="0"/>
              <a:t> (</a:t>
            </a:r>
            <a:r>
              <a:rPr lang="fr-FR" dirty="0" err="1"/>
              <a:t>deeper</a:t>
            </a:r>
            <a:r>
              <a:rPr lang="fr-FR" dirty="0"/>
              <a:t>, </a:t>
            </a:r>
            <a:r>
              <a:rPr lang="fr-FR" dirty="0" err="1"/>
              <a:t>simpler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InceptionNet</a:t>
            </a:r>
            <a:r>
              <a:rPr lang="fr-FR" dirty="0"/>
              <a:t> (</a:t>
            </a:r>
            <a:r>
              <a:rPr lang="fr-FR" dirty="0" err="1"/>
              <a:t>faster</a:t>
            </a:r>
            <a:r>
              <a:rPr lang="fr-FR" dirty="0"/>
              <a:t>)</a:t>
            </a:r>
          </a:p>
          <a:p>
            <a:r>
              <a:rPr lang="fr-FR" dirty="0"/>
              <a:t>2015: </a:t>
            </a:r>
            <a:r>
              <a:rPr lang="fr-FR" dirty="0" err="1"/>
              <a:t>ResNet</a:t>
            </a:r>
            <a:r>
              <a:rPr lang="fr-FR" dirty="0"/>
              <a:t> (</a:t>
            </a:r>
            <a:r>
              <a:rPr lang="fr-FR" dirty="0" err="1"/>
              <a:t>deeper</a:t>
            </a:r>
            <a:r>
              <a:rPr lang="fr-FR" dirty="0"/>
              <a:t>)</a:t>
            </a:r>
          </a:p>
          <a:p>
            <a:r>
              <a:rPr lang="fr-FR" dirty="0"/>
              <a:t>2016: Ensemble networks</a:t>
            </a:r>
          </a:p>
          <a:p>
            <a:endParaRPr lang="fr-FR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CACD3750-52B3-47CA-9F50-4CA150BC0F57}"/>
              </a:ext>
            </a:extLst>
          </p:cNvPr>
          <p:cNvGrpSpPr/>
          <p:nvPr/>
        </p:nvGrpSpPr>
        <p:grpSpPr>
          <a:xfrm>
            <a:off x="304800" y="2133600"/>
            <a:ext cx="4407718" cy="3716001"/>
            <a:chOff x="304800" y="2133600"/>
            <a:chExt cx="4407718" cy="3716001"/>
          </a:xfrm>
        </p:grpSpPr>
        <p:sp>
          <p:nvSpPr>
            <p:cNvPr id="10" name="Accolade ouvrante 9">
              <a:extLst>
                <a:ext uri="{FF2B5EF4-FFF2-40B4-BE49-F238E27FC236}">
                  <a16:creationId xmlns:a16="http://schemas.microsoft.com/office/drawing/2014/main" id="{1AA822E8-CF76-4B38-AD0A-0D08F4ED33E6}"/>
                </a:ext>
              </a:extLst>
            </p:cNvPr>
            <p:cNvSpPr/>
            <p:nvPr/>
          </p:nvSpPr>
          <p:spPr>
            <a:xfrm rot="16200000">
              <a:off x="3103534" y="3997434"/>
              <a:ext cx="298668" cy="266700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73319FA5-47B6-45AA-AB00-E5B014664509}"/>
                </a:ext>
              </a:extLst>
            </p:cNvPr>
            <p:cNvSpPr txBox="1"/>
            <p:nvPr/>
          </p:nvSpPr>
          <p:spPr>
            <a:xfrm>
              <a:off x="2209797" y="5480269"/>
              <a:ext cx="2133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With</a:t>
              </a:r>
              <a:r>
                <a:rPr lang="fr-FR" dirty="0"/>
                <a:t> </a:t>
              </a:r>
              <a:r>
                <a:rPr lang="fr-FR" dirty="0" err="1"/>
                <a:t>deep</a:t>
              </a:r>
              <a:r>
                <a:rPr lang="fr-FR" dirty="0"/>
                <a:t> </a:t>
              </a:r>
              <a:r>
                <a:rPr lang="fr-FR" dirty="0" err="1"/>
                <a:t>learning</a:t>
              </a:r>
              <a:endParaRPr lang="en-US" dirty="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F2363BF-07A8-45E8-984B-DF8EA999980D}"/>
                </a:ext>
              </a:extLst>
            </p:cNvPr>
            <p:cNvSpPr txBox="1"/>
            <p:nvPr/>
          </p:nvSpPr>
          <p:spPr>
            <a:xfrm>
              <a:off x="1136778" y="2133600"/>
              <a:ext cx="3200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Image classification</a:t>
              </a:r>
            </a:p>
            <a:p>
              <a:pPr algn="ctr"/>
              <a:r>
                <a:rPr lang="fr-FR" sz="2400" dirty="0"/>
                <a:t>(</a:t>
              </a:r>
              <a:r>
                <a:rPr lang="fr-FR" sz="2400" dirty="0" err="1"/>
                <a:t>ImageNet</a:t>
              </a:r>
              <a:r>
                <a:rPr lang="fr-FR" sz="2400" dirty="0"/>
                <a:t> challenge)</a:t>
              </a:r>
              <a:endParaRPr lang="en-US" sz="2400" dirty="0"/>
            </a:p>
          </p:txBody>
        </p:sp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D72CE319-C657-4E0E-9088-10FFDB241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800" y="3048000"/>
              <a:ext cx="4407718" cy="22440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650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7495DA-6BF5-4412-9AC8-D5A78435F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machine and </a:t>
            </a:r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5950157-C9A9-44C4-A1A6-368A0CB83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65075"/>
            <a:ext cx="8229600" cy="4547050"/>
          </a:xfrm>
        </p:spPr>
      </p:pic>
    </p:spTree>
    <p:extLst>
      <p:ext uri="{BB962C8B-B14F-4D97-AF65-F5344CB8AC3E}">
        <p14:creationId xmlns:p14="http://schemas.microsoft.com/office/powerpoint/2010/main" val="1984328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95D273-FB9D-4E5C-AA68-E06B904F0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as neural networks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836E8E-9588-4FDC-9D71-13D04E02D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371600"/>
          </a:xfrm>
        </p:spPr>
        <p:txBody>
          <a:bodyPr/>
          <a:lstStyle/>
          <a:p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a </a:t>
            </a:r>
            <a:r>
              <a:rPr lang="fr-FR" b="1" dirty="0" err="1"/>
              <a:t>deep</a:t>
            </a:r>
            <a:r>
              <a:rPr lang="fr-FR" dirty="0"/>
              <a:t> neural network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stacking</a:t>
            </a:r>
            <a:r>
              <a:rPr lang="fr-FR" dirty="0"/>
              <a:t> of </a:t>
            </a:r>
            <a:r>
              <a:rPr lang="fr-FR" dirty="0" err="1"/>
              <a:t>different</a:t>
            </a:r>
            <a:r>
              <a:rPr lang="fr-FR" dirty="0"/>
              <a:t> neuronal </a:t>
            </a:r>
            <a:r>
              <a:rPr lang="fr-FR" dirty="0" err="1"/>
              <a:t>layers</a:t>
            </a:r>
            <a:r>
              <a:rPr lang="fr-FR" dirty="0"/>
              <a:t> to </a:t>
            </a:r>
            <a:r>
              <a:rPr lang="fr-FR" dirty="0" err="1"/>
              <a:t>predict</a:t>
            </a:r>
            <a:r>
              <a:rPr lang="fr-FR" dirty="0"/>
              <a:t> a final output. </a:t>
            </a:r>
          </a:p>
        </p:txBody>
      </p:sp>
      <p:pic>
        <p:nvPicPr>
          <p:cNvPr id="4" name="Google Shape;258;p26">
            <a:extLst>
              <a:ext uri="{FF2B5EF4-FFF2-40B4-BE49-F238E27FC236}">
                <a16:creationId xmlns:a16="http://schemas.microsoft.com/office/drawing/2014/main" id="{1AE8E23B-4D12-438B-8393-F561C9E69F3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38300" y="1836575"/>
            <a:ext cx="5867400" cy="31848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60;p26">
            <a:extLst>
              <a:ext uri="{FF2B5EF4-FFF2-40B4-BE49-F238E27FC236}">
                <a16:creationId xmlns:a16="http://schemas.microsoft.com/office/drawing/2014/main" id="{555C9E37-2D01-4185-AFB1-6DC5721F336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2958" y="4216669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r"/>
            <a:fld id="{00000000-1234-1234-1234-123412341234}" type="slidenum">
              <a:rPr lang="en-GB"/>
              <a:pPr algn="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67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73B5BB-176F-45B6-A6A8-42297F6C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Neural networks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B3146E7-8F8C-4EE5-8BC6-F53D777613A5}"/>
              </a:ext>
            </a:extLst>
          </p:cNvPr>
          <p:cNvSpPr txBox="1">
            <a:spLocks/>
          </p:cNvSpPr>
          <p:nvPr/>
        </p:nvSpPr>
        <p:spPr>
          <a:xfrm>
            <a:off x="457200" y="48006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a neural network, multiple inputs x</a:t>
            </a:r>
            <a:r>
              <a:rPr lang="en-US" baseline="-25000" dirty="0"/>
              <a:t>i</a:t>
            </a:r>
            <a:r>
              <a:rPr lang="en-US" dirty="0"/>
              <a:t> are combined through a linear combination (with weights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), and then an activation function is used for a non-linear transformation to obtain the output. </a:t>
            </a:r>
            <a:endParaRPr lang="fr-FR" dirty="0"/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1AB1936F-8AC1-4A5C-B36B-CF5DF129D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48" y="1589314"/>
            <a:ext cx="7029304" cy="3200400"/>
          </a:xfrm>
        </p:spPr>
      </p:pic>
    </p:spTree>
    <p:extLst>
      <p:ext uri="{BB962C8B-B14F-4D97-AF65-F5344CB8AC3E}">
        <p14:creationId xmlns:p14="http://schemas.microsoft.com/office/powerpoint/2010/main" val="845384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73B5BB-176F-45B6-A6A8-42297F6C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Deep</a:t>
            </a:r>
            <a:r>
              <a:rPr lang="fr-FR" dirty="0"/>
              <a:t> neural networks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B3146E7-8F8C-4EE5-8BC6-F53D777613A5}"/>
              </a:ext>
            </a:extLst>
          </p:cNvPr>
          <p:cNvSpPr txBox="1">
            <a:spLocks/>
          </p:cNvSpPr>
          <p:nvPr/>
        </p:nvSpPr>
        <p:spPr>
          <a:xfrm>
            <a:off x="457200" y="5029200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deep neural network (DNN) is an neural network (NN) with multiple layers between the input and output layers.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hidden</a:t>
            </a:r>
            <a:r>
              <a:rPr lang="fr-FR" dirty="0"/>
              <a:t> layer </a:t>
            </a:r>
            <a:r>
              <a:rPr lang="fr-FR" dirty="0" err="1"/>
              <a:t>linearly</a:t>
            </a:r>
            <a:r>
              <a:rPr lang="fr-FR" dirty="0"/>
              <a:t> combines the output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previous</a:t>
            </a:r>
            <a:r>
              <a:rPr lang="fr-FR" dirty="0"/>
              <a:t> layer and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does</a:t>
            </a:r>
            <a:r>
              <a:rPr lang="fr-FR" dirty="0"/>
              <a:t> a non-</a:t>
            </a:r>
            <a:r>
              <a:rPr lang="fr-FR" dirty="0" err="1"/>
              <a:t>linear</a:t>
            </a:r>
            <a:r>
              <a:rPr lang="fr-FR" dirty="0"/>
              <a:t> transformation. 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331D618-3C6D-4D3C-BAB9-FD511036E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705137"/>
            <a:ext cx="5362575" cy="321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80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4CC5D5-E3F7-4563-A771-293713B0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Principle</a:t>
            </a:r>
            <a:r>
              <a:rPr lang="fr-FR" dirty="0"/>
              <a:t> of </a:t>
            </a:r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: </a:t>
            </a:r>
            <a:r>
              <a:rPr lang="fr-FR" dirty="0" err="1"/>
              <a:t>stacking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sorts of </a:t>
            </a:r>
            <a:r>
              <a:rPr lang="fr-FR" dirty="0" err="1"/>
              <a:t>layers</a:t>
            </a:r>
            <a:endParaRPr lang="fr-FR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70039A74-D363-4E0A-A4DB-EB435B720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828800"/>
            <a:ext cx="6277069" cy="2971800"/>
          </a:xfrm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655BCF77-0641-42FF-A532-CE32E1FA3E12}"/>
              </a:ext>
            </a:extLst>
          </p:cNvPr>
          <p:cNvSpPr txBox="1">
            <a:spLocks/>
          </p:cNvSpPr>
          <p:nvPr/>
        </p:nvSpPr>
        <p:spPr>
          <a:xfrm>
            <a:off x="457200" y="5334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Building a deep neural network is like assembling a </a:t>
            </a:r>
            <a:r>
              <a:rPr lang="en-US" dirty="0" err="1"/>
              <a:t>lego</a:t>
            </a:r>
            <a:r>
              <a:rPr lang="en-US" dirty="0"/>
              <a:t> toy where every </a:t>
            </a:r>
            <a:r>
              <a:rPr lang="en-US" dirty="0" err="1"/>
              <a:t>lego</a:t>
            </a:r>
            <a:r>
              <a:rPr lang="en-US" dirty="0"/>
              <a:t> brick is a layer.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5354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7678</TotalTime>
  <Words>823</Words>
  <Application>Microsoft Office PowerPoint</Application>
  <PresentationFormat>Affichage à l'écran (4:3)</PresentationFormat>
  <Paragraphs>128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1" baseType="lpstr">
      <vt:lpstr>Arial</vt:lpstr>
      <vt:lpstr>Calibri</vt:lpstr>
      <vt:lpstr>Clarity</vt:lpstr>
      <vt:lpstr>Large language models for genomics</vt:lpstr>
      <vt:lpstr>Quick intro to large language models</vt:lpstr>
      <vt:lpstr>Deep learning as a branch of AI</vt:lpstr>
      <vt:lpstr>Success of deep learning since 2012: Example of computer vision</vt:lpstr>
      <vt:lpstr>Difference between machine and deep learning</vt:lpstr>
      <vt:lpstr>Deep learning as neural networks</vt:lpstr>
      <vt:lpstr>Neural networks</vt:lpstr>
      <vt:lpstr>Deep neural networks</vt:lpstr>
      <vt:lpstr>Principle of deep learning : stacking many different sorts of layers</vt:lpstr>
      <vt:lpstr>Attention</vt:lpstr>
      <vt:lpstr>Self-attention in transformer model</vt:lpstr>
      <vt:lpstr>How to compute self-attention weights</vt:lpstr>
      <vt:lpstr>Masked language model</vt:lpstr>
      <vt:lpstr>GPT-1 model (Masked language model)</vt:lpstr>
      <vt:lpstr>GPT-1, GPT-2 and GPT-3</vt:lpstr>
      <vt:lpstr>GPT-3 training data</vt:lpstr>
      <vt:lpstr>chatGPT</vt:lpstr>
      <vt:lpstr>Causal language modeling (CLM) vs masked language modeling (MLM)</vt:lpstr>
      <vt:lpstr>Deep learning for genomics</vt:lpstr>
      <vt:lpstr>Human genome</vt:lpstr>
      <vt:lpstr>How to represent a DNA sequence for a large language model?</vt:lpstr>
      <vt:lpstr>DNABERT</vt:lpstr>
      <vt:lpstr>Mistral-DNA</vt:lpstr>
      <vt:lpstr>Mistral-DNA</vt:lpstr>
      <vt:lpstr>applications</vt:lpstr>
      <vt:lpstr>1) Model modification for classification</vt:lpstr>
      <vt:lpstr>2) Assessing the impact of a SNP</vt:lpstr>
      <vt:lpstr>3) Synthetic DNA sequence generation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Raphael Mourad</dc:title>
  <dc:creator>raphael</dc:creator>
  <cp:lastModifiedBy>Raphael</cp:lastModifiedBy>
  <cp:revision>1512</cp:revision>
  <dcterms:created xsi:type="dcterms:W3CDTF">2006-08-16T00:00:00Z</dcterms:created>
  <dcterms:modified xsi:type="dcterms:W3CDTF">2025-01-17T10:36:01Z</dcterms:modified>
</cp:coreProperties>
</file>