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5"/>
  </p:notesMasterIdLst>
  <p:sldIdLst>
    <p:sldId id="259" r:id="rId2"/>
    <p:sldId id="390" r:id="rId3"/>
    <p:sldId id="335" r:id="rId4"/>
    <p:sldId id="336" r:id="rId5"/>
    <p:sldId id="334" r:id="rId6"/>
    <p:sldId id="332" r:id="rId7"/>
    <p:sldId id="339" r:id="rId8"/>
    <p:sldId id="333" r:id="rId9"/>
    <p:sldId id="338" r:id="rId10"/>
    <p:sldId id="340" r:id="rId11"/>
    <p:sldId id="341" r:id="rId12"/>
    <p:sldId id="342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82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260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akrishnan, Sharu (Cognizant)" initials="RS(" lastIdx="1" clrIdx="0">
    <p:extLst>
      <p:ext uri="{19B8F6BF-5375-455C-9EA6-DF929625EA0E}">
        <p15:presenceInfo xmlns:p15="http://schemas.microsoft.com/office/powerpoint/2012/main" userId="S-1-5-21-1178368992-402679808-390482200-1391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5321E-C899-4767-B9A2-83FA00DFEA03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F33F4-EA9C-4F22-BC25-360966DF8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3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2786" y="4713936"/>
            <a:ext cx="192314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76542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0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80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43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8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86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68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82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4489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36565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27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5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22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060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289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84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399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7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2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5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5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0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3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0DEE365-CEC6-462F-A8D6-0D01247F7F3B}" type="datetimeFigureOut">
              <a:rPr lang="en-US" smtClean="0"/>
              <a:t>5/19/2020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5908" y="4775829"/>
            <a:ext cx="179770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© </a:t>
            </a:r>
            <a:r>
              <a:rPr kumimoji="0" lang="en-US" sz="750" b="0" i="0" u="none" strike="noStrike" kern="0" cap="none" spc="0" normalizeH="0" baseline="0" noProof="0" dirty="0" smtClean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2018 </a:t>
            </a:r>
            <a:r>
              <a:rPr kumimoji="0" lang="en-US" sz="750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16344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  <p:sldLayoutId id="2147483737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radle.org/releases/" TargetMode="External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arklogic/marklogic-data-hub/releases/" TargetMode="External"/><Relationship Id="rId4" Type="http://schemas.openxmlformats.org/officeDocument/2006/relationships/hyperlink" Target="http://developer.marklogic.com/products/marklogic-server/10.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arklogic.com/products" TargetMode="External"/><Relationship Id="rId2" Type="http://schemas.openxmlformats.org/officeDocument/2006/relationships/hyperlink" Target="https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logic/marklogic-data-hub/releas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ite_Graphic_Them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857839"/>
            <a:ext cx="7498935" cy="886397"/>
          </a:xfrm>
        </p:spPr>
        <p:txBody>
          <a:bodyPr/>
          <a:lstStyle/>
          <a:p>
            <a:r>
              <a:rPr lang="en-US" sz="3200" dirty="0" smtClean="0"/>
              <a:t>  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Data Hub Framework 5.2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118104"/>
            <a:ext cx="5029200" cy="246221"/>
          </a:xfrm>
        </p:spPr>
        <p:txBody>
          <a:bodyPr/>
          <a:lstStyle/>
          <a:p>
            <a:r>
              <a:rPr lang="en-US" sz="1600" dirty="0" smtClean="0"/>
              <a:t>Sharu Radhakrishnan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9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R="0" lvl="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through the wizard to initialize your project and install Data Hub to your MarkLogic Server.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endParaRPr lang="en-US" dirty="0" smtClean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R="0" lvl="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Open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web browser, and navigate to 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http://localhost:8080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or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http://localhost:9000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44561" y="989821"/>
            <a:ext cx="5943600" cy="28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3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963561"/>
            <a:ext cx="8385048" cy="3617583"/>
          </a:xfrm>
        </p:spPr>
        <p:txBody>
          <a:bodyPr>
            <a:normAutofit/>
          </a:bodyPr>
          <a:lstStyle/>
          <a:p>
            <a:r>
              <a:rPr lang="en-US" dirty="0"/>
              <a:t>Browse to your project root directory and click next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7" y="1337187"/>
            <a:ext cx="6203565" cy="30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963561"/>
            <a:ext cx="8385048" cy="3617583"/>
          </a:xfrm>
        </p:spPr>
        <p:txBody>
          <a:bodyPr>
            <a:normAutofit/>
          </a:bodyPr>
          <a:lstStyle/>
          <a:p>
            <a:r>
              <a:rPr lang="en-US" dirty="0" smtClean="0"/>
              <a:t>Click </a:t>
            </a:r>
            <a:r>
              <a:rPr lang="en-US" dirty="0"/>
              <a:t>Initialize to the project directory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After initializing your Data Hub </a:t>
            </a:r>
            <a:r>
              <a:rPr lang="en-US" dirty="0" smtClean="0"/>
              <a:t>Framework </a:t>
            </a:r>
            <a:r>
              <a:rPr lang="en-US" dirty="0"/>
              <a:t>project</a:t>
            </a:r>
            <a:r>
              <a:rPr lang="en-US" dirty="0" smtClean="0"/>
              <a:t>,</a:t>
            </a:r>
          </a:p>
          <a:p>
            <a:r>
              <a:rPr lang="en-US" dirty="0" smtClean="0"/>
              <a:t>your </a:t>
            </a:r>
            <a:r>
              <a:rPr lang="en-US" dirty="0"/>
              <a:t>project directory contains additional files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directories</a:t>
            </a:r>
            <a:r>
              <a:rPr lang="en-US" dirty="0"/>
              <a:t>. Then click next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15897" y="484053"/>
            <a:ext cx="3406714" cy="40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67" y="136668"/>
            <a:ext cx="8385048" cy="795528"/>
          </a:xfrm>
        </p:spPr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963561"/>
            <a:ext cx="8385048" cy="3617583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Choose the local environment, then click and click next. The various environment is visible based on the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gradle.properties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file (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QA or 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PROD)</a:t>
            </a: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561293" y="1511804"/>
            <a:ext cx="3372485" cy="31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67" y="136668"/>
            <a:ext cx="8385048" cy="795528"/>
          </a:xfrm>
        </p:spPr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963561"/>
            <a:ext cx="8385048" cy="361758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your MarkLogic Server credentials, then click login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44750" y="1270254"/>
            <a:ext cx="3736975" cy="331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9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67" y="136668"/>
            <a:ext cx="8385048" cy="795528"/>
          </a:xfrm>
        </p:spPr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4048" y="963561"/>
            <a:ext cx="8385048" cy="361758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Click install 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install the Data Hub into MarkLogic.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14177" y="1270577"/>
            <a:ext cx="4155440" cy="300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67" y="136668"/>
            <a:ext cx="8385048" cy="795528"/>
          </a:xfrm>
        </p:spPr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50" y="763252"/>
            <a:ext cx="8385048" cy="361758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installation is complete, click finished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69185" y="1394142"/>
            <a:ext cx="4405630" cy="23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67" y="136668"/>
            <a:ext cx="8385048" cy="795528"/>
          </a:xfrm>
        </p:spPr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5750" y="763252"/>
            <a:ext cx="8385048" cy="361758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When installation is complete, the </a:t>
            </a: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Dashboard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page displays the 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baseline of ML Data Hub as below : </a:t>
            </a:r>
          </a:p>
          <a:p>
            <a:pPr marL="342900" marR="0" lvl="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Symbol" panose="05050102010706020507" pitchFamily="18" charset="2"/>
              <a:buChar char=""/>
            </a:pP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46" y="1347019"/>
            <a:ext cx="6135328" cy="30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Hub Framework: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Ingestion , Harmonization happens in DHF by configuring and running flows.</a:t>
            </a: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A flow is a pipeline that will process our data</a:t>
            </a:r>
            <a:endParaRPr lang="en-IN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 data flow is configured as a series of steps :</a:t>
            </a:r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Ingestion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Mastering</a:t>
            </a:r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Ingestion: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sz="1600" dirty="0" smtClean="0"/>
              <a:t>. From </a:t>
            </a:r>
            <a:r>
              <a:rPr lang="en-US" sz="1600" dirty="0"/>
              <a:t>the Data Hub </a:t>
            </a:r>
            <a:r>
              <a:rPr lang="en-US" sz="1600" dirty="0" err="1"/>
              <a:t>QuickStart</a:t>
            </a:r>
            <a:r>
              <a:rPr lang="en-US" sz="1600" dirty="0"/>
              <a:t>, choose </a:t>
            </a:r>
            <a:r>
              <a:rPr lang="en-US" sz="1600" b="1" dirty="0"/>
              <a:t>Flows</a:t>
            </a:r>
            <a:r>
              <a:rPr lang="en-US" sz="1600" dirty="0" smtClean="0"/>
              <a:t>:</a:t>
            </a: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dirty="0" smtClean="0"/>
              <a:t>2. </a:t>
            </a:r>
            <a:r>
              <a:rPr lang="en-US" sz="1600" dirty="0" smtClean="0"/>
              <a:t>From </a:t>
            </a:r>
            <a:r>
              <a:rPr lang="en-US" sz="1600" dirty="0"/>
              <a:t>the Manage Flows screen, select </a:t>
            </a:r>
            <a:r>
              <a:rPr lang="en-US" sz="1600" b="1" dirty="0"/>
              <a:t>NEW FLOW</a:t>
            </a:r>
            <a:r>
              <a:rPr lang="en-US" sz="1600" dirty="0" smtClean="0"/>
              <a:t>:</a:t>
            </a: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1069848"/>
            <a:ext cx="7610167" cy="4643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2235398"/>
            <a:ext cx="7610167" cy="20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MarkLogic Data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/>
              <a:t>A data hub is a repository that consolidates data from various silos.</a:t>
            </a:r>
            <a:endParaRPr lang="en-IN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US" sz="1600" dirty="0" smtClean="0"/>
          </a:p>
          <a:p>
            <a:r>
              <a:rPr lang="en-US" sz="1600" dirty="0" smtClean="0"/>
              <a:t>MarkLogic </a:t>
            </a:r>
            <a:r>
              <a:rPr lang="en-US" sz="1600" dirty="0"/>
              <a:t>Data Hub is a set of tools and libraries that help you quickly build an operational data hub on MarkLogic Server.</a:t>
            </a:r>
          </a:p>
          <a:p>
            <a:endParaRPr lang="en-US" sz="1600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US" sz="1600" dirty="0"/>
              <a:t>An operational </a:t>
            </a:r>
            <a:r>
              <a:rPr lang="en-US" sz="1600" dirty="0"/>
              <a:t>data hub performs the following</a:t>
            </a:r>
            <a:r>
              <a:rPr lang="en-US" sz="1600" dirty="0"/>
              <a:t>:</a:t>
            </a:r>
          </a:p>
          <a:p>
            <a:pPr lvl="2"/>
            <a:r>
              <a:rPr lang="en-US" dirty="0"/>
              <a:t>Secures </a:t>
            </a:r>
            <a:r>
              <a:rPr lang="en-US" dirty="0"/>
              <a:t>all the data and operations at the entity or attribute level.</a:t>
            </a:r>
          </a:p>
          <a:p>
            <a:pPr lvl="2"/>
            <a:r>
              <a:rPr lang="en-US" dirty="0"/>
              <a:t>Traces data lineage. Where did it come from? Who loaded it? </a:t>
            </a:r>
            <a:r>
              <a:rPr lang="en-US" dirty="0"/>
              <a:t>When</a:t>
            </a:r>
            <a:r>
              <a:rPr lang="en-US" dirty="0" smtClean="0"/>
              <a:t>?</a:t>
            </a: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Ingestion: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3. Configure </a:t>
            </a:r>
            <a:r>
              <a:rPr lang="en-US" sz="1600" dirty="0">
                <a:latin typeface="+mn-lt"/>
              </a:rPr>
              <a:t>the flow as shown and the click the </a:t>
            </a:r>
            <a:r>
              <a:rPr lang="en-US" sz="1600" b="1" dirty="0">
                <a:latin typeface="+mn-lt"/>
              </a:rPr>
              <a:t>CREATE</a:t>
            </a:r>
            <a:r>
              <a:rPr lang="en-US" sz="1600" dirty="0">
                <a:latin typeface="+mn-lt"/>
              </a:rPr>
              <a:t> button</a:t>
            </a:r>
            <a:r>
              <a:rPr lang="en-US" sz="1600" dirty="0" smtClean="0">
                <a:latin typeface="+mn-lt"/>
              </a:rPr>
              <a:t>: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4. </a:t>
            </a:r>
            <a:r>
              <a:rPr lang="en-US" sz="1600" dirty="0" smtClean="0"/>
              <a:t>Click </a:t>
            </a:r>
            <a:r>
              <a:rPr lang="en-US" sz="1600" dirty="0"/>
              <a:t>your newly created </a:t>
            </a:r>
            <a:r>
              <a:rPr lang="en-US" sz="1600" b="1" dirty="0"/>
              <a:t>Sunrise</a:t>
            </a:r>
            <a:r>
              <a:rPr lang="en-US" sz="1600" dirty="0"/>
              <a:t> flow</a:t>
            </a:r>
            <a:r>
              <a:rPr lang="en-US" sz="1600" dirty="0" smtClean="0"/>
              <a:t>:</a:t>
            </a: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01" y="981358"/>
            <a:ext cx="3431150" cy="1948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224981"/>
            <a:ext cx="8026056" cy="1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Ingestion: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5. Click New Step</a:t>
            </a:r>
            <a:r>
              <a:rPr lang="en-US" sz="1600" dirty="0" smtClean="0">
                <a:latin typeface="+mn-lt"/>
              </a:rPr>
              <a:t>: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6. Select Ingestion as the step type, </a:t>
            </a:r>
            <a:endParaRPr lang="en-US" sz="1600" dirty="0" smtClean="0">
              <a:latin typeface="+mn-lt"/>
            </a:endParaRPr>
          </a:p>
          <a:p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  configure </a:t>
            </a:r>
            <a:r>
              <a:rPr lang="en-US" sz="1600" dirty="0">
                <a:latin typeface="+mn-lt"/>
              </a:rPr>
              <a:t>it as </a:t>
            </a:r>
            <a:r>
              <a:rPr lang="en-US" sz="1600" dirty="0" smtClean="0">
                <a:latin typeface="+mn-lt"/>
              </a:rPr>
              <a:t>shown</a:t>
            </a:r>
          </a:p>
          <a:p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967377"/>
            <a:ext cx="4870245" cy="1407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781" y="2339924"/>
            <a:ext cx="4440494" cy="231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Ingestion: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5. </a:t>
            </a:r>
            <a:r>
              <a:rPr lang="en-US" sz="1600" dirty="0" smtClean="0">
                <a:latin typeface="+mn-lt"/>
              </a:rPr>
              <a:t>Configure the Ingestion step</a:t>
            </a:r>
          </a:p>
          <a:p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38" y="152350"/>
            <a:ext cx="3971311" cy="44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0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Ingestion: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5. </a:t>
            </a:r>
            <a:r>
              <a:rPr lang="en-US" sz="1600" dirty="0" smtClean="0">
                <a:latin typeface="+mn-lt"/>
              </a:rPr>
              <a:t>Run the Flow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To view the data click “Browse Data”</a:t>
            </a:r>
          </a:p>
          <a:p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69848"/>
            <a:ext cx="7406968" cy="13488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398148"/>
            <a:ext cx="3457268" cy="14766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4192383"/>
            <a:ext cx="769738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Ingestion (Browse data)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9" y="727587"/>
            <a:ext cx="5800442" cy="38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The process of data curation is done in order to model the data in order to get it into a shape that can power the data </a:t>
            </a:r>
            <a:r>
              <a:rPr lang="en-US" sz="1600" dirty="0" smtClean="0">
                <a:latin typeface="+mn-lt"/>
              </a:rPr>
              <a:t>services that the customer needs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Curation starts with creating entities and defining the key data properties that </a:t>
            </a:r>
            <a:r>
              <a:rPr lang="en-US" sz="1600" dirty="0" smtClean="0">
                <a:latin typeface="+mn-lt"/>
              </a:rPr>
              <a:t>data </a:t>
            </a:r>
            <a:r>
              <a:rPr lang="en-US" sz="1600" dirty="0">
                <a:latin typeface="+mn-lt"/>
              </a:rPr>
              <a:t>services will need to </a:t>
            </a:r>
            <a:r>
              <a:rPr lang="en-US" sz="1600" dirty="0" smtClean="0">
                <a:latin typeface="+mn-lt"/>
              </a:rPr>
              <a:t>consume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At a </a:t>
            </a:r>
            <a:r>
              <a:rPr lang="en-US" sz="1600" dirty="0" smtClean="0">
                <a:latin typeface="+mn-lt"/>
              </a:rPr>
              <a:t>high-level:</a:t>
            </a:r>
            <a:endParaRPr lang="en-US" sz="16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Create an entity with a model for these key properties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Configure mapping steps to map our sources of data to the entity model, and transform data if needed to help us meet the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Configure Smart Mastering in order to match and merge duplicate customers into a single source.</a:t>
            </a:r>
            <a:endParaRPr lang="en-US" sz="14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Creation (</a:t>
            </a:r>
            <a:r>
              <a:rPr lang="en-US" b="1" dirty="0" err="1" smtClean="0"/>
              <a:t>eg</a:t>
            </a:r>
            <a:r>
              <a:rPr lang="en-US" b="1" dirty="0" smtClean="0"/>
              <a:t>: customer):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400" dirty="0" smtClean="0">
                <a:latin typeface="+mn-lt"/>
              </a:rPr>
              <a:t>Choose Entities</a:t>
            </a: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+mn-lt"/>
              </a:rPr>
              <a:t>Click the wrench icon and then select NEW </a:t>
            </a:r>
            <a:r>
              <a:rPr lang="en-US" sz="1400" dirty="0" smtClean="0">
                <a:latin typeface="+mn-lt"/>
              </a:rPr>
              <a:t>ENTITY</a:t>
            </a: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+mn-lt"/>
              </a:rPr>
              <a:t>Set the Title of the entity to Customer and give it a description</a:t>
            </a:r>
            <a:r>
              <a:rPr lang="en-US" sz="1400" dirty="0" smtClean="0">
                <a:latin typeface="+mn-lt"/>
              </a:rPr>
              <a:t>:</a:t>
            </a: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69848"/>
            <a:ext cx="7275871" cy="301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726" y="1945065"/>
            <a:ext cx="1812209" cy="4999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2890684"/>
            <a:ext cx="5004620" cy="173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Creation (</a:t>
            </a:r>
            <a:r>
              <a:rPr lang="en-US" b="1" dirty="0" err="1" smtClean="0"/>
              <a:t>eg</a:t>
            </a:r>
            <a:r>
              <a:rPr lang="en-US" b="1" dirty="0" smtClean="0"/>
              <a:t>: customer):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4. Add properties and configure</a:t>
            </a:r>
          </a:p>
          <a:p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1081547"/>
            <a:ext cx="6322756" cy="318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3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Entity Creation (</a:t>
            </a:r>
            <a:r>
              <a:rPr lang="en-US" b="1" dirty="0" err="1" smtClean="0"/>
              <a:t>eg</a:t>
            </a:r>
            <a:r>
              <a:rPr lang="en-US" b="1" dirty="0" smtClean="0"/>
              <a:t>: customer):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n-lt"/>
              </a:rPr>
              <a:t>4. When </a:t>
            </a:r>
            <a:r>
              <a:rPr lang="en-US" sz="1600" dirty="0" err="1" smtClean="0">
                <a:latin typeface="+mn-lt"/>
              </a:rPr>
              <a:t>promted</a:t>
            </a:r>
            <a:r>
              <a:rPr lang="en-US" sz="1600" dirty="0" smtClean="0">
                <a:latin typeface="+mn-lt"/>
              </a:rPr>
              <a:t> to update indexes choose “YES”</a:t>
            </a:r>
          </a:p>
          <a:p>
            <a:r>
              <a:rPr lang="en-US" sz="1600" dirty="0" smtClean="0">
                <a:latin typeface="+mn-lt"/>
              </a:rPr>
              <a:t>5. Entity configuration</a:t>
            </a:r>
          </a:p>
          <a:p>
            <a:r>
              <a:rPr lang="en-US" sz="1600" dirty="0" smtClean="0">
                <a:latin typeface="+mn-lt"/>
              </a:rPr>
              <a:t>    </a:t>
            </a:r>
          </a:p>
          <a:p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81" y="1411992"/>
            <a:ext cx="34766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0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 Mapping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672084"/>
            <a:ext cx="8385048" cy="3893574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n-lt"/>
              </a:rPr>
              <a:t>A</a:t>
            </a:r>
            <a:r>
              <a:rPr lang="en-US" sz="1600" dirty="0" smtClean="0">
                <a:latin typeface="+mn-lt"/>
              </a:rPr>
              <a:t>ssociate </a:t>
            </a:r>
            <a:r>
              <a:rPr lang="en-US" sz="1600" dirty="0">
                <a:latin typeface="+mn-lt"/>
              </a:rPr>
              <a:t>fields in your source data to the fields in your harmonized entity model. </a:t>
            </a:r>
            <a:endParaRPr lang="en-US" sz="1600" dirty="0" smtClean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For </a:t>
            </a:r>
            <a:r>
              <a:rPr lang="en-US" sz="1600" dirty="0">
                <a:latin typeface="+mn-lt"/>
              </a:rPr>
              <a:t>example, if your source data uses the field “</a:t>
            </a:r>
            <a:r>
              <a:rPr lang="en-US" sz="1600" dirty="0" err="1">
                <a:latin typeface="+mn-lt"/>
              </a:rPr>
              <a:t>fname</a:t>
            </a:r>
            <a:r>
              <a:rPr lang="en-US" sz="1600" dirty="0">
                <a:latin typeface="+mn-lt"/>
              </a:rPr>
              <a:t>” but your entity model uses “first name,” </a:t>
            </a:r>
            <a:r>
              <a:rPr lang="en-US" sz="1600" dirty="0" smtClean="0">
                <a:latin typeface="+mn-lt"/>
              </a:rPr>
              <a:t>map </a:t>
            </a:r>
            <a:r>
              <a:rPr lang="en-US" sz="1600" dirty="0">
                <a:latin typeface="+mn-lt"/>
              </a:rPr>
              <a:t>the two and then run the harmonization </a:t>
            </a:r>
            <a:r>
              <a:rPr lang="en-US" sz="1600" dirty="0" smtClean="0">
                <a:latin typeface="+mn-lt"/>
              </a:rPr>
              <a:t>flow. </a:t>
            </a:r>
            <a:endParaRPr lang="en-US" sz="1600" dirty="0">
              <a:latin typeface="+mn-lt"/>
            </a:endParaRPr>
          </a:p>
          <a:p>
            <a:r>
              <a:rPr lang="en-US" sz="1600" dirty="0" smtClean="0">
                <a:latin typeface="+mn-lt"/>
              </a:rPr>
              <a:t>Steps are below :</a:t>
            </a:r>
          </a:p>
          <a:p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</a:rPr>
              <a:t>From “Manage Flows”, 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</a:rPr>
              <a:t>select the flow (example here Sunrise)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+mn-lt"/>
              </a:rPr>
              <a:t>Create New Step</a:t>
            </a:r>
          </a:p>
          <a:p>
            <a:endParaRPr lang="en-US" sz="1600" dirty="0" smtClean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0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Services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Approach recommended for building </a:t>
            </a:r>
            <a:r>
              <a:rPr lang="en-US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DataHub</a:t>
            </a:r>
            <a:r>
              <a:rPr lang="en-US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Identify the business problem you’re going to solve. What will bring immediate value?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From there, figure out the business entities that are related to the problem.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From those entities, connect that to the sources of data that you’ll need.</a:t>
            </a: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7" y="1750117"/>
            <a:ext cx="6399522" cy="29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 Mapping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48" y="688258"/>
            <a:ext cx="4111752" cy="3892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4. Create the new Step and configure it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4" y="934065"/>
            <a:ext cx="3195483" cy="35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 Mapping - configure the mapping step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4. Configure </a:t>
            </a:r>
            <a:r>
              <a:rPr lang="en-US" sz="1600" dirty="0"/>
              <a:t>the step </a:t>
            </a:r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" y="711610"/>
            <a:ext cx="3685915" cy="40508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961" y="711610"/>
            <a:ext cx="5074039" cy="40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 Mapping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5</a:t>
            </a:r>
            <a:r>
              <a:rPr lang="en-US" sz="1600" dirty="0" smtClean="0"/>
              <a:t>. Click Test to validate</a:t>
            </a:r>
          </a:p>
          <a:p>
            <a:pPr marL="0" indent="0">
              <a:buNone/>
            </a:pPr>
            <a:r>
              <a:rPr lang="en-US" sz="1600" dirty="0"/>
              <a:t>6</a:t>
            </a:r>
            <a:r>
              <a:rPr lang="en-US" sz="1600" dirty="0" smtClean="0"/>
              <a:t>. Click “Run” to run the flow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2034454"/>
            <a:ext cx="3805391" cy="17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Browse Data: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678426"/>
            <a:ext cx="8385048" cy="3902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collection name – “Customer” (named after entity)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39" y="988490"/>
            <a:ext cx="4646971" cy="38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6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 Mastering(Match + Merge)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678426"/>
            <a:ext cx="8385048" cy="390271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Check </a:t>
            </a:r>
            <a:r>
              <a:rPr lang="en-US" sz="1400" dirty="0"/>
              <a:t>for possible matches across your records and merge them based on specified criteria </a:t>
            </a:r>
            <a:r>
              <a:rPr lang="en-US" sz="1400" dirty="0" smtClean="0"/>
              <a:t>set to create an integrated 360 degree view of the data to the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Smart Mastering makes it easy </a:t>
            </a:r>
            <a:r>
              <a:rPr lang="en-US" sz="1400" dirty="0" smtClean="0"/>
              <a:t>to </a:t>
            </a:r>
            <a:r>
              <a:rPr lang="en-US" sz="1400" dirty="0"/>
              <a:t>analyze data and automatically </a:t>
            </a:r>
            <a:r>
              <a:rPr lang="en-US" sz="1400" b="1" dirty="0">
                <a:solidFill>
                  <a:schemeClr val="tx1"/>
                </a:solidFill>
              </a:rPr>
              <a:t>match</a:t>
            </a:r>
            <a:r>
              <a:rPr lang="en-US" sz="1400" b="1" dirty="0"/>
              <a:t>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tx1"/>
                </a:solidFill>
              </a:rPr>
              <a:t>merge</a:t>
            </a:r>
            <a:r>
              <a:rPr lang="en-US" sz="1400" b="1" dirty="0"/>
              <a:t> </a:t>
            </a:r>
            <a:r>
              <a:rPr lang="en-US" sz="1400" dirty="0"/>
              <a:t>based on logic and the rules </a:t>
            </a:r>
            <a:r>
              <a:rPr lang="en-US" sz="1400" dirty="0" smtClean="0"/>
              <a:t>configured</a:t>
            </a:r>
          </a:p>
          <a:p>
            <a:endParaRPr lang="en-US" sz="1600" dirty="0" smtClean="0"/>
          </a:p>
          <a:p>
            <a:r>
              <a:rPr lang="en-US" sz="1600" dirty="0" smtClean="0"/>
              <a:t>Steps to Mastering(match) :</a:t>
            </a:r>
          </a:p>
          <a:p>
            <a:r>
              <a:rPr lang="en-US" sz="1600" dirty="0" smtClean="0"/>
              <a:t>Matching will search duplicates</a:t>
            </a:r>
          </a:p>
          <a:p>
            <a:endParaRPr lang="en-US" sz="1600" dirty="0"/>
          </a:p>
          <a:p>
            <a:r>
              <a:rPr lang="en-US" sz="1600" dirty="0" smtClean="0"/>
              <a:t>1. From </a:t>
            </a:r>
            <a:r>
              <a:rPr lang="en-US" sz="1600" dirty="0" err="1" smtClean="0"/>
              <a:t>QuickStart</a:t>
            </a:r>
            <a:r>
              <a:rPr lang="en-US" sz="1600" dirty="0" smtClean="0"/>
              <a:t> menu choose flows</a:t>
            </a:r>
          </a:p>
          <a:p>
            <a:r>
              <a:rPr lang="en-US" sz="1600" dirty="0" smtClean="0"/>
              <a:t>2. Click the required flow (</a:t>
            </a:r>
            <a:r>
              <a:rPr lang="en-US" sz="1600" dirty="0" err="1" smtClean="0"/>
              <a:t>eg</a:t>
            </a:r>
            <a:r>
              <a:rPr lang="en-US" sz="1600" dirty="0" smtClean="0"/>
              <a:t>. Sunrise flow)</a:t>
            </a:r>
          </a:p>
          <a:p>
            <a:r>
              <a:rPr lang="en-US" sz="1600" dirty="0" smtClean="0"/>
              <a:t>3. Click New Step</a:t>
            </a:r>
          </a:p>
          <a:p>
            <a:r>
              <a:rPr lang="en-US" sz="1600" dirty="0" smtClean="0"/>
              <a:t>4. Configure the New Step</a:t>
            </a:r>
            <a:endParaRPr lang="en-US" sz="1600" dirty="0"/>
          </a:p>
          <a:p>
            <a:endParaRPr lang="en-US" sz="1600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58" y="1473954"/>
            <a:ext cx="3061058" cy="32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 Mastering</a:t>
            </a:r>
            <a:r>
              <a:rPr lang="en-US" b="1" dirty="0"/>
              <a:t>(Match)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678426"/>
            <a:ext cx="8385048" cy="3902718"/>
          </a:xfrm>
        </p:spPr>
        <p:txBody>
          <a:bodyPr>
            <a:normAutofit/>
          </a:bodyPr>
          <a:lstStyle/>
          <a:p>
            <a:r>
              <a:rPr lang="en-US" sz="1400" dirty="0" smtClean="0">
                <a:latin typeface="+mn-lt"/>
              </a:rPr>
              <a:t>5. Configure </a:t>
            </a:r>
            <a:r>
              <a:rPr lang="en-US" sz="1400" b="1" dirty="0" err="1"/>
              <a:t>findDuplicates</a:t>
            </a:r>
            <a:r>
              <a:rPr lang="en-US" sz="1400" dirty="0"/>
              <a:t> </a:t>
            </a:r>
            <a:r>
              <a:rPr lang="en-US" sz="1400" dirty="0" smtClean="0"/>
              <a:t>step with </a:t>
            </a:r>
            <a:r>
              <a:rPr lang="en-US" sz="1400" b="1" dirty="0"/>
              <a:t>Match Options </a:t>
            </a:r>
            <a:r>
              <a:rPr lang="en-US" sz="1400" dirty="0"/>
              <a:t>and </a:t>
            </a:r>
            <a:r>
              <a:rPr lang="en-US" sz="1400" b="1" dirty="0"/>
              <a:t>Match </a:t>
            </a:r>
            <a:r>
              <a:rPr lang="en-US" sz="1400" b="1" dirty="0" smtClean="0"/>
              <a:t>Thresholds</a:t>
            </a:r>
          </a:p>
          <a:p>
            <a:endParaRPr lang="en-US" sz="1400" b="1" dirty="0"/>
          </a:p>
          <a:p>
            <a:r>
              <a:rPr lang="en-US" sz="1400" dirty="0" smtClean="0"/>
              <a:t>Match </a:t>
            </a:r>
            <a:r>
              <a:rPr lang="en-US" sz="1400" dirty="0"/>
              <a:t>Options - things </a:t>
            </a:r>
            <a:r>
              <a:rPr lang="en-US" sz="1400" dirty="0" smtClean="0"/>
              <a:t>to </a:t>
            </a:r>
            <a:r>
              <a:rPr lang="en-US" sz="1400" dirty="0"/>
              <a:t>look for in the data that, when matched, might indicate a duplicate. Each match option will also be assigned a </a:t>
            </a:r>
            <a:r>
              <a:rPr lang="en-US" sz="1400" b="1" dirty="0" smtClean="0"/>
              <a:t>weight</a:t>
            </a:r>
          </a:p>
          <a:p>
            <a:endParaRPr lang="en-US" sz="1400" dirty="0" smtClean="0"/>
          </a:p>
          <a:p>
            <a:r>
              <a:rPr lang="en-US" sz="1400" dirty="0" smtClean="0"/>
              <a:t> Match </a:t>
            </a:r>
            <a:r>
              <a:rPr lang="en-US" sz="1400" dirty="0"/>
              <a:t>Thresholds -  Match Thresholds analyze all the “hits” </a:t>
            </a:r>
            <a:r>
              <a:rPr lang="en-US" sz="1400" dirty="0" smtClean="0"/>
              <a:t>found </a:t>
            </a:r>
            <a:r>
              <a:rPr lang="en-US" sz="1400" dirty="0"/>
              <a:t>based on the defined match options and the total score of those </a:t>
            </a:r>
            <a:r>
              <a:rPr lang="en-US" sz="1400" dirty="0" smtClean="0"/>
              <a:t>options</a:t>
            </a:r>
          </a:p>
          <a:p>
            <a:endParaRPr lang="en-US" sz="1400" dirty="0"/>
          </a:p>
          <a:p>
            <a:r>
              <a:rPr lang="en-US" sz="1400" dirty="0" smtClean="0"/>
              <a:t>Actions taken depending on the total score of the options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notify</a:t>
            </a:r>
            <a:endParaRPr lang="en-US" sz="1400" dirty="0"/>
          </a:p>
          <a:p>
            <a:endParaRPr lang="en-US" sz="1400" b="1" dirty="0">
              <a:latin typeface="+mn-lt"/>
            </a:endParaRPr>
          </a:p>
          <a:p>
            <a:pPr marL="342900" indent="-342900">
              <a:buAutoNum type="arabicPeriod"/>
            </a:pPr>
            <a:endParaRPr lang="en-US" sz="1600" dirty="0" smtClean="0">
              <a:latin typeface="+mn-lt"/>
            </a:endParaRPr>
          </a:p>
          <a:p>
            <a:endParaRPr lang="en-US" sz="1600" dirty="0" smtClean="0">
              <a:latin typeface="+mn-lt"/>
            </a:endParaRPr>
          </a:p>
          <a:p>
            <a:endParaRPr lang="en-US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 Mastering</a:t>
            </a:r>
            <a:r>
              <a:rPr lang="en-US" b="1" dirty="0"/>
              <a:t>(Match)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46689"/>
            <a:ext cx="4895875" cy="3461517"/>
          </a:xfrm>
          <a:prstGeom prst="rect">
            <a:avLst/>
          </a:prstGeom>
        </p:spPr>
      </p:pic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97" y="2477728"/>
            <a:ext cx="3253887" cy="1651819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35974" y="2025445"/>
            <a:ext cx="148074" cy="1474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48284" y="2172929"/>
            <a:ext cx="226142" cy="216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 Mastering(Match)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5974" y="2025445"/>
            <a:ext cx="148074" cy="1474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3501" y="1882877"/>
            <a:ext cx="226142" cy="2163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53557"/>
          </a:xfrm>
        </p:spPr>
        <p:txBody>
          <a:bodyPr>
            <a:normAutofit/>
          </a:bodyPr>
          <a:lstStyle/>
          <a:p>
            <a:r>
              <a:rPr lang="en-US" sz="1600" dirty="0" err="1" smtClean="0"/>
              <a:t>Ananlyse</a:t>
            </a:r>
            <a:r>
              <a:rPr lang="en-US" sz="1600" dirty="0" smtClean="0"/>
              <a:t> the data in Final collection</a:t>
            </a:r>
          </a:p>
          <a:p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69848"/>
            <a:ext cx="3381375" cy="35112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501" y="2172929"/>
            <a:ext cx="4680499" cy="163215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27060" y="727587"/>
            <a:ext cx="3923071" cy="68334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Match summary JSON documents are now part of customer collection, These JSON documents will contain </a:t>
            </a:r>
            <a:r>
              <a:rPr lang="en-US" sz="1200" dirty="0" err="1" smtClean="0"/>
              <a:t>actionDetails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155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 Mastering (Merge)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5355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Merging will merge the duplicates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251204"/>
            <a:ext cx="4440032" cy="34981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55458" y="2202426"/>
            <a:ext cx="2910348" cy="639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new step created for merge flow - </a:t>
            </a:r>
            <a:r>
              <a:rPr lang="en-US" sz="1400" dirty="0" err="1" smtClean="0"/>
              <a:t>mergeDuplicates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371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 Mastering (Merge)</a:t>
            </a:r>
            <a:endParaRPr lang="en-US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53557"/>
          </a:xfrm>
        </p:spPr>
        <p:txBody>
          <a:bodyPr>
            <a:normAutofit/>
          </a:bodyPr>
          <a:lstStyle/>
          <a:p>
            <a:r>
              <a:rPr lang="en-US" sz="1600" dirty="0" smtClean="0"/>
              <a:t>Merging will merge the duplicates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251204"/>
            <a:ext cx="4440032" cy="349813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55458" y="2202426"/>
            <a:ext cx="2910348" cy="6390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 new step created for merge flow - </a:t>
            </a:r>
            <a:r>
              <a:rPr lang="en-US" sz="1400" dirty="0" err="1" smtClean="0"/>
              <a:t>mergeDuplicates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239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Example : Sunrise Insurance!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628572"/>
            <a:ext cx="8385048" cy="3864077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Sunrise Insurance</a:t>
            </a: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IN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Customer calling the </a:t>
            </a:r>
            <a:r>
              <a:rPr lang="en-IN" sz="1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</a:t>
            </a:r>
            <a:r>
              <a:rPr lang="en-IN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all </a:t>
            </a:r>
            <a:r>
              <a:rPr lang="en-IN" sz="16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center</a:t>
            </a:r>
            <a:r>
              <a:rPr lang="en-IN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operator, call </a:t>
            </a:r>
            <a:r>
              <a:rPr lang="en-IN" sz="1600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center</a:t>
            </a:r>
            <a:r>
              <a:rPr lang="en-IN" sz="1600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operator should be able to see a 360 degree view of the customer data from an application, except certain fields to adhere to data privacy and compliance regulations</a:t>
            </a:r>
            <a:endParaRPr lang="en-IN" sz="1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2369574" y="1001908"/>
            <a:ext cx="1052051" cy="127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>
            <a:off x="2379407" y="1141033"/>
            <a:ext cx="1032387" cy="453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68155" y="843801"/>
            <a:ext cx="810817" cy="27668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75358" y="1447798"/>
            <a:ext cx="796413" cy="18425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00" y="2189742"/>
            <a:ext cx="4906296" cy="2518136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45342" y="3301326"/>
            <a:ext cx="1632155" cy="29496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Product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6" idx="3"/>
          </p:cNvCxnSpPr>
          <p:nvPr/>
        </p:nvCxnSpPr>
        <p:spPr>
          <a:xfrm flipV="1">
            <a:off x="3077497" y="3448809"/>
            <a:ext cx="6685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30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 Mastering (Merge)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66916"/>
            <a:ext cx="8385048" cy="381422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Add merge options to create exact configurations</a:t>
            </a:r>
            <a:endParaRPr lang="en-US" sz="1600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43" y="1191123"/>
            <a:ext cx="6253316" cy="31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7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Curate: Mastering (Merge)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66916"/>
            <a:ext cx="8385048" cy="3814228"/>
          </a:xfrm>
        </p:spPr>
        <p:txBody>
          <a:bodyPr>
            <a:normAutofit/>
          </a:bodyPr>
          <a:lstStyle/>
          <a:p>
            <a:r>
              <a:rPr lang="en-US" sz="1600" dirty="0" smtClean="0"/>
              <a:t>Run and </a:t>
            </a:r>
            <a:r>
              <a:rPr lang="en-US" sz="1600" dirty="0" err="1" smtClean="0"/>
              <a:t>mergeDuplicates</a:t>
            </a:r>
            <a:r>
              <a:rPr lang="en-US" sz="1600" dirty="0" smtClean="0"/>
              <a:t> Flow(merge flow) and check the data.</a:t>
            </a:r>
          </a:p>
          <a:p>
            <a:endParaRPr lang="en-US" sz="1600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069848"/>
            <a:ext cx="2648155" cy="3600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06" y="985364"/>
            <a:ext cx="4075241" cy="36849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80107" y="3558590"/>
            <a:ext cx="1537699" cy="102255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Sm-Customer-mastered contains all the curated data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675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619432"/>
            <a:ext cx="8385048" cy="3961712"/>
          </a:xfrm>
        </p:spPr>
        <p:txBody>
          <a:bodyPr>
            <a:normAutofit/>
          </a:bodyPr>
          <a:lstStyle/>
          <a:p>
            <a:r>
              <a:rPr lang="en-US" sz="1400" dirty="0" smtClean="0"/>
              <a:t>Data in the Data Hub can be accessed from MarkLogic using either of below ways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Xquery</a:t>
            </a:r>
            <a:endParaRPr lang="en-US" sz="14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2310581"/>
            <a:ext cx="4133543" cy="23612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886" y="971365"/>
            <a:ext cx="3145401" cy="370826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585884" y="2517058"/>
            <a:ext cx="186813" cy="1769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636774" y="1268361"/>
            <a:ext cx="186813" cy="2359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ite_Graphic_Theme_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2648" y="2529939"/>
            <a:ext cx="7772400" cy="630936"/>
          </a:xfrm>
        </p:spPr>
        <p:txBody>
          <a:bodyPr>
            <a:normAutofit/>
          </a:bodyPr>
          <a:lstStyle/>
          <a:p>
            <a:r>
              <a:rPr lang="en-US" sz="1800" dirty="0"/>
              <a:t>Cognizant </a:t>
            </a:r>
            <a:r>
              <a:rPr lang="en-US" sz="1800" dirty="0" err="1"/>
              <a:t>MarkLogic</a:t>
            </a:r>
            <a:r>
              <a:rPr lang="en-US" sz="1800" dirty="0"/>
              <a:t> </a:t>
            </a:r>
            <a:r>
              <a:rPr lang="en-US" sz="1800" dirty="0" err="1" smtClean="0"/>
              <a:t>CoE</a:t>
            </a:r>
            <a:r>
              <a:rPr lang="en-US" sz="1800" dirty="0" smtClean="0"/>
              <a:t> </a:t>
            </a:r>
            <a:r>
              <a:rPr lang="en-US" sz="1800" dirty="0"/>
              <a:t>DL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b="1" dirty="0"/>
              <a:t>BigDataMarklogicCOE@cognizant.com</a:t>
            </a:r>
          </a:p>
        </p:txBody>
      </p:sp>
    </p:spTree>
    <p:extLst>
      <p:ext uri="{BB962C8B-B14F-4D97-AF65-F5344CB8AC3E}">
        <p14:creationId xmlns:p14="http://schemas.microsoft.com/office/powerpoint/2010/main" val="42178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Envelope pattern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600" b="0" dirty="0">
                <a:solidFill>
                  <a:schemeClr val="tx2"/>
                </a:solidFill>
              </a:rPr>
              <a:t>Original content and the associated metadata are stored in the same envelope (an entity) but remain </a:t>
            </a:r>
            <a:r>
              <a:rPr lang="en-US" sz="1600" b="0" dirty="0" smtClean="0">
                <a:solidFill>
                  <a:schemeClr val="tx2"/>
                </a:solidFill>
              </a:rPr>
              <a:t>separate</a:t>
            </a:r>
          </a:p>
          <a:p>
            <a:endParaRPr lang="en-US" sz="1600" b="0" dirty="0" smtClean="0">
              <a:solidFill>
                <a:schemeClr val="tx2"/>
              </a:solidFill>
            </a:endParaRPr>
          </a:p>
          <a:p>
            <a:endParaRPr lang="en-US" sz="1600" b="0" dirty="0">
              <a:solidFill>
                <a:schemeClr val="tx2"/>
              </a:solidFill>
            </a:endParaRPr>
          </a:p>
          <a:p>
            <a:endParaRPr lang="en-US" sz="1600" b="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048" y="1809135"/>
            <a:ext cx="4114800" cy="2772009"/>
          </a:xfrm>
        </p:spPr>
        <p:txBody>
          <a:bodyPr>
            <a:normAutofit/>
          </a:bodyPr>
          <a:lstStyle/>
          <a:p>
            <a:endParaRPr lang="en-US" sz="1300" i="1" dirty="0" smtClean="0"/>
          </a:p>
          <a:p>
            <a:r>
              <a:rPr lang="en-US" sz="1300" i="1" dirty="0" smtClean="0">
                <a:solidFill>
                  <a:srgbClr val="0070C0"/>
                </a:solidFill>
              </a:rPr>
              <a:t>Structure </a:t>
            </a:r>
            <a:r>
              <a:rPr lang="en-US" sz="1300" i="1" dirty="0">
                <a:solidFill>
                  <a:srgbClr val="0070C0"/>
                </a:solidFill>
              </a:rPr>
              <a:t>of the envelope pattern in XML</a:t>
            </a:r>
            <a:r>
              <a:rPr lang="en-US" sz="1300" i="1" dirty="0" smtClean="0">
                <a:solidFill>
                  <a:srgbClr val="0070C0"/>
                </a:solidFill>
              </a:rPr>
              <a:t>:</a:t>
            </a:r>
          </a:p>
          <a:p>
            <a:endParaRPr lang="en-US" sz="1300" dirty="0">
              <a:solidFill>
                <a:srgbClr val="0070C0"/>
              </a:solidFill>
            </a:endParaRPr>
          </a:p>
          <a:p>
            <a:r>
              <a:rPr lang="en-US" sz="1300" dirty="0">
                <a:solidFill>
                  <a:srgbClr val="0070C0"/>
                </a:solidFill>
              </a:rPr>
              <a:t>  &lt;envelope&gt;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&lt;headers/&gt;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&lt;triples/&gt;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&lt;instance&gt;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  your original data goes here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&lt;/instance&gt;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&lt;/envelope&gt;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9"/>
          </p:nvPr>
        </p:nvSpPr>
        <p:spPr>
          <a:xfrm>
            <a:off x="4654550" y="1809135"/>
            <a:ext cx="4114800" cy="2772009"/>
          </a:xfrm>
        </p:spPr>
        <p:txBody>
          <a:bodyPr>
            <a:normAutofit fontScale="92500" lnSpcReduction="20000"/>
          </a:bodyPr>
          <a:lstStyle/>
          <a:p>
            <a:endParaRPr lang="en-US" sz="1300" i="1" dirty="0" smtClean="0"/>
          </a:p>
          <a:p>
            <a:r>
              <a:rPr lang="en-US" sz="1300" i="1" dirty="0" smtClean="0">
                <a:solidFill>
                  <a:srgbClr val="0070C0"/>
                </a:solidFill>
              </a:rPr>
              <a:t>Structure </a:t>
            </a:r>
            <a:r>
              <a:rPr lang="en-US" sz="1300" i="1" dirty="0">
                <a:solidFill>
                  <a:srgbClr val="0070C0"/>
                </a:solidFill>
              </a:rPr>
              <a:t>of the envelope pattern in JSON</a:t>
            </a:r>
            <a:r>
              <a:rPr lang="en-US" sz="1300" i="1" dirty="0" smtClean="0">
                <a:solidFill>
                  <a:srgbClr val="0070C0"/>
                </a:solidFill>
              </a:rPr>
              <a:t>:</a:t>
            </a:r>
          </a:p>
          <a:p>
            <a:endParaRPr lang="en-US" sz="1300" i="1" dirty="0">
              <a:solidFill>
                <a:srgbClr val="0070C0"/>
              </a:solidFill>
            </a:endParaRPr>
          </a:p>
          <a:p>
            <a:r>
              <a:rPr lang="en-US" sz="1300" dirty="0">
                <a:solidFill>
                  <a:srgbClr val="0070C0"/>
                </a:solidFill>
              </a:rPr>
              <a:t>{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"envelope": {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  "headers": [],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  "triples": [],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  "instance": {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    "your original data": "goes here"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  }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  }</a:t>
            </a:r>
          </a:p>
          <a:p>
            <a:r>
              <a:rPr lang="en-US" sz="1300" dirty="0">
                <a:solidFill>
                  <a:srgbClr val="0070C0"/>
                </a:solidFill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3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Hub Framework: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We </a:t>
            </a:r>
            <a:r>
              <a:rPr lang="en-US" b="1" dirty="0"/>
              <a:t>can use the following tools to run the data hub frame framework</a:t>
            </a:r>
            <a:r>
              <a:rPr lang="en-US" b="1" dirty="0" smtClean="0"/>
              <a:t>:</a:t>
            </a:r>
          </a:p>
          <a:p>
            <a:endParaRPr lang="en-US" dirty="0"/>
          </a:p>
          <a:p>
            <a:pPr marL="514350" lvl="1" indent="-285750"/>
            <a:r>
              <a:rPr lang="en-US" dirty="0"/>
              <a:t>GUI track - You perform tasks using the </a:t>
            </a:r>
            <a:r>
              <a:rPr lang="en-US" dirty="0" err="1"/>
              <a:t>QuickStart</a:t>
            </a:r>
            <a:r>
              <a:rPr lang="en-US" dirty="0"/>
              <a:t> app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514350" lvl="1" indent="-285750"/>
            <a:r>
              <a:rPr lang="en-US" dirty="0"/>
              <a:t>Command-line track - You perform tasks using </a:t>
            </a:r>
            <a:r>
              <a:rPr lang="en-US" dirty="0" err="1"/>
              <a:t>Gradle</a:t>
            </a:r>
            <a:r>
              <a:rPr lang="en-US" dirty="0"/>
              <a:t> commands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514350" lvl="1" indent="-285750"/>
            <a:r>
              <a:rPr lang="en-US" dirty="0"/>
              <a:t>Programming track - You create apps to perform tasks using APIs</a:t>
            </a: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Hub Framework: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/>
              <a:t>stuff the MarkLogic Data Hub platform will need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Java 9 JDK</a:t>
            </a:r>
            <a:r>
              <a:rPr lang="en-US" dirty="0"/>
              <a:t> (or later).</a:t>
            </a:r>
          </a:p>
          <a:p>
            <a:pPr lvl="2"/>
            <a:r>
              <a:rPr lang="en-US" dirty="0"/>
              <a:t>The MarkLogic Data Hub uses Java to run.</a:t>
            </a:r>
          </a:p>
          <a:p>
            <a:pPr lvl="1"/>
            <a:r>
              <a:rPr lang="en-US" dirty="0" err="1">
                <a:hlinkClick r:id="rId3"/>
              </a:rPr>
              <a:t>Gradle</a:t>
            </a:r>
            <a:r>
              <a:rPr lang="en-US" dirty="0"/>
              <a:t> 4.6 (or later).</a:t>
            </a:r>
          </a:p>
          <a:p>
            <a:pPr lvl="2"/>
            <a:r>
              <a:rPr lang="en-US" dirty="0"/>
              <a:t>The MarkLogic Data Hub deployment tasks are automated with </a:t>
            </a:r>
            <a:r>
              <a:rPr lang="en-US" dirty="0" err="1"/>
              <a:t>Gradle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Chrome or Firefox.</a:t>
            </a:r>
          </a:p>
          <a:p>
            <a:pPr lvl="2"/>
            <a:r>
              <a:rPr lang="en-US" dirty="0"/>
              <a:t>The MarkLogic Data Hub has a tool called </a:t>
            </a:r>
            <a:r>
              <a:rPr lang="en-US" dirty="0" err="1"/>
              <a:t>QuickStart</a:t>
            </a:r>
            <a:r>
              <a:rPr lang="en-US" dirty="0"/>
              <a:t>, which is a browser based tool that we’ll use to build our project.</a:t>
            </a:r>
          </a:p>
          <a:p>
            <a:r>
              <a:rPr lang="en-US" dirty="0"/>
              <a:t>MarkLogic awesomeness:</a:t>
            </a:r>
          </a:p>
          <a:p>
            <a:pPr lvl="1"/>
            <a:r>
              <a:rPr lang="en-US" dirty="0">
                <a:hlinkClick r:id="rId4"/>
              </a:rPr>
              <a:t>MarkLogic Server</a:t>
            </a:r>
            <a:r>
              <a:rPr lang="en-US" dirty="0"/>
              <a:t> 9.0-10.3 (or later).</a:t>
            </a:r>
          </a:p>
          <a:p>
            <a:pPr lvl="2"/>
            <a:r>
              <a:rPr lang="en-US" dirty="0"/>
              <a:t>The MarkLogic Data Hub platform runs on the MarkLogic database.</a:t>
            </a:r>
          </a:p>
          <a:p>
            <a:pPr lvl="1"/>
            <a:r>
              <a:rPr lang="en-US" dirty="0" smtClean="0">
                <a:hlinkClick r:id="rId5"/>
              </a:rPr>
              <a:t>MarkLogic </a:t>
            </a:r>
            <a:r>
              <a:rPr lang="en-US" dirty="0">
                <a:hlinkClick r:id="rId5"/>
              </a:rPr>
              <a:t>Data Hub 5.2 </a:t>
            </a:r>
            <a:r>
              <a:rPr lang="en-US" dirty="0" err="1">
                <a:hlinkClick r:id="rId5"/>
              </a:rPr>
              <a:t>QuickStart</a:t>
            </a:r>
            <a:r>
              <a:rPr lang="en-US" dirty="0">
                <a:hlinkClick r:id="rId5"/>
              </a:rPr>
              <a:t> *.war</a:t>
            </a:r>
            <a:r>
              <a:rPr lang="en-US" dirty="0"/>
              <a:t> file</a:t>
            </a:r>
          </a:p>
          <a:p>
            <a:pPr lvl="2"/>
            <a:r>
              <a:rPr lang="en-US" dirty="0" smtClean="0"/>
              <a:t>Java is used to </a:t>
            </a:r>
            <a:r>
              <a:rPr lang="en-US" dirty="0"/>
              <a:t>run this *.war file in order to access the </a:t>
            </a:r>
            <a:r>
              <a:rPr lang="en-US" dirty="0" err="1"/>
              <a:t>QuickStart</a:t>
            </a:r>
            <a:r>
              <a:rPr lang="en-US" dirty="0"/>
              <a:t> interface that we’ll use to build our hub.</a:t>
            </a:r>
          </a:p>
          <a:p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4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Data Hub Framework (DHF) using </a:t>
            </a:r>
            <a:r>
              <a:rPr lang="en-US" b="1" u="sng" dirty="0" err="1"/>
              <a:t>QuickStart</a:t>
            </a:r>
            <a:r>
              <a:rPr lang="en-US" b="1" u="sng" dirty="0"/>
              <a:t> app: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Prerequisites :</a:t>
            </a:r>
          </a:p>
          <a:p>
            <a:endParaRPr lang="en-IN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1400" dirty="0" smtClean="0">
                <a:hlinkClick r:id="rId2"/>
              </a:rPr>
              <a:t>Java </a:t>
            </a:r>
            <a:r>
              <a:rPr lang="en-US" sz="1400" dirty="0">
                <a:hlinkClick r:id="rId2"/>
              </a:rPr>
              <a:t>SE JDK</a:t>
            </a:r>
            <a:r>
              <a:rPr lang="en-US" sz="1400" dirty="0"/>
              <a:t> 8 or later</a:t>
            </a:r>
          </a:p>
          <a:p>
            <a:pPr lvl="1"/>
            <a:r>
              <a:rPr lang="en-US" sz="1400" dirty="0">
                <a:hlinkClick r:id="rId3"/>
              </a:rPr>
              <a:t>MarkLogic</a:t>
            </a:r>
            <a:r>
              <a:rPr lang="en-US" sz="1400" dirty="0"/>
              <a:t> 9.0-7 or later</a:t>
            </a:r>
          </a:p>
          <a:p>
            <a:pPr lvl="1"/>
            <a:r>
              <a:rPr lang="en-US" sz="1400" dirty="0"/>
              <a:t>Chrome or Firefox for </a:t>
            </a:r>
            <a:r>
              <a:rPr lang="en-US" sz="1400" dirty="0" err="1"/>
              <a:t>QuickStart</a:t>
            </a:r>
            <a:endParaRPr lang="en-US" sz="1400" dirty="0"/>
          </a:p>
          <a:p>
            <a:endParaRPr lang="en-IN" dirty="0" smtClean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QuickStart</a:t>
            </a:r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cannot be used in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In production use </a:t>
            </a:r>
            <a:r>
              <a:rPr lang="en-IN" dirty="0" err="1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gradle</a:t>
            </a:r>
            <a:r>
              <a:rPr lang="en-IN" dirty="0" smtClean="0">
                <a:solidFill>
                  <a:schemeClr val="tx2">
                    <a:lumMod val="95000"/>
                    <a:lumOff val="5000"/>
                  </a:schemeClr>
                </a:solidFill>
              </a:rPr>
              <a:t> tasks</a:t>
            </a:r>
            <a:endParaRPr lang="en-IN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Steps </a:t>
            </a:r>
            <a:r>
              <a:rPr lang="en-US" b="1" u="sng" dirty="0"/>
              <a:t>to set up DHF</a:t>
            </a:r>
            <a:r>
              <a:rPr lang="en-US" b="1" u="sng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727587"/>
            <a:ext cx="8385048" cy="38935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342900" marR="0" lvl="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a directory for your Data Hub project. This directory will be referred to as "your project root" or simply "root".</a:t>
            </a: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the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QuickStart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app(.war file) and source code from the below mentioned site (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https://github.com/marklogic/marklogic-data-hub/releases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/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There 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different versions available for the 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DHF (latest version as of may 2020 is </a:t>
            </a:r>
            <a:r>
              <a:rPr lang="en-US" sz="1600" dirty="0" err="1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Marklogic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Hub 5.2.0). README.md in source code will 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more information on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version of </a:t>
            </a:r>
            <a:r>
              <a:rPr lang="en-US" sz="16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java and MarkLogic 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</a:p>
          <a:p>
            <a:pPr marL="34290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6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</a:t>
            </a: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.war file in project root </a:t>
            </a:r>
            <a:r>
              <a:rPr lang="en-US" sz="1600" b="1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directory</a:t>
            </a:r>
          </a:p>
          <a:p>
            <a:pPr marL="34290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Terminal (Linux / Mac) or Command prompt (Windows) from project root directory and run the below </a:t>
            </a:r>
            <a:r>
              <a:rPr lang="en-US" sz="1600" dirty="0" smtClean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command</a:t>
            </a:r>
          </a:p>
          <a:p>
            <a:pPr marL="514350" lvl="1" indent="-28575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400" dirty="0" smtClean="0"/>
              <a:t>To </a:t>
            </a:r>
            <a:r>
              <a:rPr lang="en-US" sz="1400" dirty="0"/>
              <a:t>use the default port number for the internal web server (port 8080</a:t>
            </a:r>
            <a:r>
              <a:rPr lang="en-US" sz="1400" dirty="0" smtClean="0"/>
              <a:t>):</a:t>
            </a:r>
            <a:r>
              <a:rPr lang="en-US" sz="1400" dirty="0">
                <a:solidFill>
                  <a:srgbClr val="BD4147"/>
                </a:solidFill>
                <a:latin typeface="Menlo"/>
              </a:rPr>
              <a:t>java -jar </a:t>
            </a:r>
            <a:r>
              <a:rPr lang="en-US" sz="1400" dirty="0" err="1">
                <a:solidFill>
                  <a:srgbClr val="BD4147"/>
                </a:solidFill>
                <a:latin typeface="Menlo"/>
              </a:rPr>
              <a:t>marklogic-datahub</a:t>
            </a:r>
            <a:r>
              <a:rPr lang="en-US" sz="1400" dirty="0">
                <a:solidFill>
                  <a:srgbClr val="BD4147"/>
                </a:solidFill>
                <a:latin typeface="Menlo"/>
              </a:rPr>
              <a:t>*.</a:t>
            </a:r>
            <a:r>
              <a:rPr lang="en-US" sz="1400" dirty="0" smtClean="0">
                <a:solidFill>
                  <a:srgbClr val="BD4147"/>
                </a:solidFill>
                <a:latin typeface="Menlo"/>
              </a:rPr>
              <a:t>war</a:t>
            </a:r>
          </a:p>
          <a:p>
            <a:pPr marL="514350" lvl="1" indent="-28575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1400" dirty="0" smtClean="0"/>
              <a:t>To </a:t>
            </a:r>
            <a:r>
              <a:rPr lang="en-US" sz="1400" dirty="0"/>
              <a:t>use a custom port number; e.g., port 9000: </a:t>
            </a:r>
            <a:r>
              <a:rPr lang="en-US" sz="1400" dirty="0">
                <a:solidFill>
                  <a:srgbClr val="BD4147"/>
                </a:solidFill>
                <a:latin typeface="Menlo"/>
              </a:rPr>
              <a:t>java -jar </a:t>
            </a:r>
            <a:r>
              <a:rPr lang="en-US" sz="1400" dirty="0" err="1" smtClean="0">
                <a:solidFill>
                  <a:srgbClr val="BD4147"/>
                </a:solidFill>
                <a:latin typeface="Menlo"/>
              </a:rPr>
              <a:t>marklogic-datahub</a:t>
            </a:r>
            <a:r>
              <a:rPr lang="en-US" sz="1400" dirty="0">
                <a:solidFill>
                  <a:srgbClr val="BD4147"/>
                </a:solidFill>
                <a:latin typeface="Menlo"/>
              </a:rPr>
              <a:t>*</a:t>
            </a:r>
            <a:r>
              <a:rPr lang="en-US" sz="1400" dirty="0" smtClean="0">
                <a:solidFill>
                  <a:srgbClr val="BD4147"/>
                </a:solidFill>
                <a:latin typeface="Menlo"/>
              </a:rPr>
              <a:t>.war </a:t>
            </a:r>
            <a:r>
              <a:rPr lang="en-US" sz="1400" dirty="0">
                <a:solidFill>
                  <a:srgbClr val="BD4147"/>
                </a:solidFill>
                <a:latin typeface="Menlo"/>
              </a:rPr>
              <a:t>--</a:t>
            </a:r>
            <a:r>
              <a:rPr lang="en-US" sz="1400" dirty="0" err="1">
                <a:solidFill>
                  <a:srgbClr val="BD4147"/>
                </a:solidFill>
                <a:latin typeface="Menlo"/>
              </a:rPr>
              <a:t>server.port</a:t>
            </a:r>
            <a:r>
              <a:rPr lang="en-US" sz="1400" dirty="0">
                <a:solidFill>
                  <a:srgbClr val="BD4147"/>
                </a:solidFill>
                <a:latin typeface="Menlo"/>
              </a:rPr>
              <a:t>=9000</a:t>
            </a:r>
          </a:p>
          <a:p>
            <a:pPr marL="34290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ts val="1800"/>
              </a:lnSpc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endParaRPr lang="en-US" sz="1600" dirty="0" smtClean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 smtClean="0"/>
          </a:p>
        </p:txBody>
      </p:sp>
      <p:sp>
        <p:nvSpPr>
          <p:cNvPr id="4" name="Slide Number"/>
          <p:cNvSpPr txBox="1"/>
          <p:nvPr/>
        </p:nvSpPr>
        <p:spPr>
          <a:xfrm>
            <a:off x="63500" y="4762500"/>
            <a:ext cx="44450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500" smtClean="0">
                <a:solidFill>
                  <a:srgbClr val="000000"/>
                </a:solidFill>
              </a:rPr>
              <a:t>2</a:t>
            </a:r>
            <a:endParaRPr lang="en-US" sz="15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90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 White Graphic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 White Graphic" id="{7E079C36-5A86-4465-B41D-74F1571CFFD3}" vid="{AC72304F-5374-49EB-AE31-F152C5D518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1702</Words>
  <Application>Microsoft Office PowerPoint</Application>
  <PresentationFormat>On-screen Show (16:9)</PresentationFormat>
  <Paragraphs>387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Consolas</vt:lpstr>
      <vt:lpstr>Courier New</vt:lpstr>
      <vt:lpstr>Menlo</vt:lpstr>
      <vt:lpstr>Symbol</vt:lpstr>
      <vt:lpstr>Times New Roman</vt:lpstr>
      <vt:lpstr>Wingdings</vt:lpstr>
      <vt:lpstr>2018 White Graphic</vt:lpstr>
      <vt:lpstr>          Data Hub Framework 5.2</vt:lpstr>
      <vt:lpstr>MarkLogic Data Hub</vt:lpstr>
      <vt:lpstr>Data Services First</vt:lpstr>
      <vt:lpstr>Example : Sunrise Insurance!</vt:lpstr>
      <vt:lpstr>Envelope pattern :</vt:lpstr>
      <vt:lpstr>Data Hub Framework:</vt:lpstr>
      <vt:lpstr>Data Hub Framework:</vt:lpstr>
      <vt:lpstr>Data Hub Framework (DHF) using QuickStart app:</vt:lpstr>
      <vt:lpstr>Steps to set up DHF:</vt:lpstr>
      <vt:lpstr>Steps to set up DHF:</vt:lpstr>
      <vt:lpstr>Steps to set up DHF:</vt:lpstr>
      <vt:lpstr>Steps to set up DHF:</vt:lpstr>
      <vt:lpstr>Steps to set up DHF:</vt:lpstr>
      <vt:lpstr>Steps to set up DHF:</vt:lpstr>
      <vt:lpstr>Steps to set up DHF:</vt:lpstr>
      <vt:lpstr>Steps to set up DHF:</vt:lpstr>
      <vt:lpstr>Steps to set up DHF:</vt:lpstr>
      <vt:lpstr>Data Hub Framework:</vt:lpstr>
      <vt:lpstr>Ingestion:</vt:lpstr>
      <vt:lpstr>Ingestion:</vt:lpstr>
      <vt:lpstr>Ingestion:</vt:lpstr>
      <vt:lpstr>Ingestion:</vt:lpstr>
      <vt:lpstr>Ingestion:</vt:lpstr>
      <vt:lpstr>Ingestion (Browse data) :</vt:lpstr>
      <vt:lpstr>Curate:</vt:lpstr>
      <vt:lpstr>Entity Creation (eg: customer):</vt:lpstr>
      <vt:lpstr>Entity Creation (eg: customer):</vt:lpstr>
      <vt:lpstr>Entity Creation (eg: customer):</vt:lpstr>
      <vt:lpstr>Curate Mapping :</vt:lpstr>
      <vt:lpstr>Curate Mapping :</vt:lpstr>
      <vt:lpstr>Curate Mapping - configure the mapping step :</vt:lpstr>
      <vt:lpstr>Curate Mapping :</vt:lpstr>
      <vt:lpstr>Browse Data:</vt:lpstr>
      <vt:lpstr>Curate: Mastering(Match + Merge)</vt:lpstr>
      <vt:lpstr>Curate: Mastering(Match)</vt:lpstr>
      <vt:lpstr>Curate: Mastering(Match)</vt:lpstr>
      <vt:lpstr>Curate: Mastering(Match)</vt:lpstr>
      <vt:lpstr>Curate: Mastering (Merge)</vt:lpstr>
      <vt:lpstr>Curate: Mastering (Merge)</vt:lpstr>
      <vt:lpstr>Curate: Mastering (Merge)</vt:lpstr>
      <vt:lpstr>Curate: Mastering (Merge)</vt:lpstr>
      <vt:lpstr>Access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MLCP, CoRB &amp; MarkLogic Monitoring</dc:title>
  <dc:creator>Radhakrishnan, Sharu(Cognizant)</dc:creator>
  <cp:lastModifiedBy>Radhakrishnan, Sharu (Cognizant)</cp:lastModifiedBy>
  <cp:revision>227</cp:revision>
  <dcterms:created xsi:type="dcterms:W3CDTF">2019-03-15T09:42:30Z</dcterms:created>
  <dcterms:modified xsi:type="dcterms:W3CDTF">2020-05-18T19:56:19Z</dcterms:modified>
</cp:coreProperties>
</file>