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media/image5.jpg" ContentType="image/gif"/>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9" r:id="rId2"/>
    <p:sldId id="261" r:id="rId3"/>
    <p:sldId id="258" r:id="rId4"/>
    <p:sldId id="262" r:id="rId5"/>
    <p:sldId id="263" r:id="rId6"/>
    <p:sldId id="264" r:id="rId7"/>
    <p:sldId id="268" r:id="rId8"/>
    <p:sldId id="269" r:id="rId9"/>
    <p:sldId id="275" r:id="rId10"/>
    <p:sldId id="276" r:id="rId11"/>
    <p:sldId id="277" r:id="rId12"/>
    <p:sldId id="278" r:id="rId13"/>
    <p:sldId id="279" r:id="rId14"/>
    <p:sldId id="280" r:id="rId15"/>
    <p:sldId id="284" r:id="rId16"/>
    <p:sldId id="281" r:id="rId17"/>
    <p:sldId id="282" r:id="rId18"/>
    <p:sldId id="270" r:id="rId19"/>
    <p:sldId id="271" r:id="rId20"/>
    <p:sldId id="301" r:id="rId21"/>
    <p:sldId id="302" r:id="rId22"/>
    <p:sldId id="304" r:id="rId23"/>
    <p:sldId id="303" r:id="rId24"/>
    <p:sldId id="305" r:id="rId25"/>
    <p:sldId id="306" r:id="rId26"/>
    <p:sldId id="307" r:id="rId27"/>
    <p:sldId id="308" r:id="rId28"/>
    <p:sldId id="309" r:id="rId29"/>
    <p:sldId id="311" r:id="rId30"/>
    <p:sldId id="312" r:id="rId31"/>
    <p:sldId id="313" r:id="rId32"/>
    <p:sldId id="314" r:id="rId33"/>
    <p:sldId id="315" r:id="rId34"/>
    <p:sldId id="316" r:id="rId35"/>
    <p:sldId id="317" r:id="rId36"/>
    <p:sldId id="319" r:id="rId37"/>
    <p:sldId id="321" r:id="rId38"/>
    <p:sldId id="322" r:id="rId39"/>
    <p:sldId id="323" r:id="rId40"/>
    <p:sldId id="324" r:id="rId41"/>
    <p:sldId id="325" r:id="rId42"/>
    <p:sldId id="260"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152" d="100"/>
          <a:sy n="152" d="100"/>
        </p:scale>
        <p:origin x="42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p:nvPicPr>
        <p:blipFill>
          <a:blip r:embed="rId2"/>
          <a:stretch>
            <a:fillRect/>
          </a:stretch>
        </p:blipFill>
        <p:spPr>
          <a:xfrm>
            <a:off x="0" y="4451985"/>
            <a:ext cx="9144000" cy="691515"/>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p:nvPicPr>
        <p:blipFill>
          <a:blip r:embed="rId3"/>
          <a:stretch>
            <a:fillRect/>
          </a:stretch>
        </p:blipFill>
        <p:spPr bwMode="black">
          <a:xfrm>
            <a:off x="457200" y="384048"/>
            <a:ext cx="2385905" cy="512064"/>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457200" y="1691640"/>
            <a:ext cx="5029200" cy="1052596"/>
          </a:xfrm>
        </p:spPr>
        <p:txBody>
          <a:bodyPr anchor="b">
            <a:spAutoFit/>
          </a:bodyPr>
          <a:lstStyle>
            <a:lvl1pPr algn="l">
              <a:defRPr sz="3800">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457200" y="3118104"/>
            <a:ext cx="5029200" cy="538609"/>
          </a:xfrm>
        </p:spPr>
        <p:txBody>
          <a:bodyPr>
            <a:sp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1800">
                <a:solidFill>
                  <a:schemeClr val="tx1"/>
                </a:solidFill>
              </a:defRPr>
            </a:lvl1pPr>
            <a:lvl2pPr marL="0" indent="0" algn="l">
              <a:buClrTx/>
              <a:buFont typeface="Arial" panose="020B0604020202020204" pitchFamily="34" charset="0"/>
              <a:buNone/>
              <a:tabLst/>
              <a:defRPr sz="1200">
                <a:solidFill>
                  <a:schemeClr val="tx1"/>
                </a:solidFill>
              </a:defRPr>
            </a:lvl2pPr>
            <a:lvl3pPr marL="228600" indent="-228600" algn="l">
              <a:spcBef>
                <a:spcPts val="600"/>
              </a:spcBef>
              <a:buClrTx/>
              <a:buSzPct val="125000"/>
              <a:buFont typeface="Arial" panose="020B0604020202020204" pitchFamily="34" charset="0"/>
              <a:buChar char="•"/>
              <a:defRPr sz="1200">
                <a:solidFill>
                  <a:schemeClr val="tx1"/>
                </a:solidFill>
              </a:defRPr>
            </a:lvl3pPr>
            <a:lvl4pPr marL="228600" indent="-228600" algn="l">
              <a:spcBef>
                <a:spcPts val="600"/>
              </a:spcBef>
              <a:buClrTx/>
              <a:buSzPct val="125000"/>
              <a:buFont typeface="Arial" panose="020B0604020202020204" pitchFamily="34" charset="0"/>
              <a:buChar char="•"/>
              <a:defRPr sz="1200">
                <a:solidFill>
                  <a:schemeClr val="tx1"/>
                </a:solidFill>
              </a:defRPr>
            </a:lvl4pPr>
            <a:lvl5pPr marL="228600" indent="-228600" algn="l">
              <a:spcBef>
                <a:spcPts val="600"/>
              </a:spcBef>
              <a:buClrTx/>
              <a:buSzPct val="125000"/>
              <a:buFont typeface="Arial" panose="020B0604020202020204" pitchFamily="34" charset="0"/>
              <a:buChar char="•"/>
              <a:defRPr sz="1200">
                <a:solidFill>
                  <a:schemeClr val="tx1"/>
                </a:solidFill>
              </a:defRPr>
            </a:lvl5pPr>
            <a:lvl6pPr marL="228600" indent="-228600" algn="l">
              <a:spcBef>
                <a:spcPts val="600"/>
              </a:spcBef>
              <a:buClrTx/>
              <a:buSzPct val="125000"/>
              <a:buFont typeface="Arial" panose="020B0604020202020204" pitchFamily="34" charset="0"/>
              <a:buChar char="•"/>
              <a:defRPr sz="1200">
                <a:solidFill>
                  <a:schemeClr val="tx1"/>
                </a:solidFill>
              </a:defRPr>
            </a:lvl6pPr>
            <a:lvl7pPr marL="228600" indent="-228600" algn="l">
              <a:spcBef>
                <a:spcPts val="600"/>
              </a:spcBef>
              <a:buClrTx/>
              <a:buSzPct val="125000"/>
              <a:buFont typeface="Arial" panose="020B0604020202020204" pitchFamily="34" charset="0"/>
              <a:buChar char="•"/>
              <a:defRPr sz="1200">
                <a:solidFill>
                  <a:schemeClr val="tx1"/>
                </a:solidFill>
              </a:defRPr>
            </a:lvl7pPr>
            <a:lvl8pPr marL="228600" indent="-228600" algn="l">
              <a:spcBef>
                <a:spcPts val="600"/>
              </a:spcBef>
              <a:buClrTx/>
              <a:buSzPct val="125000"/>
              <a:buFont typeface="Arial" panose="020B0604020202020204" pitchFamily="34" charset="0"/>
              <a:buChar char="•"/>
              <a:defRPr sz="1200">
                <a:solidFill>
                  <a:schemeClr val="tx1"/>
                </a:solidFill>
              </a:defRPr>
            </a:lvl8pPr>
            <a:lvl9pPr marL="228600" indent="-228600" algn="l">
              <a:spcBef>
                <a:spcPts val="600"/>
              </a:spcBef>
              <a:buClrTx/>
              <a:buSzPct val="125000"/>
              <a:buFont typeface="Arial" panose="020B0604020202020204" pitchFamily="34" charset="0"/>
              <a:buChar char="•"/>
              <a:defRPr sz="1200">
                <a:solidFill>
                  <a:schemeClr val="tx1"/>
                </a:solidFill>
              </a:defRPr>
            </a:lvl9pPr>
          </a:lstStyle>
          <a:p>
            <a:pPr lvl="0"/>
            <a:r>
              <a:rPr lang="en-US" dirty="0"/>
              <a:t>Speaker’s Full Name</a:t>
            </a:r>
          </a:p>
          <a:p>
            <a:pPr lvl="1"/>
            <a:r>
              <a:rPr lang="en-US" dirty="0"/>
              <a:t>Speaker’s title</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9B63AD2-13B3-4C1A-81A7-6B8DAA7875CA}"/>
              </a:ext>
            </a:extLst>
          </p:cNvPr>
          <p:cNvPicPr>
            <a:picLocks noChangeAspect="1"/>
          </p:cNvPicPr>
          <p:nvPr/>
        </p:nvPicPr>
        <p:blipFill>
          <a:blip r:embed="rId3"/>
          <a:stretch>
            <a:fillRect/>
          </a:stretch>
        </p:blipFill>
        <p:spPr bwMode="black">
          <a:xfrm>
            <a:off x="457200" y="384048"/>
            <a:ext cx="2385905" cy="512064"/>
          </a:xfrm>
          <a:prstGeom prst="rect">
            <a:avLst/>
          </a:prstGeom>
        </p:spPr>
      </p:pic>
      <p:cxnSp>
        <p:nvCxnSpPr>
          <p:cNvPr id="12" name="Straight Connector 11">
            <a:extLst>
              <a:ext uri="{FF2B5EF4-FFF2-40B4-BE49-F238E27FC236}">
                <a16:creationId xmlns:a16="http://schemas.microsoft.com/office/drawing/2014/main" id="{B2D38650-2189-4A4F-AD30-9C41C4094C5F}"/>
              </a:ext>
            </a:extLst>
          </p:cNvPr>
          <p:cNvCxnSpPr>
            <a:cxnSpLocks/>
          </p:cNvCxnSpPr>
          <p:nvPr/>
        </p:nvCxnSpPr>
        <p:spPr bwMode="black">
          <a:xfrm>
            <a:off x="457200" y="2928574"/>
            <a:ext cx="2286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2786" y="4713936"/>
            <a:ext cx="192314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chemeClr val="bg1"/>
                </a:solidFill>
                <a:effectLst/>
                <a:uLnTx/>
                <a:uFillTx/>
                <a:latin typeface="+mn-lt"/>
                <a:cs typeface="Arial"/>
              </a:rPr>
              <a:t>© </a:t>
            </a:r>
            <a:r>
              <a:rPr kumimoji="0" lang="en-US" sz="750" b="0" i="0" u="none" strike="noStrike" kern="0" cap="none" spc="0" normalizeH="0" baseline="0" noProof="0" dirty="0" smtClean="0">
                <a:ln>
                  <a:noFill/>
                </a:ln>
                <a:solidFill>
                  <a:schemeClr val="bg1"/>
                </a:solidFill>
                <a:effectLst/>
                <a:uLnTx/>
                <a:uFillTx/>
                <a:latin typeface="+mn-lt"/>
                <a:cs typeface="Arial"/>
              </a:rPr>
              <a:t>2018 </a:t>
            </a:r>
            <a:r>
              <a:rPr kumimoji="0" lang="en-US" sz="750" b="0" i="0" u="none" strike="noStrike" kern="0" cap="none" spc="0" normalizeH="0" baseline="0" noProof="0" dirty="0">
                <a:ln>
                  <a:noFill/>
                </a:ln>
                <a:solidFill>
                  <a:schemeClr val="bg1"/>
                </a:solidFill>
                <a:effectLst/>
                <a:uLnTx/>
                <a:uFillTx/>
                <a:latin typeface="+mn-lt"/>
                <a:cs typeface="Arial"/>
              </a:rPr>
              <a:t>Cognizant </a:t>
            </a:r>
          </a:p>
        </p:txBody>
      </p:sp>
    </p:spTree>
    <p:extLst>
      <p:ext uri="{BB962C8B-B14F-4D97-AF65-F5344CB8AC3E}">
        <p14:creationId xmlns:p14="http://schemas.microsoft.com/office/powerpoint/2010/main" val="376542220"/>
      </p:ext>
    </p:extLst>
  </p:cSld>
  <p:clrMapOvr>
    <a:masterClrMapping/>
  </p:clrMapOvr>
  <p:extLst mod="1">
    <p:ext uri="{DCECCB84-F9BA-43D5-87BE-67443E8EF086}">
      <p15:sldGuideLst xmlns:p15="http://schemas.microsoft.com/office/powerpoint/2012/main">
        <p15:guide id="1" orient="horz" pos="1620">
          <p15:clr>
            <a:srgbClr val="FBAE40"/>
          </p15:clr>
        </p15:guide>
        <p15:guide id="2" pos="2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3074077"/>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3236976" y="1257509"/>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3236976" y="3072384"/>
            <a:ext cx="2688336" cy="150875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6080760" y="1261872"/>
            <a:ext cx="2688336" cy="16184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6080760" y="3072384"/>
            <a:ext cx="2688336" cy="1508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60DEE365-CEC6-462F-A8D6-0D01247F7F3B}" type="datetimeFigureOut">
              <a:rPr lang="en-US" smtClean="0"/>
              <a:t>3/20/2019</a:t>
            </a:fld>
            <a:endParaRPr lang="en-US"/>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3" name="Straight Connector 12">
            <a:extLst>
              <a:ext uri="{FF2B5EF4-FFF2-40B4-BE49-F238E27FC236}">
                <a16:creationId xmlns:a16="http://schemas.microsoft.com/office/drawing/2014/main" id="{39F1CC7F-1769-4309-B028-FCCD6DB279B4}"/>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02C49C4-4B74-4AA3-BB68-2300CD8650BE}"/>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912404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60DEE365-CEC6-462F-A8D6-0D01247F7F3B}" type="datetimeFigureOut">
              <a:rPr lang="en-US" smtClean="0"/>
              <a:t>3/20/2019</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D8BD2276-8977-4766-9164-0C1C18520B12}"/>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642880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60DEE365-CEC6-462F-A8D6-0D01247F7F3B}" type="datetimeFigureOut">
              <a:rPr lang="en-US" smtClean="0"/>
              <a:t>3/20/2019</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4654296" y="1261871"/>
            <a:ext cx="4489704"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BE6D374-812D-46BD-ACCF-706447B9BF29}"/>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118543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Font typeface="Courier New" panose="02070309020205020404" pitchFamily="49" charset="0"/>
              <a:buChar char="o"/>
              <a:defRPr sz="1400"/>
            </a:lvl7pPr>
            <a:lvl8pPr marL="685800" indent="-228600">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60DEE365-CEC6-462F-A8D6-0D01247F7F3B}" type="datetimeFigureOut">
              <a:rPr lang="en-US" smtClean="0"/>
              <a:t>3/20/2019</a:t>
            </a:fld>
            <a:endParaRPr lang="en-US"/>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4654296" y="1261872"/>
            <a:ext cx="4489704" cy="3319272"/>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B115615-761F-445E-87C9-9E35C790E64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8E423FB-65E5-44B7-A219-A6E67DC3F2EE}"/>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063985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60DEE365-CEC6-462F-A8D6-0D01247F7F3B}" type="datetimeFigureOut">
              <a:rPr lang="en-US" smtClean="0"/>
              <a:t>3/20/2019</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EA665A60-4126-4C36-935C-5B20305506C9}"/>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869086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60DEE365-CEC6-462F-A8D6-0D01247F7F3B}" type="datetimeFigureOut">
              <a:rPr lang="en-US" smtClean="0"/>
              <a:t>3/20/2019</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261872"/>
            <a:ext cx="4498848" cy="3319272"/>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3101BBA-D0AC-40A0-823F-9602CC060283}"/>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395068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4657344" y="1261872"/>
            <a:ext cx="4111752" cy="3319272"/>
          </a:xfrm>
        </p:spPr>
        <p:txBody>
          <a:bodyPr/>
          <a:lstStyle>
            <a:lvl1pPr marL="228600" indent="-228600">
              <a:buFont typeface="+mj-lt"/>
              <a:buAutoNum type="arabicPeriod"/>
              <a:defRPr/>
            </a:lvl1pPr>
            <a:lvl2pPr marL="0" indent="0">
              <a:buNone/>
              <a:defRPr sz="1400">
                <a:solidFill>
                  <a:schemeClr val="tx2"/>
                </a:solidFill>
              </a:defRPr>
            </a:lvl2pPr>
            <a:lvl3pPr marL="228600" indent="-228600">
              <a:buClrTx/>
              <a:buSzPct val="125000"/>
              <a:buFont typeface="Arial" panose="020B0604020202020204" pitchFamily="34" charset="0"/>
              <a:buChar char="•"/>
              <a:defRPr sz="1400"/>
            </a:lvl3pPr>
            <a:lvl4pPr marL="457200" indent="-228600">
              <a:buClrTx/>
              <a:buSzPct val="90000"/>
              <a:buFont typeface="Arial" panose="020B0604020202020204" pitchFamily="34" charset="0"/>
              <a:buChar char="–"/>
              <a:defRPr sz="1400"/>
            </a:lvl4pPr>
            <a:lvl5pPr marL="685800" indent="-228600">
              <a:buClrTx/>
              <a:buSzPct val="90000"/>
              <a:buFont typeface="Courier New" panose="02070309020205020404" pitchFamily="49" charset="0"/>
              <a:buChar char="o"/>
              <a:defRPr sz="1400"/>
            </a:lvl5pPr>
            <a:lvl6pPr marL="685800" indent="-228600">
              <a:buClrTx/>
              <a:buSzPct val="90000"/>
              <a:buFont typeface="Courier New" panose="02070309020205020404" pitchFamily="49" charset="0"/>
              <a:buChar char="o"/>
              <a:defRPr sz="1400"/>
            </a:lvl6pPr>
            <a:lvl7pPr marL="685800" indent="-228600">
              <a:buClrTx/>
              <a:buFont typeface="Courier New" panose="02070309020205020404" pitchFamily="49" charset="0"/>
              <a:buChar char="o"/>
              <a:defRPr sz="1400"/>
            </a:lvl7pPr>
            <a:lvl8pPr marL="685800" indent="-228600">
              <a:buClrTx/>
              <a:buFont typeface="Courier New" panose="02070309020205020404" pitchFamily="49" charset="0"/>
              <a:buChar char="o"/>
              <a:defRPr sz="1400"/>
            </a:lvl8pPr>
            <a:lvl9pPr marL="685800" indent="-228600">
              <a:buClrTx/>
              <a:buFont typeface="Courier New" panose="02070309020205020404" pitchFamily="49" charset="0"/>
              <a:buChar char="o"/>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60DEE365-CEC6-462F-A8D6-0D01247F7F3B}" type="datetimeFigureOut">
              <a:rPr lang="en-US" smtClean="0"/>
              <a:t>3/20/2019</a:t>
            </a:fld>
            <a:endParaRPr lang="en-US"/>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261872"/>
            <a:ext cx="4498848" cy="3319272"/>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AE871DB6-0162-4A88-A1DE-BA2AD504F4FC}"/>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0714AE5-4850-4466-8C9F-DD59FC000F54}"/>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527382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557784" y="1225296"/>
            <a:ext cx="6720840" cy="1719072"/>
          </a:xfrm>
        </p:spPr>
        <p:txBody>
          <a:bodyPr anchor="t" anchorCtr="0">
            <a:noAutofit/>
          </a:bodyPr>
          <a:lstStyle>
            <a:lvl1pPr>
              <a:defRPr sz="4400">
                <a:solidFill>
                  <a:schemeClr val="tx1"/>
                </a:solidFill>
              </a:defRPr>
            </a:lvl1pPr>
            <a:lvl2pPr marL="231775" indent="-231775">
              <a:buNone/>
              <a:defRPr sz="4400">
                <a:solidFill>
                  <a:schemeClr val="tx1"/>
                </a:solidFill>
              </a:defRPr>
            </a:lvl2pPr>
            <a:lvl3pPr marL="228600" indent="-228600">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200" i="1">
                <a:solidFill>
                  <a:schemeClr val="tx1"/>
                </a:solidFill>
              </a:defRPr>
            </a:lvl4pPr>
            <a:lvl5pPr marL="0" indent="0">
              <a:buClrTx/>
              <a:buFont typeface="Arial" panose="020B0604020202020204" pitchFamily="34" charset="0"/>
              <a:buNone/>
              <a:defRPr sz="1200" i="1">
                <a:solidFill>
                  <a:schemeClr val="tx1"/>
                </a:solidFill>
              </a:defRPr>
            </a:lvl5pPr>
            <a:lvl6pPr marL="0" indent="0">
              <a:buClrTx/>
              <a:buFont typeface="Arial" panose="020B0604020202020204" pitchFamily="34" charset="0"/>
              <a:buNone/>
              <a:defRPr sz="1200" i="1">
                <a:solidFill>
                  <a:schemeClr val="tx1"/>
                </a:solidFill>
                <a:latin typeface="+mn-lt"/>
              </a:defRPr>
            </a:lvl6pPr>
            <a:lvl7pPr marL="0" indent="0">
              <a:buClrTx/>
              <a:buFont typeface="Arial" panose="020B0604020202020204" pitchFamily="34" charset="0"/>
              <a:buNone/>
              <a:defRPr sz="1200" i="1">
                <a:solidFill>
                  <a:schemeClr val="tx1"/>
                </a:solidFill>
              </a:defRPr>
            </a:lvl7pPr>
            <a:lvl8pPr marL="0" indent="0">
              <a:buClrTx/>
              <a:buFont typeface="Arial" panose="020B0604020202020204" pitchFamily="34" charset="0"/>
              <a:buNone/>
              <a:defRPr sz="1200" i="1">
                <a:solidFill>
                  <a:schemeClr val="tx1"/>
                </a:solidFill>
              </a:defRPr>
            </a:lvl8pPr>
            <a:lvl9pPr marL="0" indent="0">
              <a:buClrTx/>
              <a:buFont typeface="Arial" panose="020B0604020202020204" pitchFamily="34" charset="0"/>
              <a:buNone/>
              <a:defRPr sz="1200" i="1">
                <a:solidFill>
                  <a:schemeClr val="tx1"/>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60DEE365-CEC6-462F-A8D6-0D01247F7F3B}" type="datetimeFigureOut">
              <a:rPr lang="en-US" smtClean="0"/>
              <a:t>3/20/2019</a:t>
            </a:fld>
            <a:endParaRPr lang="en-US"/>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7" name="Straight Connector 6">
            <a:extLst>
              <a:ext uri="{FF2B5EF4-FFF2-40B4-BE49-F238E27FC236}">
                <a16:creationId xmlns:a16="http://schemas.microsoft.com/office/drawing/2014/main" id="{F437EAAD-C2F6-40CC-8C2D-A4C3970B3E6F}"/>
              </a:ext>
            </a:extLst>
          </p:cNvPr>
          <p:cNvCxnSpPr>
            <a:cxnSpLocks/>
          </p:cNvCxnSpPr>
          <p:nvPr/>
        </p:nvCxnSpPr>
        <p:spPr>
          <a:xfrm>
            <a:off x="557784" y="1097280"/>
            <a:ext cx="672084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9563F996-94D9-4E07-B4CD-3CF1568075BD}"/>
              </a:ext>
            </a:extLst>
          </p:cNvPr>
          <p:cNvPicPr>
            <a:picLocks noChangeAspect="1"/>
          </p:cNvPicPr>
          <p:nvPr/>
        </p:nvPicPr>
        <p:blipFill>
          <a:blip r:embed="rId2"/>
          <a:stretch>
            <a:fillRect/>
          </a:stretch>
        </p:blipFill>
        <p:spPr bwMode="black">
          <a:xfrm>
            <a:off x="7485912" y="4780026"/>
            <a:ext cx="1278163" cy="274320"/>
          </a:xfrm>
          <a:prstGeom prst="rect">
            <a:avLst/>
          </a:prstGeom>
        </p:spPr>
      </p:pic>
      <p:sp>
        <p:nvSpPr>
          <p:cNvPr id="13" name="TextBox 12"/>
          <p:cNvSpPr txBox="1"/>
          <p:nvPr/>
        </p:nvSpPr>
        <p:spPr>
          <a:xfrm>
            <a:off x="464489" y="4775829"/>
            <a:ext cx="179770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rgbClr val="0033A0"/>
                </a:solidFill>
                <a:effectLst/>
                <a:uLnTx/>
                <a:uFillTx/>
                <a:latin typeface="+mn-lt"/>
                <a:cs typeface="Arial"/>
              </a:rPr>
              <a:t>© </a:t>
            </a:r>
            <a:r>
              <a:rPr kumimoji="0" lang="en-US" sz="750" b="0" i="0" u="none" strike="noStrike" kern="0" cap="none" spc="0" normalizeH="0" baseline="0" noProof="0" dirty="0" smtClean="0">
                <a:ln>
                  <a:noFill/>
                </a:ln>
                <a:solidFill>
                  <a:srgbClr val="0033A0"/>
                </a:solidFill>
                <a:effectLst/>
                <a:uLnTx/>
                <a:uFillTx/>
                <a:latin typeface="+mn-lt"/>
                <a:cs typeface="Arial"/>
              </a:rPr>
              <a:t>2018 </a:t>
            </a:r>
            <a:r>
              <a:rPr kumimoji="0" lang="en-US" sz="750" b="0" i="0" u="none" strike="noStrike" kern="0" cap="none" spc="0" normalizeH="0" baseline="0" noProof="0" dirty="0">
                <a:ln>
                  <a:noFill/>
                </a:ln>
                <a:solidFill>
                  <a:srgbClr val="0033A0"/>
                </a:solidFill>
                <a:effectLst/>
                <a:uLnTx/>
                <a:uFillTx/>
                <a:latin typeface="+mn-lt"/>
                <a:cs typeface="Arial"/>
              </a:rPr>
              <a:t>Cognizant </a:t>
            </a:r>
          </a:p>
        </p:txBody>
      </p:sp>
    </p:spTree>
    <p:extLst>
      <p:ext uri="{BB962C8B-B14F-4D97-AF65-F5344CB8AC3E}">
        <p14:creationId xmlns:p14="http://schemas.microsoft.com/office/powerpoint/2010/main" val="3656528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smtClean="0"/>
              <a:t>Click to edit Master title style</a:t>
            </a:r>
            <a:endParaRPr lang="en-US"/>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60DEE365-CEC6-462F-A8D6-0D01247F7F3B}" type="datetimeFigureOut">
              <a:rPr lang="en-US" smtClean="0"/>
              <a:t>3/20/2019</a:t>
            </a:fld>
            <a:endParaRPr lang="en-US"/>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1A92D58F-27A5-440B-BDDC-757CC6F1E323}"/>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0E5CE040-C0D3-40BD-8063-A2DF101E8B8B}"/>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4344272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9144000" cy="4572000"/>
          </a:xfrm>
          <a:prstGeom prst="rect">
            <a:avLst/>
          </a:prstGeom>
        </p:spPr>
        <p:txBody>
          <a:bodyPr anchor="ctr">
            <a:normAutofit/>
          </a:bodyP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tx2"/>
                </a:solidFill>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60DEE365-CEC6-462F-A8D6-0D01247F7F3B}" type="datetimeFigureOut">
              <a:rPr lang="en-US" smtClean="0"/>
              <a:t>3/20/2019</a:t>
            </a:fld>
            <a:endParaRPr lang="en-US"/>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1" name="Straight Connector 10">
            <a:extLst>
              <a:ext uri="{FF2B5EF4-FFF2-40B4-BE49-F238E27FC236}">
                <a16:creationId xmlns:a16="http://schemas.microsoft.com/office/drawing/2014/main" id="{D3E2704D-D973-44F5-AFE3-5458B42961F6}"/>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59E830F-3EEF-43CF-8DA5-7C9FAB97A07E}"/>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187051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384048" y="1261872"/>
            <a:ext cx="8385048"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60DEE365-CEC6-462F-A8D6-0D01247F7F3B}" type="datetimeFigureOut">
              <a:rPr lang="en-US" smtClean="0"/>
              <a:t>3/20/2019</a:t>
            </a:fld>
            <a:endParaRPr lang="en-US"/>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52B07E44-2946-4C76-AAE8-51C4712E237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905822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3200400"/>
            <a:ext cx="9143999" cy="1371600"/>
          </a:xfrm>
          <a:prstGeom prst="rect">
            <a:avLst/>
          </a:prstGeom>
        </p:spPr>
        <p:txBody>
          <a:bodyPr anchor="ctr">
            <a:normAutofit/>
          </a:bodyPr>
          <a:lstStyle>
            <a:lvl1pPr marL="0" indent="0" algn="ctr">
              <a:buNone/>
              <a:defRPr>
                <a:solidFill>
                  <a:schemeClr val="tx2"/>
                </a:solidFill>
              </a:defRPr>
            </a:lvl1pPr>
          </a:lstStyle>
          <a:p>
            <a:r>
              <a:rPr lang="en-US" smtClean="0"/>
              <a:t>Click icon to add picture</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384048" y="274320"/>
            <a:ext cx="8385048" cy="2743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60DEE365-CEC6-462F-A8D6-0D01247F7F3B}" type="datetimeFigureOut">
              <a:rPr lang="en-US" smtClean="0"/>
              <a:t>3/20/2019</a:t>
            </a:fld>
            <a:endParaRPr lang="en-US"/>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C0861592-E564-44B4-A852-0D4E56011C1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2063E46-1CE4-4B18-8360-8C206F79FA32}"/>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637060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60DEE365-CEC6-462F-A8D6-0D01247F7F3B}" type="datetimeFigureOut">
              <a:rPr lang="en-US" smtClean="0"/>
              <a:t>3/20/2019</a:t>
            </a:fld>
            <a:endParaRPr lang="en-US"/>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7" name="Straight Connector 6">
            <a:extLst>
              <a:ext uri="{FF2B5EF4-FFF2-40B4-BE49-F238E27FC236}">
                <a16:creationId xmlns:a16="http://schemas.microsoft.com/office/drawing/2014/main" id="{EBA89284-C4DA-40FB-8673-D09F327E1187}"/>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E404F8E-3569-4CB7-9779-AC1B195FD642}"/>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80221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143000"/>
            <a:ext cx="9144000" cy="3429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384048" y="274320"/>
            <a:ext cx="8382437" cy="795528"/>
          </a:xfrm>
        </p:spPr>
        <p:txBody>
          <a:bodyPr/>
          <a:lstStyle/>
          <a:p>
            <a:r>
              <a:rPr lang="en-US" smtClean="0"/>
              <a:t>Click to edit Master title style</a:t>
            </a:r>
            <a:endParaRPr lang="en-US" dirty="0"/>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60DEE365-CEC6-462F-A8D6-0D01247F7F3B}" type="datetimeFigureOut">
              <a:rPr lang="en-US" smtClean="0"/>
              <a:t>3/20/2019</a:t>
            </a:fld>
            <a:endParaRPr lang="en-US"/>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26E7E8EB-BBE8-401F-8C15-7A754DD1C2CB}"/>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2F5B8BF-A1CE-42CC-ACF4-0A5192FDE5F8}"/>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22667289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1"/>
            <a:ext cx="4114800" cy="4297679"/>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4498848"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60DEE365-CEC6-462F-A8D6-0D01247F7F3B}" type="datetimeFigureOut">
              <a:rPr lang="en-US" smtClean="0"/>
              <a:t>3/20/2019</a:t>
            </a:fld>
            <a:endParaRPr lang="en-US"/>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FB6A4D1D-419D-453A-9A35-9EF2960602A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AA30451-9D03-4FA5-AF5E-920706E8ED2F}"/>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306398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6" y="274320"/>
            <a:ext cx="4114800" cy="4297678"/>
          </a:xfrm>
        </p:spPr>
        <p:txBody>
          <a:bodyPr/>
          <a:lstStyle>
            <a:lvl1pPr>
              <a:defRPr>
                <a:solidFill>
                  <a:schemeClr val="tx2"/>
                </a:solidFill>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0" y="0"/>
            <a:ext cx="4498975" cy="4572000"/>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60DEE365-CEC6-462F-A8D6-0D01247F7F3B}" type="datetimeFigureOut">
              <a:rPr lang="en-US" smtClean="0"/>
              <a:t>3/20/2019</a:t>
            </a:fld>
            <a:endParaRPr lang="en-US"/>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8" name="Straight Connector 7">
            <a:extLst>
              <a:ext uri="{FF2B5EF4-FFF2-40B4-BE49-F238E27FC236}">
                <a16:creationId xmlns:a16="http://schemas.microsoft.com/office/drawing/2014/main" id="{092DAA9B-CFA7-4AA1-B116-CD98263A729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3F9A740-E5A2-4D3A-836A-46E192FC2100}"/>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7177399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0" y="5975"/>
            <a:ext cx="9133377" cy="5137525"/>
          </a:xfrm>
          <a:prstGeom prst="rect">
            <a:avLst/>
          </a:prstGeom>
        </p:spPr>
      </p:pic>
      <p:sp>
        <p:nvSpPr>
          <p:cNvPr id="2" name="Title 1"/>
          <p:cNvSpPr>
            <a:spLocks noGrp="1"/>
          </p:cNvSpPr>
          <p:nvPr>
            <p:ph type="title" hasCustomPrompt="1"/>
          </p:nvPr>
        </p:nvSpPr>
        <p:spPr>
          <a:xfrm>
            <a:off x="612648" y="1828800"/>
            <a:ext cx="7772400" cy="329184"/>
          </a:xfrm>
        </p:spPr>
        <p:txBody>
          <a:bodyPr anchor="b" anchorCtr="0">
            <a:noAutofit/>
          </a:bodyPr>
          <a:lstStyle>
            <a:lvl1pPr>
              <a:defRPr sz="3200">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612648" y="2441448"/>
            <a:ext cx="7772400" cy="630936"/>
          </a:xfrm>
          <a:prstGeom prst="rect">
            <a:avLst/>
          </a:prstGeom>
        </p:spPr>
        <p:txBody>
          <a:bodyPr vert="horz">
            <a:normAutofit/>
          </a:bodyPr>
          <a:lstStyle>
            <a:lvl1pPr marL="0" indent="0">
              <a:buNone/>
              <a:defRPr sz="2000">
                <a:solidFill>
                  <a:schemeClr val="tx1"/>
                </a:solidFill>
              </a:defRPr>
            </a:lvl1pPr>
            <a:lvl2pPr marL="0" indent="0">
              <a:buNone/>
              <a:defRPr sz="2000">
                <a:solidFill>
                  <a:schemeClr val="tx1"/>
                </a:solidFill>
              </a:defRPr>
            </a:lvl2pPr>
            <a:lvl3pPr marL="0" indent="0">
              <a:buNone/>
              <a:defRPr sz="2000">
                <a:solidFill>
                  <a:schemeClr val="tx1"/>
                </a:solidFill>
              </a:defRPr>
            </a:lvl3pPr>
            <a:lvl4pPr marL="0" indent="0">
              <a:buNone/>
              <a:defRPr sz="2000">
                <a:solidFill>
                  <a:schemeClr val="tx1"/>
                </a:solidFill>
              </a:defRPr>
            </a:lvl4pPr>
            <a:lvl5pPr marL="0" indent="0">
              <a:buNone/>
              <a:defRPr sz="2000">
                <a:solidFill>
                  <a:schemeClr val="tx1"/>
                </a:solidFill>
              </a:defRPr>
            </a:lvl5pPr>
            <a:lvl6pPr marL="0" indent="0">
              <a:buNone/>
              <a:defRPr sz="2000">
                <a:solidFill>
                  <a:schemeClr val="tx1"/>
                </a:solidFill>
              </a:defRPr>
            </a:lvl6pPr>
            <a:lvl7pPr marL="0" indent="0">
              <a:buNone/>
              <a:defRPr sz="2000">
                <a:solidFill>
                  <a:schemeClr val="tx1"/>
                </a:solidFill>
              </a:defRPr>
            </a:lvl7pPr>
            <a:lvl8pPr marL="0" indent="0">
              <a:buNone/>
              <a:defRPr sz="2000">
                <a:solidFill>
                  <a:schemeClr val="tx1"/>
                </a:solidFill>
              </a:defRPr>
            </a:lvl8pPr>
            <a:lvl9pPr marL="0" indent="0">
              <a:buNone/>
              <a:defRPr sz="2000">
                <a:solidFill>
                  <a:schemeClr val="tx1"/>
                </a:solidFill>
              </a:defRPr>
            </a:lvl9pPr>
          </a:lstStyle>
          <a:p>
            <a:pPr lvl="0"/>
            <a:r>
              <a:rPr lang="en-US" dirty="0"/>
              <a:t>Name</a:t>
            </a:r>
            <a:br>
              <a:rPr lang="en-US" dirty="0"/>
            </a:br>
            <a:r>
              <a:rPr lang="en-US" dirty="0"/>
              <a:t>Email (optional)</a:t>
            </a:r>
          </a:p>
        </p:txBody>
      </p:sp>
      <p:sp>
        <p:nvSpPr>
          <p:cNvPr id="6" name="TextBox 5"/>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p:nvPicPr>
        <p:blipFill>
          <a:blip r:embed="rId3"/>
          <a:stretch>
            <a:fillRect/>
          </a:stretch>
        </p:blipFill>
        <p:spPr bwMode="black">
          <a:xfrm>
            <a:off x="6294697" y="384048"/>
            <a:ext cx="2385905" cy="512064"/>
          </a:xfrm>
          <a:prstGeom prst="rect">
            <a:avLst/>
          </a:prstGeom>
        </p:spPr>
      </p:pic>
      <p:pic>
        <p:nvPicPr>
          <p:cNvPr id="10" name="Picture 9">
            <a:extLst>
              <a:ext uri="{FF2B5EF4-FFF2-40B4-BE49-F238E27FC236}">
                <a16:creationId xmlns:a16="http://schemas.microsoft.com/office/drawing/2014/main" id="{D9D512A5-02AD-4CE7-95D7-2098ED248CD3}"/>
              </a:ext>
            </a:extLst>
          </p:cNvPr>
          <p:cNvPicPr>
            <a:picLocks noChangeAspect="1"/>
          </p:cNvPicPr>
          <p:nvPr/>
        </p:nvPicPr>
        <p:blipFill>
          <a:blip r:embed="rId2"/>
          <a:stretch>
            <a:fillRect/>
          </a:stretch>
        </p:blipFill>
        <p:spPr>
          <a:xfrm>
            <a:off x="0" y="5975"/>
            <a:ext cx="9133377" cy="5137525"/>
          </a:xfrm>
          <a:prstGeom prst="rect">
            <a:avLst/>
          </a:prstGeom>
        </p:spPr>
      </p:pic>
      <p:sp>
        <p:nvSpPr>
          <p:cNvPr id="12" name="TextBox 11"/>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4" name="Straight Connector 13">
            <a:extLst>
              <a:ext uri="{FF2B5EF4-FFF2-40B4-BE49-F238E27FC236}">
                <a16:creationId xmlns:a16="http://schemas.microsoft.com/office/drawing/2014/main" id="{8FFA5237-4D06-4CB8-B81D-E6E000044E96}"/>
              </a:ext>
            </a:extLst>
          </p:cNvPr>
          <p:cNvCxnSpPr>
            <a:cxnSpLocks/>
          </p:cNvCxnSpPr>
          <p:nvPr/>
        </p:nvCxnSpPr>
        <p:spPr>
          <a:xfrm>
            <a:off x="611138" y="2299716"/>
            <a:ext cx="1858684"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4BBC5B1-60EC-4841-A052-A7EA10470940}"/>
              </a:ext>
            </a:extLst>
          </p:cNvPr>
          <p:cNvPicPr>
            <a:picLocks noChangeAspect="1"/>
          </p:cNvPicPr>
          <p:nvPr/>
        </p:nvPicPr>
        <p:blipFill>
          <a:blip r:embed="rId3"/>
          <a:stretch>
            <a:fillRect/>
          </a:stretch>
        </p:blipFill>
        <p:spPr bwMode="black">
          <a:xfrm>
            <a:off x="6294697" y="384048"/>
            <a:ext cx="2385905" cy="512064"/>
          </a:xfrm>
          <a:prstGeom prst="rect">
            <a:avLst/>
          </a:prstGeom>
        </p:spPr>
      </p:pic>
    </p:spTree>
    <p:extLst>
      <p:ext uri="{BB962C8B-B14F-4D97-AF65-F5344CB8AC3E}">
        <p14:creationId xmlns:p14="http://schemas.microsoft.com/office/powerpoint/2010/main" val="1517770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5" y="1261872"/>
            <a:ext cx="4114800"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60DEE365-CEC6-462F-A8D6-0D01247F7F3B}" type="datetimeFigureOut">
              <a:rPr lang="en-US" smtClean="0"/>
              <a:t>3/20/2019</a:t>
            </a:fld>
            <a:endParaRPr lang="en-US"/>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3D1A41C7-0BA2-435B-A8CC-4AA343893F35}"/>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D86F33D-B3A6-4729-A0FB-5DC8F3DD4FCB}"/>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472077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60DEE365-CEC6-462F-A8D6-0D01247F7F3B}" type="datetimeFigureOut">
              <a:rPr lang="en-US" smtClean="0"/>
              <a:t>3/20/2019</a:t>
            </a:fld>
            <a:endParaRPr lang="en-US"/>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4C6EBED9-9EFE-447A-BEE0-FCC12D286A7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87AFB02-A938-4E08-B29B-ED6F9D443187}"/>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051224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232404"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60DEE365-CEC6-462F-A8D6-0D01247F7F3B}" type="datetimeFigureOut">
              <a:rPr lang="en-US" smtClean="0"/>
              <a:t>3/20/2019</a:t>
            </a:fld>
            <a:endParaRPr lang="en-US"/>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4149C702-A52C-4836-AD09-FFA898A62A90}"/>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FD43C0D-A77C-4195-A4E0-023F5CDE9415}"/>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71335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384048" y="274320"/>
            <a:ext cx="8385048" cy="795528"/>
          </a:xfrm>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8" y="1261872"/>
            <a:ext cx="5536692"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080760" y="1261872"/>
            <a:ext cx="2688336" cy="33192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60DEE365-CEC6-462F-A8D6-0D01247F7F3B}" type="datetimeFigureOut">
              <a:rPr lang="en-US" smtClean="0"/>
              <a:t>3/20/2019</a:t>
            </a:fld>
            <a:endParaRPr lang="en-US"/>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9" name="Straight Connector 8">
            <a:extLst>
              <a:ext uri="{FF2B5EF4-FFF2-40B4-BE49-F238E27FC236}">
                <a16:creationId xmlns:a16="http://schemas.microsoft.com/office/drawing/2014/main" id="{02C70E20-6501-4F77-9CBC-3806310ED989}"/>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DDA0DA6-E3B0-4903-A9B6-BBC566D4D7E7}"/>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3075957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4654550"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60DEE365-CEC6-462F-A8D6-0D01247F7F3B}" type="datetimeFigureOut">
              <a:rPr lang="en-US" smtClean="0"/>
              <a:t>3/20/2019</a:t>
            </a:fld>
            <a:endParaRPr lang="en-US"/>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7DCFE254-800B-4596-8FBC-3984CE5AE788}"/>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304A10A-1409-4F5A-9F54-EB802809A888}"/>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1594706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384048"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4654294"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60DEE365-CEC6-462F-A8D6-0D01247F7F3B}" type="datetimeFigureOut">
              <a:rPr lang="en-US" smtClean="0"/>
              <a:t>3/20/2019</a:t>
            </a:fld>
            <a:endParaRPr lang="en-US"/>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9D11681F-8020-4D84-9273-264D5F39BDAF}"/>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B1E49D76-A2A1-4E8C-8CF5-299D8A1F2AC8}"/>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76027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384047" y="1261872"/>
            <a:ext cx="8385047" cy="795528"/>
          </a:xfrm>
        </p:spPr>
        <p:txBody>
          <a:bodyPr/>
          <a:lstStyle>
            <a:lvl1pPr>
              <a:defRPr b="1">
                <a:solidFill>
                  <a:schemeClr val="tx1"/>
                </a:solidFill>
              </a:defRPr>
            </a:lvl1pPr>
            <a:lvl2pPr>
              <a:defRPr>
                <a:solidFill>
                  <a:schemeClr val="tx2"/>
                </a:solidFill>
              </a:defRPr>
            </a:lvl2pPr>
          </a:lstStyle>
          <a:p>
            <a:pPr lvl="0"/>
            <a:r>
              <a:rPr lang="en-US" smtClean="0"/>
              <a:t>Edit Master text styles</a:t>
            </a:r>
          </a:p>
          <a:p>
            <a:pPr lvl="1"/>
            <a:r>
              <a:rPr lang="en-US" smtClean="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654294" y="2240280"/>
            <a:ext cx="4114800" cy="234086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384047" y="2240280"/>
            <a:ext cx="4114800" cy="2340864"/>
          </a:xfrm>
        </p:spPr>
        <p:txBody>
          <a:bodyPr anchor="ctr"/>
          <a:lstStyle>
            <a:lvl1pPr marL="0" marR="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lvl1pPr>
          </a:lstStyle>
          <a:p>
            <a:pPr marL="0" marR="0" lvl="0" indent="0" algn="ctr"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60DEE365-CEC6-462F-A8D6-0D01247F7F3B}" type="datetimeFigureOut">
              <a:rPr lang="en-US" smtClean="0"/>
              <a:t>3/20/2019</a:t>
            </a:fld>
            <a:endParaRPr lang="en-US"/>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7485912" y="4780026"/>
            <a:ext cx="1278163" cy="274320"/>
          </a:xfrm>
          <a:prstGeom prst="rect">
            <a:avLst/>
          </a:prstGeom>
        </p:spPr>
      </p:pic>
      <p:cxnSp>
        <p:nvCxnSpPr>
          <p:cNvPr id="10" name="Straight Connector 9">
            <a:extLst>
              <a:ext uri="{FF2B5EF4-FFF2-40B4-BE49-F238E27FC236}">
                <a16:creationId xmlns:a16="http://schemas.microsoft.com/office/drawing/2014/main" id="{ADC731D1-00A8-4565-A437-8595C7E6650E}"/>
              </a:ext>
            </a:extLst>
          </p:cNvPr>
          <p:cNvCxnSpPr>
            <a:cxnSpLocks/>
          </p:cNvCxnSpPr>
          <p:nvPr/>
        </p:nvCxnSpPr>
        <p:spPr>
          <a:xfrm>
            <a:off x="379925" y="4690872"/>
            <a:ext cx="838415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ECD6034-AE10-44AD-8FB1-7887B1710CEC}"/>
              </a:ext>
            </a:extLst>
          </p:cNvPr>
          <p:cNvPicPr>
            <a:picLocks noChangeAspect="1"/>
          </p:cNvPicPr>
          <p:nvPr/>
        </p:nvPicPr>
        <p:blipFill>
          <a:blip r:embed="rId2"/>
          <a:stretch>
            <a:fillRect/>
          </a:stretch>
        </p:blipFill>
        <p:spPr bwMode="black">
          <a:xfrm>
            <a:off x="7485912" y="4780026"/>
            <a:ext cx="1278163" cy="274320"/>
          </a:xfrm>
          <a:prstGeom prst="rect">
            <a:avLst/>
          </a:prstGeom>
        </p:spPr>
      </p:pic>
    </p:spTree>
    <p:extLst>
      <p:ext uri="{BB962C8B-B14F-4D97-AF65-F5344CB8AC3E}">
        <p14:creationId xmlns:p14="http://schemas.microsoft.com/office/powerpoint/2010/main" val="4156339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85048" cy="795528"/>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261872"/>
            <a:ext cx="8385048" cy="3319272"/>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5486400" y="4800600"/>
            <a:ext cx="914400" cy="155448"/>
          </a:xfrm>
          <a:prstGeom prst="rect">
            <a:avLst/>
          </a:prstGeom>
        </p:spPr>
        <p:txBody>
          <a:bodyPr vert="horz" lIns="0" tIns="0" rIns="0" bIns="0" rtlCol="0" anchor="ctr"/>
          <a:lstStyle>
            <a:lvl1pPr algn="r">
              <a:defRPr sz="750">
                <a:solidFill>
                  <a:schemeClr val="tx1"/>
                </a:solidFill>
              </a:defRPr>
            </a:lvl1pPr>
          </a:lstStyle>
          <a:p>
            <a:fld id="{60DEE365-CEC6-462F-A8D6-0D01247F7F3B}" type="datetimeFigureOut">
              <a:rPr lang="en-US" smtClean="0"/>
              <a:t>3/20/2019</a:t>
            </a:fld>
            <a:endParaRPr lang="en-US"/>
          </a:p>
        </p:txBody>
      </p:sp>
      <p:sp>
        <p:nvSpPr>
          <p:cNvPr id="6" name="TextBox 5"/>
          <p:cNvSpPr txBox="1"/>
          <p:nvPr/>
        </p:nvSpPr>
        <p:spPr>
          <a:xfrm>
            <a:off x="545908" y="4775829"/>
            <a:ext cx="1797703" cy="20774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750" b="0" i="0" u="none" strike="noStrike" kern="0" cap="none" spc="0" normalizeH="0" baseline="0" noProof="0" dirty="0">
                <a:ln>
                  <a:noFill/>
                </a:ln>
                <a:solidFill>
                  <a:srgbClr val="0033A0"/>
                </a:solidFill>
                <a:effectLst/>
                <a:uLnTx/>
                <a:uFillTx/>
                <a:latin typeface="+mn-lt"/>
                <a:cs typeface="Arial"/>
              </a:rPr>
              <a:t>© </a:t>
            </a:r>
            <a:r>
              <a:rPr kumimoji="0" lang="en-US" sz="750" b="0" i="0" u="none" strike="noStrike" kern="0" cap="none" spc="0" normalizeH="0" baseline="0" noProof="0" dirty="0" smtClean="0">
                <a:ln>
                  <a:noFill/>
                </a:ln>
                <a:solidFill>
                  <a:srgbClr val="0033A0"/>
                </a:solidFill>
                <a:effectLst/>
                <a:uLnTx/>
                <a:uFillTx/>
                <a:latin typeface="+mn-lt"/>
                <a:cs typeface="Arial"/>
              </a:rPr>
              <a:t>2018 </a:t>
            </a:r>
            <a:r>
              <a:rPr kumimoji="0" lang="en-US" sz="750" b="0" i="0" u="none" strike="noStrike" kern="0" cap="none" spc="0" normalizeH="0" baseline="0" noProof="0" dirty="0">
                <a:ln>
                  <a:noFill/>
                </a:ln>
                <a:solidFill>
                  <a:srgbClr val="0033A0"/>
                </a:solidFill>
                <a:effectLst/>
                <a:uLnTx/>
                <a:uFillTx/>
                <a:latin typeface="+mn-lt"/>
                <a:cs typeface="Arial"/>
              </a:rPr>
              <a:t>Cognizant </a:t>
            </a:r>
          </a:p>
        </p:txBody>
      </p:sp>
    </p:spTree>
    <p:extLst>
      <p:ext uri="{BB962C8B-B14F-4D97-AF65-F5344CB8AC3E}">
        <p14:creationId xmlns:p14="http://schemas.microsoft.com/office/powerpoint/2010/main" val="163448859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731" r:id="rId19"/>
    <p:sldLayoutId id="2147483732" r:id="rId20"/>
    <p:sldLayoutId id="2147483733" r:id="rId21"/>
    <p:sldLayoutId id="2147483734" r:id="rId22"/>
    <p:sldLayoutId id="2147483735" r:id="rId23"/>
    <p:sldLayoutId id="2147483736" r:id="rId24"/>
    <p:sldLayoutId id="2147483737" r:id="rId25"/>
  </p:sldLayoutIdLst>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2"/>
          </a:solidFill>
          <a:latin typeface="Arial" panose="020B0604020202020204" pitchFamily="34" charset="0"/>
          <a:ea typeface="+mn-ea"/>
          <a:cs typeface="Arial" panose="020B0604020202020204" pitchFamily="34" charset="0"/>
        </a:defRPr>
      </a:lvl1pPr>
      <a:lvl2pPr marL="228600" indent="-228600" algn="l" defTabSz="914400" rtl="0" eaLnBrk="1" latinLnBrk="0" hangingPunct="1">
        <a:lnSpc>
          <a:spcPct val="100000"/>
        </a:lnSpc>
        <a:spcBef>
          <a:spcPts val="600"/>
        </a:spcBef>
        <a:buClrTx/>
        <a:buSzPct val="125000"/>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4572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685800" indent="-228600" algn="l" defTabSz="914400" rtl="0" eaLnBrk="1" latinLnBrk="0" hangingPunct="1">
        <a:lnSpc>
          <a:spcPct val="100000"/>
        </a:lnSpc>
        <a:spcBef>
          <a:spcPts val="400"/>
        </a:spcBef>
        <a:buClrTx/>
        <a:buSzPct val="100000"/>
        <a:buFont typeface="Courier New" panose="02070309020205020404" pitchFamily="49" charset="0"/>
        <a:buChar char="o"/>
        <a:defRPr sz="1600" kern="1200">
          <a:solidFill>
            <a:schemeClr val="tx2"/>
          </a:solidFill>
          <a:latin typeface="Arial" panose="020B0604020202020204" pitchFamily="34" charset="0"/>
          <a:ea typeface="+mn-ea"/>
          <a:cs typeface="Arial" panose="020B0604020202020204" pitchFamily="34" charset="0"/>
        </a:defRPr>
      </a:lvl4pPr>
      <a:lvl5pPr marL="914400" indent="-228600" algn="l" defTabSz="914400" rtl="0" eaLnBrk="1" latinLnBrk="0" hangingPunct="1">
        <a:lnSpc>
          <a:spcPct val="100000"/>
        </a:lnSpc>
        <a:spcBef>
          <a:spcPts val="400"/>
        </a:spcBef>
        <a:buClrTx/>
        <a:buSzPct val="100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5pPr>
      <a:lvl6pPr marL="1143000" indent="-228600" algn="l" defTabSz="914400"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600" indent="-228600" algn="l" defTabSz="914400"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200" indent="-228600" algn="l" defTabSz="914400"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200" indent="-228600" algn="l" defTabSz="914400"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p15:clr>
            <a:srgbClr val="F26B43"/>
          </p15:clr>
        </p15:guide>
        <p15:guide id="2"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hyperlink" Target="http://docs.marklogic.com/guide/mlcp/export#id_93332" TargetMode="External"/><Relationship Id="rId2" Type="http://schemas.openxmlformats.org/officeDocument/2006/relationships/hyperlink" Target="http://docs.marklogic.com/guide/mlcp/import#id_22914"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ocs.marklogic.com/guide/concepts/admin-monitoring" TargetMode="External"/><Relationship Id="rId2" Type="http://schemas.openxmlformats.org/officeDocument/2006/relationships/hyperlink" Target="https://docs.marklogic.com/guide/monitoring"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White_Graphic_Theme_Title">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301038"/>
            <a:ext cx="7498935" cy="443198"/>
          </a:xfrm>
        </p:spPr>
        <p:txBody>
          <a:bodyPr/>
          <a:lstStyle/>
          <a:p>
            <a:r>
              <a:rPr lang="en-US" sz="3200" dirty="0"/>
              <a:t>MLCP, </a:t>
            </a:r>
            <a:r>
              <a:rPr lang="en-US" sz="3200" dirty="0" err="1" smtClean="0"/>
              <a:t>CoRB</a:t>
            </a:r>
            <a:r>
              <a:rPr lang="en-US" sz="3200" dirty="0" smtClean="0"/>
              <a:t> </a:t>
            </a:r>
            <a:r>
              <a:rPr lang="en-US" sz="3200" dirty="0"/>
              <a:t>&amp; </a:t>
            </a:r>
            <a:r>
              <a:rPr lang="en-US" sz="3200" dirty="0" err="1"/>
              <a:t>MarkLogic</a:t>
            </a:r>
            <a:r>
              <a:rPr lang="en-US" sz="3200" dirty="0"/>
              <a:t> Monitoring</a:t>
            </a:r>
          </a:p>
        </p:txBody>
      </p:sp>
      <p:sp>
        <p:nvSpPr>
          <p:cNvPr id="3" name="Subtitle 2"/>
          <p:cNvSpPr>
            <a:spLocks noGrp="1"/>
          </p:cNvSpPr>
          <p:nvPr>
            <p:ph type="subTitle" idx="1"/>
          </p:nvPr>
        </p:nvSpPr>
        <p:spPr>
          <a:xfrm>
            <a:off x="457200" y="3118104"/>
            <a:ext cx="5029200" cy="246221"/>
          </a:xfrm>
        </p:spPr>
        <p:txBody>
          <a:bodyPr/>
          <a:lstStyle/>
          <a:p>
            <a:r>
              <a:rPr lang="en-US" sz="1600" dirty="0" smtClean="0"/>
              <a:t>Maheswari P</a:t>
            </a:r>
            <a:endParaRPr lang="en-US" sz="1600" dirty="0"/>
          </a:p>
        </p:txBody>
      </p:sp>
    </p:spTree>
    <p:extLst>
      <p:ext uri="{BB962C8B-B14F-4D97-AF65-F5344CB8AC3E}">
        <p14:creationId xmlns:p14="http://schemas.microsoft.com/office/powerpoint/2010/main" val="1799956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CoRB</a:t>
            </a:r>
            <a:endParaRPr lang="en-US" b="1" dirty="0"/>
          </a:p>
        </p:txBody>
      </p:sp>
      <p:sp>
        <p:nvSpPr>
          <p:cNvPr id="3" name="Content Placeholder 2"/>
          <p:cNvSpPr>
            <a:spLocks noGrp="1"/>
          </p:cNvSpPr>
          <p:nvPr>
            <p:ph idx="1"/>
          </p:nvPr>
        </p:nvSpPr>
        <p:spPr>
          <a:xfrm>
            <a:off x="384048" y="727587"/>
            <a:ext cx="8385048" cy="3893574"/>
          </a:xfrm>
        </p:spPr>
        <p:txBody>
          <a:bodyPr>
            <a:normAutofit/>
          </a:bodyPr>
          <a:lstStyle/>
          <a:p>
            <a:pPr marL="342900" indent="-342900">
              <a:lnSpc>
                <a:spcPct val="150000"/>
              </a:lnSpc>
              <a:buFont typeface="Wingdings" panose="05000000000000000000" pitchFamily="2" charset="2"/>
              <a:buChar char="Ø"/>
            </a:pPr>
            <a:r>
              <a:rPr lang="en-US" sz="2000" b="1" dirty="0">
                <a:solidFill>
                  <a:prstClr val="black"/>
                </a:solidFill>
              </a:rPr>
              <a:t>CORB TASKS</a:t>
            </a:r>
          </a:p>
          <a:p>
            <a:pPr lvl="2">
              <a:buFont typeface="Wingdings" panose="05000000000000000000" pitchFamily="2" charset="2"/>
              <a:buChar char="ü"/>
            </a:pPr>
            <a:r>
              <a:rPr lang="en-US" sz="1800" dirty="0"/>
              <a:t>INIT</a:t>
            </a:r>
          </a:p>
          <a:p>
            <a:pPr lvl="2">
              <a:buFont typeface="Wingdings" panose="05000000000000000000" pitchFamily="2" charset="2"/>
              <a:buChar char="ü"/>
            </a:pPr>
            <a:r>
              <a:rPr lang="en-US" sz="1800" dirty="0"/>
              <a:t>URIS</a:t>
            </a:r>
          </a:p>
          <a:p>
            <a:pPr lvl="2">
              <a:buFont typeface="Wingdings" panose="05000000000000000000" pitchFamily="2" charset="2"/>
              <a:buChar char="ü"/>
            </a:pPr>
            <a:r>
              <a:rPr lang="en-US" sz="1800" dirty="0"/>
              <a:t>PRE-BATCH</a:t>
            </a:r>
          </a:p>
          <a:p>
            <a:pPr lvl="2">
              <a:buFont typeface="Wingdings" panose="05000000000000000000" pitchFamily="2" charset="2"/>
              <a:buChar char="ü"/>
            </a:pPr>
            <a:r>
              <a:rPr lang="en-US" sz="1800" dirty="0"/>
              <a:t>PROCESS</a:t>
            </a:r>
          </a:p>
          <a:p>
            <a:pPr lvl="2">
              <a:buFont typeface="Wingdings" panose="05000000000000000000" pitchFamily="2" charset="2"/>
              <a:buChar char="ü"/>
            </a:pPr>
            <a:r>
              <a:rPr lang="en-US" sz="1800" dirty="0"/>
              <a:t>POST-BATCH</a:t>
            </a:r>
          </a:p>
          <a:p>
            <a:pPr marL="685800" lvl="2" indent="0">
              <a:buNone/>
            </a:pPr>
            <a:endParaRPr lang="en-US" sz="1800" dirty="0"/>
          </a:p>
          <a:p>
            <a:pPr lvl="0">
              <a:lnSpc>
                <a:spcPct val="150000"/>
              </a:lnSpc>
            </a:pPr>
            <a:r>
              <a:rPr lang="en-US" sz="2000" b="1" dirty="0">
                <a:solidFill>
                  <a:prstClr val="black"/>
                </a:solidFill>
              </a:rPr>
              <a:t>1. INIT</a:t>
            </a:r>
          </a:p>
          <a:p>
            <a:pPr lvl="2">
              <a:buFont typeface="Wingdings" panose="05000000000000000000" pitchFamily="2" charset="2"/>
              <a:buChar char="§"/>
            </a:pPr>
            <a:r>
              <a:rPr lang="en-US" dirty="0"/>
              <a:t>For initialization services</a:t>
            </a:r>
          </a:p>
          <a:p>
            <a:pPr lvl="2">
              <a:buFont typeface="Wingdings" panose="05000000000000000000" pitchFamily="2" charset="2"/>
              <a:buChar char="§"/>
            </a:pPr>
            <a:r>
              <a:rPr lang="en-US" dirty="0"/>
              <a:t>Single Threaded mode</a:t>
            </a:r>
          </a:p>
          <a:p>
            <a:pPr lvl="2">
              <a:buFont typeface="Wingdings" panose="05000000000000000000" pitchFamily="2" charset="2"/>
              <a:buChar char="§"/>
            </a:pPr>
            <a:r>
              <a:rPr lang="en-US" dirty="0"/>
              <a:t>Can be run through custom java class or XQuery</a:t>
            </a:r>
          </a:p>
          <a:p>
            <a:pPr marL="685800" lvl="2" indent="0">
              <a:buNone/>
            </a:pPr>
            <a:endParaRPr lang="en-US" sz="1800" dirty="0"/>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pic>
        <p:nvPicPr>
          <p:cNvPr id="5" name="Picture 2" descr="https://github.com/marklogic/corb2/raw/master/CORB-F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248" y="979215"/>
            <a:ext cx="5977848" cy="1570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0482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CoRB</a:t>
            </a:r>
            <a:endParaRPr lang="en-US" b="1" dirty="0"/>
          </a:p>
        </p:txBody>
      </p:sp>
      <p:sp>
        <p:nvSpPr>
          <p:cNvPr id="3" name="Content Placeholder 2"/>
          <p:cNvSpPr>
            <a:spLocks noGrp="1"/>
          </p:cNvSpPr>
          <p:nvPr>
            <p:ph idx="1"/>
          </p:nvPr>
        </p:nvSpPr>
        <p:spPr>
          <a:xfrm>
            <a:off x="384048" y="727587"/>
            <a:ext cx="8385048" cy="3893574"/>
          </a:xfrm>
        </p:spPr>
        <p:txBody>
          <a:bodyPr>
            <a:normAutofit/>
          </a:bodyPr>
          <a:lstStyle/>
          <a:p>
            <a:pPr lvl="0">
              <a:lnSpc>
                <a:spcPct val="150000"/>
              </a:lnSpc>
            </a:pPr>
            <a:r>
              <a:rPr lang="en-US" sz="2000" b="1" dirty="0">
                <a:solidFill>
                  <a:prstClr val="black"/>
                </a:solidFill>
              </a:rPr>
              <a:t>2. URIS</a:t>
            </a:r>
          </a:p>
          <a:p>
            <a:pPr lvl="2">
              <a:buFont typeface="Wingdings" panose="05000000000000000000" pitchFamily="2" charset="2"/>
              <a:buChar char="§"/>
            </a:pPr>
            <a:r>
              <a:rPr lang="en-US" dirty="0"/>
              <a:t>Single Threaded mode</a:t>
            </a:r>
          </a:p>
          <a:p>
            <a:pPr lvl="2">
              <a:buFont typeface="Wingdings" panose="05000000000000000000" pitchFamily="2" charset="2"/>
              <a:buChar char="§"/>
            </a:pPr>
            <a:r>
              <a:rPr lang="en-US" dirty="0"/>
              <a:t>Can be placed in </a:t>
            </a:r>
            <a:r>
              <a:rPr lang="en-US" dirty="0" err="1"/>
              <a:t>MarkLogic</a:t>
            </a:r>
            <a:r>
              <a:rPr lang="en-US" dirty="0"/>
              <a:t> Modules DB or Native Location (ADHOC)</a:t>
            </a:r>
          </a:p>
          <a:p>
            <a:pPr lvl="2">
              <a:buFont typeface="Wingdings" panose="05000000000000000000" pitchFamily="2" charset="2"/>
              <a:buChar char="§"/>
            </a:pPr>
            <a:r>
              <a:rPr lang="en-US" dirty="0"/>
              <a:t>The URIS task specifies the documents to be used by the Transform task</a:t>
            </a:r>
          </a:p>
          <a:p>
            <a:pPr lvl="2">
              <a:buFont typeface="Wingdings" panose="05000000000000000000" pitchFamily="2" charset="2"/>
              <a:buChar char="§"/>
            </a:pPr>
            <a:r>
              <a:rPr lang="en-US" dirty="0"/>
              <a:t>Document URIs can be pulled from an input file or by an XQuery module </a:t>
            </a:r>
            <a:r>
              <a:rPr lang="en-US" b="1" dirty="0"/>
              <a:t>(Selector Module)</a:t>
            </a:r>
          </a:p>
          <a:p>
            <a:pPr lvl="2">
              <a:buFont typeface="Wingdings" panose="05000000000000000000" pitchFamily="2" charset="2"/>
              <a:buChar char="§"/>
            </a:pPr>
            <a:r>
              <a:rPr lang="en-US" dirty="0"/>
              <a:t>Can pass optional arbitrary string to </a:t>
            </a:r>
            <a:r>
              <a:rPr lang="en-US" dirty="0" err="1"/>
              <a:t>Xquery</a:t>
            </a:r>
            <a:r>
              <a:rPr lang="en-US" dirty="0"/>
              <a:t> modules in next stages (PRE-BATCH / PROCESS / POST-BATCH) as an external variable (</a:t>
            </a:r>
            <a:r>
              <a:rPr lang="en-US" dirty="0" err="1"/>
              <a:t>Eg</a:t>
            </a:r>
            <a:r>
              <a:rPr lang="en-US" dirty="0"/>
              <a:t>: Dynamic File Name)</a:t>
            </a:r>
          </a:p>
          <a:p>
            <a:pPr lvl="2">
              <a:buFont typeface="Wingdings" panose="05000000000000000000" pitchFamily="2" charset="2"/>
              <a:buChar char="§"/>
            </a:pPr>
            <a:r>
              <a:rPr lang="en-US" dirty="0"/>
              <a:t>Not necessarily be URIs but also can be strings.</a:t>
            </a:r>
          </a:p>
          <a:p>
            <a:pPr lvl="2">
              <a:buFont typeface="Wingdings" panose="05000000000000000000" pitchFamily="2" charset="2"/>
              <a:buChar char="§"/>
            </a:pPr>
            <a:r>
              <a:rPr lang="en-US" dirty="0"/>
              <a:t>Output sent to PROCESS TASK one at a time (One URI at a time)</a:t>
            </a:r>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spTree>
    <p:extLst>
      <p:ext uri="{BB962C8B-B14F-4D97-AF65-F5344CB8AC3E}">
        <p14:creationId xmlns:p14="http://schemas.microsoft.com/office/powerpoint/2010/main" val="2007066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CoRB</a:t>
            </a:r>
            <a:endParaRPr lang="en-US" b="1" dirty="0"/>
          </a:p>
        </p:txBody>
      </p:sp>
      <p:sp>
        <p:nvSpPr>
          <p:cNvPr id="3" name="Content Placeholder 2"/>
          <p:cNvSpPr>
            <a:spLocks noGrp="1"/>
          </p:cNvSpPr>
          <p:nvPr>
            <p:ph idx="1"/>
          </p:nvPr>
        </p:nvSpPr>
        <p:spPr>
          <a:xfrm>
            <a:off x="384048" y="727587"/>
            <a:ext cx="8385048" cy="3893574"/>
          </a:xfrm>
        </p:spPr>
        <p:txBody>
          <a:bodyPr>
            <a:normAutofit/>
          </a:bodyPr>
          <a:lstStyle/>
          <a:p>
            <a:pPr lvl="0">
              <a:lnSpc>
                <a:spcPct val="150000"/>
              </a:lnSpc>
            </a:pPr>
            <a:r>
              <a:rPr lang="en-US" sz="2000" b="1" dirty="0">
                <a:solidFill>
                  <a:prstClr val="black"/>
                </a:solidFill>
              </a:rPr>
              <a:t>3. PRE-BATCH</a:t>
            </a:r>
          </a:p>
          <a:p>
            <a:pPr lvl="2">
              <a:buFont typeface="Wingdings" panose="05000000000000000000" pitchFamily="2" charset="2"/>
              <a:buChar char="§"/>
            </a:pPr>
            <a:r>
              <a:rPr lang="en-US" dirty="0"/>
              <a:t>Single Threaded mode</a:t>
            </a:r>
          </a:p>
          <a:p>
            <a:pPr lvl="2">
              <a:buFont typeface="Wingdings" panose="05000000000000000000" pitchFamily="2" charset="2"/>
              <a:buChar char="§"/>
            </a:pPr>
            <a:r>
              <a:rPr lang="en-US" dirty="0"/>
              <a:t>By a custom Java task and/or an XQuery module before the PROCESS task</a:t>
            </a:r>
          </a:p>
          <a:p>
            <a:pPr lvl="2">
              <a:buFont typeface="Wingdings" panose="05000000000000000000" pitchFamily="2" charset="2"/>
              <a:buChar char="§"/>
            </a:pPr>
            <a:r>
              <a:rPr lang="en-US" dirty="0"/>
              <a:t>Most common use case – Creating HEADER for the output file </a:t>
            </a:r>
          </a:p>
          <a:p>
            <a:pPr lvl="2">
              <a:buFont typeface="Wingdings" panose="05000000000000000000" pitchFamily="2" charset="2"/>
              <a:buChar char="§"/>
            </a:pPr>
            <a:r>
              <a:rPr lang="en-US" dirty="0"/>
              <a:t>PRE-BATCH-MODULE – For Dynamic Values</a:t>
            </a:r>
          </a:p>
          <a:p>
            <a:pPr lvl="2">
              <a:buFont typeface="Wingdings" panose="05000000000000000000" pitchFamily="2" charset="2"/>
              <a:buChar char="§"/>
            </a:pPr>
            <a:r>
              <a:rPr lang="en-US" dirty="0"/>
              <a:t>PRE-BATCH-TASK – For reading the output from PRE-BATCH-MODULE, reading static headers</a:t>
            </a:r>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sp>
        <p:nvSpPr>
          <p:cNvPr id="5" name="Rectangle 4"/>
          <p:cNvSpPr/>
          <p:nvPr/>
        </p:nvSpPr>
        <p:spPr>
          <a:xfrm>
            <a:off x="1484672" y="3168336"/>
            <a:ext cx="6685935" cy="1015663"/>
          </a:xfrm>
          <a:prstGeom prst="rect">
            <a:avLst/>
          </a:prstGeom>
        </p:spPr>
        <p:txBody>
          <a:bodyPr wrap="square">
            <a:spAutoFit/>
          </a:bodyPr>
          <a:lstStyle/>
          <a:p>
            <a:r>
              <a:rPr lang="en-US" sz="1200" dirty="0"/>
              <a:t>PRE-BATCH-MODULE=</a:t>
            </a:r>
            <a:r>
              <a:rPr lang="en-US" sz="1200" dirty="0" err="1"/>
              <a:t>uri</a:t>
            </a:r>
            <a:r>
              <a:rPr lang="en-US" sz="1200" dirty="0"/>
              <a:t>/for/</a:t>
            </a:r>
            <a:r>
              <a:rPr lang="en-US" sz="1200" dirty="0" err="1"/>
              <a:t>prebatch.xqy</a:t>
            </a:r>
            <a:endParaRPr lang="en-US" sz="1200" dirty="0"/>
          </a:p>
          <a:p>
            <a:r>
              <a:rPr lang="en-US" sz="1200" dirty="0"/>
              <a:t>PRE-BATCH-TASK=</a:t>
            </a:r>
            <a:r>
              <a:rPr lang="en-US" sz="1200" dirty="0" err="1"/>
              <a:t>com.marklogic.developer.PreBatchUpdateFileTask</a:t>
            </a:r>
            <a:endParaRPr lang="en-US" sz="1200" dirty="0"/>
          </a:p>
          <a:p>
            <a:r>
              <a:rPr lang="en-US" sz="1200" dirty="0"/>
              <a:t>EXPORT-FILE-NAME=nameOfFileWhichWillContainTheReport.txt</a:t>
            </a:r>
          </a:p>
          <a:p>
            <a:r>
              <a:rPr lang="en-US" sz="1200" dirty="0"/>
              <a:t>EXPORT-FILE-DIR=path/Of/Directory/</a:t>
            </a:r>
            <a:r>
              <a:rPr lang="en-US" sz="1200" dirty="0" err="1"/>
              <a:t>ExportFileName</a:t>
            </a:r>
            <a:r>
              <a:rPr lang="en-US" sz="1200" dirty="0"/>
              <a:t>/Resides/In/If/Not/</a:t>
            </a:r>
            <a:r>
              <a:rPr lang="en-US" sz="1200" dirty="0" err="1"/>
              <a:t>ProvidedInName</a:t>
            </a:r>
            <a:endParaRPr lang="en-US" sz="1200" dirty="0"/>
          </a:p>
          <a:p>
            <a:r>
              <a:rPr lang="en-US" sz="1200" dirty="0"/>
              <a:t>EXPORT-FILE-TOP-CONTENT=name of column1, name of column2, name of column3, etc.</a:t>
            </a:r>
          </a:p>
        </p:txBody>
      </p:sp>
    </p:spTree>
    <p:extLst>
      <p:ext uri="{BB962C8B-B14F-4D97-AF65-F5344CB8AC3E}">
        <p14:creationId xmlns:p14="http://schemas.microsoft.com/office/powerpoint/2010/main" val="11455652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CoRB</a:t>
            </a:r>
            <a:endParaRPr lang="en-US" b="1" dirty="0"/>
          </a:p>
        </p:txBody>
      </p:sp>
      <p:sp>
        <p:nvSpPr>
          <p:cNvPr id="3" name="Content Placeholder 2"/>
          <p:cNvSpPr>
            <a:spLocks noGrp="1"/>
          </p:cNvSpPr>
          <p:nvPr>
            <p:ph idx="1"/>
          </p:nvPr>
        </p:nvSpPr>
        <p:spPr>
          <a:xfrm>
            <a:off x="384048" y="727587"/>
            <a:ext cx="8385048" cy="3893574"/>
          </a:xfrm>
        </p:spPr>
        <p:txBody>
          <a:bodyPr>
            <a:normAutofit/>
          </a:bodyPr>
          <a:lstStyle/>
          <a:p>
            <a:pPr lvl="0">
              <a:lnSpc>
                <a:spcPct val="150000"/>
              </a:lnSpc>
            </a:pPr>
            <a:r>
              <a:rPr lang="en-US" sz="2000" b="1" dirty="0">
                <a:solidFill>
                  <a:prstClr val="black"/>
                </a:solidFill>
              </a:rPr>
              <a:t>4. PROCESS</a:t>
            </a:r>
          </a:p>
          <a:p>
            <a:pPr lvl="2">
              <a:buFont typeface="Wingdings" panose="05000000000000000000" pitchFamily="2" charset="2"/>
              <a:buChar char="§"/>
            </a:pPr>
            <a:r>
              <a:rPr lang="en-US" dirty="0"/>
              <a:t>MULTI Threaded mode to split the documents amongst threads – Workhorse of CORB</a:t>
            </a:r>
          </a:p>
          <a:p>
            <a:pPr lvl="2">
              <a:buFont typeface="Wingdings" panose="05000000000000000000" pitchFamily="2" charset="2"/>
              <a:buChar char="§"/>
            </a:pPr>
            <a:r>
              <a:rPr lang="en-US" dirty="0"/>
              <a:t>Input from URI Task (Iterated over all the URIs)</a:t>
            </a:r>
          </a:p>
          <a:p>
            <a:pPr lvl="2">
              <a:buFont typeface="Wingdings" panose="05000000000000000000" pitchFamily="2" charset="2"/>
              <a:buChar char="§"/>
            </a:pPr>
            <a:r>
              <a:rPr lang="en-US" dirty="0" err="1"/>
              <a:t>Xquery</a:t>
            </a:r>
            <a:r>
              <a:rPr lang="en-US" dirty="0"/>
              <a:t>/JavaScript module as Transform module – URI as External variable from URI task</a:t>
            </a:r>
          </a:p>
          <a:p>
            <a:pPr lvl="2">
              <a:buFont typeface="Wingdings" panose="05000000000000000000" pitchFamily="2" charset="2"/>
              <a:buChar char="§"/>
            </a:pPr>
            <a:r>
              <a:rPr lang="en-US" dirty="0"/>
              <a:t>Output can be formatted to CSV/XML/JSON</a:t>
            </a:r>
          </a:p>
          <a:p>
            <a:pPr lvl="2">
              <a:buFont typeface="Wingdings" panose="05000000000000000000" pitchFamily="2" charset="2"/>
              <a:buChar char="§"/>
            </a:pPr>
            <a:r>
              <a:rPr lang="en-US" dirty="0"/>
              <a:t>Extracts will be placed at destination location</a:t>
            </a:r>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sp>
        <p:nvSpPr>
          <p:cNvPr id="6" name="Rectangle 5"/>
          <p:cNvSpPr/>
          <p:nvPr/>
        </p:nvSpPr>
        <p:spPr>
          <a:xfrm>
            <a:off x="1925845" y="3326742"/>
            <a:ext cx="6843251" cy="646331"/>
          </a:xfrm>
          <a:prstGeom prst="rect">
            <a:avLst/>
          </a:prstGeom>
        </p:spPr>
        <p:txBody>
          <a:bodyPr wrap="square">
            <a:spAutoFit/>
          </a:bodyPr>
          <a:lstStyle/>
          <a:p>
            <a:r>
              <a:rPr lang="en-US" sz="1200" dirty="0"/>
              <a:t>PROCESS-MODULE=/path/to/</a:t>
            </a:r>
            <a:r>
              <a:rPr lang="en-US" sz="1200" dirty="0" err="1"/>
              <a:t>transform.xqy</a:t>
            </a:r>
            <a:endParaRPr lang="en-US" sz="1200" dirty="0"/>
          </a:p>
          <a:p>
            <a:r>
              <a:rPr lang="en-US" sz="1200" dirty="0"/>
              <a:t>THREAD-COUNT=16</a:t>
            </a:r>
          </a:p>
          <a:p>
            <a:r>
              <a:rPr lang="en-US" sz="1200" dirty="0"/>
              <a:t>PROCESS-TASK=</a:t>
            </a:r>
            <a:r>
              <a:rPr lang="en-US" sz="1200" dirty="0" err="1"/>
              <a:t>com.marklogic.developer.corb.ExportBatchToFileTask</a:t>
            </a:r>
            <a:endParaRPr lang="en-US" sz="1200" dirty="0"/>
          </a:p>
        </p:txBody>
      </p:sp>
    </p:spTree>
    <p:extLst>
      <p:ext uri="{BB962C8B-B14F-4D97-AF65-F5344CB8AC3E}">
        <p14:creationId xmlns:p14="http://schemas.microsoft.com/office/powerpoint/2010/main" val="1380227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CoRB</a:t>
            </a:r>
            <a:endParaRPr lang="en-US" b="1" dirty="0"/>
          </a:p>
        </p:txBody>
      </p:sp>
      <p:sp>
        <p:nvSpPr>
          <p:cNvPr id="3" name="Content Placeholder 2"/>
          <p:cNvSpPr>
            <a:spLocks noGrp="1"/>
          </p:cNvSpPr>
          <p:nvPr>
            <p:ph idx="1"/>
          </p:nvPr>
        </p:nvSpPr>
        <p:spPr>
          <a:xfrm>
            <a:off x="384048" y="727587"/>
            <a:ext cx="8385048" cy="3893574"/>
          </a:xfrm>
        </p:spPr>
        <p:txBody>
          <a:bodyPr>
            <a:normAutofit/>
          </a:bodyPr>
          <a:lstStyle/>
          <a:p>
            <a:pPr lvl="0">
              <a:lnSpc>
                <a:spcPct val="150000"/>
              </a:lnSpc>
            </a:pPr>
            <a:r>
              <a:rPr lang="en-US" sz="2000" b="1" dirty="0">
                <a:solidFill>
                  <a:prstClr val="black"/>
                </a:solidFill>
              </a:rPr>
              <a:t>5. POST-BATCH</a:t>
            </a:r>
          </a:p>
          <a:p>
            <a:pPr lvl="2">
              <a:buFont typeface="Wingdings" panose="05000000000000000000" pitchFamily="2" charset="2"/>
              <a:buChar char="§"/>
            </a:pPr>
            <a:r>
              <a:rPr lang="en-US" dirty="0"/>
              <a:t>Single Threaded</a:t>
            </a:r>
          </a:p>
          <a:p>
            <a:pPr lvl="2">
              <a:buFont typeface="Wingdings" panose="05000000000000000000" pitchFamily="2" charset="2"/>
              <a:buChar char="§"/>
            </a:pPr>
            <a:r>
              <a:rPr lang="en-US" dirty="0"/>
              <a:t>Can be used to perform a cleanup task, call a query or write footers to a batch report</a:t>
            </a:r>
          </a:p>
          <a:p>
            <a:pPr lvl="2">
              <a:buFont typeface="Wingdings" panose="05000000000000000000" pitchFamily="2" charset="2"/>
              <a:buChar char="§"/>
            </a:pPr>
            <a:r>
              <a:rPr lang="en-US" dirty="0"/>
              <a:t>POST-BATCH-MODULE – For Dynamic Values</a:t>
            </a:r>
          </a:p>
          <a:p>
            <a:pPr lvl="2">
              <a:buFont typeface="Wingdings" panose="05000000000000000000" pitchFamily="2" charset="2"/>
              <a:buChar char="§"/>
            </a:pPr>
            <a:r>
              <a:rPr lang="en-US" dirty="0"/>
              <a:t>POST-BATCH-TASK – For reading the output from POST-BATCH-MODULE, reading static footers, etc.,</a:t>
            </a:r>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sp>
        <p:nvSpPr>
          <p:cNvPr id="6" name="Rectangle 5"/>
          <p:cNvSpPr/>
          <p:nvPr/>
        </p:nvSpPr>
        <p:spPr>
          <a:xfrm>
            <a:off x="2025444" y="3238251"/>
            <a:ext cx="7648219" cy="830997"/>
          </a:xfrm>
          <a:prstGeom prst="rect">
            <a:avLst/>
          </a:prstGeom>
        </p:spPr>
        <p:txBody>
          <a:bodyPr wrap="square">
            <a:spAutoFit/>
          </a:bodyPr>
          <a:lstStyle/>
          <a:p>
            <a:r>
              <a:rPr lang="en-US" sz="1200" dirty="0"/>
              <a:t>POST-BATCH-MODULE=/path/to/</a:t>
            </a:r>
            <a:r>
              <a:rPr lang="en-US" sz="1200" dirty="0" err="1"/>
              <a:t>postBatch.xqy</a:t>
            </a:r>
            <a:endParaRPr lang="en-US" sz="1200" dirty="0"/>
          </a:p>
          <a:p>
            <a:r>
              <a:rPr lang="en-US" sz="1200" dirty="0"/>
              <a:t>POST-BATCH-TASK=</a:t>
            </a:r>
            <a:r>
              <a:rPr lang="en-US" sz="1200" dirty="0" err="1"/>
              <a:t>com.marklogic.developer.corb.PostBatchUpdateFileTask</a:t>
            </a:r>
            <a:endParaRPr lang="en-US" sz="1200" dirty="0"/>
          </a:p>
          <a:p>
            <a:r>
              <a:rPr lang="en-US" sz="1200" dirty="0"/>
              <a:t>EXPORT-FILE-BOTTOM-CONTENT=footerName1,footerName2,footerName3</a:t>
            </a:r>
          </a:p>
          <a:p>
            <a:r>
              <a:rPr lang="en-US" sz="1200" dirty="0"/>
              <a:t>EXPORT_FILE_AS_ZIP=true</a:t>
            </a:r>
          </a:p>
        </p:txBody>
      </p:sp>
    </p:spTree>
    <p:extLst>
      <p:ext uri="{BB962C8B-B14F-4D97-AF65-F5344CB8AC3E}">
        <p14:creationId xmlns:p14="http://schemas.microsoft.com/office/powerpoint/2010/main" val="1498910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4942" y="2159541"/>
            <a:ext cx="6135327" cy="795528"/>
          </a:xfrm>
        </p:spPr>
        <p:txBody>
          <a:bodyPr>
            <a:noAutofit/>
          </a:bodyPr>
          <a:lstStyle/>
          <a:p>
            <a:r>
              <a:rPr lang="en-US" sz="4000" b="1" dirty="0" err="1" smtClean="0"/>
              <a:t>MarkLogic</a:t>
            </a:r>
            <a:r>
              <a:rPr lang="en-US" sz="4000" b="1" dirty="0" smtClean="0"/>
              <a:t> Monitoring</a:t>
            </a:r>
            <a:endParaRPr lang="en-US" sz="4000" b="1" dirty="0"/>
          </a:p>
        </p:txBody>
      </p:sp>
    </p:spTree>
    <p:extLst>
      <p:ext uri="{BB962C8B-B14F-4D97-AF65-F5344CB8AC3E}">
        <p14:creationId xmlns:p14="http://schemas.microsoft.com/office/powerpoint/2010/main" val="713016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Why do we need monitoring?</a:t>
            </a:r>
            <a:endParaRPr lang="en-US" b="1" dirty="0"/>
          </a:p>
        </p:txBody>
      </p:sp>
      <p:sp>
        <p:nvSpPr>
          <p:cNvPr id="3" name="Content Placeholder 2"/>
          <p:cNvSpPr>
            <a:spLocks noGrp="1"/>
          </p:cNvSpPr>
          <p:nvPr>
            <p:ph idx="1"/>
          </p:nvPr>
        </p:nvSpPr>
        <p:spPr>
          <a:xfrm>
            <a:off x="384048" y="984342"/>
            <a:ext cx="8385048" cy="3893574"/>
          </a:xfrm>
        </p:spPr>
        <p:txBody>
          <a:bodyPr>
            <a:normAutofit/>
          </a:bodyPr>
          <a:lstStyle/>
          <a:p>
            <a:pPr marL="342900" indent="-342900" fontAlgn="base">
              <a:buFont typeface="Wingdings" panose="05000000000000000000" pitchFamily="2" charset="2"/>
              <a:buChar char="Ø"/>
            </a:pPr>
            <a:r>
              <a:rPr lang="en-US" sz="1600" dirty="0">
                <a:solidFill>
                  <a:prstClr val="black"/>
                </a:solidFill>
              </a:rPr>
              <a:t>For initial capacity planning and fine-tuning your </a:t>
            </a:r>
            <a:r>
              <a:rPr lang="en-US" sz="1600" dirty="0" err="1">
                <a:solidFill>
                  <a:prstClr val="black"/>
                </a:solidFill>
              </a:rPr>
              <a:t>MarkLogic</a:t>
            </a:r>
            <a:r>
              <a:rPr lang="en-US" sz="1600" dirty="0">
                <a:solidFill>
                  <a:prstClr val="black"/>
                </a:solidFill>
              </a:rPr>
              <a:t> Server environment. </a:t>
            </a:r>
          </a:p>
          <a:p>
            <a:pPr marL="342900" lvl="0" indent="-342900" fontAlgn="base">
              <a:buFont typeface="Wingdings" panose="05000000000000000000" pitchFamily="2" charset="2"/>
              <a:buChar char="Ø"/>
            </a:pPr>
            <a:r>
              <a:rPr lang="en-US" sz="1600" dirty="0">
                <a:solidFill>
                  <a:prstClr val="black"/>
                </a:solidFill>
              </a:rPr>
              <a:t>To keep track of the day-to-day operations of your </a:t>
            </a:r>
            <a:r>
              <a:rPr lang="en-US" sz="1600" dirty="0" err="1">
                <a:solidFill>
                  <a:prstClr val="black"/>
                </a:solidFill>
              </a:rPr>
              <a:t>MarkLogic</a:t>
            </a:r>
            <a:r>
              <a:rPr lang="en-US" sz="1600" dirty="0">
                <a:solidFill>
                  <a:prstClr val="black"/>
                </a:solidFill>
              </a:rPr>
              <a:t> Server environment in real time.​</a:t>
            </a:r>
          </a:p>
          <a:p>
            <a:pPr marL="342900" lvl="0" indent="-342900" fontAlgn="base">
              <a:buFont typeface="Wingdings" panose="05000000000000000000" pitchFamily="2" charset="2"/>
              <a:buChar char="Ø"/>
            </a:pPr>
            <a:r>
              <a:rPr lang="en-US" sz="1600" dirty="0">
                <a:solidFill>
                  <a:prstClr val="black"/>
                </a:solidFill>
              </a:rPr>
              <a:t>To capture historical performance metrics.​</a:t>
            </a:r>
          </a:p>
          <a:p>
            <a:pPr marL="342900" lvl="0" indent="-342900" fontAlgn="base">
              <a:buFont typeface="Wingdings" panose="05000000000000000000" pitchFamily="2" charset="2"/>
              <a:buChar char="Ø"/>
            </a:pPr>
            <a:r>
              <a:rPr lang="en-US" sz="1600" dirty="0">
                <a:solidFill>
                  <a:prstClr val="black"/>
                </a:solidFill>
              </a:rPr>
              <a:t>To troubleshoot application performance problems. </a:t>
            </a:r>
          </a:p>
          <a:p>
            <a:pPr marL="342900" lvl="0" indent="-342900" fontAlgn="base">
              <a:buFont typeface="Wingdings" panose="05000000000000000000" pitchFamily="2" charset="2"/>
              <a:buChar char="Ø"/>
            </a:pPr>
            <a:r>
              <a:rPr lang="en-US" sz="1600" dirty="0">
                <a:solidFill>
                  <a:prstClr val="black"/>
                </a:solidFill>
              </a:rPr>
              <a:t>To troubleshoot application errors and failures.​</a:t>
            </a:r>
            <a:endParaRPr lang="en-IN" sz="4000" dirty="0"/>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spTree>
    <p:extLst>
      <p:ext uri="{BB962C8B-B14F-4D97-AF65-F5344CB8AC3E}">
        <p14:creationId xmlns:p14="http://schemas.microsoft.com/office/powerpoint/2010/main" val="27683935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MarkLogic</a:t>
            </a:r>
            <a:r>
              <a:rPr lang="en-IN" b="1" dirty="0"/>
              <a:t> Monitoring tools</a:t>
            </a:r>
            <a:endParaRPr lang="en-US" b="1" dirty="0"/>
          </a:p>
        </p:txBody>
      </p:sp>
      <p:sp>
        <p:nvSpPr>
          <p:cNvPr id="3" name="Content Placeholder 2"/>
          <p:cNvSpPr>
            <a:spLocks noGrp="1"/>
          </p:cNvSpPr>
          <p:nvPr>
            <p:ph idx="1"/>
          </p:nvPr>
        </p:nvSpPr>
        <p:spPr>
          <a:xfrm>
            <a:off x="384048" y="1249926"/>
            <a:ext cx="8385048" cy="3893574"/>
          </a:xfrm>
        </p:spPr>
        <p:txBody>
          <a:bodyPr>
            <a:normAutofit/>
          </a:bodyPr>
          <a:lstStyle/>
          <a:p>
            <a:pPr marL="342900" indent="-342900">
              <a:buFont typeface="Wingdings" panose="05000000000000000000" pitchFamily="2" charset="2"/>
              <a:buChar char="Ø"/>
            </a:pPr>
            <a:r>
              <a:rPr lang="en-US" sz="1600" b="1" dirty="0"/>
              <a:t>Management API </a:t>
            </a:r>
            <a:r>
              <a:rPr lang="en-US" sz="1600" dirty="0"/>
              <a:t>- Can be used to integrate </a:t>
            </a:r>
            <a:r>
              <a:rPr lang="en-US" sz="1600" dirty="0" err="1"/>
              <a:t>MarkLogic</a:t>
            </a:r>
            <a:r>
              <a:rPr lang="en-US" sz="1600" dirty="0"/>
              <a:t> Server with existing monitoring application or to create custom monitoring applications. </a:t>
            </a:r>
            <a:endParaRPr lang="en-US" sz="1600" b="1" dirty="0"/>
          </a:p>
          <a:p>
            <a:pPr marL="342900" indent="-342900" fontAlgn="base">
              <a:buFont typeface="Wingdings" panose="05000000000000000000" pitchFamily="2" charset="2"/>
              <a:buChar char="Ø"/>
            </a:pPr>
            <a:r>
              <a:rPr lang="en-US" sz="1600" b="1" dirty="0"/>
              <a:t>Monitoring Dashboard </a:t>
            </a:r>
            <a:r>
              <a:rPr lang="en-US" sz="1600" dirty="0"/>
              <a:t>- Monitors </a:t>
            </a:r>
            <a:r>
              <a:rPr lang="en-US" sz="1600" dirty="0" err="1"/>
              <a:t>MarkLogic</a:t>
            </a:r>
            <a:r>
              <a:rPr lang="en-US" sz="1600" dirty="0"/>
              <a:t> Server in Real-time. </a:t>
            </a:r>
          </a:p>
          <a:p>
            <a:pPr marL="342900" indent="-342900" fontAlgn="base">
              <a:buFont typeface="Wingdings" panose="05000000000000000000" pitchFamily="2" charset="2"/>
              <a:buChar char="Ø"/>
            </a:pPr>
            <a:r>
              <a:rPr lang="en-US" sz="1600" b="1" dirty="0"/>
              <a:t>Monitoring History </a:t>
            </a:r>
            <a:r>
              <a:rPr lang="en-US" sz="1600" dirty="0"/>
              <a:t>- Capture and make use of historical performance data for a </a:t>
            </a:r>
            <a:r>
              <a:rPr lang="en-US" sz="1600" dirty="0" err="1"/>
              <a:t>MarkLogic</a:t>
            </a:r>
            <a:r>
              <a:rPr lang="en-US" sz="1600" dirty="0"/>
              <a:t> cluster. </a:t>
            </a:r>
          </a:p>
          <a:p>
            <a:pPr marL="342900" indent="-342900" fontAlgn="base">
              <a:buFont typeface="Wingdings" panose="05000000000000000000" pitchFamily="2" charset="2"/>
              <a:buChar char="Ø"/>
            </a:pPr>
            <a:r>
              <a:rPr lang="en-US" sz="1600" b="1" dirty="0" err="1"/>
              <a:t>MarkLogic</a:t>
            </a:r>
            <a:r>
              <a:rPr lang="en-US" sz="1600" b="1" dirty="0"/>
              <a:t> Telemetry</a:t>
            </a:r>
          </a:p>
          <a:p>
            <a:pPr marL="342900" indent="-342900" fontAlgn="base">
              <a:buFont typeface="Wingdings" panose="05000000000000000000" pitchFamily="2" charset="2"/>
              <a:buChar char="Ø"/>
            </a:pPr>
            <a:r>
              <a:rPr lang="en-US" sz="1600" b="1" dirty="0" err="1"/>
              <a:t>Splunk</a:t>
            </a:r>
            <a:r>
              <a:rPr lang="en-US" sz="1600" dirty="0"/>
              <a:t> (External)</a:t>
            </a:r>
            <a:endParaRPr lang="en-IN" sz="1600" dirty="0"/>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spTree>
    <p:extLst>
      <p:ext uri="{BB962C8B-B14F-4D97-AF65-F5344CB8AC3E}">
        <p14:creationId xmlns:p14="http://schemas.microsoft.com/office/powerpoint/2010/main" val="14084203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t>MarkLogic</a:t>
            </a:r>
            <a:r>
              <a:rPr lang="en-IN" b="1" dirty="0"/>
              <a:t> </a:t>
            </a:r>
            <a:r>
              <a:rPr lang="en-IN" b="1" dirty="0" smtClean="0"/>
              <a:t>Monitoring</a:t>
            </a:r>
            <a:endParaRPr lang="en-US" b="1" dirty="0"/>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7911" y="1374648"/>
            <a:ext cx="4735678" cy="2661571"/>
          </a:xfrm>
        </p:spPr>
      </p:pic>
    </p:spTree>
    <p:extLst>
      <p:ext uri="{BB962C8B-B14F-4D97-AF65-F5344CB8AC3E}">
        <p14:creationId xmlns:p14="http://schemas.microsoft.com/office/powerpoint/2010/main" val="18689430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“manage-user” role</a:t>
            </a:r>
            <a:endParaRPr lang="en-US" b="1" dirty="0"/>
          </a:p>
        </p:txBody>
      </p:sp>
      <p:sp>
        <p:nvSpPr>
          <p:cNvPr id="3" name="Content Placeholder 2"/>
          <p:cNvSpPr>
            <a:spLocks noGrp="1"/>
          </p:cNvSpPr>
          <p:nvPr>
            <p:ph idx="1"/>
          </p:nvPr>
        </p:nvSpPr>
        <p:spPr>
          <a:xfrm>
            <a:off x="384048" y="727587"/>
            <a:ext cx="8385048" cy="3893574"/>
          </a:xfrm>
        </p:spPr>
        <p:txBody>
          <a:bodyPr>
            <a:normAutofit/>
          </a:bodyPr>
          <a:lstStyle/>
          <a:p>
            <a:pPr marL="342900" indent="-342900">
              <a:buFont typeface="Wingdings" panose="05000000000000000000" pitchFamily="2" charset="2"/>
              <a:buChar char="Ø"/>
            </a:pPr>
            <a:r>
              <a:rPr lang="en-IN" sz="1600" dirty="0"/>
              <a:t>To gain access to the ML monitoring features, user must be assigned the “manage-user” role. </a:t>
            </a:r>
          </a:p>
          <a:p>
            <a:pPr marL="342900" indent="-342900">
              <a:buFont typeface="Wingdings" panose="05000000000000000000" pitchFamily="2" charset="2"/>
              <a:buChar char="Ø"/>
            </a:pPr>
            <a:r>
              <a:rPr lang="en-IN" sz="1600" dirty="0"/>
              <a:t>Provides access to the Management API, Manage App Server, and the UI for the Configuration Manager and Monitoring Dashboard. </a:t>
            </a:r>
          </a:p>
          <a:p>
            <a:pPr marL="342900" indent="-342900">
              <a:buFont typeface="Wingdings" panose="05000000000000000000" pitchFamily="2" charset="2"/>
              <a:buChar char="Ø"/>
            </a:pPr>
            <a:r>
              <a:rPr lang="en-IN" sz="1600" dirty="0"/>
              <a:t>Provides read-only access to all of a cluster's configuration and status information.</a:t>
            </a:r>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spTree>
    <p:extLst>
      <p:ext uri="{BB962C8B-B14F-4D97-AF65-F5344CB8AC3E}">
        <p14:creationId xmlns:p14="http://schemas.microsoft.com/office/powerpoint/2010/main" val="2227564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5811" y="2120212"/>
            <a:ext cx="1752401" cy="795528"/>
          </a:xfrm>
        </p:spPr>
        <p:txBody>
          <a:bodyPr>
            <a:noAutofit/>
          </a:bodyPr>
          <a:lstStyle/>
          <a:p>
            <a:r>
              <a:rPr lang="en-US" sz="4000" b="1" dirty="0"/>
              <a:t>MLCP</a:t>
            </a:r>
          </a:p>
        </p:txBody>
      </p:sp>
    </p:spTree>
    <p:extLst>
      <p:ext uri="{BB962C8B-B14F-4D97-AF65-F5344CB8AC3E}">
        <p14:creationId xmlns:p14="http://schemas.microsoft.com/office/powerpoint/2010/main" val="11803760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5. </a:t>
            </a:r>
            <a:r>
              <a:rPr lang="en-IN" b="1" dirty="0" err="1"/>
              <a:t>Splunk</a:t>
            </a:r>
            <a:r>
              <a:rPr lang="en-IN" b="1" dirty="0"/>
              <a:t> - External Monitoring Tool</a:t>
            </a:r>
            <a:endParaRPr lang="en-US" b="1" dirty="0"/>
          </a:p>
        </p:txBody>
      </p:sp>
      <p:sp>
        <p:nvSpPr>
          <p:cNvPr id="3" name="Content Placeholder 2"/>
          <p:cNvSpPr>
            <a:spLocks noGrp="1"/>
          </p:cNvSpPr>
          <p:nvPr>
            <p:ph idx="1"/>
          </p:nvPr>
        </p:nvSpPr>
        <p:spPr>
          <a:xfrm>
            <a:off x="384048" y="727587"/>
            <a:ext cx="8385048" cy="3893574"/>
          </a:xfrm>
        </p:spPr>
        <p:txBody>
          <a:bodyPr>
            <a:normAutofit/>
          </a:bodyPr>
          <a:lstStyle/>
          <a:p>
            <a:pPr marL="342900" indent="-342900">
              <a:lnSpc>
                <a:spcPct val="150000"/>
              </a:lnSpc>
              <a:buFont typeface="Wingdings" panose="05000000000000000000" pitchFamily="2" charset="2"/>
              <a:buChar char="Ø"/>
            </a:pPr>
            <a:r>
              <a:rPr lang="en-IN" dirty="0">
                <a:solidFill>
                  <a:schemeClr val="tx2">
                    <a:lumMod val="95000"/>
                    <a:lumOff val="5000"/>
                  </a:schemeClr>
                </a:solidFill>
                <a:latin typeface="+mn-lt"/>
                <a:cs typeface="+mn-cs"/>
              </a:rPr>
              <a:t>Configurable with </a:t>
            </a:r>
            <a:r>
              <a:rPr lang="en-IN" dirty="0" err="1">
                <a:solidFill>
                  <a:schemeClr val="tx2">
                    <a:lumMod val="95000"/>
                    <a:lumOff val="5000"/>
                  </a:schemeClr>
                </a:solidFill>
                <a:latin typeface="+mn-lt"/>
                <a:cs typeface="+mn-cs"/>
              </a:rPr>
              <a:t>MarkLogic</a:t>
            </a:r>
            <a:r>
              <a:rPr lang="en-IN" dirty="0">
                <a:solidFill>
                  <a:schemeClr val="tx2">
                    <a:lumMod val="95000"/>
                    <a:lumOff val="5000"/>
                  </a:schemeClr>
                </a:solidFill>
                <a:latin typeface="+mn-lt"/>
                <a:cs typeface="+mn-cs"/>
              </a:rPr>
              <a:t> Server</a:t>
            </a:r>
          </a:p>
          <a:p>
            <a:pPr marL="342900" indent="-342900">
              <a:lnSpc>
                <a:spcPct val="150000"/>
              </a:lnSpc>
              <a:buFont typeface="Wingdings" panose="05000000000000000000" pitchFamily="2" charset="2"/>
              <a:buChar char="Ø"/>
            </a:pPr>
            <a:r>
              <a:rPr lang="en-IN" dirty="0">
                <a:solidFill>
                  <a:schemeClr val="tx2">
                    <a:lumMod val="95000"/>
                    <a:lumOff val="5000"/>
                  </a:schemeClr>
                </a:solidFill>
                <a:latin typeface="+mn-lt"/>
                <a:cs typeface="+mn-cs"/>
              </a:rPr>
              <a:t>Export the logs related to </a:t>
            </a:r>
            <a:r>
              <a:rPr lang="en-IN" dirty="0" err="1">
                <a:solidFill>
                  <a:schemeClr val="tx2">
                    <a:lumMod val="95000"/>
                    <a:lumOff val="5000"/>
                  </a:schemeClr>
                </a:solidFill>
                <a:latin typeface="+mn-lt"/>
                <a:cs typeface="+mn-cs"/>
              </a:rPr>
              <a:t>MarkLogic</a:t>
            </a:r>
            <a:r>
              <a:rPr lang="en-IN" dirty="0">
                <a:solidFill>
                  <a:schemeClr val="tx2">
                    <a:lumMod val="95000"/>
                    <a:lumOff val="5000"/>
                  </a:schemeClr>
                </a:solidFill>
                <a:latin typeface="+mn-lt"/>
                <a:cs typeface="+mn-cs"/>
              </a:rPr>
              <a:t> Server objects and processes, such as hosts, databases, forests, App Servers, groups, transactions, and requests.</a:t>
            </a:r>
          </a:p>
          <a:p>
            <a:pPr marL="342900" indent="-342900">
              <a:lnSpc>
                <a:spcPct val="150000"/>
              </a:lnSpc>
              <a:buFont typeface="Wingdings" panose="05000000000000000000" pitchFamily="2" charset="2"/>
              <a:buChar char="Ø"/>
            </a:pPr>
            <a:r>
              <a:rPr lang="en-IN" dirty="0">
                <a:solidFill>
                  <a:schemeClr val="tx2">
                    <a:lumMod val="95000"/>
                    <a:lumOff val="5000"/>
                  </a:schemeClr>
                </a:solidFill>
                <a:latin typeface="+mn-lt"/>
                <a:cs typeface="+mn-cs"/>
              </a:rPr>
              <a:t>Export application specific logs (</a:t>
            </a:r>
            <a:r>
              <a:rPr lang="en-IN" dirty="0" err="1">
                <a:solidFill>
                  <a:schemeClr val="tx2">
                    <a:lumMod val="95000"/>
                    <a:lumOff val="5000"/>
                  </a:schemeClr>
                </a:solidFill>
                <a:latin typeface="+mn-lt"/>
                <a:cs typeface="+mn-cs"/>
              </a:rPr>
              <a:t>info,error,debug</a:t>
            </a:r>
            <a:r>
              <a:rPr lang="en-IN" dirty="0">
                <a:solidFill>
                  <a:schemeClr val="tx2">
                    <a:lumMod val="95000"/>
                    <a:lumOff val="5000"/>
                  </a:schemeClr>
                </a:solidFill>
                <a:latin typeface="+mn-lt"/>
                <a:cs typeface="+mn-cs"/>
              </a:rPr>
              <a:t>)</a:t>
            </a:r>
          </a:p>
          <a:p>
            <a:pPr marL="342900" indent="-342900">
              <a:lnSpc>
                <a:spcPct val="150000"/>
              </a:lnSpc>
              <a:buFont typeface="Wingdings" panose="05000000000000000000" pitchFamily="2" charset="2"/>
              <a:buChar char="Ø"/>
            </a:pPr>
            <a:r>
              <a:rPr lang="en-IN" dirty="0">
                <a:solidFill>
                  <a:schemeClr val="tx2">
                    <a:lumMod val="95000"/>
                    <a:lumOff val="5000"/>
                  </a:schemeClr>
                </a:solidFill>
                <a:latin typeface="+mn-lt"/>
                <a:cs typeface="+mn-cs"/>
              </a:rPr>
              <a:t>Export </a:t>
            </a:r>
            <a:r>
              <a:rPr lang="en-IN" dirty="0" err="1">
                <a:solidFill>
                  <a:schemeClr val="tx2">
                    <a:lumMod val="95000"/>
                    <a:lumOff val="5000"/>
                  </a:schemeClr>
                </a:solidFill>
                <a:latin typeface="+mn-lt"/>
                <a:cs typeface="+mn-cs"/>
              </a:rPr>
              <a:t>Corb</a:t>
            </a:r>
            <a:r>
              <a:rPr lang="en-IN" dirty="0">
                <a:solidFill>
                  <a:schemeClr val="tx2">
                    <a:lumMod val="95000"/>
                    <a:lumOff val="5000"/>
                  </a:schemeClr>
                </a:solidFill>
                <a:latin typeface="+mn-lt"/>
                <a:cs typeface="+mn-cs"/>
              </a:rPr>
              <a:t>/MLCP logs</a:t>
            </a:r>
          </a:p>
          <a:p>
            <a:pPr marL="342900" indent="-342900">
              <a:lnSpc>
                <a:spcPct val="150000"/>
              </a:lnSpc>
              <a:buFont typeface="Wingdings" panose="05000000000000000000" pitchFamily="2" charset="2"/>
              <a:buChar char="Ø"/>
            </a:pPr>
            <a:r>
              <a:rPr lang="en-IN" dirty="0">
                <a:solidFill>
                  <a:schemeClr val="tx2">
                    <a:lumMod val="95000"/>
                    <a:lumOff val="5000"/>
                  </a:schemeClr>
                </a:solidFill>
                <a:latin typeface="+mn-lt"/>
                <a:cs typeface="+mn-cs"/>
              </a:rPr>
              <a:t>Can setup a metered </a:t>
            </a:r>
            <a:r>
              <a:rPr lang="en-IN" dirty="0" err="1">
                <a:solidFill>
                  <a:schemeClr val="tx2">
                    <a:lumMod val="95000"/>
                    <a:lumOff val="5000"/>
                  </a:schemeClr>
                </a:solidFill>
                <a:latin typeface="+mn-lt"/>
                <a:cs typeface="+mn-cs"/>
              </a:rPr>
              <a:t>Corb</a:t>
            </a:r>
            <a:r>
              <a:rPr lang="en-IN" dirty="0">
                <a:solidFill>
                  <a:schemeClr val="tx2">
                    <a:lumMod val="95000"/>
                    <a:lumOff val="5000"/>
                  </a:schemeClr>
                </a:solidFill>
                <a:latin typeface="+mn-lt"/>
                <a:cs typeface="+mn-cs"/>
              </a:rPr>
              <a:t> job to export the logs to </a:t>
            </a:r>
            <a:r>
              <a:rPr lang="en-IN" dirty="0" err="1">
                <a:solidFill>
                  <a:schemeClr val="tx2">
                    <a:lumMod val="95000"/>
                    <a:lumOff val="5000"/>
                  </a:schemeClr>
                </a:solidFill>
                <a:latin typeface="+mn-lt"/>
                <a:cs typeface="+mn-cs"/>
              </a:rPr>
              <a:t>Splunk</a:t>
            </a:r>
            <a:endParaRPr lang="en-IN" dirty="0">
              <a:solidFill>
                <a:schemeClr val="tx2">
                  <a:lumMod val="95000"/>
                  <a:lumOff val="5000"/>
                </a:schemeClr>
              </a:solidFill>
              <a:latin typeface="+mn-lt"/>
              <a:cs typeface="+mn-cs"/>
            </a:endParaRPr>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spTree>
    <p:extLst>
      <p:ext uri="{BB962C8B-B14F-4D97-AF65-F5344CB8AC3E}">
        <p14:creationId xmlns:p14="http://schemas.microsoft.com/office/powerpoint/2010/main" val="30336090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Added Benefits (</a:t>
            </a:r>
            <a:r>
              <a:rPr lang="en-IN" b="1" dirty="0" err="1"/>
              <a:t>ML+Splunk</a:t>
            </a:r>
            <a:r>
              <a:rPr lang="en-IN" b="1" dirty="0"/>
              <a:t>)</a:t>
            </a:r>
            <a:endParaRPr lang="en-US" b="1" dirty="0"/>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sp>
        <p:nvSpPr>
          <p:cNvPr id="5" name="Rectangle 4"/>
          <p:cNvSpPr/>
          <p:nvPr/>
        </p:nvSpPr>
        <p:spPr>
          <a:xfrm>
            <a:off x="384048" y="672084"/>
            <a:ext cx="4572000" cy="3093154"/>
          </a:xfrm>
          <a:prstGeom prst="rect">
            <a:avLst/>
          </a:prstGeom>
        </p:spPr>
        <p:txBody>
          <a:bodyPr>
            <a:spAutoFit/>
          </a:bodyPr>
          <a:lstStyle/>
          <a:p>
            <a:pPr marL="342900" indent="-342900">
              <a:lnSpc>
                <a:spcPct val="150000"/>
              </a:lnSpc>
              <a:buFont typeface="Wingdings" panose="05000000000000000000" pitchFamily="2" charset="2"/>
              <a:buChar char="Ø"/>
            </a:pPr>
            <a:r>
              <a:rPr lang="en-IN" sz="1600" dirty="0">
                <a:solidFill>
                  <a:schemeClr val="tx2">
                    <a:lumMod val="95000"/>
                    <a:lumOff val="5000"/>
                  </a:schemeClr>
                </a:solidFill>
              </a:rPr>
              <a:t>Access older logs</a:t>
            </a:r>
          </a:p>
          <a:p>
            <a:pPr marL="342900" indent="-342900">
              <a:lnSpc>
                <a:spcPct val="150000"/>
              </a:lnSpc>
              <a:buFont typeface="Wingdings" panose="05000000000000000000" pitchFamily="2" charset="2"/>
              <a:buChar char="Ø"/>
            </a:pPr>
            <a:r>
              <a:rPr lang="en-IN" sz="1600" dirty="0">
                <a:solidFill>
                  <a:schemeClr val="tx2">
                    <a:lumMod val="95000"/>
                    <a:lumOff val="5000"/>
                  </a:schemeClr>
                </a:solidFill>
              </a:rPr>
              <a:t>Access at a single place</a:t>
            </a:r>
          </a:p>
          <a:p>
            <a:pPr marL="342900" indent="-342900">
              <a:lnSpc>
                <a:spcPct val="150000"/>
              </a:lnSpc>
              <a:buFont typeface="Wingdings" panose="05000000000000000000" pitchFamily="2" charset="2"/>
              <a:buChar char="Ø"/>
            </a:pPr>
            <a:r>
              <a:rPr lang="en-IN" sz="1600" dirty="0">
                <a:solidFill>
                  <a:schemeClr val="tx2">
                    <a:lumMod val="95000"/>
                    <a:lumOff val="5000"/>
                  </a:schemeClr>
                </a:solidFill>
              </a:rPr>
              <a:t>Search through the history</a:t>
            </a:r>
          </a:p>
          <a:p>
            <a:pPr marL="342900" indent="-342900">
              <a:lnSpc>
                <a:spcPct val="150000"/>
              </a:lnSpc>
              <a:buFont typeface="Wingdings" panose="05000000000000000000" pitchFamily="2" charset="2"/>
              <a:buChar char="Ø"/>
            </a:pPr>
            <a:r>
              <a:rPr lang="en-IN" sz="1600" dirty="0">
                <a:solidFill>
                  <a:schemeClr val="tx2">
                    <a:lumMod val="95000"/>
                    <a:lumOff val="5000"/>
                  </a:schemeClr>
                </a:solidFill>
              </a:rPr>
              <a:t>Build user defined queries</a:t>
            </a:r>
          </a:p>
          <a:p>
            <a:pPr marL="342900" indent="-342900">
              <a:lnSpc>
                <a:spcPct val="150000"/>
              </a:lnSpc>
              <a:buFont typeface="Wingdings" panose="05000000000000000000" pitchFamily="2" charset="2"/>
              <a:buChar char="Ø"/>
            </a:pPr>
            <a:r>
              <a:rPr lang="en-IN" sz="1600" dirty="0">
                <a:solidFill>
                  <a:schemeClr val="tx2">
                    <a:lumMod val="95000"/>
                    <a:lumOff val="5000"/>
                  </a:schemeClr>
                </a:solidFill>
              </a:rPr>
              <a:t>Generate &amp; Export reports</a:t>
            </a:r>
          </a:p>
          <a:p>
            <a:pPr marL="342900" indent="-342900">
              <a:lnSpc>
                <a:spcPct val="150000"/>
              </a:lnSpc>
              <a:buFont typeface="Wingdings" panose="05000000000000000000" pitchFamily="2" charset="2"/>
              <a:buChar char="Ø"/>
            </a:pPr>
            <a:r>
              <a:rPr lang="en-IN" sz="1600" dirty="0">
                <a:solidFill>
                  <a:schemeClr val="tx2">
                    <a:lumMod val="95000"/>
                    <a:lumOff val="5000"/>
                  </a:schemeClr>
                </a:solidFill>
              </a:rPr>
              <a:t>Performance analysis</a:t>
            </a:r>
          </a:p>
          <a:p>
            <a:pPr marL="342900" indent="-342900">
              <a:lnSpc>
                <a:spcPct val="150000"/>
              </a:lnSpc>
              <a:buFont typeface="Wingdings" panose="05000000000000000000" pitchFamily="2" charset="2"/>
              <a:buChar char="Ø"/>
            </a:pPr>
            <a:r>
              <a:rPr lang="en-IN" sz="1600" dirty="0">
                <a:solidFill>
                  <a:schemeClr val="tx2">
                    <a:lumMod val="95000"/>
                    <a:lumOff val="5000"/>
                  </a:schemeClr>
                </a:solidFill>
              </a:rPr>
              <a:t>Email alerting mechanism – configuration</a:t>
            </a:r>
          </a:p>
          <a:p>
            <a:pPr marL="342900" indent="-342900">
              <a:lnSpc>
                <a:spcPct val="150000"/>
              </a:lnSpc>
              <a:buFont typeface="Wingdings" panose="05000000000000000000" pitchFamily="2" charset="2"/>
              <a:buChar char="Ø"/>
            </a:pPr>
            <a:endParaRPr lang="en-IN" sz="1600" dirty="0">
              <a:solidFill>
                <a:schemeClr val="tx2">
                  <a:lumMod val="95000"/>
                  <a:lumOff val="5000"/>
                </a:schemeClr>
              </a:solidFill>
            </a:endParaRPr>
          </a:p>
        </p:txBody>
      </p:sp>
    </p:spTree>
    <p:extLst>
      <p:ext uri="{BB962C8B-B14F-4D97-AF65-F5344CB8AC3E}">
        <p14:creationId xmlns:p14="http://schemas.microsoft.com/office/powerpoint/2010/main" val="14933679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5. </a:t>
            </a:r>
            <a:r>
              <a:rPr lang="en-IN" b="1" dirty="0" err="1"/>
              <a:t>Splunk</a:t>
            </a:r>
            <a:r>
              <a:rPr lang="en-IN" b="1" dirty="0"/>
              <a:t> - External Monitoring Tool</a:t>
            </a:r>
            <a:endParaRPr lang="en-US" b="1" dirty="0"/>
          </a:p>
        </p:txBody>
      </p:sp>
      <p:sp>
        <p:nvSpPr>
          <p:cNvPr id="3" name="Content Placeholder 2"/>
          <p:cNvSpPr>
            <a:spLocks noGrp="1"/>
          </p:cNvSpPr>
          <p:nvPr>
            <p:ph idx="1"/>
          </p:nvPr>
        </p:nvSpPr>
        <p:spPr>
          <a:xfrm>
            <a:off x="384048" y="727587"/>
            <a:ext cx="8385048" cy="3893574"/>
          </a:xfrm>
        </p:spPr>
        <p:txBody>
          <a:bodyPr>
            <a:normAutofit/>
          </a:bodyPr>
          <a:lstStyle/>
          <a:p>
            <a:pPr marL="342900" indent="-342900">
              <a:lnSpc>
                <a:spcPct val="150000"/>
              </a:lnSpc>
              <a:buFont typeface="Wingdings" panose="05000000000000000000" pitchFamily="2" charset="2"/>
              <a:buChar char="Ø"/>
            </a:pPr>
            <a:r>
              <a:rPr lang="en-IN" dirty="0">
                <a:solidFill>
                  <a:schemeClr val="tx2">
                    <a:lumMod val="95000"/>
                    <a:lumOff val="5000"/>
                  </a:schemeClr>
                </a:solidFill>
                <a:latin typeface="+mn-lt"/>
                <a:cs typeface="+mn-cs"/>
              </a:rPr>
              <a:t>Configurable with </a:t>
            </a:r>
            <a:r>
              <a:rPr lang="en-IN" dirty="0" err="1">
                <a:solidFill>
                  <a:schemeClr val="tx2">
                    <a:lumMod val="95000"/>
                    <a:lumOff val="5000"/>
                  </a:schemeClr>
                </a:solidFill>
                <a:latin typeface="+mn-lt"/>
                <a:cs typeface="+mn-cs"/>
              </a:rPr>
              <a:t>MarkLogic</a:t>
            </a:r>
            <a:r>
              <a:rPr lang="en-IN" dirty="0">
                <a:solidFill>
                  <a:schemeClr val="tx2">
                    <a:lumMod val="95000"/>
                    <a:lumOff val="5000"/>
                  </a:schemeClr>
                </a:solidFill>
                <a:latin typeface="+mn-lt"/>
                <a:cs typeface="+mn-cs"/>
              </a:rPr>
              <a:t> Server</a:t>
            </a:r>
          </a:p>
          <a:p>
            <a:pPr marL="342900" indent="-342900">
              <a:lnSpc>
                <a:spcPct val="150000"/>
              </a:lnSpc>
              <a:buFont typeface="Wingdings" panose="05000000000000000000" pitchFamily="2" charset="2"/>
              <a:buChar char="Ø"/>
            </a:pPr>
            <a:r>
              <a:rPr lang="en-IN" dirty="0">
                <a:solidFill>
                  <a:schemeClr val="tx2">
                    <a:lumMod val="95000"/>
                    <a:lumOff val="5000"/>
                  </a:schemeClr>
                </a:solidFill>
                <a:latin typeface="+mn-lt"/>
                <a:cs typeface="+mn-cs"/>
              </a:rPr>
              <a:t>Export the logs related to </a:t>
            </a:r>
            <a:r>
              <a:rPr lang="en-IN" dirty="0" err="1">
                <a:solidFill>
                  <a:schemeClr val="tx2">
                    <a:lumMod val="95000"/>
                    <a:lumOff val="5000"/>
                  </a:schemeClr>
                </a:solidFill>
                <a:latin typeface="+mn-lt"/>
                <a:cs typeface="+mn-cs"/>
              </a:rPr>
              <a:t>MarkLogic</a:t>
            </a:r>
            <a:r>
              <a:rPr lang="en-IN" dirty="0">
                <a:solidFill>
                  <a:schemeClr val="tx2">
                    <a:lumMod val="95000"/>
                    <a:lumOff val="5000"/>
                  </a:schemeClr>
                </a:solidFill>
                <a:latin typeface="+mn-lt"/>
                <a:cs typeface="+mn-cs"/>
              </a:rPr>
              <a:t> Server objects and processes, such as hosts, databases, forests, App Servers, groups, transactions, and requests.</a:t>
            </a:r>
          </a:p>
          <a:p>
            <a:pPr marL="342900" indent="-342900">
              <a:lnSpc>
                <a:spcPct val="150000"/>
              </a:lnSpc>
              <a:buFont typeface="Wingdings" panose="05000000000000000000" pitchFamily="2" charset="2"/>
              <a:buChar char="Ø"/>
            </a:pPr>
            <a:r>
              <a:rPr lang="en-IN" dirty="0">
                <a:solidFill>
                  <a:schemeClr val="tx2">
                    <a:lumMod val="95000"/>
                    <a:lumOff val="5000"/>
                  </a:schemeClr>
                </a:solidFill>
                <a:latin typeface="+mn-lt"/>
                <a:cs typeface="+mn-cs"/>
              </a:rPr>
              <a:t>Export application specific logs (</a:t>
            </a:r>
            <a:r>
              <a:rPr lang="en-IN" dirty="0" err="1">
                <a:solidFill>
                  <a:schemeClr val="tx2">
                    <a:lumMod val="95000"/>
                    <a:lumOff val="5000"/>
                  </a:schemeClr>
                </a:solidFill>
                <a:latin typeface="+mn-lt"/>
                <a:cs typeface="+mn-cs"/>
              </a:rPr>
              <a:t>info,error,debug</a:t>
            </a:r>
            <a:r>
              <a:rPr lang="en-IN" dirty="0">
                <a:solidFill>
                  <a:schemeClr val="tx2">
                    <a:lumMod val="95000"/>
                    <a:lumOff val="5000"/>
                  </a:schemeClr>
                </a:solidFill>
                <a:latin typeface="+mn-lt"/>
                <a:cs typeface="+mn-cs"/>
              </a:rPr>
              <a:t>)</a:t>
            </a:r>
          </a:p>
          <a:p>
            <a:pPr marL="342900" indent="-342900">
              <a:lnSpc>
                <a:spcPct val="150000"/>
              </a:lnSpc>
              <a:buFont typeface="Wingdings" panose="05000000000000000000" pitchFamily="2" charset="2"/>
              <a:buChar char="Ø"/>
            </a:pPr>
            <a:r>
              <a:rPr lang="en-IN" dirty="0">
                <a:solidFill>
                  <a:schemeClr val="tx2">
                    <a:lumMod val="95000"/>
                    <a:lumOff val="5000"/>
                  </a:schemeClr>
                </a:solidFill>
                <a:latin typeface="+mn-lt"/>
                <a:cs typeface="+mn-cs"/>
              </a:rPr>
              <a:t>Export </a:t>
            </a:r>
            <a:r>
              <a:rPr lang="en-IN" dirty="0" err="1">
                <a:solidFill>
                  <a:schemeClr val="tx2">
                    <a:lumMod val="95000"/>
                    <a:lumOff val="5000"/>
                  </a:schemeClr>
                </a:solidFill>
                <a:latin typeface="+mn-lt"/>
                <a:cs typeface="+mn-cs"/>
              </a:rPr>
              <a:t>Corb</a:t>
            </a:r>
            <a:r>
              <a:rPr lang="en-IN" dirty="0">
                <a:solidFill>
                  <a:schemeClr val="tx2">
                    <a:lumMod val="95000"/>
                    <a:lumOff val="5000"/>
                  </a:schemeClr>
                </a:solidFill>
                <a:latin typeface="+mn-lt"/>
                <a:cs typeface="+mn-cs"/>
              </a:rPr>
              <a:t>/MLCP logs</a:t>
            </a:r>
          </a:p>
          <a:p>
            <a:pPr marL="342900" indent="-342900">
              <a:lnSpc>
                <a:spcPct val="150000"/>
              </a:lnSpc>
              <a:buFont typeface="Wingdings" panose="05000000000000000000" pitchFamily="2" charset="2"/>
              <a:buChar char="Ø"/>
            </a:pPr>
            <a:r>
              <a:rPr lang="en-IN" dirty="0">
                <a:solidFill>
                  <a:schemeClr val="tx2">
                    <a:lumMod val="95000"/>
                    <a:lumOff val="5000"/>
                  </a:schemeClr>
                </a:solidFill>
                <a:latin typeface="+mn-lt"/>
                <a:cs typeface="+mn-cs"/>
              </a:rPr>
              <a:t>Can setup a metered </a:t>
            </a:r>
            <a:r>
              <a:rPr lang="en-IN" dirty="0" err="1">
                <a:solidFill>
                  <a:schemeClr val="tx2">
                    <a:lumMod val="95000"/>
                    <a:lumOff val="5000"/>
                  </a:schemeClr>
                </a:solidFill>
                <a:latin typeface="+mn-lt"/>
                <a:cs typeface="+mn-cs"/>
              </a:rPr>
              <a:t>Corb</a:t>
            </a:r>
            <a:r>
              <a:rPr lang="en-IN" dirty="0">
                <a:solidFill>
                  <a:schemeClr val="tx2">
                    <a:lumMod val="95000"/>
                    <a:lumOff val="5000"/>
                  </a:schemeClr>
                </a:solidFill>
                <a:latin typeface="+mn-lt"/>
                <a:cs typeface="+mn-cs"/>
              </a:rPr>
              <a:t> job to export the logs to </a:t>
            </a:r>
            <a:r>
              <a:rPr lang="en-IN" dirty="0" err="1">
                <a:solidFill>
                  <a:schemeClr val="tx2">
                    <a:lumMod val="95000"/>
                    <a:lumOff val="5000"/>
                  </a:schemeClr>
                </a:solidFill>
                <a:latin typeface="+mn-lt"/>
                <a:cs typeface="+mn-cs"/>
              </a:rPr>
              <a:t>Splunk</a:t>
            </a:r>
            <a:endParaRPr lang="en-IN" dirty="0">
              <a:solidFill>
                <a:schemeClr val="tx2">
                  <a:lumMod val="95000"/>
                  <a:lumOff val="5000"/>
                </a:schemeClr>
              </a:solidFill>
              <a:latin typeface="+mn-lt"/>
              <a:cs typeface="+mn-cs"/>
            </a:endParaRPr>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spTree>
    <p:extLst>
      <p:ext uri="{BB962C8B-B14F-4D97-AF65-F5344CB8AC3E}">
        <p14:creationId xmlns:p14="http://schemas.microsoft.com/office/powerpoint/2010/main" val="32502160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9844" y="2139877"/>
            <a:ext cx="4021393" cy="795528"/>
          </a:xfrm>
        </p:spPr>
        <p:txBody>
          <a:bodyPr>
            <a:noAutofit/>
          </a:bodyPr>
          <a:lstStyle/>
          <a:p>
            <a:r>
              <a:rPr lang="en-US" sz="4000" b="1" dirty="0" smtClean="0"/>
              <a:t>APPENDIX</a:t>
            </a:r>
            <a:endParaRPr lang="en-US" sz="4000" b="1" dirty="0"/>
          </a:p>
        </p:txBody>
      </p:sp>
    </p:spTree>
    <p:extLst>
      <p:ext uri="{BB962C8B-B14F-4D97-AF65-F5344CB8AC3E}">
        <p14:creationId xmlns:p14="http://schemas.microsoft.com/office/powerpoint/2010/main" val="25159544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MLCP Terms &amp; Definitions</a:t>
            </a:r>
            <a:endParaRPr lang="en-US" b="1" dirty="0"/>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3992286080"/>
              </p:ext>
            </p:extLst>
          </p:nvPr>
        </p:nvGraphicFramePr>
        <p:xfrm>
          <a:off x="384048" y="784428"/>
          <a:ext cx="8085193" cy="3404117"/>
        </p:xfrm>
        <a:graphic>
          <a:graphicData uri="http://schemas.openxmlformats.org/drawingml/2006/table">
            <a:tbl>
              <a:tblPr firstRow="1" firstCol="1" bandRow="1">
                <a:tableStyleId>{5C22544A-7EE6-4342-B048-85BDC9FD1C3A}</a:tableStyleId>
              </a:tblPr>
              <a:tblGrid>
                <a:gridCol w="1943556">
                  <a:extLst>
                    <a:ext uri="{9D8B030D-6E8A-4147-A177-3AD203B41FA5}">
                      <a16:colId xmlns:a16="http://schemas.microsoft.com/office/drawing/2014/main" val="20000"/>
                    </a:ext>
                  </a:extLst>
                </a:gridCol>
                <a:gridCol w="6141637">
                  <a:extLst>
                    <a:ext uri="{9D8B030D-6E8A-4147-A177-3AD203B41FA5}">
                      <a16:colId xmlns:a16="http://schemas.microsoft.com/office/drawing/2014/main" val="20001"/>
                    </a:ext>
                  </a:extLst>
                </a:gridCol>
              </a:tblGrid>
              <a:tr h="242801">
                <a:tc>
                  <a:txBody>
                    <a:bodyPr/>
                    <a:lstStyle/>
                    <a:p>
                      <a:pPr marL="0" marR="0">
                        <a:lnSpc>
                          <a:spcPct val="107000"/>
                        </a:lnSpc>
                        <a:spcBef>
                          <a:spcPts val="0"/>
                        </a:spcBef>
                        <a:spcAft>
                          <a:spcPts val="0"/>
                        </a:spcAft>
                      </a:pPr>
                      <a:r>
                        <a:rPr lang="en-US" sz="1000" dirty="0">
                          <a:solidFill>
                            <a:schemeClr val="tx2">
                              <a:lumMod val="95000"/>
                              <a:lumOff val="5000"/>
                            </a:schemeClr>
                          </a:solidFill>
                          <a:effectLst/>
                          <a:latin typeface="Calibri" panose="020F0502020204030204" pitchFamily="34" charset="0"/>
                        </a:rPr>
                        <a:t>Term</a:t>
                      </a:r>
                      <a:endParaRPr lang="en-US" sz="10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1000">
                          <a:solidFill>
                            <a:schemeClr val="tx2">
                              <a:lumMod val="95000"/>
                              <a:lumOff val="5000"/>
                            </a:schemeClr>
                          </a:solidFill>
                          <a:effectLst/>
                          <a:latin typeface="Calibri" panose="020F0502020204030204" pitchFamily="34" charset="0"/>
                        </a:rPr>
                        <a:t>Definition</a:t>
                      </a:r>
                      <a:endParaRPr lang="en-US" sz="100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extLst>
                  <a:ext uri="{0D108BD9-81ED-4DB2-BD59-A6C34878D82A}">
                    <a16:rowId xmlns:a16="http://schemas.microsoft.com/office/drawing/2014/main" val="10000"/>
                  </a:ext>
                </a:extLst>
              </a:tr>
              <a:tr h="526886">
                <a:tc>
                  <a:txBody>
                    <a:bodyPr/>
                    <a:lstStyle/>
                    <a:p>
                      <a:pPr marL="0" marR="0">
                        <a:lnSpc>
                          <a:spcPct val="107000"/>
                        </a:lnSpc>
                        <a:spcBef>
                          <a:spcPts val="0"/>
                        </a:spcBef>
                        <a:spcAft>
                          <a:spcPts val="0"/>
                        </a:spcAft>
                      </a:pPr>
                      <a:r>
                        <a:rPr lang="en-US" sz="1000" dirty="0">
                          <a:solidFill>
                            <a:schemeClr val="tx2">
                              <a:lumMod val="95000"/>
                              <a:lumOff val="5000"/>
                            </a:schemeClr>
                          </a:solidFill>
                          <a:effectLst/>
                          <a:latin typeface="Calibri" panose="020F0502020204030204" pitchFamily="34" charset="0"/>
                        </a:rPr>
                        <a:t>aggregate</a:t>
                      </a:r>
                      <a:endParaRPr lang="en-US" sz="10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1000" dirty="0">
                          <a:solidFill>
                            <a:schemeClr val="tx2">
                              <a:lumMod val="95000"/>
                              <a:lumOff val="5000"/>
                            </a:schemeClr>
                          </a:solidFill>
                          <a:effectLst/>
                          <a:latin typeface="Calibri" panose="020F0502020204030204" pitchFamily="34" charset="0"/>
                        </a:rPr>
                        <a:t>XML content that includes recurring element names and which can be split into multiple documents with the recurring element as the document root. </a:t>
                      </a:r>
                      <a:endParaRPr lang="en-US" sz="10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extLst>
                  <a:ext uri="{0D108BD9-81ED-4DB2-BD59-A6C34878D82A}">
                    <a16:rowId xmlns:a16="http://schemas.microsoft.com/office/drawing/2014/main" val="10001"/>
                  </a:ext>
                </a:extLst>
              </a:tr>
              <a:tr h="526886">
                <a:tc>
                  <a:txBody>
                    <a:bodyPr/>
                    <a:lstStyle/>
                    <a:p>
                      <a:pPr marL="0" marR="0">
                        <a:lnSpc>
                          <a:spcPct val="107000"/>
                        </a:lnSpc>
                        <a:spcBef>
                          <a:spcPts val="0"/>
                        </a:spcBef>
                        <a:spcAft>
                          <a:spcPts val="0"/>
                        </a:spcAft>
                      </a:pPr>
                      <a:r>
                        <a:rPr lang="en-US" sz="1000" dirty="0">
                          <a:solidFill>
                            <a:schemeClr val="tx2">
                              <a:lumMod val="95000"/>
                              <a:lumOff val="5000"/>
                            </a:schemeClr>
                          </a:solidFill>
                          <a:effectLst/>
                          <a:latin typeface="Calibri" panose="020F0502020204030204" pitchFamily="34" charset="0"/>
                        </a:rPr>
                        <a:t>line-delimited JSON</a:t>
                      </a:r>
                      <a:endParaRPr lang="en-US" sz="10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1000" dirty="0">
                          <a:solidFill>
                            <a:schemeClr val="tx2">
                              <a:lumMod val="95000"/>
                              <a:lumOff val="5000"/>
                            </a:schemeClr>
                          </a:solidFill>
                          <a:effectLst/>
                          <a:latin typeface="Calibri" panose="020F0502020204030204" pitchFamily="34" charset="0"/>
                        </a:rPr>
                        <a:t>A type of aggregate input where each line in the file is a piece of standalone JSON content. For details, see </a:t>
                      </a:r>
                      <a:r>
                        <a:rPr lang="en-US" sz="1000" u="none" strike="noStrike" dirty="0">
                          <a:solidFill>
                            <a:schemeClr val="tx2">
                              <a:lumMod val="95000"/>
                              <a:lumOff val="5000"/>
                            </a:schemeClr>
                          </a:solidFill>
                          <a:effectLst/>
                          <a:latin typeface="Calibri" panose="020F0502020204030204" pitchFamily="34" charset="0"/>
                          <a:hlinkClick r:id="rId2"/>
                        </a:rPr>
                        <a:t>Creating Documents from Line-Delimited JSON Files</a:t>
                      </a:r>
                      <a:r>
                        <a:rPr lang="en-US" sz="1000" dirty="0">
                          <a:solidFill>
                            <a:schemeClr val="tx2">
                              <a:lumMod val="95000"/>
                              <a:lumOff val="5000"/>
                            </a:schemeClr>
                          </a:solidFill>
                          <a:effectLst/>
                          <a:latin typeface="Calibri" panose="020F0502020204030204" pitchFamily="34" charset="0"/>
                        </a:rPr>
                        <a:t>.</a:t>
                      </a:r>
                      <a:endParaRPr lang="en-US" sz="10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extLst>
                  <a:ext uri="{0D108BD9-81ED-4DB2-BD59-A6C34878D82A}">
                    <a16:rowId xmlns:a16="http://schemas.microsoft.com/office/drawing/2014/main" val="10002"/>
                  </a:ext>
                </a:extLst>
              </a:tr>
              <a:tr h="526886">
                <a:tc>
                  <a:txBody>
                    <a:bodyPr/>
                    <a:lstStyle/>
                    <a:p>
                      <a:pPr marL="0" marR="0">
                        <a:lnSpc>
                          <a:spcPct val="107000"/>
                        </a:lnSpc>
                        <a:spcBef>
                          <a:spcPts val="0"/>
                        </a:spcBef>
                        <a:spcAft>
                          <a:spcPts val="0"/>
                        </a:spcAft>
                      </a:pPr>
                      <a:r>
                        <a:rPr lang="en-US" sz="1000" dirty="0">
                          <a:solidFill>
                            <a:schemeClr val="tx2">
                              <a:lumMod val="95000"/>
                              <a:lumOff val="5000"/>
                            </a:schemeClr>
                          </a:solidFill>
                          <a:effectLst/>
                          <a:latin typeface="Calibri" panose="020F0502020204030204" pitchFamily="34" charset="0"/>
                        </a:rPr>
                        <a:t>archive</a:t>
                      </a:r>
                      <a:endParaRPr lang="en-US" sz="10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1000" dirty="0">
                          <a:solidFill>
                            <a:schemeClr val="tx2">
                              <a:lumMod val="95000"/>
                              <a:lumOff val="5000"/>
                            </a:schemeClr>
                          </a:solidFill>
                          <a:effectLst/>
                          <a:latin typeface="Calibri" panose="020F0502020204030204" pitchFamily="34" charset="0"/>
                        </a:rPr>
                        <a:t>A compressed MarkLogic Server database archive created using the mlcp export command. You can use an archive to restore or copy database content and metadata with the mlcp import command. For details, see </a:t>
                      </a:r>
                      <a:r>
                        <a:rPr lang="en-US" sz="1000" u="none" strike="noStrike" dirty="0">
                          <a:solidFill>
                            <a:schemeClr val="tx2">
                              <a:lumMod val="95000"/>
                              <a:lumOff val="5000"/>
                            </a:schemeClr>
                          </a:solidFill>
                          <a:effectLst/>
                          <a:latin typeface="Calibri" panose="020F0502020204030204" pitchFamily="34" charset="0"/>
                          <a:hlinkClick r:id="rId3"/>
                        </a:rPr>
                        <a:t>Exporting to an Archive</a:t>
                      </a:r>
                      <a:r>
                        <a:rPr lang="en-US" sz="1000" dirty="0">
                          <a:solidFill>
                            <a:schemeClr val="tx2">
                              <a:lumMod val="95000"/>
                              <a:lumOff val="5000"/>
                            </a:schemeClr>
                          </a:solidFill>
                          <a:effectLst/>
                          <a:latin typeface="Calibri" panose="020F0502020204030204" pitchFamily="34" charset="0"/>
                        </a:rPr>
                        <a:t>.</a:t>
                      </a:r>
                      <a:endParaRPr lang="en-US" sz="10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extLst>
                  <a:ext uri="{0D108BD9-81ED-4DB2-BD59-A6C34878D82A}">
                    <a16:rowId xmlns:a16="http://schemas.microsoft.com/office/drawing/2014/main" val="10003"/>
                  </a:ext>
                </a:extLst>
              </a:tr>
              <a:tr h="526886">
                <a:tc>
                  <a:txBody>
                    <a:bodyPr/>
                    <a:lstStyle/>
                    <a:p>
                      <a:pPr marL="0" marR="0">
                        <a:lnSpc>
                          <a:spcPct val="107000"/>
                        </a:lnSpc>
                        <a:spcBef>
                          <a:spcPts val="0"/>
                        </a:spcBef>
                        <a:spcAft>
                          <a:spcPts val="0"/>
                        </a:spcAft>
                      </a:pPr>
                      <a:r>
                        <a:rPr lang="en-US" sz="1000">
                          <a:solidFill>
                            <a:schemeClr val="tx2">
                              <a:lumMod val="95000"/>
                              <a:lumOff val="5000"/>
                            </a:schemeClr>
                          </a:solidFill>
                          <a:effectLst/>
                          <a:latin typeface="Calibri" panose="020F0502020204030204" pitchFamily="34" charset="0"/>
                        </a:rPr>
                        <a:t>HDFS</a:t>
                      </a:r>
                      <a:endParaRPr lang="en-US" sz="100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1000" dirty="0">
                          <a:solidFill>
                            <a:schemeClr val="tx2">
                              <a:lumMod val="95000"/>
                              <a:lumOff val="5000"/>
                            </a:schemeClr>
                          </a:solidFill>
                          <a:effectLst/>
                          <a:latin typeface="Calibri" panose="020F0502020204030204" pitchFamily="34" charset="0"/>
                        </a:rPr>
                        <a:t>The Hadoop Distributed File System, which can be used as an input source or an output destination in distributed mode.</a:t>
                      </a:r>
                      <a:endParaRPr lang="en-US" sz="10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extLst>
                  <a:ext uri="{0D108BD9-81ED-4DB2-BD59-A6C34878D82A}">
                    <a16:rowId xmlns:a16="http://schemas.microsoft.com/office/drawing/2014/main" val="10004"/>
                  </a:ext>
                </a:extLst>
              </a:tr>
              <a:tr h="526886">
                <a:tc>
                  <a:txBody>
                    <a:bodyPr/>
                    <a:lstStyle/>
                    <a:p>
                      <a:pPr marL="0" marR="0">
                        <a:lnSpc>
                          <a:spcPct val="107000"/>
                        </a:lnSpc>
                        <a:spcBef>
                          <a:spcPts val="0"/>
                        </a:spcBef>
                        <a:spcAft>
                          <a:spcPts val="0"/>
                        </a:spcAft>
                      </a:pPr>
                      <a:r>
                        <a:rPr lang="en-US" sz="1000">
                          <a:solidFill>
                            <a:schemeClr val="tx2">
                              <a:lumMod val="95000"/>
                              <a:lumOff val="5000"/>
                            </a:schemeClr>
                          </a:solidFill>
                          <a:effectLst/>
                          <a:latin typeface="Calibri" panose="020F0502020204030204" pitchFamily="34" charset="0"/>
                        </a:rPr>
                        <a:t>sequence file</a:t>
                      </a:r>
                      <a:endParaRPr lang="en-US" sz="100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1000" dirty="0">
                          <a:solidFill>
                            <a:schemeClr val="tx2">
                              <a:lumMod val="95000"/>
                              <a:lumOff val="5000"/>
                            </a:schemeClr>
                          </a:solidFill>
                          <a:effectLst/>
                          <a:latin typeface="Calibri" panose="020F0502020204030204" pitchFamily="34" charset="0"/>
                        </a:rPr>
                        <a:t>A flat file of binary key-value pairs in one of the Apache Hadoop </a:t>
                      </a:r>
                      <a:r>
                        <a:rPr lang="en-US" sz="1000" dirty="0" err="1">
                          <a:solidFill>
                            <a:schemeClr val="tx2">
                              <a:lumMod val="95000"/>
                              <a:lumOff val="5000"/>
                            </a:schemeClr>
                          </a:solidFill>
                          <a:effectLst/>
                          <a:latin typeface="Calibri" panose="020F0502020204030204" pitchFamily="34" charset="0"/>
                        </a:rPr>
                        <a:t>SequenceFile</a:t>
                      </a:r>
                      <a:r>
                        <a:rPr lang="en-US" sz="1000" dirty="0">
                          <a:solidFill>
                            <a:schemeClr val="tx2">
                              <a:lumMod val="95000"/>
                              <a:lumOff val="5000"/>
                            </a:schemeClr>
                          </a:solidFill>
                          <a:effectLst/>
                          <a:latin typeface="Calibri" panose="020F0502020204030204" pitchFamily="34" charset="0"/>
                        </a:rPr>
                        <a:t> formats. The mlcp tool only supports importing Text and </a:t>
                      </a:r>
                      <a:r>
                        <a:rPr lang="en-US" sz="1000" dirty="0" err="1">
                          <a:solidFill>
                            <a:schemeClr val="tx2">
                              <a:lumMod val="95000"/>
                              <a:lumOff val="5000"/>
                            </a:schemeClr>
                          </a:solidFill>
                          <a:effectLst/>
                          <a:latin typeface="Calibri" panose="020F0502020204030204" pitchFamily="34" charset="0"/>
                        </a:rPr>
                        <a:t>BytesWritable</a:t>
                      </a:r>
                      <a:r>
                        <a:rPr lang="en-US" sz="1000" dirty="0">
                          <a:solidFill>
                            <a:schemeClr val="tx2">
                              <a:lumMod val="95000"/>
                              <a:lumOff val="5000"/>
                            </a:schemeClr>
                          </a:solidFill>
                          <a:effectLst/>
                          <a:latin typeface="Calibri" panose="020F0502020204030204" pitchFamily="34" charset="0"/>
                        </a:rPr>
                        <a:t> values from a sequence file.</a:t>
                      </a:r>
                      <a:endParaRPr lang="en-US" sz="10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extLst>
                  <a:ext uri="{0D108BD9-81ED-4DB2-BD59-A6C34878D82A}">
                    <a16:rowId xmlns:a16="http://schemas.microsoft.com/office/drawing/2014/main" val="10005"/>
                  </a:ext>
                </a:extLst>
              </a:tr>
              <a:tr h="526886">
                <a:tc>
                  <a:txBody>
                    <a:bodyPr/>
                    <a:lstStyle/>
                    <a:p>
                      <a:pPr marL="0" marR="0">
                        <a:lnSpc>
                          <a:spcPct val="107000"/>
                        </a:lnSpc>
                        <a:spcBef>
                          <a:spcPts val="0"/>
                        </a:spcBef>
                        <a:spcAft>
                          <a:spcPts val="0"/>
                        </a:spcAft>
                      </a:pPr>
                      <a:r>
                        <a:rPr lang="en-US" sz="1000" dirty="0">
                          <a:solidFill>
                            <a:schemeClr val="tx2">
                              <a:lumMod val="95000"/>
                              <a:lumOff val="5000"/>
                            </a:schemeClr>
                          </a:solidFill>
                          <a:effectLst/>
                          <a:latin typeface="Calibri" panose="020F0502020204030204" pitchFamily="34" charset="0"/>
                        </a:rPr>
                        <a:t>split</a:t>
                      </a:r>
                      <a:endParaRPr lang="en-US" sz="10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1000" dirty="0">
                          <a:solidFill>
                            <a:schemeClr val="tx2">
                              <a:lumMod val="95000"/>
                              <a:lumOff val="5000"/>
                            </a:schemeClr>
                          </a:solidFill>
                          <a:effectLst/>
                          <a:latin typeface="Calibri" panose="020F0502020204030204" pitchFamily="34" charset="0"/>
                        </a:rPr>
                        <a:t>The unit of work for one thread in local mode or one </a:t>
                      </a:r>
                      <a:r>
                        <a:rPr lang="en-US" sz="1000" dirty="0" err="1">
                          <a:solidFill>
                            <a:schemeClr val="tx2">
                              <a:lumMod val="95000"/>
                              <a:lumOff val="5000"/>
                            </a:schemeClr>
                          </a:solidFill>
                          <a:effectLst/>
                          <a:latin typeface="Calibri" panose="020F0502020204030204" pitchFamily="34" charset="0"/>
                        </a:rPr>
                        <a:t>MapReduce</a:t>
                      </a:r>
                      <a:r>
                        <a:rPr lang="en-US" sz="1000" dirty="0">
                          <a:solidFill>
                            <a:schemeClr val="tx2">
                              <a:lumMod val="95000"/>
                              <a:lumOff val="5000"/>
                            </a:schemeClr>
                          </a:solidFill>
                          <a:effectLst/>
                          <a:latin typeface="Calibri" panose="020F0502020204030204" pitchFamily="34" charset="0"/>
                        </a:rPr>
                        <a:t> task in distributed mode.</a:t>
                      </a:r>
                      <a:endParaRPr lang="en-US" sz="10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736715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graphicFrame>
        <p:nvGraphicFramePr>
          <p:cNvPr id="6" name="Content Placeholder 3"/>
          <p:cNvGraphicFramePr>
            <a:graphicFrameLocks/>
          </p:cNvGraphicFramePr>
          <p:nvPr>
            <p:extLst>
              <p:ext uri="{D42A27DB-BD31-4B8C-83A1-F6EECF244321}">
                <p14:modId xmlns:p14="http://schemas.microsoft.com/office/powerpoint/2010/main" val="2088475941"/>
              </p:ext>
            </p:extLst>
          </p:nvPr>
        </p:nvGraphicFramePr>
        <p:xfrm>
          <a:off x="138962" y="186816"/>
          <a:ext cx="8909423" cy="4426080"/>
        </p:xfrm>
        <a:graphic>
          <a:graphicData uri="http://schemas.openxmlformats.org/drawingml/2006/table">
            <a:tbl>
              <a:tblPr firstRow="1" firstCol="1" bandRow="1">
                <a:tableStyleId>{5C22544A-7EE6-4342-B048-85BDC9FD1C3A}</a:tableStyleId>
              </a:tblPr>
              <a:tblGrid>
                <a:gridCol w="1568261">
                  <a:extLst>
                    <a:ext uri="{9D8B030D-6E8A-4147-A177-3AD203B41FA5}">
                      <a16:colId xmlns:a16="http://schemas.microsoft.com/office/drawing/2014/main" val="20000"/>
                    </a:ext>
                  </a:extLst>
                </a:gridCol>
                <a:gridCol w="3814692">
                  <a:extLst>
                    <a:ext uri="{9D8B030D-6E8A-4147-A177-3AD203B41FA5}">
                      <a16:colId xmlns:a16="http://schemas.microsoft.com/office/drawing/2014/main" val="20001"/>
                    </a:ext>
                  </a:extLst>
                </a:gridCol>
                <a:gridCol w="3526470">
                  <a:extLst>
                    <a:ext uri="{9D8B030D-6E8A-4147-A177-3AD203B41FA5}">
                      <a16:colId xmlns:a16="http://schemas.microsoft.com/office/drawing/2014/main" val="20002"/>
                    </a:ext>
                  </a:extLst>
                </a:gridCol>
              </a:tblGrid>
              <a:tr h="422765">
                <a:tc>
                  <a:txBody>
                    <a:bodyPr/>
                    <a:lstStyle/>
                    <a:p>
                      <a:pPr marL="0" marR="0">
                        <a:lnSpc>
                          <a:spcPct val="107000"/>
                        </a:lnSpc>
                        <a:spcBef>
                          <a:spcPts val="0"/>
                        </a:spcBef>
                        <a:spcAft>
                          <a:spcPts val="0"/>
                        </a:spcAft>
                      </a:pPr>
                      <a:r>
                        <a:rPr lang="en-US" sz="900" dirty="0">
                          <a:solidFill>
                            <a:schemeClr val="tx2">
                              <a:lumMod val="95000"/>
                              <a:lumOff val="5000"/>
                            </a:schemeClr>
                          </a:solidFill>
                          <a:effectLst/>
                          <a:latin typeface="Calibri" panose="020F0502020204030204" pitchFamily="34" charset="0"/>
                        </a:rPr>
                        <a:t>Input Source</a:t>
                      </a:r>
                      <a:endParaRPr lang="en-US" sz="9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900" dirty="0">
                          <a:solidFill>
                            <a:schemeClr val="tx2">
                              <a:lumMod val="95000"/>
                              <a:lumOff val="5000"/>
                            </a:schemeClr>
                          </a:solidFill>
                          <a:effectLst/>
                          <a:latin typeface="Calibri" panose="020F0502020204030204" pitchFamily="34" charset="0"/>
                        </a:rPr>
                        <a:t>Default URI</a:t>
                      </a:r>
                      <a:endParaRPr lang="en-US" sz="9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900">
                          <a:solidFill>
                            <a:schemeClr val="tx2">
                              <a:lumMod val="95000"/>
                              <a:lumOff val="5000"/>
                            </a:schemeClr>
                          </a:solidFill>
                          <a:effectLst/>
                          <a:latin typeface="Calibri" panose="020F0502020204030204" pitchFamily="34" charset="0"/>
                        </a:rPr>
                        <a:t>Example</a:t>
                      </a:r>
                      <a:endParaRPr lang="en-US" sz="90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extLst>
                  <a:ext uri="{0D108BD9-81ED-4DB2-BD59-A6C34878D82A}">
                    <a16:rowId xmlns:a16="http://schemas.microsoft.com/office/drawing/2014/main" val="10000"/>
                  </a:ext>
                </a:extLst>
              </a:tr>
              <a:tr h="535911">
                <a:tc>
                  <a:txBody>
                    <a:bodyPr/>
                    <a:lstStyle/>
                    <a:p>
                      <a:pPr marL="0" marR="0">
                        <a:lnSpc>
                          <a:spcPct val="107000"/>
                        </a:lnSpc>
                        <a:spcBef>
                          <a:spcPts val="0"/>
                        </a:spcBef>
                        <a:spcAft>
                          <a:spcPts val="0"/>
                        </a:spcAft>
                      </a:pPr>
                      <a:r>
                        <a:rPr lang="en-US" sz="900" dirty="0">
                          <a:solidFill>
                            <a:schemeClr val="tx2">
                              <a:lumMod val="95000"/>
                              <a:lumOff val="5000"/>
                            </a:schemeClr>
                          </a:solidFill>
                          <a:effectLst/>
                          <a:latin typeface="Calibri" panose="020F0502020204030204" pitchFamily="34" charset="0"/>
                        </a:rPr>
                        <a:t>documents in a native or HDFS directory</a:t>
                      </a:r>
                      <a:endParaRPr lang="en-US" sz="9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750"/>
                        </a:spcAft>
                      </a:pPr>
                      <a:r>
                        <a:rPr lang="en-US" sz="900" dirty="0">
                          <a:solidFill>
                            <a:schemeClr val="tx2">
                              <a:lumMod val="95000"/>
                              <a:lumOff val="5000"/>
                            </a:schemeClr>
                          </a:solidFill>
                          <a:effectLst/>
                          <a:latin typeface="Calibri" panose="020F0502020204030204" pitchFamily="34" charset="0"/>
                        </a:rPr>
                        <a:t>/path/filename</a:t>
                      </a:r>
                    </a:p>
                    <a:p>
                      <a:pPr marL="0" marR="0">
                        <a:lnSpc>
                          <a:spcPct val="107000"/>
                        </a:lnSpc>
                        <a:spcBef>
                          <a:spcPts val="0"/>
                        </a:spcBef>
                        <a:spcAft>
                          <a:spcPts val="750"/>
                        </a:spcAft>
                      </a:pPr>
                      <a:r>
                        <a:rPr lang="en-US" sz="900" dirty="0">
                          <a:solidFill>
                            <a:schemeClr val="tx2">
                              <a:lumMod val="95000"/>
                              <a:lumOff val="5000"/>
                            </a:schemeClr>
                          </a:solidFill>
                          <a:effectLst/>
                          <a:latin typeface="Calibri" panose="020F0502020204030204" pitchFamily="34" charset="0"/>
                        </a:rPr>
                        <a:t>Note that on Windows, the device ('c:') becomes a path step, so c:\path\file becomes /c:/path/file.</a:t>
                      </a:r>
                      <a:endParaRPr lang="en-US" sz="9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750"/>
                        </a:spcAft>
                      </a:pPr>
                      <a:r>
                        <a:rPr lang="en-US" sz="900" dirty="0">
                          <a:solidFill>
                            <a:schemeClr val="tx2">
                              <a:lumMod val="95000"/>
                              <a:lumOff val="5000"/>
                            </a:schemeClr>
                          </a:solidFill>
                          <a:effectLst/>
                          <a:latin typeface="Calibri" panose="020F0502020204030204" pitchFamily="34" charset="0"/>
                        </a:rPr>
                        <a:t>/space/data/bill/dream.xml</a:t>
                      </a:r>
                    </a:p>
                    <a:p>
                      <a:pPr marL="0" marR="0">
                        <a:lnSpc>
                          <a:spcPct val="107000"/>
                        </a:lnSpc>
                        <a:spcBef>
                          <a:spcPts val="0"/>
                        </a:spcBef>
                        <a:spcAft>
                          <a:spcPts val="750"/>
                        </a:spcAft>
                      </a:pPr>
                      <a:r>
                        <a:rPr lang="en-US" sz="900" dirty="0">
                          <a:solidFill>
                            <a:schemeClr val="tx2">
                              <a:lumMod val="95000"/>
                              <a:lumOff val="5000"/>
                            </a:schemeClr>
                          </a:solidFill>
                          <a:effectLst/>
                          <a:latin typeface="Calibri" panose="020F0502020204030204" pitchFamily="34" charset="0"/>
                        </a:rPr>
                        <a:t>/c:/data/bill/dream.xml</a:t>
                      </a:r>
                      <a:endParaRPr lang="en-US" sz="9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extLst>
                  <a:ext uri="{0D108BD9-81ED-4DB2-BD59-A6C34878D82A}">
                    <a16:rowId xmlns:a16="http://schemas.microsoft.com/office/drawing/2014/main" val="10001"/>
                  </a:ext>
                </a:extLst>
              </a:tr>
              <a:tr h="455850">
                <a:tc>
                  <a:txBody>
                    <a:bodyPr/>
                    <a:lstStyle/>
                    <a:p>
                      <a:pPr marL="0" marR="0">
                        <a:lnSpc>
                          <a:spcPct val="107000"/>
                        </a:lnSpc>
                        <a:spcBef>
                          <a:spcPts val="0"/>
                        </a:spcBef>
                        <a:spcAft>
                          <a:spcPts val="0"/>
                        </a:spcAft>
                      </a:pPr>
                      <a:r>
                        <a:rPr lang="en-US" sz="900" dirty="0">
                          <a:solidFill>
                            <a:schemeClr val="tx2">
                              <a:lumMod val="95000"/>
                              <a:lumOff val="5000"/>
                            </a:schemeClr>
                          </a:solidFill>
                          <a:effectLst/>
                          <a:latin typeface="Calibri" panose="020F0502020204030204" pitchFamily="34" charset="0"/>
                        </a:rPr>
                        <a:t>documents in a ZIP or GZIP file</a:t>
                      </a:r>
                      <a:endParaRPr lang="en-US" sz="9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900" dirty="0">
                          <a:solidFill>
                            <a:schemeClr val="tx2">
                              <a:lumMod val="95000"/>
                              <a:lumOff val="5000"/>
                            </a:schemeClr>
                          </a:solidFill>
                          <a:effectLst/>
                          <a:latin typeface="Calibri" panose="020F0502020204030204" pitchFamily="34" charset="0"/>
                        </a:rPr>
                        <a:t>/compressed-file-path/path/inside/zip/filename</a:t>
                      </a:r>
                      <a:endParaRPr lang="en-US" sz="9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900" dirty="0">
                          <a:solidFill>
                            <a:schemeClr val="tx2">
                              <a:lumMod val="95000"/>
                              <a:lumOff val="5000"/>
                            </a:schemeClr>
                          </a:solidFill>
                          <a:effectLst/>
                          <a:latin typeface="Calibri" panose="020F0502020204030204" pitchFamily="34" charset="0"/>
                        </a:rPr>
                        <a:t>If the input file is /space/data/big.zip and it contains a directory entry bill/, then the document URI for dream.xml in that directory is: /space/data/big.zip/bill/dream.xml</a:t>
                      </a:r>
                      <a:endParaRPr lang="en-US" sz="9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extLst>
                  <a:ext uri="{0D108BD9-81ED-4DB2-BD59-A6C34878D82A}">
                    <a16:rowId xmlns:a16="http://schemas.microsoft.com/office/drawing/2014/main" val="10002"/>
                  </a:ext>
                </a:extLst>
              </a:tr>
              <a:tr h="422765">
                <a:tc>
                  <a:txBody>
                    <a:bodyPr/>
                    <a:lstStyle/>
                    <a:p>
                      <a:pPr marL="0" marR="0">
                        <a:lnSpc>
                          <a:spcPct val="107000"/>
                        </a:lnSpc>
                        <a:spcBef>
                          <a:spcPts val="0"/>
                        </a:spcBef>
                        <a:spcAft>
                          <a:spcPts val="0"/>
                        </a:spcAft>
                      </a:pPr>
                      <a:r>
                        <a:rPr lang="en-US" sz="900">
                          <a:solidFill>
                            <a:schemeClr val="tx2">
                              <a:lumMod val="95000"/>
                              <a:lumOff val="5000"/>
                            </a:schemeClr>
                          </a:solidFill>
                          <a:effectLst/>
                          <a:latin typeface="Calibri" panose="020F0502020204030204" pitchFamily="34" charset="0"/>
                        </a:rPr>
                        <a:t>a GZIP compressed document</a:t>
                      </a:r>
                      <a:endParaRPr lang="en-US" sz="90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900" dirty="0">
                          <a:solidFill>
                            <a:schemeClr val="tx2">
                              <a:lumMod val="95000"/>
                              <a:lumOff val="5000"/>
                            </a:schemeClr>
                          </a:solidFill>
                          <a:effectLst/>
                          <a:latin typeface="Calibri" panose="020F0502020204030204" pitchFamily="34" charset="0"/>
                        </a:rPr>
                        <a:t>/path/filename-without-</a:t>
                      </a:r>
                      <a:r>
                        <a:rPr lang="en-US" sz="900" dirty="0" err="1">
                          <a:solidFill>
                            <a:schemeClr val="tx2">
                              <a:lumMod val="95000"/>
                              <a:lumOff val="5000"/>
                            </a:schemeClr>
                          </a:solidFill>
                          <a:effectLst/>
                          <a:latin typeface="Calibri" panose="020F0502020204030204" pitchFamily="34" charset="0"/>
                        </a:rPr>
                        <a:t>gzip</a:t>
                      </a:r>
                      <a:r>
                        <a:rPr lang="en-US" sz="900" dirty="0">
                          <a:solidFill>
                            <a:schemeClr val="tx2">
                              <a:lumMod val="95000"/>
                              <a:lumOff val="5000"/>
                            </a:schemeClr>
                          </a:solidFill>
                          <a:effectLst/>
                          <a:latin typeface="Calibri" panose="020F0502020204030204" pitchFamily="34" charset="0"/>
                        </a:rPr>
                        <a:t>-suffix</a:t>
                      </a:r>
                      <a:endParaRPr lang="en-US" sz="9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900">
                          <a:solidFill>
                            <a:schemeClr val="tx2">
                              <a:lumMod val="95000"/>
                              <a:lumOff val="5000"/>
                            </a:schemeClr>
                          </a:solidFill>
                          <a:effectLst/>
                          <a:latin typeface="Calibri" panose="020F0502020204030204" pitchFamily="34" charset="0"/>
                        </a:rPr>
                        <a:t>If the input is /space/data/big.xml.gz, the result is /space/data/big.xml.</a:t>
                      </a:r>
                      <a:endParaRPr lang="en-US" sz="90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extLst>
                  <a:ext uri="{0D108BD9-81ED-4DB2-BD59-A6C34878D82A}">
                    <a16:rowId xmlns:a16="http://schemas.microsoft.com/office/drawing/2014/main" val="10003"/>
                  </a:ext>
                </a:extLst>
              </a:tr>
              <a:tr h="422765">
                <a:tc>
                  <a:txBody>
                    <a:bodyPr/>
                    <a:lstStyle/>
                    <a:p>
                      <a:pPr marL="0" marR="0">
                        <a:lnSpc>
                          <a:spcPct val="107000"/>
                        </a:lnSpc>
                        <a:spcBef>
                          <a:spcPts val="0"/>
                        </a:spcBef>
                        <a:spcAft>
                          <a:spcPts val="0"/>
                        </a:spcAft>
                      </a:pPr>
                      <a:r>
                        <a:rPr lang="en-US" sz="900" dirty="0">
                          <a:solidFill>
                            <a:schemeClr val="tx2">
                              <a:lumMod val="95000"/>
                              <a:lumOff val="5000"/>
                            </a:schemeClr>
                          </a:solidFill>
                          <a:effectLst/>
                          <a:latin typeface="Calibri" panose="020F0502020204030204" pitchFamily="34" charset="0"/>
                        </a:rPr>
                        <a:t>delimited text file</a:t>
                      </a:r>
                      <a:endParaRPr lang="en-US" sz="9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900" dirty="0">
                          <a:solidFill>
                            <a:schemeClr val="tx2">
                              <a:lumMod val="95000"/>
                              <a:lumOff val="5000"/>
                            </a:schemeClr>
                          </a:solidFill>
                          <a:effectLst/>
                          <a:latin typeface="Calibri" panose="020F0502020204030204" pitchFamily="34" charset="0"/>
                        </a:rPr>
                        <a:t>The value in the column used as the id. (The first column, by default).</a:t>
                      </a:r>
                      <a:endParaRPr lang="en-US" sz="9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900" dirty="0">
                          <a:solidFill>
                            <a:schemeClr val="tx2">
                              <a:lumMod val="95000"/>
                              <a:lumOff val="5000"/>
                            </a:schemeClr>
                          </a:solidFill>
                          <a:effectLst/>
                          <a:latin typeface="Calibri" panose="020F0502020204030204" pitchFamily="34" charset="0"/>
                        </a:rPr>
                        <a:t>For a record of the form '</a:t>
                      </a:r>
                      <a:r>
                        <a:rPr lang="en-US" sz="900" dirty="0" err="1">
                          <a:solidFill>
                            <a:schemeClr val="tx2">
                              <a:lumMod val="95000"/>
                              <a:lumOff val="5000"/>
                            </a:schemeClr>
                          </a:solidFill>
                          <a:effectLst/>
                          <a:latin typeface="Calibri" panose="020F0502020204030204" pitchFamily="34" charset="0"/>
                        </a:rPr>
                        <a:t>first,second,third</a:t>
                      </a:r>
                      <a:r>
                        <a:rPr lang="en-US" sz="900" dirty="0">
                          <a:solidFill>
                            <a:schemeClr val="tx2">
                              <a:lumMod val="95000"/>
                              <a:lumOff val="5000"/>
                            </a:schemeClr>
                          </a:solidFill>
                          <a:effectLst/>
                          <a:latin typeface="Calibri" panose="020F0502020204030204" pitchFamily="34" charset="0"/>
                        </a:rPr>
                        <a:t>' where Column 1 is the id: first</a:t>
                      </a:r>
                      <a:endParaRPr lang="en-US" sz="9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extLst>
                  <a:ext uri="{0D108BD9-81ED-4DB2-BD59-A6C34878D82A}">
                    <a16:rowId xmlns:a16="http://schemas.microsoft.com/office/drawing/2014/main" val="10004"/>
                  </a:ext>
                </a:extLst>
              </a:tr>
              <a:tr h="422765">
                <a:tc>
                  <a:txBody>
                    <a:bodyPr/>
                    <a:lstStyle/>
                    <a:p>
                      <a:pPr marL="0" marR="0">
                        <a:lnSpc>
                          <a:spcPct val="107000"/>
                        </a:lnSpc>
                        <a:spcBef>
                          <a:spcPts val="0"/>
                        </a:spcBef>
                        <a:spcAft>
                          <a:spcPts val="0"/>
                        </a:spcAft>
                      </a:pPr>
                      <a:r>
                        <a:rPr lang="en-US" sz="900">
                          <a:solidFill>
                            <a:schemeClr val="tx2">
                              <a:lumMod val="95000"/>
                              <a:lumOff val="5000"/>
                            </a:schemeClr>
                          </a:solidFill>
                          <a:effectLst/>
                          <a:latin typeface="Calibri" panose="020F0502020204030204" pitchFamily="34" charset="0"/>
                        </a:rPr>
                        <a:t>archive or forest </a:t>
                      </a:r>
                      <a:endParaRPr lang="en-US" sz="90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900" dirty="0">
                          <a:solidFill>
                            <a:schemeClr val="tx2">
                              <a:lumMod val="95000"/>
                              <a:lumOff val="5000"/>
                            </a:schemeClr>
                          </a:solidFill>
                          <a:effectLst/>
                          <a:latin typeface="Calibri" panose="020F0502020204030204" pitchFamily="34" charset="0"/>
                        </a:rPr>
                        <a:t>The document URI from the source database.</a:t>
                      </a:r>
                      <a:endParaRPr lang="en-US" sz="9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a:lnSpc>
                          <a:spcPct val="107000"/>
                        </a:lnSpc>
                      </a:pPr>
                      <a:endParaRPr lang="en-US" sz="900" dirty="0">
                        <a:solidFill>
                          <a:schemeClr val="tx2">
                            <a:lumMod val="95000"/>
                            <a:lumOff val="5000"/>
                          </a:schemeClr>
                        </a:solidFill>
                        <a:effectLst/>
                        <a:latin typeface="Calibri" panose="020F0502020204030204" pitchFamily="34" charset="0"/>
                      </a:endParaRPr>
                    </a:p>
                  </a:txBody>
                  <a:tcPr marL="0" marR="0" marT="0" marB="0" anchor="ctr">
                    <a:solidFill>
                      <a:schemeClr val="bg1">
                        <a:lumMod val="75000"/>
                      </a:schemeClr>
                    </a:solidFill>
                  </a:tcPr>
                </a:tc>
                <a:extLst>
                  <a:ext uri="{0D108BD9-81ED-4DB2-BD59-A6C34878D82A}">
                    <a16:rowId xmlns:a16="http://schemas.microsoft.com/office/drawing/2014/main" val="10005"/>
                  </a:ext>
                </a:extLst>
              </a:tr>
              <a:tr h="422765">
                <a:tc>
                  <a:txBody>
                    <a:bodyPr/>
                    <a:lstStyle/>
                    <a:p>
                      <a:pPr marL="0" marR="0">
                        <a:lnSpc>
                          <a:spcPct val="107000"/>
                        </a:lnSpc>
                        <a:spcBef>
                          <a:spcPts val="0"/>
                        </a:spcBef>
                        <a:spcAft>
                          <a:spcPts val="0"/>
                        </a:spcAft>
                      </a:pPr>
                      <a:r>
                        <a:rPr lang="en-US" sz="900">
                          <a:solidFill>
                            <a:schemeClr val="tx2">
                              <a:lumMod val="95000"/>
                              <a:lumOff val="5000"/>
                            </a:schemeClr>
                          </a:solidFill>
                          <a:effectLst/>
                          <a:latin typeface="Calibri" panose="020F0502020204030204" pitchFamily="34" charset="0"/>
                        </a:rPr>
                        <a:t>sequence file</a:t>
                      </a:r>
                      <a:endParaRPr lang="en-US" sz="90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900" dirty="0">
                          <a:solidFill>
                            <a:schemeClr val="tx2">
                              <a:lumMod val="95000"/>
                              <a:lumOff val="5000"/>
                            </a:schemeClr>
                          </a:solidFill>
                          <a:effectLst/>
                          <a:latin typeface="Calibri" panose="020F0502020204030204" pitchFamily="34" charset="0"/>
                        </a:rPr>
                        <a:t>The key in a key-value pair</a:t>
                      </a:r>
                      <a:endParaRPr lang="en-US" sz="9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a:lnSpc>
                          <a:spcPct val="107000"/>
                        </a:lnSpc>
                      </a:pPr>
                      <a:endParaRPr lang="en-US" sz="900" dirty="0">
                        <a:solidFill>
                          <a:schemeClr val="tx2">
                            <a:lumMod val="95000"/>
                            <a:lumOff val="5000"/>
                          </a:schemeClr>
                        </a:solidFill>
                        <a:effectLst/>
                        <a:latin typeface="Calibri" panose="020F0502020204030204" pitchFamily="34" charset="0"/>
                      </a:endParaRPr>
                    </a:p>
                  </a:txBody>
                  <a:tcPr marL="0" marR="0" marT="0" marB="0" anchor="ctr">
                    <a:solidFill>
                      <a:schemeClr val="bg1">
                        <a:lumMod val="75000"/>
                      </a:schemeClr>
                    </a:solidFill>
                  </a:tcPr>
                </a:tc>
                <a:extLst>
                  <a:ext uri="{0D108BD9-81ED-4DB2-BD59-A6C34878D82A}">
                    <a16:rowId xmlns:a16="http://schemas.microsoft.com/office/drawing/2014/main" val="10006"/>
                  </a:ext>
                </a:extLst>
              </a:tr>
              <a:tr h="850252">
                <a:tc>
                  <a:txBody>
                    <a:bodyPr/>
                    <a:lstStyle/>
                    <a:p>
                      <a:pPr marL="0" marR="0">
                        <a:lnSpc>
                          <a:spcPct val="107000"/>
                        </a:lnSpc>
                        <a:spcBef>
                          <a:spcPts val="0"/>
                        </a:spcBef>
                        <a:spcAft>
                          <a:spcPts val="750"/>
                        </a:spcAft>
                      </a:pPr>
                      <a:r>
                        <a:rPr lang="en-US" sz="900">
                          <a:solidFill>
                            <a:schemeClr val="tx2">
                              <a:lumMod val="95000"/>
                              <a:lumOff val="5000"/>
                            </a:schemeClr>
                          </a:solidFill>
                          <a:effectLst/>
                          <a:latin typeface="Calibri" panose="020F0502020204030204" pitchFamily="34" charset="0"/>
                        </a:rPr>
                        <a:t>aggregate XML</a:t>
                      </a:r>
                    </a:p>
                    <a:p>
                      <a:pPr marL="0" marR="0">
                        <a:lnSpc>
                          <a:spcPct val="107000"/>
                        </a:lnSpc>
                        <a:spcBef>
                          <a:spcPts val="0"/>
                        </a:spcBef>
                        <a:spcAft>
                          <a:spcPts val="750"/>
                        </a:spcAft>
                      </a:pPr>
                      <a:r>
                        <a:rPr lang="en-US" sz="900">
                          <a:solidFill>
                            <a:schemeClr val="tx2">
                              <a:lumMod val="95000"/>
                              <a:lumOff val="5000"/>
                            </a:schemeClr>
                          </a:solidFill>
                          <a:effectLst/>
                          <a:latin typeface="Calibri" panose="020F0502020204030204" pitchFamily="34" charset="0"/>
                        </a:rPr>
                        <a:t>line delimited JSON</a:t>
                      </a:r>
                      <a:endParaRPr lang="en-US" sz="90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750"/>
                        </a:spcAft>
                      </a:pPr>
                      <a:r>
                        <a:rPr lang="en-US" sz="900" dirty="0">
                          <a:solidFill>
                            <a:schemeClr val="tx2">
                              <a:lumMod val="95000"/>
                              <a:lumOff val="5000"/>
                            </a:schemeClr>
                          </a:solidFill>
                          <a:effectLst/>
                          <a:latin typeface="Calibri" panose="020F0502020204030204" pitchFamily="34" charset="0"/>
                        </a:rPr>
                        <a:t>/path/filename-</a:t>
                      </a:r>
                      <a:r>
                        <a:rPr lang="en-US" sz="900" dirty="0" err="1">
                          <a:solidFill>
                            <a:schemeClr val="tx2">
                              <a:lumMod val="95000"/>
                              <a:lumOff val="5000"/>
                            </a:schemeClr>
                          </a:solidFill>
                          <a:effectLst/>
                          <a:latin typeface="Calibri" panose="020F0502020204030204" pitchFamily="34" charset="0"/>
                        </a:rPr>
                        <a:t>split_start</a:t>
                      </a:r>
                      <a:r>
                        <a:rPr lang="en-US" sz="900" dirty="0">
                          <a:solidFill>
                            <a:schemeClr val="tx2">
                              <a:lumMod val="95000"/>
                              <a:lumOff val="5000"/>
                            </a:schemeClr>
                          </a:solidFill>
                          <a:effectLst/>
                          <a:latin typeface="Calibri" panose="020F0502020204030204" pitchFamily="34" charset="0"/>
                        </a:rPr>
                        <a:t>-</a:t>
                      </a:r>
                      <a:r>
                        <a:rPr lang="en-US" sz="900" dirty="0" err="1">
                          <a:solidFill>
                            <a:schemeClr val="tx2">
                              <a:lumMod val="95000"/>
                              <a:lumOff val="5000"/>
                            </a:schemeClr>
                          </a:solidFill>
                          <a:effectLst/>
                          <a:latin typeface="Calibri" panose="020F0502020204030204" pitchFamily="34" charset="0"/>
                        </a:rPr>
                        <a:t>seqnum</a:t>
                      </a:r>
                      <a:endParaRPr lang="en-US" sz="900" dirty="0">
                        <a:solidFill>
                          <a:schemeClr val="tx2">
                            <a:lumMod val="95000"/>
                            <a:lumOff val="5000"/>
                          </a:schemeClr>
                        </a:solidFill>
                        <a:effectLst/>
                        <a:latin typeface="Calibri" panose="020F0502020204030204" pitchFamily="34" charset="0"/>
                      </a:endParaRPr>
                    </a:p>
                    <a:p>
                      <a:pPr marL="0" marR="0">
                        <a:lnSpc>
                          <a:spcPct val="107000"/>
                        </a:lnSpc>
                        <a:spcBef>
                          <a:spcPts val="0"/>
                        </a:spcBef>
                        <a:spcAft>
                          <a:spcPts val="750"/>
                        </a:spcAft>
                      </a:pPr>
                      <a:r>
                        <a:rPr lang="en-US" sz="900" dirty="0">
                          <a:solidFill>
                            <a:schemeClr val="tx2">
                              <a:lumMod val="95000"/>
                              <a:lumOff val="5000"/>
                            </a:schemeClr>
                          </a:solidFill>
                          <a:effectLst/>
                          <a:latin typeface="Calibri" panose="020F0502020204030204" pitchFamily="34" charset="0"/>
                        </a:rPr>
                        <a:t>Where /path/filename is the full path to the input file, </a:t>
                      </a:r>
                      <a:r>
                        <a:rPr lang="en-US" sz="900" dirty="0" err="1">
                          <a:solidFill>
                            <a:schemeClr val="tx2">
                              <a:lumMod val="95000"/>
                              <a:lumOff val="5000"/>
                            </a:schemeClr>
                          </a:solidFill>
                          <a:effectLst/>
                          <a:latin typeface="Calibri" panose="020F0502020204030204" pitchFamily="34" charset="0"/>
                        </a:rPr>
                        <a:t>split_start</a:t>
                      </a:r>
                      <a:r>
                        <a:rPr lang="en-US" sz="900" dirty="0">
                          <a:solidFill>
                            <a:schemeClr val="tx2">
                              <a:lumMod val="95000"/>
                              <a:lumOff val="5000"/>
                            </a:schemeClr>
                          </a:solidFill>
                          <a:effectLst/>
                          <a:latin typeface="Calibri" panose="020F0502020204030204" pitchFamily="34" charset="0"/>
                        </a:rPr>
                        <a:t> is the byte position from the beginning of the split, and </a:t>
                      </a:r>
                      <a:r>
                        <a:rPr lang="en-US" sz="900" dirty="0" err="1">
                          <a:solidFill>
                            <a:schemeClr val="tx2">
                              <a:lumMod val="95000"/>
                              <a:lumOff val="5000"/>
                            </a:schemeClr>
                          </a:solidFill>
                          <a:effectLst/>
                          <a:latin typeface="Calibri" panose="020F0502020204030204" pitchFamily="34" charset="0"/>
                        </a:rPr>
                        <a:t>seqnum</a:t>
                      </a:r>
                      <a:r>
                        <a:rPr lang="en-US" sz="900" dirty="0">
                          <a:solidFill>
                            <a:schemeClr val="tx2">
                              <a:lumMod val="95000"/>
                              <a:lumOff val="5000"/>
                            </a:schemeClr>
                          </a:solidFill>
                          <a:effectLst/>
                          <a:latin typeface="Calibri" panose="020F0502020204030204" pitchFamily="34" charset="0"/>
                        </a:rPr>
                        <a:t> begins with 1 and increments for each document created. </a:t>
                      </a:r>
                      <a:endParaRPr lang="en-US" sz="9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750"/>
                        </a:spcAft>
                      </a:pPr>
                      <a:r>
                        <a:rPr lang="en-US" sz="900" dirty="0">
                          <a:solidFill>
                            <a:schemeClr val="tx2">
                              <a:lumMod val="95000"/>
                              <a:lumOff val="5000"/>
                            </a:schemeClr>
                          </a:solidFill>
                          <a:effectLst/>
                          <a:latin typeface="Calibri" panose="020F0502020204030204" pitchFamily="34" charset="0"/>
                        </a:rPr>
                        <a:t>For input file /space/data/big.xml:</a:t>
                      </a:r>
                    </a:p>
                    <a:p>
                      <a:pPr marL="0" marR="0">
                        <a:lnSpc>
                          <a:spcPct val="107000"/>
                        </a:lnSpc>
                        <a:spcBef>
                          <a:spcPts val="0"/>
                        </a:spcBef>
                        <a:spcAft>
                          <a:spcPts val="750"/>
                        </a:spcAft>
                      </a:pPr>
                      <a:r>
                        <a:rPr lang="en-US" sz="900" dirty="0">
                          <a:solidFill>
                            <a:schemeClr val="tx2">
                              <a:lumMod val="95000"/>
                              <a:lumOff val="5000"/>
                            </a:schemeClr>
                          </a:solidFill>
                          <a:effectLst/>
                          <a:latin typeface="Calibri" panose="020F0502020204030204" pitchFamily="34" charset="0"/>
                        </a:rPr>
                        <a:t>/space/data/big.xml-0-1 /space/data/big.xml-0-2</a:t>
                      </a:r>
                    </a:p>
                    <a:p>
                      <a:pPr marL="0" marR="0">
                        <a:lnSpc>
                          <a:spcPct val="107000"/>
                        </a:lnSpc>
                        <a:spcBef>
                          <a:spcPts val="0"/>
                        </a:spcBef>
                        <a:spcAft>
                          <a:spcPts val="750"/>
                        </a:spcAft>
                      </a:pPr>
                      <a:r>
                        <a:rPr lang="en-US" sz="900" dirty="0">
                          <a:solidFill>
                            <a:schemeClr val="tx2">
                              <a:lumMod val="95000"/>
                              <a:lumOff val="5000"/>
                            </a:schemeClr>
                          </a:solidFill>
                          <a:effectLst/>
                          <a:latin typeface="Calibri" panose="020F0502020204030204" pitchFamily="34" charset="0"/>
                        </a:rPr>
                        <a:t>For input file /space/data/</a:t>
                      </a:r>
                      <a:r>
                        <a:rPr lang="en-US" sz="900" dirty="0" err="1">
                          <a:solidFill>
                            <a:schemeClr val="tx2">
                              <a:lumMod val="95000"/>
                              <a:lumOff val="5000"/>
                            </a:schemeClr>
                          </a:solidFill>
                          <a:effectLst/>
                          <a:latin typeface="Calibri" panose="020F0502020204030204" pitchFamily="34" charset="0"/>
                        </a:rPr>
                        <a:t>big.json</a:t>
                      </a:r>
                      <a:r>
                        <a:rPr lang="en-US" sz="900" dirty="0">
                          <a:solidFill>
                            <a:schemeClr val="tx2">
                              <a:lumMod val="95000"/>
                              <a:lumOff val="5000"/>
                            </a:schemeClr>
                          </a:solidFill>
                          <a:effectLst/>
                          <a:latin typeface="Calibri" panose="020F0502020204030204" pitchFamily="34" charset="0"/>
                        </a:rPr>
                        <a:t>:</a:t>
                      </a:r>
                    </a:p>
                    <a:p>
                      <a:pPr marL="0" marR="0">
                        <a:lnSpc>
                          <a:spcPct val="107000"/>
                        </a:lnSpc>
                        <a:spcBef>
                          <a:spcPts val="0"/>
                        </a:spcBef>
                        <a:spcAft>
                          <a:spcPts val="750"/>
                        </a:spcAft>
                      </a:pPr>
                      <a:r>
                        <a:rPr lang="en-US" sz="900" dirty="0">
                          <a:solidFill>
                            <a:schemeClr val="tx2">
                              <a:lumMod val="95000"/>
                              <a:lumOff val="5000"/>
                            </a:schemeClr>
                          </a:solidFill>
                          <a:effectLst/>
                          <a:latin typeface="Calibri" panose="020F0502020204030204" pitchFamily="34" charset="0"/>
                        </a:rPr>
                        <a:t>/space/data/big.json-0-1 /space/data/big.json-0-2</a:t>
                      </a:r>
                      <a:endParaRPr lang="en-US" sz="9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extLst>
                  <a:ext uri="{0D108BD9-81ED-4DB2-BD59-A6C34878D82A}">
                    <a16:rowId xmlns:a16="http://schemas.microsoft.com/office/drawing/2014/main" val="10007"/>
                  </a:ext>
                </a:extLst>
              </a:tr>
              <a:tr h="422765">
                <a:tc>
                  <a:txBody>
                    <a:bodyPr/>
                    <a:lstStyle/>
                    <a:p>
                      <a:pPr marL="0" marR="0">
                        <a:lnSpc>
                          <a:spcPct val="107000"/>
                        </a:lnSpc>
                        <a:spcBef>
                          <a:spcPts val="0"/>
                        </a:spcBef>
                        <a:spcAft>
                          <a:spcPts val="0"/>
                        </a:spcAft>
                      </a:pPr>
                      <a:r>
                        <a:rPr lang="en-US" sz="900">
                          <a:solidFill>
                            <a:schemeClr val="tx2">
                              <a:lumMod val="95000"/>
                              <a:lumOff val="5000"/>
                            </a:schemeClr>
                          </a:solidFill>
                          <a:effectLst/>
                          <a:latin typeface="Calibri" panose="020F0502020204030204" pitchFamily="34" charset="0"/>
                        </a:rPr>
                        <a:t>RDF</a:t>
                      </a:r>
                      <a:endParaRPr lang="en-US" sz="90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900">
                          <a:solidFill>
                            <a:schemeClr val="tx2">
                              <a:lumMod val="95000"/>
                              <a:lumOff val="5000"/>
                            </a:schemeClr>
                          </a:solidFill>
                          <a:effectLst/>
                          <a:latin typeface="Calibri" panose="020F0502020204030204" pitchFamily="34" charset="0"/>
                        </a:rPr>
                        <a:t>A generated unique name</a:t>
                      </a:r>
                      <a:endParaRPr lang="en-US" sz="90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900" dirty="0">
                          <a:solidFill>
                            <a:schemeClr val="tx2">
                              <a:lumMod val="95000"/>
                              <a:lumOff val="5000"/>
                            </a:schemeClr>
                          </a:solidFill>
                          <a:effectLst/>
                          <a:latin typeface="Calibri" panose="020F0502020204030204" pitchFamily="34" charset="0"/>
                        </a:rPr>
                        <a:t>c7f92bccb4e2bfdc-0-100.xml</a:t>
                      </a:r>
                      <a:endParaRPr lang="en-US" sz="9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233498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727587"/>
            <a:ext cx="8385048" cy="3893574"/>
          </a:xfrm>
        </p:spPr>
        <p:txBody>
          <a:bodyPr>
            <a:normAutofit fontScale="92500" lnSpcReduction="20000"/>
          </a:bodyPr>
          <a:lstStyle/>
          <a:p>
            <a:pPr marL="342900" lvl="0" indent="-342900">
              <a:spcBef>
                <a:spcPts val="0"/>
              </a:spcBef>
              <a:buFont typeface="Wingdings" pitchFamily="2" charset="2"/>
              <a:buChar char="q"/>
              <a:defRPr/>
            </a:pPr>
            <a:r>
              <a:rPr lang="en-US" dirty="0">
                <a:solidFill>
                  <a:schemeClr val="tx2">
                    <a:lumMod val="95000"/>
                    <a:lumOff val="5000"/>
                  </a:schemeClr>
                </a:solidFill>
                <a:latin typeface="+mn-lt"/>
                <a:cs typeface="+mn-cs"/>
              </a:rPr>
              <a:t>Loading a single File from a directory</a:t>
            </a:r>
          </a:p>
          <a:p>
            <a:pPr lvl="0">
              <a:spcBef>
                <a:spcPts val="0"/>
              </a:spcBef>
              <a:defRPr/>
            </a:pPr>
            <a:endParaRPr lang="en-US" dirty="0">
              <a:solidFill>
                <a:schemeClr val="tx2">
                  <a:lumMod val="95000"/>
                  <a:lumOff val="5000"/>
                </a:schemeClr>
              </a:solidFill>
              <a:latin typeface="+mn-lt"/>
              <a:cs typeface="+mn-cs"/>
            </a:endParaRPr>
          </a:p>
          <a:p>
            <a:pPr marL="457200" lvl="1" indent="0">
              <a:spcBef>
                <a:spcPts val="0"/>
              </a:spcBef>
              <a:buSzTx/>
              <a:buNone/>
              <a:defRPr/>
            </a:pPr>
            <a:r>
              <a:rPr lang="en-US" dirty="0">
                <a:solidFill>
                  <a:schemeClr val="tx2">
                    <a:lumMod val="95000"/>
                    <a:lumOff val="5000"/>
                  </a:schemeClr>
                </a:solidFill>
                <a:latin typeface="+mn-lt"/>
                <a:cs typeface="+mn-cs"/>
              </a:rPr>
              <a:t>mlcp.sh import -host localhost -port 8006 -username user \ -password </a:t>
            </a:r>
            <a:r>
              <a:rPr lang="en-US" dirty="0" err="1">
                <a:solidFill>
                  <a:schemeClr val="tx2">
                    <a:lumMod val="95000"/>
                    <a:lumOff val="5000"/>
                  </a:schemeClr>
                </a:solidFill>
                <a:latin typeface="+mn-lt"/>
                <a:cs typeface="+mn-cs"/>
              </a:rPr>
              <a:t>password</a:t>
            </a:r>
            <a:r>
              <a:rPr lang="en-US" dirty="0">
                <a:solidFill>
                  <a:schemeClr val="tx2">
                    <a:lumMod val="95000"/>
                    <a:lumOff val="5000"/>
                  </a:schemeClr>
                </a:solidFill>
                <a:latin typeface="+mn-lt"/>
                <a:cs typeface="+mn-cs"/>
              </a:rPr>
              <a:t> </a:t>
            </a:r>
          </a:p>
          <a:p>
            <a:pPr marL="457200" lvl="1" indent="0">
              <a:spcBef>
                <a:spcPts val="0"/>
              </a:spcBef>
              <a:buSzTx/>
              <a:buNone/>
              <a:defRPr/>
            </a:pPr>
            <a:r>
              <a:rPr lang="en-US" dirty="0">
                <a:solidFill>
                  <a:schemeClr val="tx2">
                    <a:lumMod val="95000"/>
                    <a:lumOff val="5000"/>
                  </a:schemeClr>
                </a:solidFill>
                <a:latin typeface="+mn-lt"/>
                <a:cs typeface="+mn-cs"/>
              </a:rPr>
              <a:t>-</a:t>
            </a:r>
            <a:r>
              <a:rPr lang="en-US" dirty="0" err="1">
                <a:solidFill>
                  <a:schemeClr val="tx2">
                    <a:lumMod val="95000"/>
                    <a:lumOff val="5000"/>
                  </a:schemeClr>
                </a:solidFill>
                <a:latin typeface="+mn-lt"/>
                <a:cs typeface="+mn-cs"/>
              </a:rPr>
              <a:t>input_file_path</a:t>
            </a:r>
            <a:r>
              <a:rPr lang="en-US" dirty="0">
                <a:solidFill>
                  <a:schemeClr val="tx2">
                    <a:lumMod val="95000"/>
                    <a:lumOff val="5000"/>
                  </a:schemeClr>
                </a:solidFill>
                <a:latin typeface="+mn-lt"/>
                <a:cs typeface="+mn-cs"/>
              </a:rPr>
              <a:t> /space/bill/data/hamlet.xml </a:t>
            </a:r>
          </a:p>
          <a:p>
            <a:pPr lvl="0">
              <a:spcBef>
                <a:spcPts val="0"/>
              </a:spcBef>
              <a:defRPr/>
            </a:pPr>
            <a:endParaRPr lang="en-US" dirty="0">
              <a:solidFill>
                <a:schemeClr val="tx2">
                  <a:lumMod val="95000"/>
                  <a:lumOff val="5000"/>
                </a:schemeClr>
              </a:solidFill>
              <a:latin typeface="+mn-lt"/>
              <a:cs typeface="+mn-cs"/>
            </a:endParaRPr>
          </a:p>
          <a:p>
            <a:pPr lvl="0">
              <a:spcBef>
                <a:spcPts val="0"/>
              </a:spcBef>
              <a:defRPr/>
            </a:pPr>
            <a:endParaRPr lang="en-US" dirty="0">
              <a:solidFill>
                <a:schemeClr val="tx2">
                  <a:lumMod val="95000"/>
                  <a:lumOff val="5000"/>
                </a:schemeClr>
              </a:solidFill>
              <a:latin typeface="+mn-lt"/>
              <a:cs typeface="+mn-cs"/>
            </a:endParaRPr>
          </a:p>
          <a:p>
            <a:pPr lvl="0">
              <a:spcBef>
                <a:spcPts val="0"/>
              </a:spcBef>
              <a:defRPr/>
            </a:pPr>
            <a:endParaRPr lang="en-US" dirty="0">
              <a:solidFill>
                <a:schemeClr val="tx2">
                  <a:lumMod val="95000"/>
                  <a:lumOff val="5000"/>
                </a:schemeClr>
              </a:solidFill>
              <a:latin typeface="+mn-lt"/>
              <a:cs typeface="+mn-cs"/>
            </a:endParaRPr>
          </a:p>
          <a:p>
            <a:pPr lvl="0">
              <a:spcBef>
                <a:spcPts val="0"/>
              </a:spcBef>
              <a:buFont typeface="Wingdings" pitchFamily="2" charset="2"/>
              <a:buChar char="q"/>
              <a:defRPr/>
            </a:pPr>
            <a:r>
              <a:rPr lang="en-US" dirty="0">
                <a:solidFill>
                  <a:schemeClr val="tx2">
                    <a:lumMod val="95000"/>
                    <a:lumOff val="5000"/>
                  </a:schemeClr>
                </a:solidFill>
                <a:latin typeface="+mn-lt"/>
                <a:cs typeface="+mn-cs"/>
              </a:rPr>
              <a:t>  Loading All the Files in a Directory </a:t>
            </a:r>
          </a:p>
          <a:p>
            <a:pPr marL="457200" lvl="1" indent="0">
              <a:spcBef>
                <a:spcPts val="0"/>
              </a:spcBef>
              <a:buSzTx/>
              <a:buNone/>
              <a:defRPr/>
            </a:pPr>
            <a:r>
              <a:rPr lang="en-US" dirty="0">
                <a:solidFill>
                  <a:schemeClr val="tx2">
                    <a:lumMod val="95000"/>
                    <a:lumOff val="5000"/>
                  </a:schemeClr>
                </a:solidFill>
                <a:latin typeface="+mn-lt"/>
                <a:cs typeface="+mn-cs"/>
              </a:rPr>
              <a:t>mlcp.sh import -host localhost -port 8006 -username user \ -password </a:t>
            </a:r>
            <a:r>
              <a:rPr lang="en-US" dirty="0" err="1">
                <a:solidFill>
                  <a:schemeClr val="tx2">
                    <a:lumMod val="95000"/>
                    <a:lumOff val="5000"/>
                  </a:schemeClr>
                </a:solidFill>
                <a:latin typeface="+mn-lt"/>
                <a:cs typeface="+mn-cs"/>
              </a:rPr>
              <a:t>password</a:t>
            </a:r>
            <a:r>
              <a:rPr lang="en-US" dirty="0">
                <a:solidFill>
                  <a:schemeClr val="tx2">
                    <a:lumMod val="95000"/>
                    <a:lumOff val="5000"/>
                  </a:schemeClr>
                </a:solidFill>
                <a:latin typeface="+mn-lt"/>
                <a:cs typeface="+mn-cs"/>
              </a:rPr>
              <a:t> </a:t>
            </a:r>
          </a:p>
          <a:p>
            <a:pPr marL="457200" lvl="1" indent="0">
              <a:spcBef>
                <a:spcPts val="0"/>
              </a:spcBef>
              <a:buSzTx/>
              <a:buNone/>
              <a:defRPr/>
            </a:pPr>
            <a:r>
              <a:rPr lang="en-US" dirty="0">
                <a:solidFill>
                  <a:schemeClr val="tx2">
                    <a:lumMod val="95000"/>
                    <a:lumOff val="5000"/>
                  </a:schemeClr>
                </a:solidFill>
                <a:latin typeface="+mn-lt"/>
                <a:cs typeface="+mn-cs"/>
              </a:rPr>
              <a:t> -</a:t>
            </a:r>
            <a:r>
              <a:rPr lang="en-US" dirty="0" err="1">
                <a:solidFill>
                  <a:schemeClr val="tx2">
                    <a:lumMod val="95000"/>
                    <a:lumOff val="5000"/>
                  </a:schemeClr>
                </a:solidFill>
                <a:latin typeface="+mn-lt"/>
                <a:cs typeface="+mn-cs"/>
              </a:rPr>
              <a:t>input_file_path</a:t>
            </a:r>
            <a:r>
              <a:rPr lang="en-US" dirty="0">
                <a:solidFill>
                  <a:schemeClr val="tx2">
                    <a:lumMod val="95000"/>
                    <a:lumOff val="5000"/>
                  </a:schemeClr>
                </a:solidFill>
                <a:latin typeface="+mn-lt"/>
                <a:cs typeface="+mn-cs"/>
              </a:rPr>
              <a:t> /space/bill/data </a:t>
            </a:r>
          </a:p>
          <a:p>
            <a:pPr lvl="0">
              <a:spcBef>
                <a:spcPts val="0"/>
              </a:spcBef>
              <a:defRPr/>
            </a:pPr>
            <a:endParaRPr lang="en-US" dirty="0">
              <a:solidFill>
                <a:schemeClr val="tx2">
                  <a:lumMod val="95000"/>
                  <a:lumOff val="5000"/>
                </a:schemeClr>
              </a:solidFill>
              <a:latin typeface="+mn-lt"/>
              <a:cs typeface="+mn-cs"/>
            </a:endParaRPr>
          </a:p>
          <a:p>
            <a:pPr lvl="0">
              <a:spcBef>
                <a:spcPts val="0"/>
              </a:spcBef>
              <a:defRPr/>
            </a:pPr>
            <a:endParaRPr lang="en-US" dirty="0">
              <a:solidFill>
                <a:schemeClr val="tx2">
                  <a:lumMod val="95000"/>
                  <a:lumOff val="5000"/>
                </a:schemeClr>
              </a:solidFill>
              <a:latin typeface="+mn-lt"/>
              <a:cs typeface="+mn-cs"/>
            </a:endParaRPr>
          </a:p>
          <a:p>
            <a:pPr lvl="0">
              <a:spcBef>
                <a:spcPts val="0"/>
              </a:spcBef>
              <a:defRPr/>
            </a:pPr>
            <a:endParaRPr lang="en-US" dirty="0">
              <a:solidFill>
                <a:schemeClr val="tx2">
                  <a:lumMod val="95000"/>
                  <a:lumOff val="5000"/>
                </a:schemeClr>
              </a:solidFill>
              <a:latin typeface="+mn-lt"/>
              <a:cs typeface="+mn-cs"/>
            </a:endParaRPr>
          </a:p>
          <a:p>
            <a:pPr lvl="0">
              <a:spcBef>
                <a:spcPts val="0"/>
              </a:spcBef>
              <a:buFont typeface="Wingdings" pitchFamily="2" charset="2"/>
              <a:buChar char="q"/>
              <a:defRPr/>
            </a:pPr>
            <a:r>
              <a:rPr lang="en-US" dirty="0">
                <a:solidFill>
                  <a:schemeClr val="tx2">
                    <a:lumMod val="95000"/>
                    <a:lumOff val="5000"/>
                  </a:schemeClr>
                </a:solidFill>
                <a:latin typeface="+mn-lt"/>
                <a:cs typeface="+mn-cs"/>
              </a:rPr>
              <a:t>  Filtering Documents Loaded From a Directory </a:t>
            </a:r>
          </a:p>
          <a:p>
            <a:pPr lvl="0">
              <a:spcBef>
                <a:spcPts val="0"/>
              </a:spcBef>
              <a:defRPr/>
            </a:pPr>
            <a:endParaRPr lang="en-US" dirty="0">
              <a:solidFill>
                <a:schemeClr val="tx2">
                  <a:lumMod val="95000"/>
                  <a:lumOff val="5000"/>
                </a:schemeClr>
              </a:solidFill>
              <a:latin typeface="+mn-lt"/>
              <a:cs typeface="+mn-cs"/>
            </a:endParaRPr>
          </a:p>
          <a:p>
            <a:pPr marL="457200" lvl="1" indent="0">
              <a:spcBef>
                <a:spcPts val="0"/>
              </a:spcBef>
              <a:buSzTx/>
              <a:buNone/>
              <a:defRPr/>
            </a:pPr>
            <a:r>
              <a:rPr lang="en-US" dirty="0">
                <a:solidFill>
                  <a:schemeClr val="tx2">
                    <a:lumMod val="95000"/>
                    <a:lumOff val="5000"/>
                  </a:schemeClr>
                </a:solidFill>
                <a:latin typeface="+mn-lt"/>
                <a:cs typeface="+mn-cs"/>
              </a:rPr>
              <a:t>mlcp.sh import -host localhost -port 8006 -username user \ -password </a:t>
            </a:r>
            <a:r>
              <a:rPr lang="en-US" dirty="0" err="1">
                <a:solidFill>
                  <a:schemeClr val="tx2">
                    <a:lumMod val="95000"/>
                    <a:lumOff val="5000"/>
                  </a:schemeClr>
                </a:solidFill>
                <a:latin typeface="+mn-lt"/>
                <a:cs typeface="+mn-cs"/>
              </a:rPr>
              <a:t>password</a:t>
            </a:r>
            <a:r>
              <a:rPr lang="en-US" dirty="0">
                <a:solidFill>
                  <a:schemeClr val="tx2">
                    <a:lumMod val="95000"/>
                    <a:lumOff val="5000"/>
                  </a:schemeClr>
                </a:solidFill>
                <a:latin typeface="+mn-lt"/>
                <a:cs typeface="+mn-cs"/>
              </a:rPr>
              <a:t> -</a:t>
            </a:r>
            <a:r>
              <a:rPr lang="en-US" dirty="0" err="1">
                <a:solidFill>
                  <a:schemeClr val="tx2">
                    <a:lumMod val="95000"/>
                    <a:lumOff val="5000"/>
                  </a:schemeClr>
                </a:solidFill>
                <a:latin typeface="+mn-lt"/>
                <a:cs typeface="+mn-cs"/>
              </a:rPr>
              <a:t>input_file_path</a:t>
            </a:r>
            <a:r>
              <a:rPr lang="en-US" dirty="0">
                <a:solidFill>
                  <a:schemeClr val="tx2">
                    <a:lumMod val="95000"/>
                    <a:lumOff val="5000"/>
                  </a:schemeClr>
                </a:solidFill>
                <a:latin typeface="+mn-lt"/>
                <a:cs typeface="+mn-cs"/>
              </a:rPr>
              <a:t> /space/bill/data \ -mode local -</a:t>
            </a:r>
            <a:r>
              <a:rPr lang="en-US" dirty="0" err="1">
                <a:solidFill>
                  <a:schemeClr val="tx2">
                    <a:lumMod val="95000"/>
                    <a:lumOff val="5000"/>
                  </a:schemeClr>
                </a:solidFill>
                <a:latin typeface="+mn-lt"/>
                <a:cs typeface="+mn-cs"/>
              </a:rPr>
              <a:t>input_file_pattern</a:t>
            </a:r>
            <a:r>
              <a:rPr lang="en-US" dirty="0">
                <a:solidFill>
                  <a:schemeClr val="tx2">
                    <a:lumMod val="95000"/>
                    <a:lumOff val="5000"/>
                  </a:schemeClr>
                </a:solidFill>
                <a:latin typeface="+mn-lt"/>
                <a:cs typeface="+mn-cs"/>
              </a:rPr>
              <a:t> '.*\.xml' </a:t>
            </a:r>
          </a:p>
          <a:p>
            <a:pPr marL="342900" indent="-342900">
              <a:lnSpc>
                <a:spcPct val="150000"/>
              </a:lnSpc>
              <a:buFont typeface="Wingdings" panose="05000000000000000000" pitchFamily="2" charset="2"/>
              <a:buChar char="Ø"/>
            </a:pPr>
            <a:endParaRPr lang="en-IN" dirty="0">
              <a:solidFill>
                <a:schemeClr val="tx2">
                  <a:lumMod val="95000"/>
                  <a:lumOff val="5000"/>
                </a:schemeClr>
              </a:solidFill>
              <a:latin typeface="+mn-lt"/>
              <a:cs typeface="+mn-cs"/>
            </a:endParaRPr>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spTree>
    <p:extLst>
      <p:ext uri="{BB962C8B-B14F-4D97-AF65-F5344CB8AC3E}">
        <p14:creationId xmlns:p14="http://schemas.microsoft.com/office/powerpoint/2010/main" val="26323883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3209" y="245806"/>
            <a:ext cx="8385048" cy="3893574"/>
          </a:xfrm>
        </p:spPr>
        <p:txBody>
          <a:bodyPr>
            <a:normAutofit fontScale="92500" lnSpcReduction="20000"/>
          </a:bodyPr>
          <a:lstStyle/>
          <a:p>
            <a:pPr lvl="0">
              <a:spcBef>
                <a:spcPts val="0"/>
              </a:spcBef>
              <a:defRPr/>
            </a:pPr>
            <a:endParaRPr lang="en-US" sz="1600" dirty="0">
              <a:solidFill>
                <a:schemeClr val="tx2">
                  <a:lumMod val="95000"/>
                  <a:lumOff val="5000"/>
                </a:schemeClr>
              </a:solidFill>
            </a:endParaRPr>
          </a:p>
          <a:p>
            <a:pPr lvl="0">
              <a:spcBef>
                <a:spcPts val="0"/>
              </a:spcBef>
              <a:defRPr/>
            </a:pPr>
            <a:endParaRPr lang="en-US" sz="1600" dirty="0">
              <a:solidFill>
                <a:schemeClr val="tx2">
                  <a:lumMod val="95000"/>
                  <a:lumOff val="5000"/>
                </a:schemeClr>
              </a:solidFill>
            </a:endParaRPr>
          </a:p>
          <a:p>
            <a:pPr lvl="0">
              <a:spcBef>
                <a:spcPts val="0"/>
              </a:spcBef>
              <a:defRPr/>
            </a:pPr>
            <a:endParaRPr lang="en-US" sz="1600" dirty="0">
              <a:solidFill>
                <a:schemeClr val="tx2">
                  <a:lumMod val="95000"/>
                  <a:lumOff val="5000"/>
                </a:schemeClr>
              </a:solidFill>
            </a:endParaRPr>
          </a:p>
          <a:p>
            <a:pPr lvl="0">
              <a:spcBef>
                <a:spcPts val="0"/>
              </a:spcBef>
              <a:defRPr/>
            </a:pPr>
            <a:endParaRPr lang="en-US" sz="1700" dirty="0">
              <a:solidFill>
                <a:schemeClr val="tx2">
                  <a:lumMod val="95000"/>
                  <a:lumOff val="5000"/>
                </a:schemeClr>
              </a:solidFill>
              <a:latin typeface="+mn-lt"/>
              <a:cs typeface="+mn-cs"/>
            </a:endParaRPr>
          </a:p>
          <a:p>
            <a:pPr lvl="0">
              <a:spcBef>
                <a:spcPts val="0"/>
              </a:spcBef>
              <a:buFont typeface="Wingdings" pitchFamily="2" charset="2"/>
              <a:buChar char="q"/>
              <a:defRPr/>
            </a:pPr>
            <a:r>
              <a:rPr lang="en-US" sz="1700" dirty="0">
                <a:solidFill>
                  <a:schemeClr val="tx2">
                    <a:lumMod val="95000"/>
                    <a:lumOff val="5000"/>
                  </a:schemeClr>
                </a:solidFill>
                <a:latin typeface="+mn-lt"/>
                <a:cs typeface="+mn-cs"/>
              </a:rPr>
              <a:t>  Loading Documents From Compressed Files </a:t>
            </a:r>
          </a:p>
          <a:p>
            <a:pPr lvl="0">
              <a:spcBef>
                <a:spcPts val="0"/>
              </a:spcBef>
              <a:defRPr/>
            </a:pPr>
            <a:endParaRPr lang="en-US" sz="1700" dirty="0">
              <a:solidFill>
                <a:schemeClr val="tx2">
                  <a:lumMod val="95000"/>
                  <a:lumOff val="5000"/>
                </a:schemeClr>
              </a:solidFill>
              <a:latin typeface="+mn-lt"/>
              <a:cs typeface="+mn-cs"/>
            </a:endParaRPr>
          </a:p>
          <a:p>
            <a:pPr marL="457200" lvl="1" indent="0">
              <a:spcBef>
                <a:spcPts val="0"/>
              </a:spcBef>
              <a:buSzTx/>
              <a:buNone/>
              <a:defRPr/>
            </a:pPr>
            <a:r>
              <a:rPr lang="en-US" sz="1700" dirty="0">
                <a:solidFill>
                  <a:schemeClr val="tx2">
                    <a:lumMod val="95000"/>
                    <a:lumOff val="5000"/>
                  </a:schemeClr>
                </a:solidFill>
                <a:latin typeface="+mn-lt"/>
                <a:cs typeface="+mn-cs"/>
              </a:rPr>
              <a:t>mlcp.sh import -host localhost -port 8006 -username user \ -password </a:t>
            </a:r>
            <a:r>
              <a:rPr lang="en-US" sz="1700" dirty="0" err="1">
                <a:solidFill>
                  <a:schemeClr val="tx2">
                    <a:lumMod val="95000"/>
                    <a:lumOff val="5000"/>
                  </a:schemeClr>
                </a:solidFill>
                <a:latin typeface="+mn-lt"/>
                <a:cs typeface="+mn-cs"/>
              </a:rPr>
              <a:t>password</a:t>
            </a:r>
            <a:r>
              <a:rPr lang="en-US" sz="1700" dirty="0">
                <a:solidFill>
                  <a:schemeClr val="tx2">
                    <a:lumMod val="95000"/>
                    <a:lumOff val="5000"/>
                  </a:schemeClr>
                </a:solidFill>
                <a:latin typeface="+mn-lt"/>
                <a:cs typeface="+mn-cs"/>
              </a:rPr>
              <a:t> -mode local -</a:t>
            </a:r>
            <a:r>
              <a:rPr lang="en-US" sz="1700" dirty="0" err="1">
                <a:solidFill>
                  <a:schemeClr val="tx2">
                    <a:lumMod val="95000"/>
                    <a:lumOff val="5000"/>
                  </a:schemeClr>
                </a:solidFill>
                <a:latin typeface="+mn-lt"/>
                <a:cs typeface="+mn-cs"/>
              </a:rPr>
              <a:t>document_type</a:t>
            </a:r>
            <a:r>
              <a:rPr lang="en-US" sz="1700" dirty="0">
                <a:solidFill>
                  <a:schemeClr val="tx2">
                    <a:lumMod val="95000"/>
                    <a:lumOff val="5000"/>
                  </a:schemeClr>
                </a:solidFill>
                <a:latin typeface="+mn-lt"/>
                <a:cs typeface="+mn-cs"/>
              </a:rPr>
              <a:t> binary \ -</a:t>
            </a:r>
            <a:r>
              <a:rPr lang="en-US" sz="1700" dirty="0" err="1">
                <a:solidFill>
                  <a:schemeClr val="tx2">
                    <a:lumMod val="95000"/>
                    <a:lumOff val="5000"/>
                  </a:schemeClr>
                </a:solidFill>
                <a:latin typeface="+mn-lt"/>
                <a:cs typeface="+mn-cs"/>
              </a:rPr>
              <a:t>input_file_path</a:t>
            </a:r>
            <a:r>
              <a:rPr lang="en-US" sz="1700" dirty="0">
                <a:solidFill>
                  <a:schemeClr val="tx2">
                    <a:lumMod val="95000"/>
                    <a:lumOff val="5000"/>
                  </a:schemeClr>
                </a:solidFill>
                <a:latin typeface="+mn-lt"/>
                <a:cs typeface="+mn-cs"/>
              </a:rPr>
              <a:t> /space/images.zip -</a:t>
            </a:r>
            <a:r>
              <a:rPr lang="en-US" sz="1700" dirty="0" err="1">
                <a:solidFill>
                  <a:schemeClr val="tx2">
                    <a:lumMod val="95000"/>
                    <a:lumOff val="5000"/>
                  </a:schemeClr>
                </a:solidFill>
                <a:latin typeface="+mn-lt"/>
                <a:cs typeface="+mn-cs"/>
              </a:rPr>
              <a:t>input_compressed</a:t>
            </a:r>
            <a:r>
              <a:rPr lang="en-US" sz="1700" dirty="0">
                <a:solidFill>
                  <a:schemeClr val="tx2">
                    <a:lumMod val="95000"/>
                    <a:lumOff val="5000"/>
                  </a:schemeClr>
                </a:solidFill>
                <a:latin typeface="+mn-lt"/>
                <a:cs typeface="+mn-cs"/>
              </a:rPr>
              <a:t> </a:t>
            </a:r>
          </a:p>
          <a:p>
            <a:pPr lvl="0">
              <a:spcBef>
                <a:spcPts val="0"/>
              </a:spcBef>
              <a:defRPr/>
            </a:pPr>
            <a:endParaRPr lang="en-US" sz="1700" dirty="0">
              <a:solidFill>
                <a:schemeClr val="tx2">
                  <a:lumMod val="95000"/>
                  <a:lumOff val="5000"/>
                </a:schemeClr>
              </a:solidFill>
              <a:latin typeface="+mn-lt"/>
              <a:cs typeface="+mn-cs"/>
            </a:endParaRPr>
          </a:p>
          <a:p>
            <a:pPr marL="457200" lvl="1" indent="0">
              <a:spcBef>
                <a:spcPts val="0"/>
              </a:spcBef>
              <a:buSzTx/>
              <a:buNone/>
              <a:defRPr/>
            </a:pPr>
            <a:r>
              <a:rPr lang="en-US" sz="1700" dirty="0">
                <a:solidFill>
                  <a:schemeClr val="tx2">
                    <a:lumMod val="95000"/>
                    <a:lumOff val="5000"/>
                  </a:schemeClr>
                </a:solidFill>
                <a:latin typeface="+mn-lt"/>
                <a:cs typeface="+mn-cs"/>
              </a:rPr>
              <a:t>mlcp.sh import -host localhost -port 8006 -username user \ -password </a:t>
            </a:r>
            <a:r>
              <a:rPr lang="en-US" sz="1700" dirty="0" err="1">
                <a:solidFill>
                  <a:schemeClr val="tx2">
                    <a:lumMod val="95000"/>
                    <a:lumOff val="5000"/>
                  </a:schemeClr>
                </a:solidFill>
                <a:latin typeface="+mn-lt"/>
                <a:cs typeface="+mn-cs"/>
              </a:rPr>
              <a:t>passwd</a:t>
            </a:r>
            <a:r>
              <a:rPr lang="en-US" sz="1700" dirty="0">
                <a:solidFill>
                  <a:schemeClr val="tx2">
                    <a:lumMod val="95000"/>
                    <a:lumOff val="5000"/>
                  </a:schemeClr>
                </a:solidFill>
                <a:latin typeface="+mn-lt"/>
                <a:cs typeface="+mn-cs"/>
              </a:rPr>
              <a:t> -mode local -</a:t>
            </a:r>
            <a:r>
              <a:rPr lang="en-US" sz="1700" dirty="0" err="1">
                <a:solidFill>
                  <a:schemeClr val="tx2">
                    <a:lumMod val="95000"/>
                    <a:lumOff val="5000"/>
                  </a:schemeClr>
                </a:solidFill>
                <a:latin typeface="+mn-lt"/>
                <a:cs typeface="+mn-cs"/>
              </a:rPr>
              <a:t>input_file_path</a:t>
            </a:r>
            <a:r>
              <a:rPr lang="en-US" sz="1700" dirty="0">
                <a:solidFill>
                  <a:schemeClr val="tx2">
                    <a:lumMod val="95000"/>
                    <a:lumOff val="5000"/>
                  </a:schemeClr>
                </a:solidFill>
                <a:latin typeface="+mn-lt"/>
                <a:cs typeface="+mn-cs"/>
              </a:rPr>
              <a:t> /space/example.jar \ -</a:t>
            </a:r>
            <a:r>
              <a:rPr lang="en-US" sz="1700" dirty="0" err="1">
                <a:solidFill>
                  <a:schemeClr val="tx2">
                    <a:lumMod val="95000"/>
                    <a:lumOff val="5000"/>
                  </a:schemeClr>
                </a:solidFill>
                <a:latin typeface="+mn-lt"/>
                <a:cs typeface="+mn-cs"/>
              </a:rPr>
              <a:t>input_compressed</a:t>
            </a:r>
            <a:r>
              <a:rPr lang="en-US" sz="1700" dirty="0">
                <a:solidFill>
                  <a:schemeClr val="tx2">
                    <a:lumMod val="95000"/>
                    <a:lumOff val="5000"/>
                  </a:schemeClr>
                </a:solidFill>
                <a:latin typeface="+mn-lt"/>
                <a:cs typeface="+mn-cs"/>
              </a:rPr>
              <a:t> true -</a:t>
            </a:r>
            <a:r>
              <a:rPr lang="en-US" sz="1700" dirty="0" err="1">
                <a:solidFill>
                  <a:schemeClr val="tx2">
                    <a:lumMod val="95000"/>
                    <a:lumOff val="5000"/>
                  </a:schemeClr>
                </a:solidFill>
                <a:latin typeface="+mn-lt"/>
                <a:cs typeface="+mn-cs"/>
              </a:rPr>
              <a:t>input_compression_codec</a:t>
            </a:r>
            <a:r>
              <a:rPr lang="en-US" sz="1700" dirty="0">
                <a:solidFill>
                  <a:schemeClr val="tx2">
                    <a:lumMod val="95000"/>
                    <a:lumOff val="5000"/>
                  </a:schemeClr>
                </a:solidFill>
                <a:latin typeface="+mn-lt"/>
                <a:cs typeface="+mn-cs"/>
              </a:rPr>
              <a:t> zip </a:t>
            </a:r>
          </a:p>
          <a:p>
            <a:pPr lvl="0">
              <a:spcBef>
                <a:spcPts val="0"/>
              </a:spcBef>
              <a:defRPr/>
            </a:pPr>
            <a:endParaRPr lang="en-US" sz="1700" dirty="0">
              <a:solidFill>
                <a:schemeClr val="tx2">
                  <a:lumMod val="95000"/>
                  <a:lumOff val="5000"/>
                </a:schemeClr>
              </a:solidFill>
              <a:latin typeface="+mn-lt"/>
              <a:cs typeface="+mn-cs"/>
            </a:endParaRPr>
          </a:p>
          <a:p>
            <a:pPr lvl="0">
              <a:spcBef>
                <a:spcPts val="0"/>
              </a:spcBef>
              <a:defRPr/>
            </a:pPr>
            <a:endParaRPr lang="en-US" sz="1700" dirty="0">
              <a:solidFill>
                <a:schemeClr val="tx2">
                  <a:lumMod val="95000"/>
                  <a:lumOff val="5000"/>
                </a:schemeClr>
              </a:solidFill>
              <a:latin typeface="+mn-lt"/>
              <a:cs typeface="+mn-cs"/>
            </a:endParaRPr>
          </a:p>
          <a:p>
            <a:pPr lvl="0">
              <a:spcBef>
                <a:spcPts val="0"/>
              </a:spcBef>
              <a:buFont typeface="Wingdings" pitchFamily="2" charset="2"/>
              <a:buChar char="q"/>
              <a:defRPr/>
            </a:pPr>
            <a:r>
              <a:rPr lang="en-US" sz="1700" dirty="0">
                <a:solidFill>
                  <a:schemeClr val="tx2">
                    <a:lumMod val="95000"/>
                    <a:lumOff val="5000"/>
                  </a:schemeClr>
                </a:solidFill>
                <a:latin typeface="+mn-lt"/>
                <a:cs typeface="+mn-cs"/>
              </a:rPr>
              <a:t>  Loading Content and Metadata From an Archive </a:t>
            </a:r>
          </a:p>
          <a:p>
            <a:pPr lvl="0">
              <a:spcBef>
                <a:spcPts val="0"/>
              </a:spcBef>
              <a:defRPr/>
            </a:pPr>
            <a:endParaRPr lang="en-US" sz="1700" dirty="0">
              <a:solidFill>
                <a:schemeClr val="tx2">
                  <a:lumMod val="95000"/>
                  <a:lumOff val="5000"/>
                </a:schemeClr>
              </a:solidFill>
              <a:latin typeface="+mn-lt"/>
              <a:cs typeface="+mn-cs"/>
            </a:endParaRPr>
          </a:p>
          <a:p>
            <a:pPr marL="457200" lvl="1" indent="0">
              <a:spcBef>
                <a:spcPts val="0"/>
              </a:spcBef>
              <a:buSzTx/>
              <a:buNone/>
              <a:defRPr/>
            </a:pPr>
            <a:r>
              <a:rPr lang="en-US" sz="1700" dirty="0">
                <a:solidFill>
                  <a:schemeClr val="tx2">
                    <a:lumMod val="95000"/>
                    <a:lumOff val="5000"/>
                  </a:schemeClr>
                </a:solidFill>
                <a:latin typeface="+mn-lt"/>
                <a:cs typeface="+mn-cs"/>
              </a:rPr>
              <a:t>mlcp.sh import -host localhost -port 8006 -username user \ -password </a:t>
            </a:r>
            <a:r>
              <a:rPr lang="en-US" sz="1700" dirty="0" err="1">
                <a:solidFill>
                  <a:schemeClr val="tx2">
                    <a:lumMod val="95000"/>
                    <a:lumOff val="5000"/>
                  </a:schemeClr>
                </a:solidFill>
                <a:latin typeface="+mn-lt"/>
                <a:cs typeface="+mn-cs"/>
              </a:rPr>
              <a:t>password</a:t>
            </a:r>
            <a:r>
              <a:rPr lang="en-US" sz="1700" dirty="0">
                <a:solidFill>
                  <a:schemeClr val="tx2">
                    <a:lumMod val="95000"/>
                    <a:lumOff val="5000"/>
                  </a:schemeClr>
                </a:solidFill>
                <a:latin typeface="+mn-lt"/>
                <a:cs typeface="+mn-cs"/>
              </a:rPr>
              <a:t> -mode local -</a:t>
            </a:r>
            <a:r>
              <a:rPr lang="en-US" sz="1700" dirty="0" err="1">
                <a:solidFill>
                  <a:schemeClr val="tx2">
                    <a:lumMod val="95000"/>
                    <a:lumOff val="5000"/>
                  </a:schemeClr>
                </a:solidFill>
                <a:latin typeface="+mn-lt"/>
                <a:cs typeface="+mn-cs"/>
              </a:rPr>
              <a:t>input_file_type</a:t>
            </a:r>
            <a:r>
              <a:rPr lang="en-US" sz="1700" dirty="0">
                <a:solidFill>
                  <a:schemeClr val="tx2">
                    <a:lumMod val="95000"/>
                    <a:lumOff val="5000"/>
                  </a:schemeClr>
                </a:solidFill>
                <a:latin typeface="+mn-lt"/>
                <a:cs typeface="+mn-cs"/>
              </a:rPr>
              <a:t> archive \ -</a:t>
            </a:r>
            <a:r>
              <a:rPr lang="en-US" sz="1700" dirty="0" err="1">
                <a:solidFill>
                  <a:schemeClr val="tx2">
                    <a:lumMod val="95000"/>
                    <a:lumOff val="5000"/>
                  </a:schemeClr>
                </a:solidFill>
                <a:latin typeface="+mn-lt"/>
                <a:cs typeface="+mn-cs"/>
              </a:rPr>
              <a:t>input_file_path</a:t>
            </a:r>
            <a:r>
              <a:rPr lang="en-US" sz="1700" dirty="0">
                <a:solidFill>
                  <a:schemeClr val="tx2">
                    <a:lumMod val="95000"/>
                    <a:lumOff val="5000"/>
                  </a:schemeClr>
                </a:solidFill>
                <a:latin typeface="+mn-lt"/>
                <a:cs typeface="+mn-cs"/>
              </a:rPr>
              <a:t> /space/</a:t>
            </a:r>
            <a:r>
              <a:rPr lang="en-US" sz="1700" dirty="0" err="1">
                <a:solidFill>
                  <a:schemeClr val="tx2">
                    <a:lumMod val="95000"/>
                    <a:lumOff val="5000"/>
                  </a:schemeClr>
                </a:solidFill>
                <a:latin typeface="+mn-lt"/>
                <a:cs typeface="+mn-cs"/>
              </a:rPr>
              <a:t>archive_dir</a:t>
            </a:r>
            <a:r>
              <a:rPr lang="en-US" sz="1700" dirty="0">
                <a:solidFill>
                  <a:schemeClr val="tx2">
                    <a:lumMod val="95000"/>
                    <a:lumOff val="5000"/>
                  </a:schemeClr>
                </a:solidFill>
                <a:latin typeface="+mn-lt"/>
                <a:cs typeface="+mn-cs"/>
              </a:rPr>
              <a:t> </a:t>
            </a:r>
          </a:p>
          <a:p>
            <a:pPr marL="457200" lvl="1" indent="0">
              <a:spcBef>
                <a:spcPts val="0"/>
              </a:spcBef>
              <a:buSzTx/>
              <a:buNone/>
              <a:defRPr/>
            </a:pPr>
            <a:endParaRPr lang="en-US" sz="1400" b="1" dirty="0">
              <a:solidFill>
                <a:schemeClr val="tx2">
                  <a:lumMod val="95000"/>
                  <a:lumOff val="5000"/>
                </a:schemeClr>
              </a:solidFill>
            </a:endParaRPr>
          </a:p>
          <a:p>
            <a:pPr lvl="0">
              <a:spcBef>
                <a:spcPts val="0"/>
              </a:spcBef>
              <a:defRPr/>
            </a:pPr>
            <a:endParaRPr lang="en-US" dirty="0">
              <a:solidFill>
                <a:schemeClr val="tx2">
                  <a:lumMod val="95000"/>
                  <a:lumOff val="5000"/>
                </a:schemeClr>
              </a:solidFill>
              <a:latin typeface="Tw Cen MT" panose="020B0602020104020603"/>
            </a:endParaRPr>
          </a:p>
          <a:p>
            <a:pPr lvl="0">
              <a:spcBef>
                <a:spcPts val="0"/>
              </a:spcBef>
              <a:defRPr/>
            </a:pPr>
            <a:endParaRPr lang="en-US" sz="1400" dirty="0">
              <a:solidFill>
                <a:schemeClr val="tx2">
                  <a:lumMod val="95000"/>
                  <a:lumOff val="5000"/>
                </a:schemeClr>
              </a:solidFill>
            </a:endParaRPr>
          </a:p>
          <a:p>
            <a:pPr marL="457200" lvl="1" indent="0">
              <a:spcBef>
                <a:spcPts val="0"/>
              </a:spcBef>
              <a:buSzTx/>
              <a:buNone/>
              <a:defRPr/>
            </a:pPr>
            <a:endParaRPr lang="en-US" sz="1400" b="1" dirty="0">
              <a:solidFill>
                <a:schemeClr val="tx2">
                  <a:lumMod val="95000"/>
                  <a:lumOff val="5000"/>
                </a:schemeClr>
              </a:solidFill>
            </a:endParaRPr>
          </a:p>
          <a:p>
            <a:pPr marL="457200" lvl="1" indent="0">
              <a:spcBef>
                <a:spcPts val="0"/>
              </a:spcBef>
              <a:buSzTx/>
              <a:buNone/>
              <a:defRPr/>
            </a:pPr>
            <a:endParaRPr lang="en-US" sz="1400" dirty="0">
              <a:solidFill>
                <a:schemeClr val="tx2">
                  <a:lumMod val="95000"/>
                  <a:lumOff val="5000"/>
                </a:schemeClr>
              </a:solidFill>
            </a:endParaRPr>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spTree>
    <p:extLst>
      <p:ext uri="{BB962C8B-B14F-4D97-AF65-F5344CB8AC3E}">
        <p14:creationId xmlns:p14="http://schemas.microsoft.com/office/powerpoint/2010/main" val="23364928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3209" y="245806"/>
            <a:ext cx="8385048" cy="3893574"/>
          </a:xfrm>
        </p:spPr>
        <p:txBody>
          <a:bodyPr>
            <a:normAutofit/>
          </a:bodyPr>
          <a:lstStyle/>
          <a:p>
            <a:pPr lvl="0">
              <a:spcBef>
                <a:spcPts val="0"/>
              </a:spcBef>
              <a:buFont typeface="Wingdings" pitchFamily="2" charset="2"/>
              <a:buChar char="q"/>
              <a:defRPr/>
            </a:pPr>
            <a:r>
              <a:rPr lang="en-US" sz="1600" dirty="0">
                <a:solidFill>
                  <a:schemeClr val="tx2">
                    <a:lumMod val="95000"/>
                    <a:lumOff val="5000"/>
                  </a:schemeClr>
                </a:solidFill>
                <a:latin typeface="+mn-lt"/>
                <a:cs typeface="+mn-cs"/>
              </a:rPr>
              <a:t> Transforming the Default </a:t>
            </a:r>
            <a:r>
              <a:rPr lang="en-US" sz="1600" dirty="0" smtClean="0">
                <a:solidFill>
                  <a:schemeClr val="tx2">
                    <a:lumMod val="95000"/>
                    <a:lumOff val="5000"/>
                  </a:schemeClr>
                </a:solidFill>
                <a:latin typeface="+mn-lt"/>
                <a:cs typeface="+mn-cs"/>
              </a:rPr>
              <a:t>URI</a:t>
            </a:r>
            <a:endParaRPr lang="en-US" sz="1600" dirty="0">
              <a:solidFill>
                <a:schemeClr val="tx2">
                  <a:lumMod val="95000"/>
                  <a:lumOff val="5000"/>
                </a:schemeClr>
              </a:solidFill>
              <a:latin typeface="+mn-lt"/>
              <a:cs typeface="+mn-cs"/>
            </a:endParaRPr>
          </a:p>
          <a:p>
            <a:pPr lvl="0">
              <a:spcBef>
                <a:spcPts val="0"/>
              </a:spcBef>
              <a:defRPr/>
            </a:pPr>
            <a:endParaRPr lang="en-US" sz="1600" dirty="0">
              <a:solidFill>
                <a:schemeClr val="tx2">
                  <a:lumMod val="95000"/>
                  <a:lumOff val="5000"/>
                </a:schemeClr>
              </a:solidFill>
              <a:latin typeface="+mn-lt"/>
              <a:cs typeface="+mn-cs"/>
            </a:endParaRPr>
          </a:p>
          <a:p>
            <a:pPr lvl="0">
              <a:spcBef>
                <a:spcPts val="0"/>
              </a:spcBef>
              <a:defRPr/>
            </a:pPr>
            <a:r>
              <a:rPr lang="en-US" sz="1600" dirty="0">
                <a:solidFill>
                  <a:schemeClr val="tx2">
                    <a:lumMod val="95000"/>
                    <a:lumOff val="5000"/>
                  </a:schemeClr>
                </a:solidFill>
                <a:latin typeface="+mn-lt"/>
                <a:cs typeface="+mn-cs"/>
              </a:rPr>
              <a:t>Use the following options to tailor the database URI of inserted documents: </a:t>
            </a:r>
          </a:p>
          <a:p>
            <a:pPr lvl="0">
              <a:spcBef>
                <a:spcPts val="0"/>
              </a:spcBef>
              <a:defRPr/>
            </a:pPr>
            <a:endParaRPr lang="en-US" sz="1600" dirty="0">
              <a:solidFill>
                <a:schemeClr val="tx2">
                  <a:lumMod val="95000"/>
                  <a:lumOff val="5000"/>
                </a:schemeClr>
              </a:solidFill>
              <a:latin typeface="+mn-lt"/>
              <a:cs typeface="+mn-cs"/>
            </a:endParaRPr>
          </a:p>
          <a:p>
            <a:pPr marL="457200" lvl="1" indent="0">
              <a:spcBef>
                <a:spcPts val="0"/>
              </a:spcBef>
              <a:buSzTx/>
              <a:buFont typeface="Wingdings" pitchFamily="2" charset="2"/>
              <a:buChar char="Ø"/>
              <a:defRPr/>
            </a:pPr>
            <a:r>
              <a:rPr lang="en-US" sz="1600" dirty="0">
                <a:solidFill>
                  <a:schemeClr val="tx2">
                    <a:lumMod val="95000"/>
                    <a:lumOff val="5000"/>
                  </a:schemeClr>
                </a:solidFill>
                <a:latin typeface="+mn-lt"/>
                <a:cs typeface="+mn-cs"/>
              </a:rPr>
              <a:t>-</a:t>
            </a:r>
            <a:r>
              <a:rPr lang="en-US" sz="1600" dirty="0" err="1">
                <a:solidFill>
                  <a:schemeClr val="tx2">
                    <a:lumMod val="95000"/>
                    <a:lumOff val="5000"/>
                  </a:schemeClr>
                </a:solidFill>
                <a:latin typeface="+mn-lt"/>
                <a:cs typeface="+mn-cs"/>
              </a:rPr>
              <a:t>output_uri_replace</a:t>
            </a:r>
            <a:r>
              <a:rPr lang="en-US" sz="1600" dirty="0">
                <a:solidFill>
                  <a:schemeClr val="tx2">
                    <a:lumMod val="95000"/>
                    <a:lumOff val="5000"/>
                  </a:schemeClr>
                </a:solidFill>
                <a:latin typeface="+mn-lt"/>
                <a:cs typeface="+mn-cs"/>
              </a:rPr>
              <a:t> performs one or more string substitutions on the default URI.</a:t>
            </a:r>
          </a:p>
          <a:p>
            <a:pPr marL="457200" lvl="1" indent="0">
              <a:spcBef>
                <a:spcPts val="0"/>
              </a:spcBef>
              <a:buSzTx/>
              <a:buFont typeface="Wingdings" pitchFamily="2" charset="2"/>
              <a:buChar char="Ø"/>
              <a:defRPr/>
            </a:pPr>
            <a:r>
              <a:rPr lang="en-US" sz="1600" dirty="0">
                <a:solidFill>
                  <a:schemeClr val="tx2">
                    <a:lumMod val="95000"/>
                    <a:lumOff val="5000"/>
                  </a:schemeClr>
                </a:solidFill>
                <a:latin typeface="+mn-lt"/>
                <a:cs typeface="+mn-cs"/>
              </a:rPr>
              <a:t> -</a:t>
            </a:r>
            <a:r>
              <a:rPr lang="en-US" sz="1600" dirty="0" err="1">
                <a:solidFill>
                  <a:schemeClr val="tx2">
                    <a:lumMod val="95000"/>
                    <a:lumOff val="5000"/>
                  </a:schemeClr>
                </a:solidFill>
                <a:latin typeface="+mn-lt"/>
                <a:cs typeface="+mn-cs"/>
              </a:rPr>
              <a:t>output_uri_prefix</a:t>
            </a:r>
            <a:r>
              <a:rPr lang="en-US" sz="1600" dirty="0">
                <a:solidFill>
                  <a:schemeClr val="tx2">
                    <a:lumMod val="95000"/>
                    <a:lumOff val="5000"/>
                  </a:schemeClr>
                </a:solidFill>
                <a:latin typeface="+mn-lt"/>
                <a:cs typeface="+mn-cs"/>
              </a:rPr>
              <a:t> prepends a string to the URI after substitution.</a:t>
            </a:r>
          </a:p>
          <a:p>
            <a:pPr marL="457200" lvl="1" indent="0">
              <a:spcBef>
                <a:spcPts val="0"/>
              </a:spcBef>
              <a:buSzTx/>
              <a:buFont typeface="Wingdings" pitchFamily="2" charset="2"/>
              <a:buChar char="Ø"/>
              <a:defRPr/>
            </a:pPr>
            <a:r>
              <a:rPr lang="en-US" sz="1600" dirty="0">
                <a:solidFill>
                  <a:schemeClr val="tx2">
                    <a:lumMod val="95000"/>
                    <a:lumOff val="5000"/>
                  </a:schemeClr>
                </a:solidFill>
                <a:latin typeface="+mn-lt"/>
                <a:cs typeface="+mn-cs"/>
              </a:rPr>
              <a:t> -</a:t>
            </a:r>
            <a:r>
              <a:rPr lang="en-US" sz="1600" dirty="0" err="1">
                <a:solidFill>
                  <a:schemeClr val="tx2">
                    <a:lumMod val="95000"/>
                    <a:lumOff val="5000"/>
                  </a:schemeClr>
                </a:solidFill>
                <a:latin typeface="+mn-lt"/>
                <a:cs typeface="+mn-cs"/>
              </a:rPr>
              <a:t>output_uri_suffix</a:t>
            </a:r>
            <a:r>
              <a:rPr lang="en-US" sz="1600" dirty="0">
                <a:solidFill>
                  <a:schemeClr val="tx2">
                    <a:lumMod val="95000"/>
                    <a:lumOff val="5000"/>
                  </a:schemeClr>
                </a:solidFill>
                <a:latin typeface="+mn-lt"/>
                <a:cs typeface="+mn-cs"/>
              </a:rPr>
              <a:t> appends a string to the URI after substitution</a:t>
            </a:r>
          </a:p>
          <a:p>
            <a:pPr lvl="0">
              <a:spcBef>
                <a:spcPts val="0"/>
              </a:spcBef>
              <a:defRPr/>
            </a:pPr>
            <a:endParaRPr lang="en-US" sz="1600" dirty="0">
              <a:solidFill>
                <a:schemeClr val="tx2">
                  <a:lumMod val="95000"/>
                  <a:lumOff val="5000"/>
                </a:schemeClr>
              </a:solidFill>
            </a:endParaRPr>
          </a:p>
          <a:p>
            <a:pPr lvl="0">
              <a:spcBef>
                <a:spcPts val="0"/>
              </a:spcBef>
              <a:defRPr/>
            </a:pPr>
            <a:endParaRPr lang="en-US" sz="1600" dirty="0" smtClean="0">
              <a:solidFill>
                <a:schemeClr val="tx2">
                  <a:lumMod val="95000"/>
                  <a:lumOff val="5000"/>
                </a:schemeClr>
              </a:solidFill>
            </a:endParaRPr>
          </a:p>
          <a:p>
            <a:pPr marL="457200" lvl="1" indent="0">
              <a:spcBef>
                <a:spcPts val="0"/>
              </a:spcBef>
              <a:buSzTx/>
              <a:buNone/>
              <a:defRPr/>
            </a:pPr>
            <a:endParaRPr lang="en-US" sz="1400" dirty="0">
              <a:solidFill>
                <a:schemeClr val="tx2">
                  <a:lumMod val="95000"/>
                  <a:lumOff val="5000"/>
                </a:schemeClr>
              </a:solidFill>
            </a:endParaRPr>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079070054"/>
              </p:ext>
            </p:extLst>
          </p:nvPr>
        </p:nvGraphicFramePr>
        <p:xfrm>
          <a:off x="580103" y="2088723"/>
          <a:ext cx="7889136" cy="2451100"/>
        </p:xfrm>
        <a:graphic>
          <a:graphicData uri="http://schemas.openxmlformats.org/drawingml/2006/table">
            <a:tbl>
              <a:tblPr firstRow="1" firstCol="1" bandRow="1">
                <a:tableStyleId>{5C22544A-7EE6-4342-B048-85BDC9FD1C3A}</a:tableStyleId>
              </a:tblPr>
              <a:tblGrid>
                <a:gridCol w="1972284">
                  <a:extLst>
                    <a:ext uri="{9D8B030D-6E8A-4147-A177-3AD203B41FA5}">
                      <a16:colId xmlns:a16="http://schemas.microsoft.com/office/drawing/2014/main" val="20000"/>
                    </a:ext>
                  </a:extLst>
                </a:gridCol>
                <a:gridCol w="1972284">
                  <a:extLst>
                    <a:ext uri="{9D8B030D-6E8A-4147-A177-3AD203B41FA5}">
                      <a16:colId xmlns:a16="http://schemas.microsoft.com/office/drawing/2014/main" val="20001"/>
                    </a:ext>
                  </a:extLst>
                </a:gridCol>
                <a:gridCol w="1972284">
                  <a:extLst>
                    <a:ext uri="{9D8B030D-6E8A-4147-A177-3AD203B41FA5}">
                      <a16:colId xmlns:a16="http://schemas.microsoft.com/office/drawing/2014/main" val="20002"/>
                    </a:ext>
                  </a:extLst>
                </a:gridCol>
                <a:gridCol w="1972284">
                  <a:extLst>
                    <a:ext uri="{9D8B030D-6E8A-4147-A177-3AD203B41FA5}">
                      <a16:colId xmlns:a16="http://schemas.microsoft.com/office/drawing/2014/main" val="20003"/>
                    </a:ext>
                  </a:extLst>
                </a:gridCol>
              </a:tblGrid>
              <a:tr h="466823">
                <a:tc>
                  <a:txBody>
                    <a:bodyPr/>
                    <a:lstStyle/>
                    <a:p>
                      <a:pPr marL="0" marR="0">
                        <a:lnSpc>
                          <a:spcPct val="107000"/>
                        </a:lnSpc>
                        <a:spcBef>
                          <a:spcPts val="0"/>
                        </a:spcBef>
                        <a:spcAft>
                          <a:spcPts val="0"/>
                        </a:spcAft>
                      </a:pPr>
                      <a:r>
                        <a:rPr lang="en-US" sz="1300" dirty="0">
                          <a:solidFill>
                            <a:schemeClr val="tx2">
                              <a:lumMod val="95000"/>
                              <a:lumOff val="5000"/>
                            </a:schemeClr>
                          </a:solidFill>
                          <a:effectLst/>
                          <a:latin typeface="Calibri" panose="020F0502020204030204" pitchFamily="34" charset="0"/>
                        </a:rPr>
                        <a:t>Input Filename</a:t>
                      </a:r>
                      <a:endParaRPr lang="en-US" sz="13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1300">
                          <a:solidFill>
                            <a:schemeClr val="tx2">
                              <a:lumMod val="95000"/>
                              <a:lumOff val="5000"/>
                            </a:schemeClr>
                          </a:solidFill>
                          <a:effectLst/>
                          <a:latin typeface="Calibri" panose="020F0502020204030204" pitchFamily="34" charset="0"/>
                        </a:rPr>
                        <a:t>URI Options</a:t>
                      </a:r>
                      <a:endParaRPr lang="en-US" sz="130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1300">
                          <a:solidFill>
                            <a:schemeClr val="tx2">
                              <a:lumMod val="95000"/>
                              <a:lumOff val="5000"/>
                            </a:schemeClr>
                          </a:solidFill>
                          <a:effectLst/>
                          <a:latin typeface="Calibri" panose="020F0502020204030204" pitchFamily="34" charset="0"/>
                        </a:rPr>
                        <a:t>Output URI</a:t>
                      </a:r>
                      <a:endParaRPr lang="en-US" sz="130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1300">
                          <a:solidFill>
                            <a:schemeClr val="tx2">
                              <a:lumMod val="95000"/>
                              <a:lumOff val="5000"/>
                            </a:schemeClr>
                          </a:solidFill>
                          <a:effectLst/>
                          <a:latin typeface="Calibri" panose="020F0502020204030204" pitchFamily="34" charset="0"/>
                        </a:rPr>
                        <a:t>Doc Type</a:t>
                      </a:r>
                      <a:endParaRPr lang="en-US" sz="130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extLst>
                  <a:ext uri="{0D108BD9-81ED-4DB2-BD59-A6C34878D82A}">
                    <a16:rowId xmlns:a16="http://schemas.microsoft.com/office/drawing/2014/main" val="10000"/>
                  </a:ext>
                </a:extLst>
              </a:tr>
              <a:tr h="466823">
                <a:tc>
                  <a:txBody>
                    <a:bodyPr/>
                    <a:lstStyle/>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chemeClr val="tx2">
                              <a:lumMod val="95000"/>
                              <a:lumOff val="5000"/>
                            </a:schemeClr>
                          </a:solidFill>
                          <a:effectLst/>
                          <a:latin typeface="Calibri" panose="020F0502020204030204" pitchFamily="34" charset="0"/>
                        </a:rPr>
                        <a:t>/path/doc.1</a:t>
                      </a:r>
                      <a:endParaRPr lang="en-US" sz="13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1300" dirty="0">
                          <a:solidFill>
                            <a:schemeClr val="tx2">
                              <a:lumMod val="95000"/>
                              <a:lumOff val="5000"/>
                            </a:schemeClr>
                          </a:solidFill>
                          <a:effectLst/>
                          <a:latin typeface="Calibri" panose="020F0502020204030204" pitchFamily="34" charset="0"/>
                        </a:rPr>
                        <a:t>None</a:t>
                      </a:r>
                      <a:endParaRPr lang="en-US" sz="13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chemeClr val="tx2">
                              <a:lumMod val="95000"/>
                              <a:lumOff val="5000"/>
                            </a:schemeClr>
                          </a:solidFill>
                          <a:effectLst/>
                          <a:latin typeface="Calibri" panose="020F0502020204030204" pitchFamily="34" charset="0"/>
                        </a:rPr>
                        <a:t>/path/file.1</a:t>
                      </a:r>
                      <a:endParaRPr lang="en-US" sz="13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1300">
                          <a:solidFill>
                            <a:schemeClr val="tx2">
                              <a:lumMod val="95000"/>
                              <a:lumOff val="5000"/>
                            </a:schemeClr>
                          </a:solidFill>
                          <a:effectLst/>
                          <a:latin typeface="Calibri" panose="020F0502020204030204" pitchFamily="34" charset="0"/>
                        </a:rPr>
                        <a:t>binary</a:t>
                      </a:r>
                      <a:endParaRPr lang="en-US" sz="130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extLst>
                  <a:ext uri="{0D108BD9-81ED-4DB2-BD59-A6C34878D82A}">
                    <a16:rowId xmlns:a16="http://schemas.microsoft.com/office/drawing/2014/main" val="10001"/>
                  </a:ext>
                </a:extLst>
              </a:tr>
              <a:tr h="568002">
                <a:tc>
                  <a:txBody>
                    <a:bodyPr/>
                    <a:lstStyle/>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chemeClr val="tx2">
                              <a:lumMod val="95000"/>
                              <a:lumOff val="5000"/>
                            </a:schemeClr>
                          </a:solidFill>
                          <a:effectLst/>
                          <a:latin typeface="Calibri" panose="020F0502020204030204" pitchFamily="34" charset="0"/>
                        </a:rPr>
                        <a:t>/path/doc.1</a:t>
                      </a:r>
                      <a:endParaRPr lang="en-US" sz="13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750"/>
                        </a:spcAft>
                      </a:pPr>
                      <a:r>
                        <a:rPr lang="en-US" sz="1300">
                          <a:solidFill>
                            <a:schemeClr val="tx2">
                              <a:lumMod val="95000"/>
                              <a:lumOff val="5000"/>
                            </a:schemeClr>
                          </a:solidFill>
                          <a:effectLst/>
                          <a:latin typeface="Calibri" panose="020F0502020204030204" pitchFamily="34" charset="0"/>
                        </a:rPr>
                        <a:t>Add a .xml suffix:</a:t>
                      </a:r>
                    </a:p>
                    <a:p>
                      <a:pPr marL="0" marR="0">
                        <a:lnSpc>
                          <a:spcPct val="107000"/>
                        </a:lnSpc>
                        <a:spcBef>
                          <a:spcPts val="0"/>
                        </a:spcBef>
                        <a:spcAft>
                          <a:spcPts val="750"/>
                        </a:spcAft>
                      </a:pPr>
                      <a:r>
                        <a:rPr lang="en-US" sz="1300">
                          <a:solidFill>
                            <a:schemeClr val="tx2">
                              <a:lumMod val="95000"/>
                              <a:lumOff val="5000"/>
                            </a:schemeClr>
                          </a:solidFill>
                          <a:effectLst/>
                          <a:latin typeface="Calibri" panose="020F0502020204030204" pitchFamily="34" charset="0"/>
                        </a:rPr>
                        <a:t>-output_uri_suffix ".xml"</a:t>
                      </a:r>
                      <a:endParaRPr lang="en-US" sz="130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chemeClr val="tx2">
                              <a:lumMod val="95000"/>
                              <a:lumOff val="5000"/>
                            </a:schemeClr>
                          </a:solidFill>
                          <a:effectLst/>
                          <a:latin typeface="Calibri" panose="020F0502020204030204" pitchFamily="34" charset="0"/>
                        </a:rPr>
                        <a:t>/path/file.xml</a:t>
                      </a:r>
                      <a:endParaRPr lang="en-US" sz="13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1300">
                          <a:solidFill>
                            <a:schemeClr val="tx2">
                              <a:lumMod val="95000"/>
                              <a:lumOff val="5000"/>
                            </a:schemeClr>
                          </a:solidFill>
                          <a:effectLst/>
                          <a:latin typeface="Calibri" panose="020F0502020204030204" pitchFamily="34" charset="0"/>
                        </a:rPr>
                        <a:t>XML</a:t>
                      </a:r>
                      <a:endParaRPr lang="en-US" sz="130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extLst>
                  <a:ext uri="{0D108BD9-81ED-4DB2-BD59-A6C34878D82A}">
                    <a16:rowId xmlns:a16="http://schemas.microsoft.com/office/drawing/2014/main" val="10002"/>
                  </a:ext>
                </a:extLst>
              </a:tr>
              <a:tr h="945958">
                <a:tc>
                  <a:txBody>
                    <a:bodyPr/>
                    <a:lstStyle/>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a:solidFill>
                            <a:schemeClr val="tx2">
                              <a:lumMod val="95000"/>
                              <a:lumOff val="5000"/>
                            </a:schemeClr>
                          </a:solidFill>
                          <a:effectLst/>
                          <a:latin typeface="Calibri" panose="020F0502020204030204" pitchFamily="34" charset="0"/>
                        </a:rPr>
                        <a:t>/path/doc.1</a:t>
                      </a:r>
                      <a:endParaRPr lang="en-US" sz="130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750"/>
                        </a:spcAft>
                      </a:pPr>
                      <a:r>
                        <a:rPr lang="en-US" sz="1300">
                          <a:solidFill>
                            <a:schemeClr val="tx2">
                              <a:lumMod val="95000"/>
                              <a:lumOff val="5000"/>
                            </a:schemeClr>
                          </a:solidFill>
                          <a:effectLst/>
                          <a:latin typeface="Calibri" panose="020F0502020204030204" pitchFamily="34" charset="0"/>
                        </a:rPr>
                        <a:t>Replace the unmapped suffix with .txt:</a:t>
                      </a:r>
                    </a:p>
                    <a:p>
                      <a:pPr marL="0" marR="0">
                        <a:lnSpc>
                          <a:spcPct val="107000"/>
                        </a:lnSpc>
                        <a:spcBef>
                          <a:spcPts val="0"/>
                        </a:spcBef>
                        <a:spcAft>
                          <a:spcPts val="750"/>
                        </a:spcAft>
                      </a:pPr>
                      <a:r>
                        <a:rPr lang="en-US" sz="1300">
                          <a:solidFill>
                            <a:schemeClr val="tx2">
                              <a:lumMod val="95000"/>
                              <a:lumOff val="5000"/>
                            </a:schemeClr>
                          </a:solidFill>
                          <a:effectLst/>
                          <a:latin typeface="Calibri" panose="020F0502020204030204" pitchFamily="34" charset="0"/>
                        </a:rPr>
                        <a:t>-output_uri_replace "\.\d+,'.txt'"</a:t>
                      </a:r>
                      <a:endParaRPr lang="en-US" sz="130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chemeClr val="tx2">
                              <a:lumMod val="95000"/>
                              <a:lumOff val="5000"/>
                            </a:schemeClr>
                          </a:solidFill>
                          <a:effectLst/>
                          <a:latin typeface="Calibri" panose="020F0502020204030204" pitchFamily="34" charset="0"/>
                        </a:rPr>
                        <a:t>/path/file.txt</a:t>
                      </a:r>
                      <a:endParaRPr lang="en-US" sz="13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1300" dirty="0">
                          <a:solidFill>
                            <a:schemeClr val="tx2">
                              <a:lumMod val="95000"/>
                              <a:lumOff val="5000"/>
                            </a:schemeClr>
                          </a:solidFill>
                          <a:effectLst/>
                          <a:latin typeface="Calibri" panose="020F0502020204030204" pitchFamily="34" charset="0"/>
                        </a:rPr>
                        <a:t>text</a:t>
                      </a:r>
                      <a:endParaRPr lang="en-US" sz="13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354502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0" dirty="0"/>
              <a:t>Splitting Large XML Files Into Multiple Documents </a:t>
            </a:r>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pic>
        <p:nvPicPr>
          <p:cNvPr id="5" name="Picture 4" descr="mlcp1.JPG"/>
          <p:cNvPicPr>
            <a:picLocks noChangeAspect="1"/>
          </p:cNvPicPr>
          <p:nvPr/>
        </p:nvPicPr>
        <p:blipFill>
          <a:blip r:embed="rId2"/>
          <a:stretch>
            <a:fillRect/>
          </a:stretch>
        </p:blipFill>
        <p:spPr>
          <a:xfrm>
            <a:off x="2499222" y="911378"/>
            <a:ext cx="3741745" cy="2004796"/>
          </a:xfrm>
          <a:prstGeom prst="rect">
            <a:avLst/>
          </a:prstGeom>
        </p:spPr>
      </p:pic>
      <p:sp>
        <p:nvSpPr>
          <p:cNvPr id="7" name="Rectangle 6"/>
          <p:cNvSpPr/>
          <p:nvPr/>
        </p:nvSpPr>
        <p:spPr>
          <a:xfrm>
            <a:off x="1306413" y="3074644"/>
            <a:ext cx="6843251" cy="1200329"/>
          </a:xfrm>
          <a:prstGeom prst="rect">
            <a:avLst/>
          </a:prstGeom>
        </p:spPr>
        <p:txBody>
          <a:bodyPr wrap="square">
            <a:spAutoFit/>
          </a:bodyPr>
          <a:lstStyle/>
          <a:p>
            <a:r>
              <a:rPr lang="en-US" sz="1200" dirty="0">
                <a:solidFill>
                  <a:schemeClr val="tx2">
                    <a:lumMod val="95000"/>
                    <a:lumOff val="5000"/>
                  </a:schemeClr>
                </a:solidFill>
              </a:rPr>
              <a:t>mlcp.sh import -host localhost -port 8006 -username user \ </a:t>
            </a:r>
          </a:p>
          <a:p>
            <a:r>
              <a:rPr lang="en-US" sz="1200" dirty="0">
                <a:solidFill>
                  <a:schemeClr val="tx2">
                    <a:lumMod val="95000"/>
                    <a:lumOff val="5000"/>
                  </a:schemeClr>
                </a:solidFill>
              </a:rPr>
              <a:t>-password </a:t>
            </a:r>
            <a:r>
              <a:rPr lang="en-US" sz="1200" dirty="0" err="1">
                <a:solidFill>
                  <a:schemeClr val="tx2">
                    <a:lumMod val="95000"/>
                    <a:lumOff val="5000"/>
                  </a:schemeClr>
                </a:solidFill>
              </a:rPr>
              <a:t>password</a:t>
            </a:r>
            <a:r>
              <a:rPr lang="en-US" sz="1200" dirty="0">
                <a:solidFill>
                  <a:schemeClr val="tx2">
                    <a:lumMod val="95000"/>
                    <a:lumOff val="5000"/>
                  </a:schemeClr>
                </a:solidFill>
              </a:rPr>
              <a:t> -mode local -</a:t>
            </a:r>
            <a:r>
              <a:rPr lang="en-US" sz="1200" dirty="0" err="1">
                <a:solidFill>
                  <a:schemeClr val="tx2">
                    <a:lumMod val="95000"/>
                    <a:lumOff val="5000"/>
                  </a:schemeClr>
                </a:solidFill>
              </a:rPr>
              <a:t>input_file_path</a:t>
            </a:r>
            <a:r>
              <a:rPr lang="en-US" sz="1200" dirty="0">
                <a:solidFill>
                  <a:schemeClr val="tx2">
                    <a:lumMod val="95000"/>
                    <a:lumOff val="5000"/>
                  </a:schemeClr>
                </a:solidFill>
              </a:rPr>
              <a:t> example.xml \ -</a:t>
            </a:r>
            <a:r>
              <a:rPr lang="en-US" sz="1200" dirty="0" err="1">
                <a:solidFill>
                  <a:schemeClr val="tx2">
                    <a:lumMod val="95000"/>
                    <a:lumOff val="5000"/>
                  </a:schemeClr>
                </a:solidFill>
              </a:rPr>
              <a:t>input_file_type</a:t>
            </a:r>
            <a:r>
              <a:rPr lang="en-US" sz="1200" dirty="0">
                <a:solidFill>
                  <a:schemeClr val="tx2">
                    <a:lumMod val="95000"/>
                    <a:lumOff val="5000"/>
                  </a:schemeClr>
                </a:solidFill>
              </a:rPr>
              <a:t> aggregates  \</a:t>
            </a:r>
          </a:p>
          <a:p>
            <a:r>
              <a:rPr lang="en-US" sz="1200" dirty="0">
                <a:solidFill>
                  <a:schemeClr val="tx2">
                    <a:lumMod val="95000"/>
                    <a:lumOff val="5000"/>
                  </a:schemeClr>
                </a:solidFill>
              </a:rPr>
              <a:t>-</a:t>
            </a:r>
            <a:r>
              <a:rPr lang="en-US" sz="1200" dirty="0" err="1">
                <a:solidFill>
                  <a:schemeClr val="tx2">
                    <a:lumMod val="95000"/>
                    <a:lumOff val="5000"/>
                  </a:schemeClr>
                </a:solidFill>
              </a:rPr>
              <a:t>aggregate_record_element</a:t>
            </a:r>
            <a:r>
              <a:rPr lang="en-US" sz="1200" dirty="0">
                <a:solidFill>
                  <a:schemeClr val="tx2">
                    <a:lumMod val="95000"/>
                    <a:lumOff val="5000"/>
                  </a:schemeClr>
                </a:solidFill>
              </a:rPr>
              <a:t> person \</a:t>
            </a:r>
          </a:p>
          <a:p>
            <a:r>
              <a:rPr lang="en-US" sz="1200" dirty="0">
                <a:solidFill>
                  <a:schemeClr val="tx2">
                    <a:lumMod val="95000"/>
                    <a:lumOff val="5000"/>
                  </a:schemeClr>
                </a:solidFill>
              </a:rPr>
              <a:t> -</a:t>
            </a:r>
            <a:r>
              <a:rPr lang="en-US" sz="1200" dirty="0" err="1">
                <a:solidFill>
                  <a:schemeClr val="tx2">
                    <a:lumMod val="95000"/>
                    <a:lumOff val="5000"/>
                  </a:schemeClr>
                </a:solidFill>
              </a:rPr>
              <a:t>uri_id</a:t>
            </a:r>
            <a:r>
              <a:rPr lang="en-US" sz="1200" dirty="0">
                <a:solidFill>
                  <a:schemeClr val="tx2">
                    <a:lumMod val="95000"/>
                    <a:lumOff val="5000"/>
                  </a:schemeClr>
                </a:solidFill>
              </a:rPr>
              <a:t> last </a:t>
            </a:r>
          </a:p>
          <a:p>
            <a:r>
              <a:rPr lang="en-US" sz="1200" dirty="0">
                <a:solidFill>
                  <a:schemeClr val="tx2">
                    <a:lumMod val="95000"/>
                    <a:lumOff val="5000"/>
                  </a:schemeClr>
                </a:solidFill>
              </a:rPr>
              <a:t>-</a:t>
            </a:r>
            <a:r>
              <a:rPr lang="en-US" sz="1200" dirty="0" err="1">
                <a:solidFill>
                  <a:schemeClr val="tx2">
                    <a:lumMod val="95000"/>
                    <a:lumOff val="5000"/>
                  </a:schemeClr>
                </a:solidFill>
              </a:rPr>
              <a:t>output_uri_prefix</a:t>
            </a:r>
            <a:r>
              <a:rPr lang="en-US" sz="1200" dirty="0">
                <a:solidFill>
                  <a:schemeClr val="tx2">
                    <a:lumMod val="95000"/>
                    <a:lumOff val="5000"/>
                  </a:schemeClr>
                </a:solidFill>
              </a:rPr>
              <a:t> /people/ \</a:t>
            </a:r>
          </a:p>
          <a:p>
            <a:r>
              <a:rPr lang="en-US" sz="1200" dirty="0">
                <a:solidFill>
                  <a:schemeClr val="tx2">
                    <a:lumMod val="95000"/>
                    <a:lumOff val="5000"/>
                  </a:schemeClr>
                </a:solidFill>
              </a:rPr>
              <a:t> -</a:t>
            </a:r>
            <a:r>
              <a:rPr lang="en-US" sz="1200" dirty="0" err="1">
                <a:solidFill>
                  <a:schemeClr val="tx2">
                    <a:lumMod val="95000"/>
                    <a:lumOff val="5000"/>
                  </a:schemeClr>
                </a:solidFill>
              </a:rPr>
              <a:t>output_uri_suffix</a:t>
            </a:r>
            <a:r>
              <a:rPr lang="en-US" sz="1200" dirty="0">
                <a:solidFill>
                  <a:schemeClr val="tx2">
                    <a:lumMod val="95000"/>
                    <a:lumOff val="5000"/>
                  </a:schemeClr>
                </a:solidFill>
              </a:rPr>
              <a:t> .xml </a:t>
            </a:r>
          </a:p>
        </p:txBody>
      </p:sp>
    </p:spTree>
    <p:extLst>
      <p:ext uri="{BB962C8B-B14F-4D97-AF65-F5344CB8AC3E}">
        <p14:creationId xmlns:p14="http://schemas.microsoft.com/office/powerpoint/2010/main" val="42245868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MLCP</a:t>
            </a:r>
            <a:endParaRPr lang="en-US" b="1" dirty="0"/>
          </a:p>
        </p:txBody>
      </p:sp>
      <p:sp>
        <p:nvSpPr>
          <p:cNvPr id="3" name="Content Placeholder 2"/>
          <p:cNvSpPr>
            <a:spLocks noGrp="1"/>
          </p:cNvSpPr>
          <p:nvPr>
            <p:ph idx="1"/>
          </p:nvPr>
        </p:nvSpPr>
        <p:spPr>
          <a:xfrm>
            <a:off x="384048" y="927575"/>
            <a:ext cx="8385048" cy="3319272"/>
          </a:xfrm>
        </p:spPr>
        <p:txBody>
          <a:bodyPr>
            <a:normAutofit fontScale="85000" lnSpcReduction="20000"/>
          </a:bodyPr>
          <a:lstStyle/>
          <a:p>
            <a:pPr marL="342900" indent="-342900" fontAlgn="base">
              <a:lnSpc>
                <a:spcPct val="150000"/>
              </a:lnSpc>
              <a:buFont typeface="Wingdings" panose="05000000000000000000" pitchFamily="2" charset="2"/>
              <a:buChar char="Ø"/>
            </a:pPr>
            <a:r>
              <a:rPr lang="en-US" sz="2000" dirty="0">
                <a:solidFill>
                  <a:prstClr val="black"/>
                </a:solidFill>
              </a:rPr>
              <a:t>MLCP – </a:t>
            </a:r>
            <a:r>
              <a:rPr lang="en-US" sz="2000" dirty="0" err="1">
                <a:solidFill>
                  <a:prstClr val="black"/>
                </a:solidFill>
              </a:rPr>
              <a:t>MarkLogic</a:t>
            </a:r>
            <a:r>
              <a:rPr lang="en-US" sz="2000" dirty="0">
                <a:solidFill>
                  <a:prstClr val="black"/>
                </a:solidFill>
              </a:rPr>
              <a:t> Content Pump</a:t>
            </a:r>
          </a:p>
          <a:p>
            <a:pPr marL="342900" indent="-342900">
              <a:lnSpc>
                <a:spcPct val="150000"/>
              </a:lnSpc>
              <a:buFont typeface="Wingdings" panose="05000000000000000000" pitchFamily="2" charset="2"/>
              <a:buChar char="Ø"/>
            </a:pPr>
            <a:r>
              <a:rPr lang="en-US" sz="2000" dirty="0"/>
              <a:t>Open source, Java based command-line tool that provides the fastest way to import, export, and copy data to or from </a:t>
            </a:r>
            <a:r>
              <a:rPr lang="en-US" sz="2000" dirty="0" err="1"/>
              <a:t>MarkLogic</a:t>
            </a:r>
            <a:r>
              <a:rPr lang="en-US" sz="2000" dirty="0"/>
              <a:t> databases</a:t>
            </a:r>
          </a:p>
          <a:p>
            <a:pPr marL="342900" indent="-342900">
              <a:lnSpc>
                <a:spcPct val="150000"/>
              </a:lnSpc>
              <a:buFont typeface="Wingdings" panose="05000000000000000000" pitchFamily="2" charset="2"/>
              <a:buChar char="Ø"/>
            </a:pPr>
            <a:r>
              <a:rPr lang="en-US" sz="2000" b="1" dirty="0"/>
              <a:t>Core features of </a:t>
            </a:r>
            <a:r>
              <a:rPr lang="en-US" sz="2000" b="1" dirty="0" err="1"/>
              <a:t>mlcp</a:t>
            </a:r>
            <a:r>
              <a:rPr lang="en-US" sz="2000" b="1" dirty="0"/>
              <a:t>:</a:t>
            </a:r>
          </a:p>
          <a:p>
            <a:pPr lvl="2">
              <a:buFont typeface="Wingdings" panose="05000000000000000000" pitchFamily="2" charset="2"/>
              <a:buChar char="ü"/>
            </a:pPr>
            <a:r>
              <a:rPr lang="en-US" sz="1800" dirty="0"/>
              <a:t>Bulk load billions of local files</a:t>
            </a:r>
          </a:p>
          <a:p>
            <a:pPr lvl="2">
              <a:buFont typeface="Wingdings" panose="05000000000000000000" pitchFamily="2" charset="2"/>
              <a:buChar char="ü"/>
            </a:pPr>
            <a:r>
              <a:rPr lang="en-US" sz="1800" dirty="0"/>
              <a:t>Split and load large, aggregate XML files or delimited text</a:t>
            </a:r>
          </a:p>
          <a:p>
            <a:pPr lvl="2">
              <a:buFont typeface="Wingdings" panose="05000000000000000000" pitchFamily="2" charset="2"/>
              <a:buChar char="ü"/>
            </a:pPr>
            <a:r>
              <a:rPr lang="en-US" sz="1800" dirty="0"/>
              <a:t>Bulk load billions of triples or quads from RDF files</a:t>
            </a:r>
          </a:p>
          <a:p>
            <a:pPr lvl="2">
              <a:buFont typeface="Wingdings" panose="05000000000000000000" pitchFamily="2" charset="2"/>
              <a:buChar char="ü"/>
            </a:pPr>
            <a:r>
              <a:rPr lang="en-US" sz="1800" dirty="0"/>
              <a:t>Archive and restore database contents across environments</a:t>
            </a:r>
          </a:p>
          <a:p>
            <a:pPr lvl="2">
              <a:buFont typeface="Wingdings" panose="05000000000000000000" pitchFamily="2" charset="2"/>
              <a:buChar char="ü"/>
            </a:pPr>
            <a:r>
              <a:rPr lang="en-US" sz="1800" dirty="0"/>
              <a:t>Export data from a database to a file system</a:t>
            </a:r>
          </a:p>
          <a:p>
            <a:pPr lvl="2">
              <a:buFont typeface="Wingdings" panose="05000000000000000000" pitchFamily="2" charset="2"/>
              <a:buChar char="ü"/>
            </a:pPr>
            <a:r>
              <a:rPr lang="en-US" sz="1800" dirty="0"/>
              <a:t>Copy subsets of data between databases</a:t>
            </a:r>
          </a:p>
          <a:p>
            <a:pPr lvl="2">
              <a:buFont typeface="Wingdings" panose="05000000000000000000" pitchFamily="2" charset="2"/>
              <a:buChar char="ü"/>
            </a:pPr>
            <a:r>
              <a:rPr lang="en-US" sz="1800" dirty="0"/>
              <a:t>Load documents from HDFS, including Hadoop </a:t>
            </a:r>
            <a:r>
              <a:rPr lang="en-US" sz="1800" dirty="0" err="1"/>
              <a:t>SequenceFiles</a:t>
            </a:r>
            <a:endParaRPr lang="en-US" sz="1800" dirty="0"/>
          </a:p>
          <a:p>
            <a:pPr marL="342900" indent="-342900">
              <a:buFont typeface="Arial" panose="020B0604020202020204" pitchFamily="34" charset="0"/>
              <a:buChar char="•"/>
            </a:pPr>
            <a:endParaRPr lang="en-IN" sz="5400" dirty="0"/>
          </a:p>
          <a:p>
            <a:endParaRPr lang="en-US" dirty="0"/>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spTree>
    <p:extLst>
      <p:ext uri="{BB962C8B-B14F-4D97-AF65-F5344CB8AC3E}">
        <p14:creationId xmlns:p14="http://schemas.microsoft.com/office/powerpoint/2010/main" val="11730208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0" dirty="0" smtClean="0"/>
              <a:t>XML and JSON Output</a:t>
            </a:r>
            <a:endParaRPr lang="en-US" b="1" kern="0" dirty="0"/>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sp>
        <p:nvSpPr>
          <p:cNvPr id="7" name="Rectangle 6"/>
          <p:cNvSpPr/>
          <p:nvPr/>
        </p:nvSpPr>
        <p:spPr>
          <a:xfrm>
            <a:off x="384048" y="479913"/>
            <a:ext cx="6843251" cy="1938992"/>
          </a:xfrm>
          <a:prstGeom prst="rect">
            <a:avLst/>
          </a:prstGeom>
        </p:spPr>
        <p:txBody>
          <a:bodyPr wrap="square">
            <a:spAutoFit/>
          </a:bodyPr>
          <a:lstStyle/>
          <a:p>
            <a:pPr lvl="0" defTabSz="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endParaRPr lang="en-US" altLang="en-US" sz="1200" dirty="0">
              <a:solidFill>
                <a:prstClr val="black"/>
              </a:solidFill>
              <a:latin typeface="Tw Cen MT" panose="020B0602020104020603"/>
            </a:endParaRPr>
          </a:p>
          <a:p>
            <a:pPr lvl="0" defTabSz="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altLang="en-US" sz="1200" dirty="0">
                <a:solidFill>
                  <a:srgbClr val="333333"/>
                </a:solidFill>
                <a:latin typeface="Tw Cen MT" panose="020B0602020104020603"/>
                <a:ea typeface="Times New Roman" panose="02020603050405020304" pitchFamily="18" charset="0"/>
                <a:cs typeface="Consolas" panose="020B0609020204030204" pitchFamily="49" charset="0"/>
              </a:rPr>
              <a:t>$ cat example.csv</a:t>
            </a:r>
            <a:endParaRPr lang="en-US" altLang="en-US" sz="1200" dirty="0">
              <a:solidFill>
                <a:prstClr val="black"/>
              </a:solidFill>
              <a:latin typeface="Tw Cen MT" panose="020B0602020104020603"/>
            </a:endParaRPr>
          </a:p>
          <a:p>
            <a:pPr lvl="0" defTabSz="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altLang="en-US" sz="1200" dirty="0">
                <a:solidFill>
                  <a:srgbClr val="333333"/>
                </a:solidFill>
                <a:latin typeface="Tw Cen MT" panose="020B0602020104020603"/>
                <a:ea typeface="Times New Roman" panose="02020603050405020304" pitchFamily="18" charset="0"/>
                <a:cs typeface="Consolas" panose="020B0609020204030204" pitchFamily="49" charset="0"/>
              </a:rPr>
              <a:t>first, last</a:t>
            </a:r>
            <a:endParaRPr lang="en-US" altLang="en-US" sz="1200" dirty="0">
              <a:solidFill>
                <a:prstClr val="black"/>
              </a:solidFill>
              <a:latin typeface="Tw Cen MT" panose="020B0602020104020603"/>
            </a:endParaRPr>
          </a:p>
          <a:p>
            <a:pPr lvl="0" defTabSz="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altLang="en-US" sz="1200" dirty="0">
                <a:solidFill>
                  <a:srgbClr val="333333"/>
                </a:solidFill>
                <a:latin typeface="Tw Cen MT" panose="020B0602020104020603"/>
                <a:ea typeface="Times New Roman" panose="02020603050405020304" pitchFamily="18" charset="0"/>
                <a:cs typeface="Consolas" panose="020B0609020204030204" pitchFamily="49" charset="0"/>
              </a:rPr>
              <a:t>George, Washington</a:t>
            </a:r>
            <a:endParaRPr lang="en-US" altLang="en-US" sz="1200" dirty="0">
              <a:solidFill>
                <a:prstClr val="black"/>
              </a:solidFill>
              <a:latin typeface="Tw Cen MT" panose="020B0602020104020603"/>
            </a:endParaRPr>
          </a:p>
          <a:p>
            <a:pPr lvl="0" defTabSz="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altLang="en-US" sz="1200" dirty="0" err="1">
                <a:solidFill>
                  <a:srgbClr val="333333"/>
                </a:solidFill>
                <a:latin typeface="Tw Cen MT" panose="020B0602020104020603"/>
                <a:ea typeface="Times New Roman" panose="02020603050405020304" pitchFamily="18" charset="0"/>
                <a:cs typeface="Consolas" panose="020B0609020204030204" pitchFamily="49" charset="0"/>
              </a:rPr>
              <a:t>betsy,ross</a:t>
            </a:r>
            <a:endParaRPr lang="en-US" altLang="en-US" sz="1200" dirty="0">
              <a:solidFill>
                <a:prstClr val="black"/>
              </a:solidFill>
              <a:latin typeface="Tw Cen MT" panose="020B0602020104020603"/>
            </a:endParaRPr>
          </a:p>
          <a:p>
            <a:pPr lvl="0" defTabSz="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altLang="en-US" sz="1200" dirty="0">
                <a:solidFill>
                  <a:srgbClr val="333333"/>
                </a:solidFill>
                <a:latin typeface="Tw Cen MT" panose="020B0602020104020603"/>
                <a:ea typeface="Times New Roman" panose="02020603050405020304" pitchFamily="18" charset="0"/>
                <a:cs typeface="Consolas" panose="020B0609020204030204" pitchFamily="49" charset="0"/>
              </a:rPr>
              <a:t>$ mlcp.sh ... -mode local -</a:t>
            </a:r>
            <a:r>
              <a:rPr lang="en-US" altLang="en-US" sz="1200" dirty="0" err="1">
                <a:solidFill>
                  <a:srgbClr val="333333"/>
                </a:solidFill>
                <a:latin typeface="Tw Cen MT" panose="020B0602020104020603"/>
                <a:ea typeface="Times New Roman" panose="02020603050405020304" pitchFamily="18" charset="0"/>
                <a:cs typeface="Consolas" panose="020B0609020204030204" pitchFamily="49" charset="0"/>
              </a:rPr>
              <a:t>input_file_path</a:t>
            </a:r>
            <a:r>
              <a:rPr lang="en-US" altLang="en-US" sz="1200" dirty="0">
                <a:solidFill>
                  <a:srgbClr val="333333"/>
                </a:solidFill>
                <a:latin typeface="Tw Cen MT" panose="020B0602020104020603"/>
                <a:ea typeface="Times New Roman" panose="02020603050405020304" pitchFamily="18" charset="0"/>
                <a:cs typeface="Consolas" panose="020B0609020204030204" pitchFamily="49" charset="0"/>
              </a:rPr>
              <a:t> /space/</a:t>
            </a:r>
            <a:r>
              <a:rPr lang="en-US" altLang="en-US" sz="1200" dirty="0" err="1">
                <a:solidFill>
                  <a:srgbClr val="333333"/>
                </a:solidFill>
                <a:latin typeface="Tw Cen MT" panose="020B0602020104020603"/>
                <a:ea typeface="Times New Roman" panose="02020603050405020304" pitchFamily="18" charset="0"/>
                <a:cs typeface="Consolas" panose="020B0609020204030204" pitchFamily="49" charset="0"/>
              </a:rPr>
              <a:t>mlcp</a:t>
            </a:r>
            <a:r>
              <a:rPr lang="en-US" altLang="en-US" sz="1200" dirty="0">
                <a:solidFill>
                  <a:srgbClr val="333333"/>
                </a:solidFill>
                <a:latin typeface="Tw Cen MT" panose="020B0602020104020603"/>
                <a:ea typeface="Times New Roman" panose="02020603050405020304" pitchFamily="18" charset="0"/>
                <a:cs typeface="Consolas" panose="020B0609020204030204" pitchFamily="49" charset="0"/>
              </a:rPr>
              <a:t>/data \</a:t>
            </a:r>
            <a:endParaRPr lang="en-US" altLang="en-US" sz="1200" dirty="0">
              <a:solidFill>
                <a:prstClr val="black"/>
              </a:solidFill>
              <a:latin typeface="Tw Cen MT" panose="020B0602020104020603"/>
            </a:endParaRPr>
          </a:p>
          <a:p>
            <a:pPr lvl="0" defTabSz="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altLang="en-US" sz="1200" dirty="0">
                <a:solidFill>
                  <a:srgbClr val="333333"/>
                </a:solidFill>
                <a:latin typeface="Tw Cen MT" panose="020B0602020104020603"/>
                <a:ea typeface="Times New Roman" panose="02020603050405020304" pitchFamily="18" charset="0"/>
                <a:cs typeface="Consolas" panose="020B0609020204030204" pitchFamily="49" charset="0"/>
              </a:rPr>
              <a:t>    -</a:t>
            </a:r>
            <a:r>
              <a:rPr lang="en-US" altLang="en-US" sz="1200" dirty="0" err="1">
                <a:solidFill>
                  <a:srgbClr val="333333"/>
                </a:solidFill>
                <a:latin typeface="Tw Cen MT" panose="020B0602020104020603"/>
                <a:ea typeface="Times New Roman" panose="02020603050405020304" pitchFamily="18" charset="0"/>
                <a:cs typeface="Consolas" panose="020B0609020204030204" pitchFamily="49" charset="0"/>
              </a:rPr>
              <a:t>input_file_type</a:t>
            </a:r>
            <a:r>
              <a:rPr lang="en-US" altLang="en-US" sz="1200" dirty="0">
                <a:solidFill>
                  <a:srgbClr val="333333"/>
                </a:solidFill>
                <a:latin typeface="Tw Cen MT" panose="020B0602020104020603"/>
                <a:ea typeface="Times New Roman" panose="02020603050405020304" pitchFamily="18" charset="0"/>
                <a:cs typeface="Consolas" panose="020B0609020204030204" pitchFamily="49" charset="0"/>
              </a:rPr>
              <a:t> </a:t>
            </a:r>
            <a:r>
              <a:rPr lang="en-US" altLang="en-US" sz="1200" dirty="0" err="1">
                <a:solidFill>
                  <a:srgbClr val="333333"/>
                </a:solidFill>
                <a:latin typeface="Tw Cen MT" panose="020B0602020104020603"/>
                <a:ea typeface="Times New Roman" panose="02020603050405020304" pitchFamily="18" charset="0"/>
                <a:cs typeface="Consolas" panose="020B0609020204030204" pitchFamily="49" charset="0"/>
              </a:rPr>
              <a:t>delimited_text</a:t>
            </a:r>
            <a:r>
              <a:rPr lang="en-US" altLang="en-US" sz="1200" dirty="0">
                <a:solidFill>
                  <a:srgbClr val="333333"/>
                </a:solidFill>
                <a:latin typeface="Tw Cen MT" panose="020B0602020104020603"/>
                <a:ea typeface="Times New Roman" panose="02020603050405020304" pitchFamily="18" charset="0"/>
                <a:cs typeface="Consolas" panose="020B0609020204030204" pitchFamily="49" charset="0"/>
              </a:rPr>
              <a:t> ...</a:t>
            </a:r>
            <a:endParaRPr lang="en-US" altLang="en-US" sz="1200" dirty="0">
              <a:solidFill>
                <a:prstClr val="black"/>
              </a:solidFill>
              <a:latin typeface="Tw Cen MT" panose="020B0602020104020603"/>
            </a:endParaRPr>
          </a:p>
          <a:p>
            <a:pPr lvl="0" defTabSz="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altLang="en-US" sz="1200" dirty="0">
                <a:solidFill>
                  <a:srgbClr val="333333"/>
                </a:solidFill>
                <a:latin typeface="Tw Cen MT" panose="020B0602020104020603"/>
                <a:ea typeface="Times New Roman" panose="02020603050405020304" pitchFamily="18" charset="0"/>
                <a:cs typeface="Times New Roman" panose="02020603050405020304" pitchFamily="18" charset="0"/>
              </a:rPr>
              <a:t>Then </a:t>
            </a:r>
            <a:r>
              <a:rPr lang="en-US" altLang="en-US" sz="1200" dirty="0" err="1">
                <a:solidFill>
                  <a:srgbClr val="333333"/>
                </a:solidFill>
                <a:latin typeface="Tw Cen MT" panose="020B0602020104020603"/>
                <a:ea typeface="Times New Roman" panose="02020603050405020304" pitchFamily="18" charset="0"/>
                <a:cs typeface="Times New Roman" panose="02020603050405020304" pitchFamily="18" charset="0"/>
              </a:rPr>
              <a:t>mlcp</a:t>
            </a:r>
            <a:r>
              <a:rPr lang="en-US" altLang="en-US" sz="1200" dirty="0">
                <a:solidFill>
                  <a:srgbClr val="333333"/>
                </a:solidFill>
                <a:latin typeface="Tw Cen MT" panose="020B0602020104020603"/>
                <a:ea typeface="Times New Roman" panose="02020603050405020304" pitchFamily="18" charset="0"/>
                <a:cs typeface="Times New Roman" panose="02020603050405020304" pitchFamily="18" charset="0"/>
              </a:rPr>
              <a:t> creates the XML output shown in the table below. </a:t>
            </a:r>
          </a:p>
          <a:p>
            <a:pPr lvl="0" defTabSz="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r>
              <a:rPr lang="en-US" altLang="en-US" sz="1200" dirty="0">
                <a:solidFill>
                  <a:srgbClr val="333333"/>
                </a:solidFill>
                <a:latin typeface="Tw Cen MT" panose="020B0602020104020603"/>
                <a:ea typeface="Times New Roman" panose="02020603050405020304" pitchFamily="18" charset="0"/>
                <a:cs typeface="Times New Roman" panose="02020603050405020304" pitchFamily="18" charset="0"/>
              </a:rPr>
              <a:t>To generate the JSON output, add </a:t>
            </a:r>
            <a:r>
              <a:rPr lang="en-US" altLang="en-US" sz="1200" dirty="0">
                <a:solidFill>
                  <a:prstClr val="black"/>
                </a:solidFill>
                <a:latin typeface="Tw Cen MT" panose="020B0602020104020603"/>
                <a:ea typeface="Times New Roman" panose="02020603050405020304" pitchFamily="18" charset="0"/>
                <a:cs typeface="Consolas" panose="020B0609020204030204" pitchFamily="49" charset="0"/>
              </a:rPr>
              <a:t>-</a:t>
            </a:r>
            <a:r>
              <a:rPr lang="en-US" altLang="en-US" sz="1200" dirty="0" err="1">
                <a:solidFill>
                  <a:prstClr val="black"/>
                </a:solidFill>
                <a:latin typeface="Tw Cen MT" panose="020B0602020104020603"/>
                <a:ea typeface="Times New Roman" panose="02020603050405020304" pitchFamily="18" charset="0"/>
                <a:cs typeface="Consolas" panose="020B0609020204030204" pitchFamily="49" charset="0"/>
              </a:rPr>
              <a:t>document_type</a:t>
            </a:r>
            <a:r>
              <a:rPr lang="en-US" altLang="en-US" sz="1200" dirty="0">
                <a:solidFill>
                  <a:prstClr val="black"/>
                </a:solidFill>
                <a:latin typeface="Tw Cen MT" panose="020B0602020104020603"/>
                <a:ea typeface="Times New Roman" panose="02020603050405020304" pitchFamily="18" charset="0"/>
                <a:cs typeface="Consolas" panose="020B0609020204030204" pitchFamily="49" charset="0"/>
              </a:rPr>
              <a:t> </a:t>
            </a:r>
            <a:r>
              <a:rPr lang="en-US" altLang="en-US" sz="1200" dirty="0" err="1">
                <a:solidFill>
                  <a:prstClr val="black"/>
                </a:solidFill>
                <a:latin typeface="Tw Cen MT" panose="020B0602020104020603"/>
                <a:ea typeface="Times New Roman" panose="02020603050405020304" pitchFamily="18" charset="0"/>
                <a:cs typeface="Consolas" panose="020B0609020204030204" pitchFamily="49" charset="0"/>
              </a:rPr>
              <a:t>json</a:t>
            </a:r>
            <a:r>
              <a:rPr lang="en-US" altLang="en-US" sz="1200" dirty="0">
                <a:solidFill>
                  <a:prstClr val="black"/>
                </a:solidFill>
                <a:latin typeface="Tw Cen MT" panose="020B0602020104020603"/>
                <a:ea typeface="Times New Roman" panose="02020603050405020304" pitchFamily="18" charset="0"/>
                <a:cs typeface="Times New Roman" panose="02020603050405020304" pitchFamily="18" charset="0"/>
              </a:rPr>
              <a:t> </a:t>
            </a:r>
            <a:r>
              <a:rPr lang="en-US" altLang="en-US" sz="1200" dirty="0">
                <a:solidFill>
                  <a:srgbClr val="333333"/>
                </a:solidFill>
                <a:latin typeface="Tw Cen MT" panose="020B0602020104020603"/>
                <a:ea typeface="Times New Roman" panose="02020603050405020304" pitchFamily="18" charset="0"/>
                <a:cs typeface="Times New Roman" panose="02020603050405020304" pitchFamily="18" charset="0"/>
              </a:rPr>
              <a:t>to the </a:t>
            </a:r>
            <a:r>
              <a:rPr lang="en-US" altLang="en-US" sz="1200" dirty="0" err="1">
                <a:solidFill>
                  <a:srgbClr val="333333"/>
                </a:solidFill>
                <a:latin typeface="Tw Cen MT" panose="020B0602020104020603"/>
                <a:ea typeface="Times New Roman" panose="02020603050405020304" pitchFamily="18" charset="0"/>
                <a:cs typeface="Times New Roman" panose="02020603050405020304" pitchFamily="18" charset="0"/>
              </a:rPr>
              <a:t>mlcp</a:t>
            </a:r>
            <a:r>
              <a:rPr lang="en-US" altLang="en-US" sz="1200" dirty="0">
                <a:solidFill>
                  <a:srgbClr val="333333"/>
                </a:solidFill>
                <a:latin typeface="Tw Cen MT" panose="020B0602020104020603"/>
                <a:ea typeface="Times New Roman" panose="02020603050405020304" pitchFamily="18" charset="0"/>
                <a:cs typeface="Times New Roman" panose="02020603050405020304" pitchFamily="18" charset="0"/>
              </a:rPr>
              <a:t> command line.</a:t>
            </a:r>
            <a:endParaRPr lang="en-US" altLang="en-US" sz="1200" dirty="0">
              <a:solidFill>
                <a:prstClr val="black"/>
              </a:solidFill>
              <a:latin typeface="Tw Cen MT" panose="020B0602020104020603"/>
            </a:endParaRPr>
          </a:p>
          <a:p>
            <a:pPr lvl="0" defTabSz="914400"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pPr>
            <a:endParaRPr lang="en-US" altLang="en-US" sz="1200" dirty="0">
              <a:solidFill>
                <a:prstClr val="black"/>
              </a:solidFill>
              <a:latin typeface="Tw Cen MT" panose="020B0602020104020603"/>
            </a:endParaRPr>
          </a:p>
        </p:txBody>
      </p:sp>
      <p:graphicFrame>
        <p:nvGraphicFramePr>
          <p:cNvPr id="6" name="Content Placeholder 3"/>
          <p:cNvGraphicFramePr>
            <a:graphicFrameLocks/>
          </p:cNvGraphicFramePr>
          <p:nvPr>
            <p:extLst>
              <p:ext uri="{D42A27DB-BD31-4B8C-83A1-F6EECF244321}">
                <p14:modId xmlns:p14="http://schemas.microsoft.com/office/powerpoint/2010/main" val="2128311161"/>
              </p:ext>
            </p:extLst>
          </p:nvPr>
        </p:nvGraphicFramePr>
        <p:xfrm>
          <a:off x="450232" y="2279777"/>
          <a:ext cx="7547965" cy="2280286"/>
        </p:xfrm>
        <a:graphic>
          <a:graphicData uri="http://schemas.openxmlformats.org/drawingml/2006/table">
            <a:tbl>
              <a:tblPr firstRow="1" firstCol="1" bandRow="1">
                <a:tableStyleId>{5C22544A-7EE6-4342-B048-85BDC9FD1C3A}</a:tableStyleId>
              </a:tblPr>
              <a:tblGrid>
                <a:gridCol w="3877312">
                  <a:extLst>
                    <a:ext uri="{9D8B030D-6E8A-4147-A177-3AD203B41FA5}">
                      <a16:colId xmlns:a16="http://schemas.microsoft.com/office/drawing/2014/main" val="20000"/>
                    </a:ext>
                  </a:extLst>
                </a:gridCol>
                <a:gridCol w="3670653">
                  <a:extLst>
                    <a:ext uri="{9D8B030D-6E8A-4147-A177-3AD203B41FA5}">
                      <a16:colId xmlns:a16="http://schemas.microsoft.com/office/drawing/2014/main" val="20001"/>
                    </a:ext>
                  </a:extLst>
                </a:gridCol>
              </a:tblGrid>
              <a:tr h="117511">
                <a:tc>
                  <a:txBody>
                    <a:bodyPr/>
                    <a:lstStyle/>
                    <a:p>
                      <a:pPr marL="0" marR="0">
                        <a:lnSpc>
                          <a:spcPct val="107000"/>
                        </a:lnSpc>
                        <a:spcBef>
                          <a:spcPts val="0"/>
                        </a:spcBef>
                        <a:spcAft>
                          <a:spcPts val="0"/>
                        </a:spcAft>
                      </a:pPr>
                      <a:r>
                        <a:rPr lang="en-US" sz="900" dirty="0">
                          <a:solidFill>
                            <a:schemeClr val="tx2">
                              <a:lumMod val="95000"/>
                              <a:lumOff val="5000"/>
                            </a:schemeClr>
                          </a:solidFill>
                          <a:effectLst/>
                          <a:latin typeface="Calibri" panose="020F0502020204030204" pitchFamily="34" charset="0"/>
                        </a:rPr>
                        <a:t>XML Output</a:t>
                      </a:r>
                      <a:endParaRPr lang="en-US" sz="9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a:lnSpc>
                          <a:spcPct val="107000"/>
                        </a:lnSpc>
                        <a:spcBef>
                          <a:spcPts val="0"/>
                        </a:spcBef>
                        <a:spcAft>
                          <a:spcPts val="0"/>
                        </a:spcAft>
                      </a:pPr>
                      <a:r>
                        <a:rPr lang="en-US" sz="900" dirty="0">
                          <a:solidFill>
                            <a:schemeClr val="tx2">
                              <a:lumMod val="95000"/>
                              <a:lumOff val="5000"/>
                            </a:schemeClr>
                          </a:solidFill>
                          <a:effectLst/>
                          <a:latin typeface="Calibri" panose="020F0502020204030204" pitchFamily="34" charset="0"/>
                        </a:rPr>
                        <a:t>JSON Output</a:t>
                      </a:r>
                      <a:endParaRPr lang="en-US" sz="9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extLst>
                  <a:ext uri="{0D108BD9-81ED-4DB2-BD59-A6C34878D82A}">
                    <a16:rowId xmlns:a16="http://schemas.microsoft.com/office/drawing/2014/main" val="10000"/>
                  </a:ext>
                </a:extLst>
              </a:tr>
              <a:tr h="1643692">
                <a:tc>
                  <a:txBody>
                    <a:bodyPr/>
                    <a:lstStyle/>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chemeClr val="tx2">
                              <a:lumMod val="95000"/>
                              <a:lumOff val="5000"/>
                            </a:schemeClr>
                          </a:solidFill>
                          <a:effectLst/>
                          <a:latin typeface="Calibri" panose="020F0502020204030204" pitchFamily="34" charset="0"/>
                        </a:rPr>
                        <a:t>&lt;</a:t>
                      </a:r>
                      <a:r>
                        <a:rPr lang="en-US" sz="900" b="0" dirty="0">
                          <a:solidFill>
                            <a:schemeClr val="tx2">
                              <a:lumMod val="95000"/>
                              <a:lumOff val="5000"/>
                            </a:schemeClr>
                          </a:solidFill>
                          <a:effectLst/>
                          <a:latin typeface="Calibri" panose="020F0502020204030204" pitchFamily="34" charset="0"/>
                        </a:rPr>
                        <a:t>root&gt;</a:t>
                      </a:r>
                    </a:p>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b="0" dirty="0">
                          <a:solidFill>
                            <a:schemeClr val="tx2">
                              <a:lumMod val="95000"/>
                              <a:lumOff val="5000"/>
                            </a:schemeClr>
                          </a:solidFill>
                          <a:effectLst/>
                          <a:latin typeface="Calibri" panose="020F0502020204030204" pitchFamily="34" charset="0"/>
                        </a:rPr>
                        <a:t>  &lt;first&gt;</a:t>
                      </a:r>
                      <a:r>
                        <a:rPr lang="en-US" sz="900" b="0" dirty="0" err="1">
                          <a:solidFill>
                            <a:schemeClr val="tx2">
                              <a:lumMod val="95000"/>
                              <a:lumOff val="5000"/>
                            </a:schemeClr>
                          </a:solidFill>
                          <a:effectLst/>
                          <a:latin typeface="Calibri" panose="020F0502020204030204" pitchFamily="34" charset="0"/>
                        </a:rPr>
                        <a:t>george</a:t>
                      </a:r>
                      <a:r>
                        <a:rPr lang="en-US" sz="900" b="0" dirty="0">
                          <a:solidFill>
                            <a:schemeClr val="tx2">
                              <a:lumMod val="95000"/>
                              <a:lumOff val="5000"/>
                            </a:schemeClr>
                          </a:solidFill>
                          <a:effectLst/>
                          <a:latin typeface="Calibri" panose="020F0502020204030204" pitchFamily="34" charset="0"/>
                        </a:rPr>
                        <a:t>&lt;/first&gt;</a:t>
                      </a:r>
                    </a:p>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b="0" dirty="0">
                          <a:solidFill>
                            <a:schemeClr val="tx2">
                              <a:lumMod val="95000"/>
                              <a:lumOff val="5000"/>
                            </a:schemeClr>
                          </a:solidFill>
                          <a:effectLst/>
                          <a:latin typeface="Calibri" panose="020F0502020204030204" pitchFamily="34" charset="0"/>
                        </a:rPr>
                        <a:t>  &lt;last&gt;</a:t>
                      </a:r>
                      <a:r>
                        <a:rPr lang="en-US" sz="900" b="0" dirty="0" err="1">
                          <a:solidFill>
                            <a:schemeClr val="tx2">
                              <a:lumMod val="95000"/>
                              <a:lumOff val="5000"/>
                            </a:schemeClr>
                          </a:solidFill>
                          <a:effectLst/>
                          <a:latin typeface="Calibri" panose="020F0502020204030204" pitchFamily="34" charset="0"/>
                        </a:rPr>
                        <a:t>washington</a:t>
                      </a:r>
                      <a:r>
                        <a:rPr lang="en-US" sz="900" b="0" dirty="0">
                          <a:solidFill>
                            <a:schemeClr val="tx2">
                              <a:lumMod val="95000"/>
                              <a:lumOff val="5000"/>
                            </a:schemeClr>
                          </a:solidFill>
                          <a:effectLst/>
                          <a:latin typeface="Calibri" panose="020F0502020204030204" pitchFamily="34" charset="0"/>
                        </a:rPr>
                        <a:t>&lt;/last&gt;</a:t>
                      </a:r>
                    </a:p>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b="0" dirty="0">
                          <a:solidFill>
                            <a:schemeClr val="tx2">
                              <a:lumMod val="95000"/>
                              <a:lumOff val="5000"/>
                            </a:schemeClr>
                          </a:solidFill>
                          <a:effectLst/>
                          <a:latin typeface="Calibri" panose="020F0502020204030204" pitchFamily="34" charset="0"/>
                        </a:rPr>
                        <a:t>&lt;/root&gt;</a:t>
                      </a:r>
                    </a:p>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b="0" dirty="0">
                          <a:solidFill>
                            <a:schemeClr val="tx2">
                              <a:lumMod val="95000"/>
                              <a:lumOff val="5000"/>
                            </a:schemeClr>
                          </a:solidFill>
                          <a:effectLst/>
                          <a:latin typeface="Calibri" panose="020F0502020204030204" pitchFamily="34" charset="0"/>
                        </a:rPr>
                        <a:t> </a:t>
                      </a:r>
                    </a:p>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b="0" dirty="0">
                          <a:solidFill>
                            <a:schemeClr val="tx2">
                              <a:lumMod val="95000"/>
                              <a:lumOff val="5000"/>
                            </a:schemeClr>
                          </a:solidFill>
                          <a:effectLst/>
                          <a:latin typeface="Calibri" panose="020F0502020204030204" pitchFamily="34" charset="0"/>
                        </a:rPr>
                        <a:t>&lt;root&gt;</a:t>
                      </a:r>
                    </a:p>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b="0" dirty="0">
                          <a:solidFill>
                            <a:schemeClr val="tx2">
                              <a:lumMod val="95000"/>
                              <a:lumOff val="5000"/>
                            </a:schemeClr>
                          </a:solidFill>
                          <a:effectLst/>
                          <a:latin typeface="Calibri" panose="020F0502020204030204" pitchFamily="34" charset="0"/>
                        </a:rPr>
                        <a:t>  &lt;first&gt;</a:t>
                      </a:r>
                      <a:r>
                        <a:rPr lang="en-US" sz="900" b="0" dirty="0" err="1">
                          <a:solidFill>
                            <a:schemeClr val="tx2">
                              <a:lumMod val="95000"/>
                              <a:lumOff val="5000"/>
                            </a:schemeClr>
                          </a:solidFill>
                          <a:effectLst/>
                          <a:latin typeface="Calibri" panose="020F0502020204030204" pitchFamily="34" charset="0"/>
                        </a:rPr>
                        <a:t>betsy</a:t>
                      </a:r>
                      <a:r>
                        <a:rPr lang="en-US" sz="900" b="0" dirty="0">
                          <a:solidFill>
                            <a:schemeClr val="tx2">
                              <a:lumMod val="95000"/>
                              <a:lumOff val="5000"/>
                            </a:schemeClr>
                          </a:solidFill>
                          <a:effectLst/>
                          <a:latin typeface="Calibri" panose="020F0502020204030204" pitchFamily="34" charset="0"/>
                        </a:rPr>
                        <a:t>&lt;/first&gt;</a:t>
                      </a:r>
                    </a:p>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b="0" dirty="0">
                          <a:solidFill>
                            <a:schemeClr val="tx2">
                              <a:lumMod val="95000"/>
                              <a:lumOff val="5000"/>
                            </a:schemeClr>
                          </a:solidFill>
                          <a:effectLst/>
                          <a:latin typeface="Calibri" panose="020F0502020204030204" pitchFamily="34" charset="0"/>
                        </a:rPr>
                        <a:t>  &lt;last&gt;ross&lt;/last&gt;</a:t>
                      </a:r>
                    </a:p>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b="0" dirty="0">
                          <a:solidFill>
                            <a:schemeClr val="tx2">
                              <a:lumMod val="95000"/>
                              <a:lumOff val="5000"/>
                            </a:schemeClr>
                          </a:solidFill>
                          <a:effectLst/>
                          <a:latin typeface="Calibri" panose="020F0502020204030204" pitchFamily="34" charset="0"/>
                        </a:rPr>
                        <a:t>&lt;/root&gt;</a:t>
                      </a:r>
                      <a:endParaRPr lang="en-US" sz="900" b="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tc>
                  <a:txBody>
                    <a:bodyPr/>
                    <a:lstStyle/>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chemeClr val="tx2">
                              <a:lumMod val="95000"/>
                              <a:lumOff val="5000"/>
                            </a:schemeClr>
                          </a:solidFill>
                          <a:effectLst/>
                          <a:latin typeface="Calibri" panose="020F0502020204030204" pitchFamily="34" charset="0"/>
                        </a:rPr>
                        <a:t>{</a:t>
                      </a:r>
                    </a:p>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chemeClr val="tx2">
                              <a:lumMod val="95000"/>
                              <a:lumOff val="5000"/>
                            </a:schemeClr>
                          </a:solidFill>
                          <a:effectLst/>
                          <a:latin typeface="Calibri" panose="020F0502020204030204" pitchFamily="34" charset="0"/>
                        </a:rPr>
                        <a:t>  "first": "</a:t>
                      </a:r>
                      <a:r>
                        <a:rPr lang="en-US" sz="900" dirty="0" err="1">
                          <a:solidFill>
                            <a:schemeClr val="tx2">
                              <a:lumMod val="95000"/>
                              <a:lumOff val="5000"/>
                            </a:schemeClr>
                          </a:solidFill>
                          <a:effectLst/>
                          <a:latin typeface="Calibri" panose="020F0502020204030204" pitchFamily="34" charset="0"/>
                        </a:rPr>
                        <a:t>george</a:t>
                      </a:r>
                      <a:r>
                        <a:rPr lang="en-US" sz="900" dirty="0">
                          <a:solidFill>
                            <a:schemeClr val="tx2">
                              <a:lumMod val="95000"/>
                              <a:lumOff val="5000"/>
                            </a:schemeClr>
                          </a:solidFill>
                          <a:effectLst/>
                          <a:latin typeface="Calibri" panose="020F0502020204030204" pitchFamily="34" charset="0"/>
                        </a:rPr>
                        <a:t>",</a:t>
                      </a:r>
                    </a:p>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chemeClr val="tx2">
                              <a:lumMod val="95000"/>
                              <a:lumOff val="5000"/>
                            </a:schemeClr>
                          </a:solidFill>
                          <a:effectLst/>
                          <a:latin typeface="Calibri" panose="020F0502020204030204" pitchFamily="34" charset="0"/>
                        </a:rPr>
                        <a:t>  "last": "</a:t>
                      </a:r>
                      <a:r>
                        <a:rPr lang="en-US" sz="900" dirty="0" err="1">
                          <a:solidFill>
                            <a:schemeClr val="tx2">
                              <a:lumMod val="95000"/>
                              <a:lumOff val="5000"/>
                            </a:schemeClr>
                          </a:solidFill>
                          <a:effectLst/>
                          <a:latin typeface="Calibri" panose="020F0502020204030204" pitchFamily="34" charset="0"/>
                        </a:rPr>
                        <a:t>washington</a:t>
                      </a:r>
                      <a:r>
                        <a:rPr lang="en-US" sz="900" dirty="0">
                          <a:solidFill>
                            <a:schemeClr val="tx2">
                              <a:lumMod val="95000"/>
                              <a:lumOff val="5000"/>
                            </a:schemeClr>
                          </a:solidFill>
                          <a:effectLst/>
                          <a:latin typeface="Calibri" panose="020F0502020204030204" pitchFamily="34" charset="0"/>
                        </a:rPr>
                        <a:t>"</a:t>
                      </a:r>
                    </a:p>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chemeClr val="tx2">
                              <a:lumMod val="95000"/>
                              <a:lumOff val="5000"/>
                            </a:schemeClr>
                          </a:solidFill>
                          <a:effectLst/>
                          <a:latin typeface="Calibri" panose="020F0502020204030204" pitchFamily="34" charset="0"/>
                        </a:rPr>
                        <a:t>}</a:t>
                      </a:r>
                    </a:p>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chemeClr val="tx2">
                              <a:lumMod val="95000"/>
                              <a:lumOff val="5000"/>
                            </a:schemeClr>
                          </a:solidFill>
                          <a:effectLst/>
                          <a:latin typeface="Calibri" panose="020F0502020204030204" pitchFamily="34" charset="0"/>
                        </a:rPr>
                        <a:t> </a:t>
                      </a:r>
                    </a:p>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chemeClr val="tx2">
                              <a:lumMod val="95000"/>
                              <a:lumOff val="5000"/>
                            </a:schemeClr>
                          </a:solidFill>
                          <a:effectLst/>
                          <a:latin typeface="Calibri" panose="020F0502020204030204" pitchFamily="34" charset="0"/>
                        </a:rPr>
                        <a:t>{</a:t>
                      </a:r>
                    </a:p>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chemeClr val="tx2">
                              <a:lumMod val="95000"/>
                              <a:lumOff val="5000"/>
                            </a:schemeClr>
                          </a:solidFill>
                          <a:effectLst/>
                          <a:latin typeface="Calibri" panose="020F0502020204030204" pitchFamily="34" charset="0"/>
                        </a:rPr>
                        <a:t>  "first": "</a:t>
                      </a:r>
                      <a:r>
                        <a:rPr lang="en-US" sz="900" dirty="0" err="1">
                          <a:solidFill>
                            <a:schemeClr val="tx2">
                              <a:lumMod val="95000"/>
                              <a:lumOff val="5000"/>
                            </a:schemeClr>
                          </a:solidFill>
                          <a:effectLst/>
                          <a:latin typeface="Calibri" panose="020F0502020204030204" pitchFamily="34" charset="0"/>
                        </a:rPr>
                        <a:t>betsy</a:t>
                      </a:r>
                      <a:r>
                        <a:rPr lang="en-US" sz="900" dirty="0">
                          <a:solidFill>
                            <a:schemeClr val="tx2">
                              <a:lumMod val="95000"/>
                              <a:lumOff val="5000"/>
                            </a:schemeClr>
                          </a:solidFill>
                          <a:effectLst/>
                          <a:latin typeface="Calibri" panose="020F0502020204030204" pitchFamily="34" charset="0"/>
                        </a:rPr>
                        <a:t>",</a:t>
                      </a:r>
                    </a:p>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chemeClr val="tx2">
                              <a:lumMod val="95000"/>
                              <a:lumOff val="5000"/>
                            </a:schemeClr>
                          </a:solidFill>
                          <a:effectLst/>
                          <a:latin typeface="Calibri" panose="020F0502020204030204" pitchFamily="34" charset="0"/>
                        </a:rPr>
                        <a:t>  "last": "ross"</a:t>
                      </a:r>
                    </a:p>
                    <a:p>
                      <a:pPr marL="0" marR="0" latinLnBrk="1">
                        <a:lnSpc>
                          <a:spcPct val="107000"/>
                        </a:lnSpc>
                        <a:spcBef>
                          <a:spcPts val="0"/>
                        </a:spcBef>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dirty="0">
                          <a:solidFill>
                            <a:schemeClr val="tx2">
                              <a:lumMod val="95000"/>
                              <a:lumOff val="5000"/>
                            </a:schemeClr>
                          </a:solidFill>
                          <a:effectLst/>
                          <a:latin typeface="Calibri" panose="020F0502020204030204" pitchFamily="34" charset="0"/>
                        </a:rPr>
                        <a:t>}</a:t>
                      </a:r>
                      <a:endParaRPr lang="en-US" sz="900" dirty="0">
                        <a:solidFill>
                          <a:schemeClr val="tx2">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solidFill>
                      <a:schemeClr val="bg1">
                        <a:lumMod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016162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727587"/>
            <a:ext cx="8385048" cy="3893574"/>
          </a:xfrm>
        </p:spPr>
        <p:txBody>
          <a:bodyPr>
            <a:normAutofit fontScale="85000" lnSpcReduction="20000"/>
          </a:bodyPr>
          <a:lstStyle/>
          <a:p>
            <a:r>
              <a:rPr lang="en-US" dirty="0">
                <a:latin typeface="Calibri" panose="020F0502020204030204" pitchFamily="34" charset="0"/>
              </a:rPr>
              <a:t>The following example produces documents with root element &lt;person&gt; in the namespace http://my.namespace.</a:t>
            </a:r>
          </a:p>
          <a:p>
            <a:pPr latinLnBrk="1"/>
            <a:r>
              <a:rPr lang="en-US" b="1" dirty="0"/>
              <a:t>Source:</a:t>
            </a:r>
          </a:p>
          <a:p>
            <a:pPr latinLnBrk="1"/>
            <a:r>
              <a:rPr lang="en-US" dirty="0" err="1"/>
              <a:t>first,last</a:t>
            </a:r>
            <a:endParaRPr lang="en-US" dirty="0"/>
          </a:p>
          <a:p>
            <a:pPr latinLnBrk="1"/>
            <a:r>
              <a:rPr lang="en-US" dirty="0" err="1"/>
              <a:t>george,washington</a:t>
            </a:r>
            <a:endParaRPr lang="en-US" dirty="0"/>
          </a:p>
          <a:p>
            <a:pPr latinLnBrk="1"/>
            <a:r>
              <a:rPr lang="en-US" dirty="0" err="1"/>
              <a:t>betsy,ross</a:t>
            </a:r>
            <a:endParaRPr lang="en-US" dirty="0"/>
          </a:p>
          <a:p>
            <a:pPr latinLnBrk="1"/>
            <a:r>
              <a:rPr lang="en-US" b="1" dirty="0"/>
              <a:t>MLCP Command:</a:t>
            </a:r>
          </a:p>
          <a:p>
            <a:pPr latinLnBrk="1"/>
            <a:r>
              <a:rPr lang="en-US" dirty="0">
                <a:latin typeface="Calibri" panose="020F0502020204030204" pitchFamily="34" charset="0"/>
              </a:rPr>
              <a:t>$ mlcp.sh ... -mode local -</a:t>
            </a:r>
            <a:r>
              <a:rPr lang="en-US" dirty="0" err="1">
                <a:latin typeface="Calibri" panose="020F0502020204030204" pitchFamily="34" charset="0"/>
              </a:rPr>
              <a:t>input_file_path</a:t>
            </a:r>
            <a:r>
              <a:rPr lang="en-US" dirty="0">
                <a:latin typeface="Calibri" panose="020F0502020204030204" pitchFamily="34" charset="0"/>
              </a:rPr>
              <a:t> /space/</a:t>
            </a:r>
            <a:r>
              <a:rPr lang="en-US" dirty="0" err="1">
                <a:latin typeface="Calibri" panose="020F0502020204030204" pitchFamily="34" charset="0"/>
              </a:rPr>
              <a:t>mlcp</a:t>
            </a:r>
            <a:r>
              <a:rPr lang="en-US" dirty="0">
                <a:latin typeface="Calibri" panose="020F0502020204030204" pitchFamily="34" charset="0"/>
              </a:rPr>
              <a:t>/data \</a:t>
            </a:r>
          </a:p>
          <a:p>
            <a:pPr latinLnBrk="1"/>
            <a:r>
              <a:rPr lang="en-US" dirty="0">
                <a:latin typeface="Calibri" panose="020F0502020204030204" pitchFamily="34" charset="0"/>
              </a:rPr>
              <a:t>   -</a:t>
            </a:r>
            <a:r>
              <a:rPr lang="en-US" dirty="0" err="1">
                <a:latin typeface="Calibri" panose="020F0502020204030204" pitchFamily="34" charset="0"/>
              </a:rPr>
              <a:t>input_file_type</a:t>
            </a:r>
            <a:r>
              <a:rPr lang="en-US" dirty="0">
                <a:latin typeface="Calibri" panose="020F0502020204030204" pitchFamily="34" charset="0"/>
              </a:rPr>
              <a:t> </a:t>
            </a:r>
            <a:r>
              <a:rPr lang="en-US" dirty="0" err="1">
                <a:latin typeface="Calibri" panose="020F0502020204030204" pitchFamily="34" charset="0"/>
              </a:rPr>
              <a:t>delimited_text</a:t>
            </a:r>
            <a:r>
              <a:rPr lang="en-US" dirty="0">
                <a:latin typeface="Calibri" panose="020F0502020204030204" pitchFamily="34" charset="0"/>
              </a:rPr>
              <a:t> </a:t>
            </a:r>
            <a:r>
              <a:rPr lang="en-US" b="1" dirty="0">
                <a:latin typeface="Calibri" panose="020F0502020204030204" pitchFamily="34" charset="0"/>
              </a:rPr>
              <a:t>-</a:t>
            </a:r>
            <a:r>
              <a:rPr lang="en-US" dirty="0">
                <a:latin typeface="Calibri" panose="020F0502020204030204" pitchFamily="34" charset="0"/>
              </a:rPr>
              <a:t>namespace http://my.namespace \</a:t>
            </a:r>
          </a:p>
          <a:p>
            <a:pPr latinLnBrk="1"/>
            <a:r>
              <a:rPr lang="en-US" b="1" dirty="0">
                <a:latin typeface="Calibri" panose="020F0502020204030204" pitchFamily="34" charset="0"/>
              </a:rPr>
              <a:t>   -</a:t>
            </a:r>
            <a:r>
              <a:rPr lang="en-US" dirty="0" err="1">
                <a:latin typeface="Calibri" panose="020F0502020204030204" pitchFamily="34" charset="0"/>
              </a:rPr>
              <a:t>delimited_root_name</a:t>
            </a:r>
            <a:r>
              <a:rPr lang="en-US" dirty="0">
                <a:latin typeface="Calibri" panose="020F0502020204030204" pitchFamily="34" charset="0"/>
              </a:rPr>
              <a:t> person</a:t>
            </a:r>
          </a:p>
          <a:p>
            <a:pPr latinLnBrk="1"/>
            <a:r>
              <a:rPr lang="en-US" b="1" dirty="0">
                <a:latin typeface="Calibri" panose="020F0502020204030204" pitchFamily="34" charset="0"/>
              </a:rPr>
              <a:t>Output:</a:t>
            </a:r>
          </a:p>
          <a:p>
            <a:pPr latinLnBrk="1"/>
            <a:r>
              <a:rPr lang="en-US" dirty="0">
                <a:latin typeface="Calibri" panose="020F0502020204030204" pitchFamily="34" charset="0"/>
              </a:rPr>
              <a:t>&lt;person </a:t>
            </a:r>
            <a:r>
              <a:rPr lang="en-US" dirty="0" err="1">
                <a:latin typeface="Calibri" panose="020F0502020204030204" pitchFamily="34" charset="0"/>
              </a:rPr>
              <a:t>xmlns</a:t>
            </a:r>
            <a:r>
              <a:rPr lang="en-US" dirty="0">
                <a:latin typeface="Calibri" panose="020F0502020204030204" pitchFamily="34" charset="0"/>
              </a:rPr>
              <a:t>="http://my.namespace"&gt;</a:t>
            </a:r>
          </a:p>
          <a:p>
            <a:pPr latinLnBrk="1"/>
            <a:r>
              <a:rPr lang="en-US" dirty="0">
                <a:latin typeface="Calibri" panose="020F0502020204030204" pitchFamily="34" charset="0"/>
              </a:rPr>
              <a:t> 	&lt;first&gt;</a:t>
            </a:r>
            <a:r>
              <a:rPr lang="en-US" dirty="0" err="1">
                <a:latin typeface="Calibri" panose="020F0502020204030204" pitchFamily="34" charset="0"/>
              </a:rPr>
              <a:t>george</a:t>
            </a:r>
            <a:r>
              <a:rPr lang="en-US" dirty="0">
                <a:latin typeface="Calibri" panose="020F0502020204030204" pitchFamily="34" charset="0"/>
              </a:rPr>
              <a:t>&lt;/first&gt;</a:t>
            </a:r>
          </a:p>
          <a:p>
            <a:pPr latinLnBrk="1"/>
            <a:r>
              <a:rPr lang="en-US" dirty="0">
                <a:latin typeface="Calibri" panose="020F0502020204030204" pitchFamily="34" charset="0"/>
              </a:rPr>
              <a:t>	 &lt;last&gt;</a:t>
            </a:r>
            <a:r>
              <a:rPr lang="en-US" dirty="0" err="1">
                <a:latin typeface="Calibri" panose="020F0502020204030204" pitchFamily="34" charset="0"/>
              </a:rPr>
              <a:t>washington</a:t>
            </a:r>
            <a:r>
              <a:rPr lang="en-US" dirty="0">
                <a:latin typeface="Calibri" panose="020F0502020204030204" pitchFamily="34" charset="0"/>
              </a:rPr>
              <a:t>&lt;/last&gt;</a:t>
            </a:r>
          </a:p>
          <a:p>
            <a:pPr latinLnBrk="1"/>
            <a:r>
              <a:rPr lang="en-US" dirty="0">
                <a:latin typeface="Calibri" panose="020F0502020204030204" pitchFamily="34" charset="0"/>
              </a:rPr>
              <a:t>&lt;/person&gt;</a:t>
            </a:r>
          </a:p>
          <a:p>
            <a:pPr latinLnBrk="1"/>
            <a:endParaRPr lang="en-US" dirty="0"/>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spTree>
    <p:extLst>
      <p:ext uri="{BB962C8B-B14F-4D97-AF65-F5344CB8AC3E}">
        <p14:creationId xmlns:p14="http://schemas.microsoft.com/office/powerpoint/2010/main" val="6373811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pic>
        <p:nvPicPr>
          <p:cNvPr id="5" name="Picture 2"/>
          <p:cNvPicPr>
            <a:picLocks noChangeAspect="1" noChangeArrowheads="1"/>
          </p:cNvPicPr>
          <p:nvPr/>
        </p:nvPicPr>
        <p:blipFill>
          <a:blip r:embed="rId2" cstate="print"/>
          <a:srcRect/>
          <a:stretch>
            <a:fillRect/>
          </a:stretch>
        </p:blipFill>
        <p:spPr bwMode="auto">
          <a:xfrm>
            <a:off x="508000" y="385000"/>
            <a:ext cx="8177354" cy="4088677"/>
          </a:xfrm>
          <a:prstGeom prst="rect">
            <a:avLst/>
          </a:prstGeom>
          <a:noFill/>
          <a:ln w="9525">
            <a:noFill/>
            <a:miter lim="800000"/>
            <a:headEnd/>
            <a:tailEnd/>
          </a:ln>
        </p:spPr>
      </p:pic>
    </p:spTree>
    <p:extLst>
      <p:ext uri="{BB962C8B-B14F-4D97-AF65-F5344CB8AC3E}">
        <p14:creationId xmlns:p14="http://schemas.microsoft.com/office/powerpoint/2010/main" val="376507534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pic>
        <p:nvPicPr>
          <p:cNvPr id="6" name="Picture 2"/>
          <p:cNvPicPr>
            <a:picLocks noChangeAspect="1" noChangeArrowheads="1"/>
          </p:cNvPicPr>
          <p:nvPr/>
        </p:nvPicPr>
        <p:blipFill>
          <a:blip r:embed="rId2" cstate="print"/>
          <a:srcRect/>
          <a:stretch>
            <a:fillRect/>
          </a:stretch>
        </p:blipFill>
        <p:spPr bwMode="auto">
          <a:xfrm>
            <a:off x="963561" y="131496"/>
            <a:ext cx="7170174" cy="3926146"/>
          </a:xfrm>
          <a:prstGeom prst="rect">
            <a:avLst/>
          </a:prstGeom>
          <a:noFill/>
          <a:ln w="9525">
            <a:noFill/>
            <a:miter lim="800000"/>
            <a:headEnd/>
            <a:tailEnd/>
          </a:ln>
        </p:spPr>
      </p:pic>
    </p:spTree>
    <p:extLst>
      <p:ext uri="{BB962C8B-B14F-4D97-AF65-F5344CB8AC3E}">
        <p14:creationId xmlns:p14="http://schemas.microsoft.com/office/powerpoint/2010/main" val="23571994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pic>
        <p:nvPicPr>
          <p:cNvPr id="5" name="Picture 2"/>
          <p:cNvPicPr>
            <a:picLocks noChangeAspect="1" noChangeArrowheads="1"/>
          </p:cNvPicPr>
          <p:nvPr/>
        </p:nvPicPr>
        <p:blipFill>
          <a:blip r:embed="rId2" cstate="print"/>
          <a:srcRect/>
          <a:stretch>
            <a:fillRect/>
          </a:stretch>
        </p:blipFill>
        <p:spPr bwMode="auto">
          <a:xfrm>
            <a:off x="695632" y="1039763"/>
            <a:ext cx="8229600" cy="2666999"/>
          </a:xfrm>
          <a:prstGeom prst="rect">
            <a:avLst/>
          </a:prstGeom>
          <a:noFill/>
          <a:ln w="9525">
            <a:noFill/>
            <a:miter lim="800000"/>
            <a:headEnd/>
            <a:tailEnd/>
          </a:ln>
        </p:spPr>
      </p:pic>
    </p:spTree>
    <p:extLst>
      <p:ext uri="{BB962C8B-B14F-4D97-AF65-F5344CB8AC3E}">
        <p14:creationId xmlns:p14="http://schemas.microsoft.com/office/powerpoint/2010/main" val="12664584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sp>
        <p:nvSpPr>
          <p:cNvPr id="2" name="Rectangle 1"/>
          <p:cNvSpPr/>
          <p:nvPr/>
        </p:nvSpPr>
        <p:spPr>
          <a:xfrm>
            <a:off x="285750" y="398425"/>
            <a:ext cx="4572000" cy="1477328"/>
          </a:xfrm>
          <a:prstGeom prst="rect">
            <a:avLst/>
          </a:prstGeom>
        </p:spPr>
        <p:txBody>
          <a:bodyPr>
            <a:spAutoFit/>
          </a:bodyPr>
          <a:lstStyle/>
          <a:p>
            <a:pPr lvl="0" defTabSz="914400">
              <a:defRPr/>
            </a:pPr>
            <a:r>
              <a:rPr lang="en-US" b="1" dirty="0">
                <a:solidFill>
                  <a:schemeClr val="tx2">
                    <a:lumMod val="95000"/>
                    <a:lumOff val="5000"/>
                  </a:schemeClr>
                </a:solidFill>
              </a:rPr>
              <a:t>Transforming Content During Ingestion </a:t>
            </a:r>
          </a:p>
          <a:p>
            <a:pPr marL="800100" lvl="1" indent="-342900" defTabSz="914400">
              <a:buFontTx/>
              <a:buAutoNum type="arabicPeriod"/>
              <a:defRPr/>
            </a:pPr>
            <a:endParaRPr lang="en-US" dirty="0" smtClean="0">
              <a:solidFill>
                <a:schemeClr val="tx2">
                  <a:lumMod val="95000"/>
                  <a:lumOff val="5000"/>
                </a:schemeClr>
              </a:solidFill>
            </a:endParaRPr>
          </a:p>
          <a:p>
            <a:pPr marL="800100" lvl="1" indent="-342900" defTabSz="914400">
              <a:buFontTx/>
              <a:buAutoNum type="arabicPeriod"/>
              <a:defRPr/>
            </a:pPr>
            <a:r>
              <a:rPr lang="en-US" dirty="0" smtClean="0">
                <a:solidFill>
                  <a:schemeClr val="tx2">
                    <a:lumMod val="95000"/>
                    <a:lumOff val="5000"/>
                  </a:schemeClr>
                </a:solidFill>
              </a:rPr>
              <a:t>Creating </a:t>
            </a:r>
            <a:r>
              <a:rPr lang="en-US" dirty="0">
                <a:solidFill>
                  <a:schemeClr val="tx2">
                    <a:lumMod val="95000"/>
                    <a:lumOff val="5000"/>
                  </a:schemeClr>
                </a:solidFill>
              </a:rPr>
              <a:t>a Custom Transformation </a:t>
            </a:r>
          </a:p>
          <a:p>
            <a:pPr marL="800100" lvl="1" indent="-342900" defTabSz="914400">
              <a:buFontTx/>
              <a:buAutoNum type="arabicPeriod"/>
              <a:defRPr/>
            </a:pPr>
            <a:r>
              <a:rPr lang="en-US" dirty="0">
                <a:solidFill>
                  <a:schemeClr val="tx2">
                    <a:lumMod val="95000"/>
                    <a:lumOff val="5000"/>
                  </a:schemeClr>
                </a:solidFill>
              </a:rPr>
              <a:t>Installing a Custom Transformation</a:t>
            </a:r>
          </a:p>
          <a:p>
            <a:pPr marL="800100" lvl="1" indent="-342900" defTabSz="914400">
              <a:buFontTx/>
              <a:buAutoNum type="arabicPeriod"/>
              <a:defRPr/>
            </a:pPr>
            <a:r>
              <a:rPr lang="en-US" dirty="0">
                <a:solidFill>
                  <a:schemeClr val="tx2">
                    <a:lumMod val="95000"/>
                    <a:lumOff val="5000"/>
                  </a:schemeClr>
                </a:solidFill>
              </a:rPr>
              <a:t>Using a Custom Transformation </a:t>
            </a:r>
          </a:p>
        </p:txBody>
      </p:sp>
      <p:sp>
        <p:nvSpPr>
          <p:cNvPr id="3" name="Rectangle 2"/>
          <p:cNvSpPr/>
          <p:nvPr/>
        </p:nvSpPr>
        <p:spPr>
          <a:xfrm>
            <a:off x="2010697" y="2581186"/>
            <a:ext cx="4572000" cy="1200329"/>
          </a:xfrm>
          <a:prstGeom prst="rect">
            <a:avLst/>
          </a:prstGeom>
        </p:spPr>
        <p:txBody>
          <a:bodyPr>
            <a:spAutoFit/>
          </a:bodyPr>
          <a:lstStyle/>
          <a:p>
            <a:pPr lvl="0" defTabSz="914400">
              <a:defRPr/>
            </a:pPr>
            <a:r>
              <a:rPr lang="en-US" dirty="0">
                <a:solidFill>
                  <a:prstClr val="black"/>
                </a:solidFill>
                <a:latin typeface="Tw Cen MT" panose="020B0602020104020603"/>
              </a:rPr>
              <a:t>If the input document is XML, insert @NEWATTR, with the value : specified in the input parameter. If the input document is not : XML, leave it as-is. </a:t>
            </a:r>
          </a:p>
          <a:p>
            <a:pPr lvl="0" defTabSz="914400">
              <a:defRPr/>
            </a:pPr>
            <a:endParaRPr lang="en-US" dirty="0">
              <a:solidFill>
                <a:prstClr val="black"/>
              </a:solidFill>
              <a:latin typeface="Tw Cen MT" panose="020B0602020104020603"/>
            </a:endParaRPr>
          </a:p>
        </p:txBody>
      </p:sp>
    </p:spTree>
    <p:extLst>
      <p:ext uri="{BB962C8B-B14F-4D97-AF65-F5344CB8AC3E}">
        <p14:creationId xmlns:p14="http://schemas.microsoft.com/office/powerpoint/2010/main" val="38385643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99768" y="161316"/>
            <a:ext cx="7344697" cy="4524315"/>
          </a:xfrm>
          <a:prstGeom prst="rect">
            <a:avLst/>
          </a:prstGeom>
        </p:spPr>
        <p:txBody>
          <a:bodyPr wrap="square">
            <a:spAutoFit/>
          </a:bodyPr>
          <a:lstStyle/>
          <a:p>
            <a:pPr lvl="0" defTabSz="914400">
              <a:defRPr/>
            </a:pPr>
            <a:endParaRPr lang="en-US" sz="900" dirty="0">
              <a:solidFill>
                <a:prstClr val="black"/>
              </a:solidFill>
              <a:latin typeface="Tw Cen MT" panose="020B0602020104020603"/>
            </a:endParaRPr>
          </a:p>
          <a:p>
            <a:pPr lvl="0" defTabSz="914400">
              <a:defRPr/>
            </a:pPr>
            <a:r>
              <a:rPr lang="en-US" sz="900" b="1" dirty="0">
                <a:solidFill>
                  <a:prstClr val="black"/>
                </a:solidFill>
                <a:latin typeface="Tw Cen MT" panose="020B0602020104020603"/>
              </a:rPr>
              <a:t>1. Creating a Custom Transformation</a:t>
            </a:r>
            <a:endParaRPr lang="en-US" sz="900" dirty="0">
              <a:solidFill>
                <a:prstClr val="black"/>
              </a:solidFill>
              <a:latin typeface="Tw Cen MT" panose="020B0602020104020603"/>
            </a:endParaRPr>
          </a:p>
          <a:p>
            <a:pPr lvl="0" defTabSz="914400">
              <a:defRPr/>
            </a:pPr>
            <a:endParaRPr lang="en-US" sz="900" dirty="0">
              <a:solidFill>
                <a:prstClr val="black"/>
              </a:solidFill>
              <a:latin typeface="Tw Cen MT" panose="020B0602020104020603"/>
            </a:endParaRPr>
          </a:p>
          <a:p>
            <a:pPr lvl="0" defTabSz="914400">
              <a:defRPr/>
            </a:pPr>
            <a:endParaRPr lang="en-US" sz="900" dirty="0">
              <a:solidFill>
                <a:prstClr val="black"/>
              </a:solidFill>
              <a:latin typeface="Tw Cen MT" panose="020B0602020104020603"/>
            </a:endParaRPr>
          </a:p>
          <a:p>
            <a:pPr lvl="0" defTabSz="914400">
              <a:defRPr/>
            </a:pPr>
            <a:r>
              <a:rPr lang="en-US" sz="900" dirty="0" err="1">
                <a:solidFill>
                  <a:prstClr val="black"/>
                </a:solidFill>
                <a:latin typeface="Tw Cen MT" panose="020B0602020104020603"/>
              </a:rPr>
              <a:t>xquery</a:t>
            </a:r>
            <a:r>
              <a:rPr lang="en-US" sz="900" dirty="0">
                <a:solidFill>
                  <a:prstClr val="black"/>
                </a:solidFill>
                <a:latin typeface="Tw Cen MT" panose="020B0602020104020603"/>
              </a:rPr>
              <a:t> version "1.0-ml";</a:t>
            </a:r>
          </a:p>
          <a:p>
            <a:pPr lvl="0" defTabSz="914400">
              <a:defRPr/>
            </a:pPr>
            <a:r>
              <a:rPr lang="en-US" sz="900" dirty="0">
                <a:solidFill>
                  <a:prstClr val="black"/>
                </a:solidFill>
                <a:latin typeface="Tw Cen MT" panose="020B0602020104020603"/>
              </a:rPr>
              <a:t>module namespace example = "http://marklogic.com/example";</a:t>
            </a:r>
          </a:p>
          <a:p>
            <a:pPr lvl="0" defTabSz="914400">
              <a:defRPr/>
            </a:pPr>
            <a:r>
              <a:rPr lang="en-US" sz="900" dirty="0">
                <a:solidFill>
                  <a:prstClr val="black"/>
                </a:solidFill>
                <a:latin typeface="Tw Cen MT" panose="020B0602020104020603"/>
              </a:rPr>
              <a:t>declare function </a:t>
            </a:r>
            <a:r>
              <a:rPr lang="en-US" sz="900" dirty="0" err="1">
                <a:solidFill>
                  <a:prstClr val="black"/>
                </a:solidFill>
                <a:latin typeface="Tw Cen MT" panose="020B0602020104020603"/>
              </a:rPr>
              <a:t>example:transform</a:t>
            </a:r>
            <a:r>
              <a:rPr lang="en-US" sz="900" dirty="0">
                <a:solidFill>
                  <a:prstClr val="black"/>
                </a:solidFill>
                <a:latin typeface="Tw Cen MT" panose="020B0602020104020603"/>
              </a:rPr>
              <a:t>(</a:t>
            </a:r>
          </a:p>
          <a:p>
            <a:pPr lvl="0" defTabSz="914400">
              <a:defRPr/>
            </a:pPr>
            <a:r>
              <a:rPr lang="en-US" sz="900" dirty="0">
                <a:solidFill>
                  <a:prstClr val="black"/>
                </a:solidFill>
                <a:latin typeface="Tw Cen MT" panose="020B0602020104020603"/>
              </a:rPr>
              <a:t>$content as </a:t>
            </a:r>
            <a:r>
              <a:rPr lang="en-US" sz="900" dirty="0" err="1">
                <a:solidFill>
                  <a:prstClr val="black"/>
                </a:solidFill>
                <a:latin typeface="Tw Cen MT" panose="020B0602020104020603"/>
              </a:rPr>
              <a:t>map:map</a:t>
            </a:r>
            <a:r>
              <a:rPr lang="en-US" sz="900" dirty="0">
                <a:solidFill>
                  <a:prstClr val="black"/>
                </a:solidFill>
                <a:latin typeface="Tw Cen MT" panose="020B0602020104020603"/>
              </a:rPr>
              <a:t>,</a:t>
            </a:r>
          </a:p>
          <a:p>
            <a:pPr lvl="0" defTabSz="914400">
              <a:defRPr/>
            </a:pPr>
            <a:r>
              <a:rPr lang="en-US" sz="900" dirty="0">
                <a:solidFill>
                  <a:prstClr val="black"/>
                </a:solidFill>
                <a:latin typeface="Tw Cen MT" panose="020B0602020104020603"/>
              </a:rPr>
              <a:t>$context as </a:t>
            </a:r>
            <a:r>
              <a:rPr lang="en-US" sz="900" dirty="0" err="1">
                <a:solidFill>
                  <a:prstClr val="black"/>
                </a:solidFill>
                <a:latin typeface="Tw Cen MT" panose="020B0602020104020603"/>
              </a:rPr>
              <a:t>map:map</a:t>
            </a:r>
            <a:endParaRPr lang="en-US" sz="900" dirty="0">
              <a:solidFill>
                <a:prstClr val="black"/>
              </a:solidFill>
              <a:latin typeface="Tw Cen MT" panose="020B0602020104020603"/>
            </a:endParaRPr>
          </a:p>
          <a:p>
            <a:pPr lvl="0" defTabSz="914400">
              <a:defRPr/>
            </a:pPr>
            <a:r>
              <a:rPr lang="en-US" sz="900" dirty="0">
                <a:solidFill>
                  <a:prstClr val="black"/>
                </a:solidFill>
                <a:latin typeface="Tw Cen MT" panose="020B0602020104020603"/>
              </a:rPr>
              <a:t>) as </a:t>
            </a:r>
            <a:r>
              <a:rPr lang="en-US" sz="900" dirty="0" err="1">
                <a:solidFill>
                  <a:prstClr val="black"/>
                </a:solidFill>
                <a:latin typeface="Tw Cen MT" panose="020B0602020104020603"/>
              </a:rPr>
              <a:t>map:map</a:t>
            </a:r>
            <a:r>
              <a:rPr lang="en-US" sz="900" dirty="0">
                <a:solidFill>
                  <a:prstClr val="black"/>
                </a:solidFill>
                <a:latin typeface="Tw Cen MT" panose="020B0602020104020603"/>
              </a:rPr>
              <a:t>*{</a:t>
            </a:r>
          </a:p>
          <a:p>
            <a:pPr lvl="0" defTabSz="914400">
              <a:defRPr/>
            </a:pPr>
            <a:r>
              <a:rPr lang="en-US" sz="900" dirty="0">
                <a:solidFill>
                  <a:prstClr val="black"/>
                </a:solidFill>
                <a:latin typeface="Tw Cen MT" panose="020B0602020104020603"/>
              </a:rPr>
              <a:t>          let $</a:t>
            </a:r>
            <a:r>
              <a:rPr lang="en-US" sz="900" dirty="0" err="1">
                <a:solidFill>
                  <a:prstClr val="black"/>
                </a:solidFill>
                <a:latin typeface="Tw Cen MT" panose="020B0602020104020603"/>
              </a:rPr>
              <a:t>attr</a:t>
            </a:r>
            <a:r>
              <a:rPr lang="en-US" sz="900" dirty="0">
                <a:solidFill>
                  <a:prstClr val="black"/>
                </a:solidFill>
                <a:latin typeface="Tw Cen MT" panose="020B0602020104020603"/>
              </a:rPr>
              <a:t>-value :=</a:t>
            </a:r>
          </a:p>
          <a:p>
            <a:pPr lvl="0" defTabSz="914400">
              <a:defRPr/>
            </a:pPr>
            <a:r>
              <a:rPr lang="en-US" sz="900" dirty="0">
                <a:solidFill>
                  <a:prstClr val="black"/>
                </a:solidFill>
                <a:latin typeface="Tw Cen MT" panose="020B0602020104020603"/>
              </a:rPr>
              <a:t>	(</a:t>
            </a:r>
            <a:r>
              <a:rPr lang="en-US" sz="900" dirty="0" err="1">
                <a:solidFill>
                  <a:prstClr val="black"/>
                </a:solidFill>
                <a:latin typeface="Tw Cen MT" panose="020B0602020104020603"/>
              </a:rPr>
              <a:t>map:get</a:t>
            </a:r>
            <a:r>
              <a:rPr lang="en-US" sz="900" dirty="0">
                <a:solidFill>
                  <a:prstClr val="black"/>
                </a:solidFill>
                <a:latin typeface="Tw Cen MT" panose="020B0602020104020603"/>
              </a:rPr>
              <a:t>($context, "</a:t>
            </a:r>
            <a:r>
              <a:rPr lang="en-US" sz="900" dirty="0" err="1">
                <a:solidFill>
                  <a:prstClr val="black"/>
                </a:solidFill>
                <a:latin typeface="Tw Cen MT" panose="020B0602020104020603"/>
              </a:rPr>
              <a:t>transform_param</a:t>
            </a:r>
            <a:r>
              <a:rPr lang="en-US" sz="900" dirty="0">
                <a:solidFill>
                  <a:prstClr val="black"/>
                </a:solidFill>
                <a:latin typeface="Tw Cen MT" panose="020B0602020104020603"/>
              </a:rPr>
              <a:t>"), "UNDEFINED")[1]</a:t>
            </a:r>
          </a:p>
          <a:p>
            <a:pPr lvl="0" defTabSz="914400">
              <a:defRPr/>
            </a:pPr>
            <a:r>
              <a:rPr lang="en-US" sz="900" dirty="0">
                <a:solidFill>
                  <a:prstClr val="black"/>
                </a:solidFill>
                <a:latin typeface="Tw Cen MT" panose="020B0602020104020603"/>
              </a:rPr>
              <a:t>	let $the-doc := </a:t>
            </a:r>
            <a:r>
              <a:rPr lang="en-US" sz="900" dirty="0" err="1">
                <a:solidFill>
                  <a:prstClr val="black"/>
                </a:solidFill>
                <a:latin typeface="Tw Cen MT" panose="020B0602020104020603"/>
              </a:rPr>
              <a:t>map:get</a:t>
            </a:r>
            <a:r>
              <a:rPr lang="en-US" sz="900" dirty="0">
                <a:solidFill>
                  <a:prstClr val="black"/>
                </a:solidFill>
                <a:latin typeface="Tw Cen MT" panose="020B0602020104020603"/>
              </a:rPr>
              <a:t>($content, "value")</a:t>
            </a:r>
          </a:p>
          <a:p>
            <a:pPr lvl="0" defTabSz="914400">
              <a:defRPr/>
            </a:pPr>
            <a:r>
              <a:rPr lang="en-US" sz="900" dirty="0">
                <a:solidFill>
                  <a:prstClr val="black"/>
                </a:solidFill>
                <a:latin typeface="Tw Cen MT" panose="020B0602020104020603"/>
              </a:rPr>
              <a:t>	return</a:t>
            </a:r>
          </a:p>
          <a:p>
            <a:pPr lvl="0" defTabSz="914400">
              <a:defRPr/>
            </a:pPr>
            <a:r>
              <a:rPr lang="en-US" sz="900" dirty="0">
                <a:solidFill>
                  <a:prstClr val="black"/>
                </a:solidFill>
                <a:latin typeface="Tw Cen MT" panose="020B0602020104020603"/>
              </a:rPr>
              <a:t>	if (</a:t>
            </a:r>
            <a:r>
              <a:rPr lang="en-US" sz="900" dirty="0" err="1">
                <a:solidFill>
                  <a:prstClr val="black"/>
                </a:solidFill>
                <a:latin typeface="Tw Cen MT" panose="020B0602020104020603"/>
              </a:rPr>
              <a:t>fn:empty</a:t>
            </a:r>
            <a:r>
              <a:rPr lang="en-US" sz="900" dirty="0">
                <a:solidFill>
                  <a:prstClr val="black"/>
                </a:solidFill>
                <a:latin typeface="Tw Cen MT" panose="020B0602020104020603"/>
              </a:rPr>
              <a:t>($the-doc/element()))</a:t>
            </a:r>
          </a:p>
          <a:p>
            <a:pPr lvl="0" defTabSz="914400">
              <a:defRPr/>
            </a:pPr>
            <a:r>
              <a:rPr lang="en-US" sz="900" dirty="0">
                <a:solidFill>
                  <a:prstClr val="black"/>
                </a:solidFill>
                <a:latin typeface="Tw Cen MT" panose="020B0602020104020603"/>
              </a:rPr>
              <a:t>	    then $content</a:t>
            </a:r>
          </a:p>
          <a:p>
            <a:pPr lvl="0" defTabSz="914400">
              <a:defRPr/>
            </a:pPr>
            <a:r>
              <a:rPr lang="en-US" sz="900" dirty="0">
                <a:solidFill>
                  <a:prstClr val="black"/>
                </a:solidFill>
                <a:latin typeface="Tw Cen MT" panose="020B0602020104020603"/>
              </a:rPr>
              <a:t>	else</a:t>
            </a:r>
          </a:p>
          <a:p>
            <a:pPr lvl="3" defTabSz="914400">
              <a:defRPr/>
            </a:pPr>
            <a:r>
              <a:rPr lang="en-US" sz="900" dirty="0">
                <a:solidFill>
                  <a:prstClr val="black"/>
                </a:solidFill>
                <a:latin typeface="Tw Cen MT" panose="020B0602020104020603"/>
              </a:rPr>
              <a:t>let $root := $the-doc/*</a:t>
            </a:r>
          </a:p>
          <a:p>
            <a:pPr lvl="3" defTabSz="914400">
              <a:defRPr/>
            </a:pPr>
            <a:r>
              <a:rPr lang="en-US" sz="900" dirty="0">
                <a:solidFill>
                  <a:prstClr val="black"/>
                </a:solidFill>
                <a:latin typeface="Tw Cen MT" panose="020B0602020104020603"/>
              </a:rPr>
              <a:t>return (</a:t>
            </a:r>
          </a:p>
          <a:p>
            <a:pPr lvl="3" defTabSz="914400">
              <a:defRPr/>
            </a:pPr>
            <a:r>
              <a:rPr lang="en-US" sz="900" dirty="0">
                <a:solidFill>
                  <a:prstClr val="black"/>
                </a:solidFill>
                <a:latin typeface="Tw Cen MT" panose="020B0602020104020603"/>
              </a:rPr>
              <a:t>        </a:t>
            </a:r>
            <a:r>
              <a:rPr lang="en-US" sz="900" dirty="0" err="1">
                <a:solidFill>
                  <a:prstClr val="black"/>
                </a:solidFill>
                <a:latin typeface="Tw Cen MT" panose="020B0602020104020603"/>
              </a:rPr>
              <a:t>map:put</a:t>
            </a:r>
            <a:r>
              <a:rPr lang="en-US" sz="900" dirty="0">
                <a:solidFill>
                  <a:prstClr val="black"/>
                </a:solidFill>
                <a:latin typeface="Tw Cen MT" panose="020B0602020104020603"/>
              </a:rPr>
              <a:t>($content, "value",</a:t>
            </a:r>
          </a:p>
          <a:p>
            <a:pPr lvl="3" defTabSz="914400">
              <a:defRPr/>
            </a:pPr>
            <a:r>
              <a:rPr lang="en-US" sz="900" dirty="0">
                <a:solidFill>
                  <a:prstClr val="black"/>
                </a:solidFill>
                <a:latin typeface="Tw Cen MT" panose="020B0602020104020603"/>
              </a:rPr>
              <a:t>               document {</a:t>
            </a:r>
          </a:p>
          <a:p>
            <a:pPr lvl="3" defTabSz="914400">
              <a:defRPr/>
            </a:pPr>
            <a:r>
              <a:rPr lang="en-US" sz="900" dirty="0">
                <a:solidFill>
                  <a:prstClr val="black"/>
                </a:solidFill>
                <a:latin typeface="Tw Cen MT" panose="020B0602020104020603"/>
              </a:rPr>
              <a:t>                                    $root/preceding-sibling::node(),</a:t>
            </a:r>
          </a:p>
          <a:p>
            <a:pPr lvl="3" defTabSz="914400">
              <a:defRPr/>
            </a:pPr>
            <a:r>
              <a:rPr lang="en-US" sz="900" dirty="0">
                <a:solidFill>
                  <a:prstClr val="black"/>
                </a:solidFill>
                <a:latin typeface="Tw Cen MT" panose="020B0602020104020603"/>
              </a:rPr>
              <a:t>                                     element {</a:t>
            </a:r>
            <a:r>
              <a:rPr lang="en-US" sz="900" dirty="0" err="1">
                <a:solidFill>
                  <a:prstClr val="black"/>
                </a:solidFill>
                <a:latin typeface="Tw Cen MT" panose="020B0602020104020603"/>
              </a:rPr>
              <a:t>fn:name</a:t>
            </a:r>
            <a:r>
              <a:rPr lang="en-US" sz="900" dirty="0">
                <a:solidFill>
                  <a:prstClr val="black"/>
                </a:solidFill>
                <a:latin typeface="Tw Cen MT" panose="020B0602020104020603"/>
              </a:rPr>
              <a:t>($root)} {</a:t>
            </a:r>
          </a:p>
          <a:p>
            <a:pPr lvl="3" defTabSz="914400">
              <a:defRPr/>
            </a:pPr>
            <a:r>
              <a:rPr lang="en-US" sz="900" dirty="0">
                <a:solidFill>
                  <a:prstClr val="black"/>
                </a:solidFill>
                <a:latin typeface="Tw Cen MT" panose="020B0602020104020603"/>
              </a:rPr>
              <a:t>                                     attribute { </a:t>
            </a:r>
            <a:r>
              <a:rPr lang="en-US" sz="900" dirty="0" err="1">
                <a:solidFill>
                  <a:prstClr val="black"/>
                </a:solidFill>
                <a:latin typeface="Tw Cen MT" panose="020B0602020104020603"/>
              </a:rPr>
              <a:t>fn:QName</a:t>
            </a:r>
            <a:r>
              <a:rPr lang="en-US" sz="900" dirty="0">
                <a:solidFill>
                  <a:prstClr val="black"/>
                </a:solidFill>
                <a:latin typeface="Tw Cen MT" panose="020B0602020104020603"/>
              </a:rPr>
              <a:t>("", "attr1") } {$</a:t>
            </a:r>
            <a:r>
              <a:rPr lang="en-US" sz="900" dirty="0" err="1">
                <a:solidFill>
                  <a:prstClr val="black"/>
                </a:solidFill>
                <a:latin typeface="Tw Cen MT" panose="020B0602020104020603"/>
              </a:rPr>
              <a:t>attr</a:t>
            </a:r>
            <a:r>
              <a:rPr lang="en-US" sz="900" dirty="0">
                <a:solidFill>
                  <a:prstClr val="black"/>
                </a:solidFill>
                <a:latin typeface="Tw Cen MT" panose="020B0602020104020603"/>
              </a:rPr>
              <a:t>-value},</a:t>
            </a:r>
          </a:p>
          <a:p>
            <a:pPr lvl="3" defTabSz="914400">
              <a:defRPr/>
            </a:pPr>
            <a:r>
              <a:rPr lang="en-US" sz="900" dirty="0">
                <a:solidFill>
                  <a:prstClr val="black"/>
                </a:solidFill>
                <a:latin typeface="Tw Cen MT" panose="020B0602020104020603"/>
              </a:rPr>
              <a:t>                                    $root/@*,</a:t>
            </a:r>
          </a:p>
          <a:p>
            <a:pPr lvl="3" defTabSz="914400">
              <a:defRPr/>
            </a:pPr>
            <a:r>
              <a:rPr lang="en-US" sz="900" dirty="0">
                <a:solidFill>
                  <a:prstClr val="black"/>
                </a:solidFill>
                <a:latin typeface="Tw Cen MT" panose="020B0602020104020603"/>
              </a:rPr>
              <a:t>                                    $root/node()</a:t>
            </a:r>
          </a:p>
          <a:p>
            <a:pPr lvl="3" defTabSz="914400">
              <a:defRPr/>
            </a:pPr>
            <a:r>
              <a:rPr lang="en-US" sz="900" dirty="0">
                <a:solidFill>
                  <a:prstClr val="black"/>
                </a:solidFill>
                <a:latin typeface="Tw Cen MT" panose="020B0602020104020603"/>
              </a:rPr>
              <a:t>                               },</a:t>
            </a:r>
          </a:p>
          <a:p>
            <a:pPr lvl="3" defTabSz="914400">
              <a:defRPr/>
            </a:pPr>
            <a:r>
              <a:rPr lang="en-US" sz="900" dirty="0">
                <a:solidFill>
                  <a:prstClr val="black"/>
                </a:solidFill>
                <a:latin typeface="Tw Cen MT" panose="020B0602020104020603"/>
              </a:rPr>
              <a:t>                                $root/following-sibling::node()</a:t>
            </a:r>
          </a:p>
          <a:p>
            <a:pPr lvl="3" defTabSz="914400">
              <a:defRPr/>
            </a:pPr>
            <a:r>
              <a:rPr lang="en-US" sz="900" dirty="0">
                <a:solidFill>
                  <a:prstClr val="black"/>
                </a:solidFill>
                <a:latin typeface="Tw Cen MT" panose="020B0602020104020603"/>
              </a:rPr>
              <a:t>                      }</a:t>
            </a:r>
          </a:p>
          <a:p>
            <a:pPr lvl="3" defTabSz="914400">
              <a:defRPr/>
            </a:pPr>
            <a:r>
              <a:rPr lang="en-US" sz="900" dirty="0">
                <a:solidFill>
                  <a:prstClr val="black"/>
                </a:solidFill>
                <a:latin typeface="Tw Cen MT" panose="020B0602020104020603"/>
              </a:rPr>
              <a:t>                   ), $content</a:t>
            </a:r>
          </a:p>
          <a:p>
            <a:pPr lvl="3" defTabSz="914400">
              <a:defRPr/>
            </a:pPr>
            <a:r>
              <a:rPr lang="en-US" sz="900" dirty="0">
                <a:solidFill>
                  <a:prstClr val="black"/>
                </a:solidFill>
                <a:latin typeface="Tw Cen MT" panose="020B0602020104020603"/>
              </a:rPr>
              <a:t>           )</a:t>
            </a:r>
          </a:p>
          <a:p>
            <a:pPr lvl="3" defTabSz="914400">
              <a:defRPr/>
            </a:pPr>
            <a:r>
              <a:rPr lang="en-US" sz="900" dirty="0">
                <a:solidFill>
                  <a:prstClr val="black"/>
                </a:solidFill>
                <a:latin typeface="Tw Cen MT" panose="020B0602020104020603"/>
              </a:rPr>
              <a:t>};</a:t>
            </a:r>
          </a:p>
        </p:txBody>
      </p:sp>
    </p:spTree>
    <p:extLst>
      <p:ext uri="{BB962C8B-B14F-4D97-AF65-F5344CB8AC3E}">
        <p14:creationId xmlns:p14="http://schemas.microsoft.com/office/powerpoint/2010/main" val="4909014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txBox="1">
            <a:spLocks/>
          </p:cNvSpPr>
          <p:nvPr/>
        </p:nvSpPr>
        <p:spPr>
          <a:xfrm>
            <a:off x="101600" y="6324600"/>
            <a:ext cx="609600" cy="457200"/>
          </a:xfrm>
          <a:prstGeom prst="rect">
            <a:avLst/>
          </a:prstGeom>
        </p:spPr>
        <p:txBody>
          <a:bodyPr vert="horz" lIns="0" tIns="0" rIns="0" bIns="0" rtlCol="0" anchor="ctr"/>
          <a:lstStyle>
            <a:defPPr>
              <a:defRPr lang="en-US"/>
            </a:defPPr>
            <a:lvl1pPr marL="0" algn="r" defTabSz="457200" rtl="0" eaLnBrk="1" latinLnBrk="0" hangingPunct="1">
              <a:defRPr sz="7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7A274C82-67D7-4610-88D3-C54432A97B27}" type="slidenum">
              <a:rPr lang="en-US" sz="500" smtClean="0"/>
              <a:pPr>
                <a:defRPr/>
              </a:pPr>
              <a:t>37</a:t>
            </a:fld>
            <a:endParaRPr lang="en-US" sz="500"/>
          </a:p>
        </p:txBody>
      </p:sp>
      <p:sp>
        <p:nvSpPr>
          <p:cNvPr id="4" name="Rectangle 3"/>
          <p:cNvSpPr/>
          <p:nvPr/>
        </p:nvSpPr>
        <p:spPr>
          <a:xfrm>
            <a:off x="711200" y="2527209"/>
            <a:ext cx="6705600" cy="155427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3. Using a Custom Transformation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mlcp.bat import -host localhost -port 8006 -username admin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-password admin -input_file_path /</a:t>
            </a:r>
            <a:r>
              <a:rPr kumimoji="0" lang="en-US" sz="1200" b="0" i="0" u="none" strike="noStrike" kern="1200" cap="none" spc="0" normalizeH="0" baseline="0" noProof="0" dirty="0" err="1">
                <a:ln>
                  <a:noFill/>
                </a:ln>
                <a:solidFill>
                  <a:prstClr val="black"/>
                </a:solidFill>
                <a:effectLst/>
                <a:uLnTx/>
                <a:uFillTx/>
                <a:latin typeface="Tw Cen MT" panose="020B0602020104020603"/>
                <a:ea typeface="+mn-ea"/>
                <a:cs typeface="+mn-cs"/>
              </a:rPr>
              <a:t>MLCP_Data</a:t>
            </a: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/data -mode local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a:t>
            </a:r>
            <a:r>
              <a:rPr kumimoji="0" lang="en-US" sz="1200" b="0" i="0" u="none" strike="noStrike" kern="1200" cap="none" spc="0" normalizeH="0" baseline="0" noProof="0" dirty="0" err="1">
                <a:ln>
                  <a:noFill/>
                </a:ln>
                <a:solidFill>
                  <a:prstClr val="black"/>
                </a:solidFill>
                <a:effectLst/>
                <a:uLnTx/>
                <a:uFillTx/>
                <a:latin typeface="Tw Cen MT" panose="020B0602020104020603"/>
                <a:ea typeface="+mn-ea"/>
                <a:cs typeface="+mn-cs"/>
              </a:rPr>
              <a:t>transform_module</a:t>
            </a: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 /example/mlcp-transform.xqy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a:t>
            </a:r>
            <a:r>
              <a:rPr kumimoji="0" lang="en-US" sz="1200" b="0" i="0" u="none" strike="noStrike" kern="1200" cap="none" spc="0" normalizeH="0" baseline="0" noProof="0" dirty="0" err="1">
                <a:ln>
                  <a:noFill/>
                </a:ln>
                <a:solidFill>
                  <a:prstClr val="black"/>
                </a:solidFill>
                <a:effectLst/>
                <a:uLnTx/>
                <a:uFillTx/>
                <a:latin typeface="Tw Cen MT" panose="020B0602020104020603"/>
                <a:ea typeface="+mn-ea"/>
                <a:cs typeface="+mn-cs"/>
              </a:rPr>
              <a:t>transform_namespace</a:t>
            </a: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 "http://marklogic.com/example"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a:t>
            </a:r>
            <a:r>
              <a:rPr kumimoji="0" lang="en-US" sz="1200" b="0" i="0" u="none" strike="noStrike" kern="1200" cap="none" spc="0" normalizeH="0" baseline="0" noProof="0" dirty="0" err="1">
                <a:ln>
                  <a:noFill/>
                </a:ln>
                <a:solidFill>
                  <a:prstClr val="black"/>
                </a:solidFill>
                <a:effectLst/>
                <a:uLnTx/>
                <a:uFillTx/>
                <a:latin typeface="Tw Cen MT" panose="020B0602020104020603"/>
                <a:ea typeface="+mn-ea"/>
                <a:cs typeface="+mn-cs"/>
              </a:rPr>
              <a:t>transform_param</a:t>
            </a: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 "my-attribute"</a:t>
            </a:r>
          </a:p>
        </p:txBody>
      </p:sp>
      <p:sp>
        <p:nvSpPr>
          <p:cNvPr id="6" name="Rectangle 5"/>
          <p:cNvSpPr/>
          <p:nvPr/>
        </p:nvSpPr>
        <p:spPr>
          <a:xfrm>
            <a:off x="711200" y="460220"/>
            <a:ext cx="7772400"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Tw Cen MT" panose="020B0602020104020603"/>
                <a:ea typeface="+mn-ea"/>
                <a:cs typeface="+mn-cs"/>
              </a:rPr>
              <a:t>2. Installing a Custom Transformation</a:t>
            </a:r>
            <a:endPar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Tw Cen MT" panose="020B0602020104020603"/>
                <a:ea typeface="+mn-ea"/>
                <a:cs typeface="+mn-cs"/>
              </a:rPr>
              <a:t>xquery</a:t>
            </a: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 version "1.0-ml";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prstClr val="black"/>
                </a:solidFill>
                <a:effectLst/>
                <a:uLnTx/>
                <a:uFillTx/>
                <a:latin typeface="Tw Cen MT" panose="020B0602020104020603"/>
                <a:ea typeface="+mn-ea"/>
                <a:cs typeface="+mn-cs"/>
              </a:rPr>
              <a:t>xdmp:document</a:t>
            </a: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-load("D:/MLCP_Data/transform.xqy",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&lt;options </a:t>
            </a:r>
            <a:r>
              <a:rPr kumimoji="0" lang="en-US" sz="1200" b="0" i="0" u="none" strike="noStrike" kern="1200" cap="none" spc="0" normalizeH="0" baseline="0" noProof="0" dirty="0" err="1">
                <a:ln>
                  <a:noFill/>
                </a:ln>
                <a:solidFill>
                  <a:prstClr val="black"/>
                </a:solidFill>
                <a:effectLst/>
                <a:uLnTx/>
                <a:uFillTx/>
                <a:latin typeface="Tw Cen MT" panose="020B0602020104020603"/>
                <a:ea typeface="+mn-ea"/>
                <a:cs typeface="+mn-cs"/>
              </a:rPr>
              <a:t>xmlns</a:t>
            </a: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a:t>
            </a:r>
            <a:r>
              <a:rPr kumimoji="0" lang="en-US" sz="1200" b="0" i="0" u="none" strike="noStrike" kern="1200" cap="none" spc="0" normalizeH="0" baseline="0" noProof="0" dirty="0" err="1">
                <a:ln>
                  <a:noFill/>
                </a:ln>
                <a:solidFill>
                  <a:prstClr val="black"/>
                </a:solidFill>
                <a:effectLst/>
                <a:uLnTx/>
                <a:uFillTx/>
                <a:latin typeface="Tw Cen MT" panose="020B0602020104020603"/>
                <a:ea typeface="+mn-ea"/>
                <a:cs typeface="+mn-cs"/>
              </a:rPr>
              <a:t>xdmp:document</a:t>
            </a: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-load"&gt;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&lt;</a:t>
            </a:r>
            <a:r>
              <a:rPr kumimoji="0" lang="en-US" sz="1200" b="0" i="0" u="none" strike="noStrike" kern="1200" cap="none" spc="0" normalizeH="0" baseline="0" noProof="0" dirty="0" err="1">
                <a:ln>
                  <a:noFill/>
                </a:ln>
                <a:solidFill>
                  <a:prstClr val="black"/>
                </a:solidFill>
                <a:effectLst/>
                <a:uLnTx/>
                <a:uFillTx/>
                <a:latin typeface="Tw Cen MT" panose="020B0602020104020603"/>
                <a:ea typeface="+mn-ea"/>
                <a:cs typeface="+mn-cs"/>
              </a:rPr>
              <a:t>uri</a:t>
            </a: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&gt;/example/mlcp-transform.xqy&lt;/</a:t>
            </a:r>
            <a:r>
              <a:rPr kumimoji="0" lang="en-US" sz="1200" b="0" i="0" u="none" strike="noStrike" kern="1200" cap="none" spc="0" normalizeH="0" baseline="0" noProof="0" dirty="0" err="1">
                <a:ln>
                  <a:noFill/>
                </a:ln>
                <a:solidFill>
                  <a:prstClr val="black"/>
                </a:solidFill>
                <a:effectLst/>
                <a:uLnTx/>
                <a:uFillTx/>
                <a:latin typeface="Tw Cen MT" panose="020B0602020104020603"/>
                <a:ea typeface="+mn-ea"/>
                <a:cs typeface="+mn-cs"/>
              </a:rPr>
              <a:t>uri</a:t>
            </a: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&lt;repair&gt;none&lt;/repair&gt;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&lt;permissions&gt;{</a:t>
            </a:r>
            <a:r>
              <a:rPr kumimoji="0" lang="en-US" sz="1200" b="0" i="0" u="none" strike="noStrike" kern="1200" cap="none" spc="0" normalizeH="0" baseline="0" noProof="0" dirty="0" err="1">
                <a:ln>
                  <a:noFill/>
                </a:ln>
                <a:solidFill>
                  <a:prstClr val="black"/>
                </a:solidFill>
                <a:effectLst/>
                <a:uLnTx/>
                <a:uFillTx/>
                <a:latin typeface="Tw Cen MT" panose="020B0602020104020603"/>
                <a:ea typeface="+mn-ea"/>
                <a:cs typeface="+mn-cs"/>
              </a:rPr>
              <a:t>xdmp:default</a:t>
            </a: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-permissions()}&lt;/permissions&gt;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w Cen MT" panose="020B0602020104020603"/>
                <a:ea typeface="+mn-ea"/>
                <a:cs typeface="+mn-cs"/>
              </a:rPr>
              <a:t>&lt;/options&gt;)</a:t>
            </a:r>
          </a:p>
        </p:txBody>
      </p:sp>
    </p:spTree>
    <p:extLst>
      <p:ext uri="{BB962C8B-B14F-4D97-AF65-F5344CB8AC3E}">
        <p14:creationId xmlns:p14="http://schemas.microsoft.com/office/powerpoint/2010/main" val="31558757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txBox="1">
            <a:spLocks/>
          </p:cNvSpPr>
          <p:nvPr/>
        </p:nvSpPr>
        <p:spPr>
          <a:xfrm>
            <a:off x="101600" y="6324600"/>
            <a:ext cx="609600" cy="457200"/>
          </a:xfrm>
          <a:prstGeom prst="rect">
            <a:avLst/>
          </a:prstGeom>
        </p:spPr>
        <p:txBody>
          <a:bodyPr vert="horz" lIns="0" tIns="0" rIns="0" bIns="0" rtlCol="0" anchor="ctr"/>
          <a:lstStyle>
            <a:defPPr>
              <a:defRPr lang="en-US"/>
            </a:defPPr>
            <a:lvl1pPr marL="0" algn="r" defTabSz="457200" rtl="0" eaLnBrk="1" latinLnBrk="0" hangingPunct="1">
              <a:defRPr sz="7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7A274C82-67D7-4610-88D3-C54432A97B27}" type="slidenum">
              <a:rPr lang="en-US" sz="500" smtClean="0"/>
              <a:pPr>
                <a:defRPr/>
              </a:pPr>
              <a:t>38</a:t>
            </a:fld>
            <a:endParaRPr lang="en-US" sz="500"/>
          </a:p>
        </p:txBody>
      </p:sp>
      <p:sp>
        <p:nvSpPr>
          <p:cNvPr id="6" name="Rectangle 5"/>
          <p:cNvSpPr/>
          <p:nvPr/>
        </p:nvSpPr>
        <p:spPr>
          <a:xfrm>
            <a:off x="711200" y="460220"/>
            <a:ext cx="7772400" cy="3677930"/>
          </a:xfrm>
          <a:prstGeom prst="rect">
            <a:avLst/>
          </a:prstGeom>
        </p:spPr>
        <p:txBody>
          <a:bodyPr wrap="square">
            <a:spAutoFit/>
          </a:bodyPr>
          <a:lstStyle/>
          <a:p>
            <a:pPr lvl="0">
              <a:defRPr/>
            </a:pPr>
            <a:r>
              <a:rPr lang="en-US" sz="1200" b="1" dirty="0">
                <a:solidFill>
                  <a:prstClr val="black"/>
                </a:solidFill>
                <a:latin typeface="Arial" pitchFamily="34" charset="0"/>
                <a:cs typeface="Arial" pitchFamily="34" charset="0"/>
              </a:rPr>
              <a:t>Exporting Content from </a:t>
            </a:r>
            <a:r>
              <a:rPr lang="en-US" sz="1200" b="1" dirty="0" err="1">
                <a:solidFill>
                  <a:prstClr val="black"/>
                </a:solidFill>
                <a:latin typeface="Arial" pitchFamily="34" charset="0"/>
                <a:cs typeface="Arial" pitchFamily="34" charset="0"/>
              </a:rPr>
              <a:t>MarkLogic</a:t>
            </a:r>
            <a:r>
              <a:rPr lang="en-US" sz="1200" b="1" dirty="0">
                <a:solidFill>
                  <a:prstClr val="black"/>
                </a:solidFill>
                <a:latin typeface="Arial" pitchFamily="34" charset="0"/>
                <a:cs typeface="Arial" pitchFamily="34" charset="0"/>
              </a:rPr>
              <a:t> Server</a:t>
            </a:r>
          </a:p>
          <a:p>
            <a:pPr lvl="0">
              <a:defRPr/>
            </a:pPr>
            <a:endParaRPr lang="en-US" sz="1200" b="1" dirty="0">
              <a:solidFill>
                <a:prstClr val="black"/>
              </a:solidFill>
              <a:latin typeface="Arial" pitchFamily="34" charset="0"/>
              <a:cs typeface="Arial" pitchFamily="34" charset="0"/>
            </a:endParaRPr>
          </a:p>
          <a:p>
            <a:pPr lvl="0">
              <a:defRPr/>
            </a:pPr>
            <a:endParaRPr lang="en-US" sz="1200" dirty="0">
              <a:solidFill>
                <a:prstClr val="black"/>
              </a:solidFill>
              <a:latin typeface="Arial" pitchFamily="34" charset="0"/>
              <a:cs typeface="Arial" pitchFamily="34" charset="0"/>
            </a:endParaRPr>
          </a:p>
          <a:p>
            <a:pPr lvl="0">
              <a:buFont typeface="Wingdings" pitchFamily="2" charset="2"/>
              <a:buChar char="q"/>
              <a:defRPr/>
            </a:pPr>
            <a:r>
              <a:rPr lang="en-US" sz="1200" b="1" dirty="0">
                <a:solidFill>
                  <a:prstClr val="black"/>
                </a:solidFill>
                <a:latin typeface="Arial" pitchFamily="34" charset="0"/>
                <a:cs typeface="Arial" pitchFamily="34" charset="0"/>
              </a:rPr>
              <a:t> Exporting Documents as Files</a:t>
            </a:r>
          </a:p>
          <a:p>
            <a:pPr lvl="0">
              <a:defRPr/>
            </a:pPr>
            <a:endParaRPr lang="en-US" sz="1200" b="1" dirty="0">
              <a:solidFill>
                <a:prstClr val="black"/>
              </a:solidFill>
              <a:latin typeface="Arial" pitchFamily="34" charset="0"/>
              <a:cs typeface="Arial" pitchFamily="34" charset="0"/>
            </a:endParaRPr>
          </a:p>
          <a:p>
            <a:pPr lvl="0">
              <a:defRPr/>
            </a:pPr>
            <a:endParaRPr lang="en-US" sz="1200" b="1" dirty="0">
              <a:solidFill>
                <a:prstClr val="black"/>
              </a:solidFill>
              <a:latin typeface="Arial" pitchFamily="34" charset="0"/>
              <a:cs typeface="Arial" pitchFamily="34" charset="0"/>
            </a:endParaRPr>
          </a:p>
          <a:p>
            <a:pPr marL="342900" lvl="0" indent="-342900">
              <a:buFontTx/>
              <a:buAutoNum type="arabicPeriod"/>
              <a:defRPr/>
            </a:pPr>
            <a:r>
              <a:rPr lang="en-US" sz="1200" b="1" dirty="0">
                <a:solidFill>
                  <a:prstClr val="black"/>
                </a:solidFill>
                <a:latin typeface="Arial" pitchFamily="34" charset="0"/>
                <a:cs typeface="Arial" pitchFamily="34" charset="0"/>
              </a:rPr>
              <a:t>Select the files to export</a:t>
            </a:r>
          </a:p>
          <a:p>
            <a:pPr marL="800100" lvl="1" indent="-342900">
              <a:buFont typeface="Wingdings" pitchFamily="2" charset="2"/>
              <a:buChar char="Ø"/>
              <a:defRPr/>
            </a:pPr>
            <a:r>
              <a:rPr lang="en-US" sz="1200" dirty="0">
                <a:solidFill>
                  <a:prstClr val="black"/>
                </a:solidFill>
                <a:latin typeface="Arial" pitchFamily="34" charset="0"/>
                <a:cs typeface="Arial" pitchFamily="34" charset="0"/>
              </a:rPr>
              <a:t> </a:t>
            </a:r>
            <a:r>
              <a:rPr lang="en-US" sz="1100" dirty="0">
                <a:solidFill>
                  <a:prstClr val="black"/>
                </a:solidFill>
                <a:latin typeface="Arial" pitchFamily="34" charset="0"/>
                <a:cs typeface="Arial" pitchFamily="34" charset="0"/>
              </a:rPr>
              <a:t>To select documents in one or more collections, set -</a:t>
            </a:r>
            <a:r>
              <a:rPr lang="en-US" sz="1100" dirty="0" err="1">
                <a:solidFill>
                  <a:prstClr val="black"/>
                </a:solidFill>
                <a:latin typeface="Arial" pitchFamily="34" charset="0"/>
                <a:cs typeface="Arial" pitchFamily="34" charset="0"/>
              </a:rPr>
              <a:t>collection_filter</a:t>
            </a:r>
            <a:r>
              <a:rPr lang="en-US" sz="1100" dirty="0">
                <a:solidFill>
                  <a:prstClr val="black"/>
                </a:solidFill>
                <a:latin typeface="Arial" pitchFamily="34" charset="0"/>
                <a:cs typeface="Arial" pitchFamily="34" charset="0"/>
              </a:rPr>
              <a:t> to a comma </a:t>
            </a:r>
          </a:p>
          <a:p>
            <a:pPr marL="800100" lvl="1" indent="-342900">
              <a:defRPr/>
            </a:pPr>
            <a:r>
              <a:rPr lang="en-US" sz="1100" dirty="0">
                <a:solidFill>
                  <a:prstClr val="black"/>
                </a:solidFill>
                <a:latin typeface="Arial" pitchFamily="34" charset="0"/>
                <a:cs typeface="Arial" pitchFamily="34" charset="0"/>
              </a:rPr>
              <a:t>        separated list of collection URIs.</a:t>
            </a:r>
          </a:p>
          <a:p>
            <a:pPr marL="800100" lvl="1" indent="-342900">
              <a:buFont typeface="Wingdings" pitchFamily="2" charset="2"/>
              <a:buChar char="Ø"/>
              <a:defRPr/>
            </a:pPr>
            <a:r>
              <a:rPr lang="en-US" sz="1100" dirty="0">
                <a:solidFill>
                  <a:prstClr val="black"/>
                </a:solidFill>
                <a:latin typeface="Arial" pitchFamily="34" charset="0"/>
                <a:cs typeface="Arial" pitchFamily="34" charset="0"/>
              </a:rPr>
              <a:t> To select documents in one or more database directories, set -</a:t>
            </a:r>
            <a:r>
              <a:rPr lang="en-US" sz="1100" dirty="0" err="1">
                <a:solidFill>
                  <a:prstClr val="black"/>
                </a:solidFill>
                <a:latin typeface="Arial" pitchFamily="34" charset="0"/>
                <a:cs typeface="Arial" pitchFamily="34" charset="0"/>
              </a:rPr>
              <a:t>directory_filter</a:t>
            </a:r>
            <a:r>
              <a:rPr lang="en-US" sz="1100" dirty="0">
                <a:solidFill>
                  <a:prstClr val="black"/>
                </a:solidFill>
                <a:latin typeface="Arial" pitchFamily="34" charset="0"/>
                <a:cs typeface="Arial" pitchFamily="34" charset="0"/>
              </a:rPr>
              <a:t> to a </a:t>
            </a:r>
          </a:p>
          <a:p>
            <a:pPr marL="800100" lvl="1" indent="-342900">
              <a:defRPr/>
            </a:pPr>
            <a:r>
              <a:rPr lang="en-US" sz="1100" dirty="0">
                <a:solidFill>
                  <a:prstClr val="black"/>
                </a:solidFill>
                <a:latin typeface="Arial" pitchFamily="34" charset="0"/>
                <a:cs typeface="Arial" pitchFamily="34" charset="0"/>
              </a:rPr>
              <a:t>        comma separated list of directory URIs. </a:t>
            </a:r>
          </a:p>
          <a:p>
            <a:pPr marL="800100" lvl="1" indent="-342900">
              <a:buFont typeface="Wingdings" pitchFamily="2" charset="2"/>
              <a:buChar char="Ø"/>
              <a:defRPr/>
            </a:pPr>
            <a:r>
              <a:rPr lang="en-US" sz="1100" dirty="0">
                <a:solidFill>
                  <a:prstClr val="black"/>
                </a:solidFill>
                <a:latin typeface="Arial" pitchFamily="34" charset="0"/>
                <a:cs typeface="Arial" pitchFamily="34" charset="0"/>
              </a:rPr>
              <a:t> To select documents matching an XPath expression, use -</a:t>
            </a:r>
            <a:r>
              <a:rPr lang="en-US" sz="1100" dirty="0" err="1">
                <a:solidFill>
                  <a:prstClr val="black"/>
                </a:solidFill>
                <a:latin typeface="Arial" pitchFamily="34" charset="0"/>
                <a:cs typeface="Arial" pitchFamily="34" charset="0"/>
              </a:rPr>
              <a:t>document_selector</a:t>
            </a:r>
            <a:r>
              <a:rPr lang="en-US" sz="1100" dirty="0">
                <a:solidFill>
                  <a:prstClr val="black"/>
                </a:solidFill>
                <a:latin typeface="Arial" pitchFamily="34" charset="0"/>
                <a:cs typeface="Arial" pitchFamily="34" charset="0"/>
              </a:rPr>
              <a:t>.</a:t>
            </a:r>
          </a:p>
          <a:p>
            <a:pPr marL="800100" lvl="1" indent="-342900">
              <a:buFont typeface="Wingdings" pitchFamily="2" charset="2"/>
              <a:buChar char="Ø"/>
              <a:defRPr/>
            </a:pPr>
            <a:r>
              <a:rPr lang="en-US" sz="1100" dirty="0">
                <a:solidFill>
                  <a:prstClr val="black"/>
                </a:solidFill>
                <a:latin typeface="Arial" pitchFamily="34" charset="0"/>
                <a:cs typeface="Arial" pitchFamily="34" charset="0"/>
              </a:rPr>
              <a:t> To select all documents in the database, leave -</a:t>
            </a:r>
            <a:r>
              <a:rPr lang="en-US" sz="1100" dirty="0" err="1">
                <a:solidFill>
                  <a:prstClr val="black"/>
                </a:solidFill>
                <a:latin typeface="Arial" pitchFamily="34" charset="0"/>
                <a:cs typeface="Arial" pitchFamily="34" charset="0"/>
              </a:rPr>
              <a:t>collection_filter</a:t>
            </a:r>
            <a:r>
              <a:rPr lang="en-US" sz="1100" dirty="0">
                <a:solidFill>
                  <a:prstClr val="black"/>
                </a:solidFill>
                <a:latin typeface="Arial" pitchFamily="34" charset="0"/>
                <a:cs typeface="Arial" pitchFamily="34" charset="0"/>
              </a:rPr>
              <a:t>, -</a:t>
            </a:r>
            <a:r>
              <a:rPr lang="en-US" sz="1100" dirty="0" err="1">
                <a:solidFill>
                  <a:prstClr val="black"/>
                </a:solidFill>
                <a:latin typeface="Arial" pitchFamily="34" charset="0"/>
                <a:cs typeface="Arial" pitchFamily="34" charset="0"/>
              </a:rPr>
              <a:t>directory_filter</a:t>
            </a:r>
            <a:r>
              <a:rPr lang="en-US" sz="1100" dirty="0">
                <a:solidFill>
                  <a:prstClr val="black"/>
                </a:solidFill>
                <a:latin typeface="Arial" pitchFamily="34" charset="0"/>
                <a:cs typeface="Arial" pitchFamily="34" charset="0"/>
              </a:rPr>
              <a:t>, and –</a:t>
            </a:r>
          </a:p>
          <a:p>
            <a:pPr marL="800100" lvl="1" indent="-342900">
              <a:defRPr/>
            </a:pPr>
            <a:r>
              <a:rPr lang="en-US" sz="1100" dirty="0">
                <a:solidFill>
                  <a:prstClr val="black"/>
                </a:solidFill>
                <a:latin typeface="Arial" pitchFamily="34" charset="0"/>
                <a:cs typeface="Arial" pitchFamily="34" charset="0"/>
              </a:rPr>
              <a:t>        </a:t>
            </a:r>
            <a:r>
              <a:rPr lang="en-US" sz="1100" dirty="0" err="1">
                <a:solidFill>
                  <a:prstClr val="black"/>
                </a:solidFill>
                <a:latin typeface="Arial" pitchFamily="34" charset="0"/>
                <a:cs typeface="Arial" pitchFamily="34" charset="0"/>
              </a:rPr>
              <a:t>document_selector</a:t>
            </a:r>
            <a:r>
              <a:rPr lang="en-US" sz="1100" dirty="0">
                <a:solidFill>
                  <a:prstClr val="black"/>
                </a:solidFill>
                <a:latin typeface="Arial" pitchFamily="34" charset="0"/>
                <a:cs typeface="Arial" pitchFamily="34" charset="0"/>
              </a:rPr>
              <a:t> unset.</a:t>
            </a:r>
          </a:p>
          <a:p>
            <a:pPr marL="800100" lvl="1" indent="-342900">
              <a:defRPr/>
            </a:pPr>
            <a:endParaRPr lang="en-US" sz="1100" b="1" dirty="0">
              <a:solidFill>
                <a:prstClr val="black"/>
              </a:solidFill>
              <a:latin typeface="Arial" pitchFamily="34" charset="0"/>
              <a:cs typeface="Arial" pitchFamily="34" charset="0"/>
            </a:endParaRPr>
          </a:p>
          <a:p>
            <a:pPr marL="342900" lvl="0" indent="-342900">
              <a:defRPr/>
            </a:pPr>
            <a:r>
              <a:rPr lang="en-US" sz="1200" b="1" dirty="0">
                <a:solidFill>
                  <a:prstClr val="black"/>
                </a:solidFill>
                <a:latin typeface="Arial" pitchFamily="34" charset="0"/>
                <a:cs typeface="Arial" pitchFamily="34" charset="0"/>
              </a:rPr>
              <a:t>2. Set -</a:t>
            </a:r>
            <a:r>
              <a:rPr lang="en-US" sz="1200" b="1" dirty="0" err="1">
                <a:solidFill>
                  <a:prstClr val="black"/>
                </a:solidFill>
                <a:latin typeface="Arial" pitchFamily="34" charset="0"/>
                <a:cs typeface="Arial" pitchFamily="34" charset="0"/>
              </a:rPr>
              <a:t>output_file_path</a:t>
            </a:r>
            <a:r>
              <a:rPr lang="en-US" sz="1200" b="1" dirty="0">
                <a:solidFill>
                  <a:prstClr val="black"/>
                </a:solidFill>
                <a:latin typeface="Arial" pitchFamily="34" charset="0"/>
                <a:cs typeface="Arial" pitchFamily="34" charset="0"/>
              </a:rPr>
              <a:t> to the destination file or directory on the native </a:t>
            </a:r>
          </a:p>
          <a:p>
            <a:pPr marL="342900" lvl="0" indent="-342900">
              <a:defRPr/>
            </a:pPr>
            <a:r>
              <a:rPr lang="en-US" sz="1200" b="1" dirty="0">
                <a:solidFill>
                  <a:prstClr val="black"/>
                </a:solidFill>
                <a:latin typeface="Arial" pitchFamily="34" charset="0"/>
                <a:cs typeface="Arial" pitchFamily="34" charset="0"/>
              </a:rPr>
              <a:t>    </a:t>
            </a:r>
            <a:r>
              <a:rPr lang="en-US" sz="1200" b="1" dirty="0" err="1">
                <a:solidFill>
                  <a:prstClr val="black"/>
                </a:solidFill>
                <a:latin typeface="Arial" pitchFamily="34" charset="0"/>
                <a:cs typeface="Arial" pitchFamily="34" charset="0"/>
              </a:rPr>
              <a:t>filesystem</a:t>
            </a:r>
            <a:r>
              <a:rPr lang="en-US" sz="1200" b="1" dirty="0">
                <a:solidFill>
                  <a:prstClr val="black"/>
                </a:solidFill>
                <a:latin typeface="Arial" pitchFamily="34" charset="0"/>
                <a:cs typeface="Arial" pitchFamily="34" charset="0"/>
              </a:rPr>
              <a:t> or HDFS.</a:t>
            </a:r>
          </a:p>
          <a:p>
            <a:pPr marL="342900" lvl="0" indent="-342900">
              <a:defRPr/>
            </a:pPr>
            <a:endParaRPr lang="en-US" sz="1200" b="1" dirty="0">
              <a:solidFill>
                <a:prstClr val="black"/>
              </a:solidFill>
              <a:latin typeface="Arial" pitchFamily="34" charset="0"/>
              <a:cs typeface="Arial" pitchFamily="34" charset="0"/>
            </a:endParaRPr>
          </a:p>
          <a:p>
            <a:pPr marL="342900" lvl="0" indent="-342900">
              <a:defRPr/>
            </a:pPr>
            <a:r>
              <a:rPr lang="en-US" sz="1200" b="1" dirty="0">
                <a:solidFill>
                  <a:prstClr val="black"/>
                </a:solidFill>
                <a:latin typeface="Arial" pitchFamily="34" charset="0"/>
                <a:cs typeface="Arial" pitchFamily="34" charset="0"/>
              </a:rPr>
              <a:t>3. To </a:t>
            </a:r>
            <a:r>
              <a:rPr lang="en-US" sz="1200" b="1" dirty="0" err="1">
                <a:solidFill>
                  <a:prstClr val="black"/>
                </a:solidFill>
                <a:latin typeface="Arial" pitchFamily="34" charset="0"/>
                <a:cs typeface="Arial" pitchFamily="34" charset="0"/>
              </a:rPr>
              <a:t>prettyprint</a:t>
            </a:r>
            <a:r>
              <a:rPr lang="en-US" sz="1200" b="1" dirty="0">
                <a:solidFill>
                  <a:prstClr val="black"/>
                </a:solidFill>
                <a:latin typeface="Arial" pitchFamily="34" charset="0"/>
                <a:cs typeface="Arial" pitchFamily="34" charset="0"/>
              </a:rPr>
              <a:t> exported XML when using local mode, set -indented to true. </a:t>
            </a:r>
          </a:p>
          <a:p>
            <a:pPr lvl="0">
              <a:defRPr/>
            </a:pPr>
            <a:endParaRPr lang="en-US" sz="1200" b="1"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7471763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txBox="1">
            <a:spLocks/>
          </p:cNvSpPr>
          <p:nvPr/>
        </p:nvSpPr>
        <p:spPr>
          <a:xfrm>
            <a:off x="101600" y="6324600"/>
            <a:ext cx="609600" cy="457200"/>
          </a:xfrm>
          <a:prstGeom prst="rect">
            <a:avLst/>
          </a:prstGeom>
        </p:spPr>
        <p:txBody>
          <a:bodyPr vert="horz" lIns="0" tIns="0" rIns="0" bIns="0" rtlCol="0" anchor="ctr"/>
          <a:lstStyle>
            <a:defPPr>
              <a:defRPr lang="en-US"/>
            </a:defPPr>
            <a:lvl1pPr marL="0" algn="r" defTabSz="457200" rtl="0" eaLnBrk="1" latinLnBrk="0" hangingPunct="1">
              <a:defRPr sz="7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7A274C82-67D7-4610-88D3-C54432A97B27}" type="slidenum">
              <a:rPr lang="en-US" sz="400" smtClean="0"/>
              <a:pPr>
                <a:defRPr/>
              </a:pPr>
              <a:t>39</a:t>
            </a:fld>
            <a:endParaRPr lang="en-US" sz="400"/>
          </a:p>
        </p:txBody>
      </p:sp>
      <p:sp>
        <p:nvSpPr>
          <p:cNvPr id="5" name="Rectangle 4"/>
          <p:cNvSpPr/>
          <p:nvPr/>
        </p:nvSpPr>
        <p:spPr>
          <a:xfrm>
            <a:off x="881743" y="914400"/>
            <a:ext cx="8305800" cy="90024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The following example exports selected documents in the database to the native </a:t>
            </a:r>
            <a:r>
              <a:rPr kumimoji="0" lang="en-US" sz="105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filesystem</a:t>
            </a: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directory /space/</a:t>
            </a:r>
            <a:r>
              <a:rPr kumimoji="0" lang="en-US" sz="105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mlcp</a:t>
            </a: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/export/files. The directory filter selects only the documents in /plays.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mlcp.sh export -host </a:t>
            </a:r>
            <a:r>
              <a:rPr kumimoji="0" lang="en-US" sz="105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localhost</a:t>
            </a: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-port 8006 -username user \ -password </a:t>
            </a:r>
            <a:r>
              <a:rPr kumimoji="0" lang="en-US" sz="105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password</a:t>
            </a: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-mode local </a:t>
            </a:r>
            <a:r>
              <a:rPr kumimoji="0" lang="en-US" sz="105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a:t>
            </a:r>
            <a:r>
              <a:rPr kumimoji="0" lang="en-US" sz="1050" b="1"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output_file_path</a:t>
            </a:r>
            <a:r>
              <a:rPr kumimoji="0" lang="en-US" sz="105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 \ /space/</a:t>
            </a:r>
            <a:r>
              <a:rPr kumimoji="0" lang="en-US" sz="1050" b="1"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mlcp</a:t>
            </a:r>
            <a:r>
              <a:rPr kumimoji="0" lang="en-US" sz="105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/export/files -</a:t>
            </a:r>
            <a:r>
              <a:rPr kumimoji="0" lang="en-US" sz="1050" b="1"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directory_filter</a:t>
            </a:r>
            <a:r>
              <a:rPr kumimoji="0" lang="en-US" sz="105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 /plays/ </a:t>
            </a:r>
            <a:endPar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7" name="Rectangle 6"/>
          <p:cNvSpPr/>
          <p:nvPr/>
        </p:nvSpPr>
        <p:spPr>
          <a:xfrm>
            <a:off x="881743" y="2410298"/>
            <a:ext cx="8001000" cy="155427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Tw Cen MT" panose="020B0602020104020603"/>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kumimoji="0" lang="en-US" sz="105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  Exporting Documents to a Compressed File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mlcp.sh export -host </a:t>
            </a:r>
            <a:r>
              <a:rPr kumimoji="0" lang="en-US" sz="105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localhost</a:t>
            </a: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-port 8006 -username user \ -password </a:t>
            </a:r>
            <a:r>
              <a:rPr kumimoji="0" lang="en-US" sz="105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password</a:t>
            </a: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-mode local \ </a:t>
            </a:r>
            <a:r>
              <a:rPr kumimoji="0" lang="en-US" sz="105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a:t>
            </a:r>
            <a:r>
              <a:rPr kumimoji="0" lang="en-US" sz="1050" b="1"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output_file_path</a:t>
            </a:r>
            <a:r>
              <a:rPr kumimoji="0" lang="en-US" sz="105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 /space/examples/export -compress true </a:t>
            </a:r>
          </a:p>
          <a:p>
            <a:pPr marL="0" marR="0" lvl="0" indent="0" algn="l" defTabSz="914400" rtl="0" eaLnBrk="1" fontAlgn="auto" latinLnBrk="0" hangingPunct="1">
              <a:lnSpc>
                <a:spcPct val="100000"/>
              </a:lnSpc>
              <a:spcBef>
                <a:spcPts val="0"/>
              </a:spcBef>
              <a:spcAft>
                <a:spcPts val="0"/>
              </a:spcAft>
              <a:buClrTx/>
              <a:buSzTx/>
              <a:buFont typeface="Wingdings" pitchFamily="2" charset="2"/>
              <a:buChar char="q"/>
              <a:tabLst/>
              <a:defRPr/>
            </a:pPr>
            <a:r>
              <a:rPr kumimoji="0" lang="en-US" sz="105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 Exporting to an Archive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mlcp.sh export -host </a:t>
            </a:r>
            <a:r>
              <a:rPr kumimoji="0" lang="en-US" sz="105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localhost</a:t>
            </a: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-port 8006 -username user \ -password </a:t>
            </a:r>
            <a:r>
              <a:rPr kumimoji="0" lang="en-US" sz="105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password</a:t>
            </a: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-mode local \ -</a:t>
            </a:r>
            <a:r>
              <a:rPr kumimoji="0" lang="en-US" sz="1050" b="0"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output_file_path</a:t>
            </a:r>
            <a:r>
              <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rPr>
              <a:t> /space/examples/exported </a:t>
            </a:r>
            <a:r>
              <a:rPr kumimoji="0" lang="en-US" sz="105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a:t>
            </a:r>
            <a:r>
              <a:rPr kumimoji="0" lang="en-US" sz="1050" b="1"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output_type</a:t>
            </a:r>
            <a:r>
              <a:rPr kumimoji="0" lang="en-US" sz="105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 archive \ -</a:t>
            </a:r>
            <a:r>
              <a:rPr kumimoji="0" lang="en-US" sz="1050" b="1"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copy_permissions</a:t>
            </a:r>
            <a:r>
              <a:rPr kumimoji="0" lang="en-US" sz="105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 false -</a:t>
            </a:r>
            <a:r>
              <a:rPr kumimoji="0" lang="en-US" sz="1050" b="1" i="0" u="none" strike="noStrike" kern="1200" cap="none" spc="0" normalizeH="0" baseline="0" noProof="0" dirty="0" err="1">
                <a:ln>
                  <a:noFill/>
                </a:ln>
                <a:solidFill>
                  <a:prstClr val="black"/>
                </a:solidFill>
                <a:effectLst/>
                <a:uLnTx/>
                <a:uFillTx/>
                <a:latin typeface="Arial" pitchFamily="34" charset="0"/>
                <a:ea typeface="+mn-ea"/>
                <a:cs typeface="Arial" pitchFamily="34" charset="0"/>
              </a:rPr>
              <a:t>directory_filter</a:t>
            </a:r>
            <a:r>
              <a:rPr kumimoji="0" lang="en-US" sz="105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 /plays/  </a:t>
            </a:r>
            <a:endParaRPr kumimoji="0" lang="en-US" sz="1050" b="0" i="0" u="none" strike="noStrike" kern="1200" cap="none" spc="0" normalizeH="0" baseline="0" noProof="0" dirty="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941049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MLCP</a:t>
            </a:r>
            <a:endParaRPr lang="en-US" b="1" dirty="0"/>
          </a:p>
        </p:txBody>
      </p:sp>
      <p:sp>
        <p:nvSpPr>
          <p:cNvPr id="3" name="Content Placeholder 2"/>
          <p:cNvSpPr>
            <a:spLocks noGrp="1"/>
          </p:cNvSpPr>
          <p:nvPr>
            <p:ph idx="1"/>
          </p:nvPr>
        </p:nvSpPr>
        <p:spPr>
          <a:xfrm>
            <a:off x="384048" y="927575"/>
            <a:ext cx="8385048" cy="3319272"/>
          </a:xfrm>
        </p:spPr>
        <p:txBody>
          <a:bodyPr>
            <a:normAutofit/>
          </a:bodyPr>
          <a:lstStyle/>
          <a:p>
            <a:pPr marL="342900" indent="-342900">
              <a:lnSpc>
                <a:spcPct val="150000"/>
              </a:lnSpc>
              <a:buFont typeface="Wingdings" panose="05000000000000000000" pitchFamily="2" charset="2"/>
              <a:buChar char="Ø"/>
            </a:pPr>
            <a:r>
              <a:rPr lang="en-US" b="1" dirty="0">
                <a:solidFill>
                  <a:prstClr val="black"/>
                </a:solidFill>
              </a:rPr>
              <a:t>Supported Formats</a:t>
            </a:r>
          </a:p>
          <a:p>
            <a:pPr lvl="2">
              <a:buFont typeface="Wingdings" panose="05000000000000000000" pitchFamily="2" charset="2"/>
              <a:buChar char="ü"/>
            </a:pPr>
            <a:r>
              <a:rPr lang="en-US" dirty="0"/>
              <a:t>XML, JSON, text, binary files</a:t>
            </a:r>
          </a:p>
          <a:p>
            <a:pPr lvl="2">
              <a:buFont typeface="Wingdings" panose="05000000000000000000" pitchFamily="2" charset="2"/>
              <a:buChar char="ü"/>
            </a:pPr>
            <a:r>
              <a:rPr lang="en-US" dirty="0"/>
              <a:t>RDF Triples</a:t>
            </a:r>
          </a:p>
          <a:p>
            <a:pPr lvl="2">
              <a:buFont typeface="Wingdings" panose="05000000000000000000" pitchFamily="2" charset="2"/>
              <a:buChar char="ü"/>
            </a:pPr>
            <a:r>
              <a:rPr lang="en-US" dirty="0"/>
              <a:t>Compressed files and archives (ZIP, GZIP)</a:t>
            </a:r>
          </a:p>
          <a:p>
            <a:pPr lvl="2">
              <a:buFont typeface="Wingdings" panose="05000000000000000000" pitchFamily="2" charset="2"/>
              <a:buChar char="ü"/>
            </a:pPr>
            <a:r>
              <a:rPr lang="en-US" dirty="0" err="1"/>
              <a:t>MarkLogic</a:t>
            </a:r>
            <a:r>
              <a:rPr lang="en-US" dirty="0"/>
              <a:t> archive, which includes both content and metadata (e.g., permissions and properties)</a:t>
            </a:r>
          </a:p>
          <a:p>
            <a:pPr lvl="2">
              <a:buFont typeface="Wingdings" panose="05000000000000000000" pitchFamily="2" charset="2"/>
              <a:buChar char="ü"/>
            </a:pPr>
            <a:r>
              <a:rPr lang="en-US" dirty="0"/>
              <a:t>Delimited text (e.g., CSV) (import only)</a:t>
            </a:r>
          </a:p>
          <a:p>
            <a:pPr lvl="2">
              <a:buFont typeface="Wingdings" panose="05000000000000000000" pitchFamily="2" charset="2"/>
              <a:buChar char="ü"/>
            </a:pPr>
            <a:r>
              <a:rPr lang="en-US" dirty="0"/>
              <a:t>Temporal Documents</a:t>
            </a:r>
          </a:p>
          <a:p>
            <a:pPr lvl="2">
              <a:buFont typeface="Wingdings" panose="05000000000000000000" pitchFamily="2" charset="2"/>
              <a:buChar char="ü"/>
            </a:pPr>
            <a:r>
              <a:rPr lang="en-US" dirty="0"/>
              <a:t>Hadoop </a:t>
            </a:r>
            <a:r>
              <a:rPr lang="en-US" dirty="0" err="1"/>
              <a:t>SequenceFiles</a:t>
            </a:r>
            <a:endParaRPr lang="en-US" dirty="0"/>
          </a:p>
          <a:p>
            <a:pPr lvl="0">
              <a:lnSpc>
                <a:spcPct val="150000"/>
              </a:lnSpc>
            </a:pPr>
            <a:endParaRPr lang="en-US" sz="1600" dirty="0"/>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spTree>
    <p:extLst>
      <p:ext uri="{BB962C8B-B14F-4D97-AF65-F5344CB8AC3E}">
        <p14:creationId xmlns:p14="http://schemas.microsoft.com/office/powerpoint/2010/main" val="224863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txBox="1">
            <a:spLocks/>
          </p:cNvSpPr>
          <p:nvPr/>
        </p:nvSpPr>
        <p:spPr>
          <a:xfrm>
            <a:off x="101600" y="6324600"/>
            <a:ext cx="609600" cy="457200"/>
          </a:xfrm>
          <a:prstGeom prst="rect">
            <a:avLst/>
          </a:prstGeom>
        </p:spPr>
        <p:txBody>
          <a:bodyPr vert="horz" lIns="0" tIns="0" rIns="0" bIns="0" rtlCol="0" anchor="ctr"/>
          <a:lstStyle>
            <a:defPPr>
              <a:defRPr lang="en-US"/>
            </a:defPPr>
            <a:lvl1pPr marL="0" algn="r" defTabSz="457200" rtl="0" eaLnBrk="1" latinLnBrk="0" hangingPunct="1">
              <a:defRPr sz="75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7A274C82-67D7-4610-88D3-C54432A97B27}" type="slidenum">
              <a:rPr lang="en-US" sz="500" smtClean="0"/>
              <a:pPr>
                <a:defRPr/>
              </a:pPr>
              <a:t>40</a:t>
            </a:fld>
            <a:endParaRPr lang="en-US" sz="500"/>
          </a:p>
        </p:txBody>
      </p:sp>
      <p:sp>
        <p:nvSpPr>
          <p:cNvPr id="6" name="Rectangle 5"/>
          <p:cNvSpPr/>
          <p:nvPr/>
        </p:nvSpPr>
        <p:spPr>
          <a:xfrm>
            <a:off x="711200" y="460220"/>
            <a:ext cx="7772400" cy="2431435"/>
          </a:xfrm>
          <a:prstGeom prst="rect">
            <a:avLst/>
          </a:prstGeom>
        </p:spPr>
        <p:txBody>
          <a:bodyPr wrap="square">
            <a:spAutoFit/>
          </a:bodyPr>
          <a:lstStyle/>
          <a:p>
            <a:pPr lvl="0">
              <a:buFont typeface="Wingdings" pitchFamily="2" charset="2"/>
              <a:buChar char="q"/>
              <a:defRPr/>
            </a:pPr>
            <a:r>
              <a:rPr lang="en-US" sz="1400" b="1" dirty="0">
                <a:solidFill>
                  <a:prstClr val="black"/>
                </a:solidFill>
                <a:latin typeface="Arial" pitchFamily="34" charset="0"/>
                <a:cs typeface="Arial" pitchFamily="34" charset="0"/>
              </a:rPr>
              <a:t> Copying Content Between Databases</a:t>
            </a:r>
          </a:p>
          <a:p>
            <a:pPr lvl="0">
              <a:defRPr/>
            </a:pPr>
            <a:r>
              <a:rPr lang="en-US" sz="1400" b="1" dirty="0">
                <a:solidFill>
                  <a:prstClr val="black"/>
                </a:solidFill>
                <a:latin typeface="Arial" pitchFamily="34" charset="0"/>
                <a:cs typeface="Arial" pitchFamily="34" charset="0"/>
              </a:rPr>
              <a:t> </a:t>
            </a:r>
            <a:endParaRPr lang="en-US" sz="1400" dirty="0">
              <a:solidFill>
                <a:prstClr val="black"/>
              </a:solidFill>
              <a:latin typeface="Arial" pitchFamily="34" charset="0"/>
              <a:cs typeface="Arial" pitchFamily="34" charset="0"/>
            </a:endParaRPr>
          </a:p>
          <a:p>
            <a:pPr lvl="0">
              <a:defRPr/>
            </a:pPr>
            <a:r>
              <a:rPr lang="en-US" sz="1400" dirty="0">
                <a:solidFill>
                  <a:prstClr val="black"/>
                </a:solidFill>
                <a:latin typeface="Arial" pitchFamily="34" charset="0"/>
                <a:cs typeface="Arial" pitchFamily="34" charset="0"/>
              </a:rPr>
              <a:t>The following example copies selected documents, excluding the source permissions and adding the documents to 2 new collections in the destination database </a:t>
            </a:r>
          </a:p>
          <a:p>
            <a:pPr lvl="0">
              <a:defRPr/>
            </a:pPr>
            <a:endParaRPr lang="en-US" sz="1400" dirty="0">
              <a:solidFill>
                <a:prstClr val="black"/>
              </a:solidFill>
              <a:latin typeface="Arial" pitchFamily="34" charset="0"/>
              <a:cs typeface="Arial" pitchFamily="34" charset="0"/>
            </a:endParaRPr>
          </a:p>
          <a:p>
            <a:pPr lvl="1">
              <a:defRPr/>
            </a:pPr>
            <a:r>
              <a:rPr lang="en-US" sz="1400" dirty="0">
                <a:solidFill>
                  <a:prstClr val="black"/>
                </a:solidFill>
                <a:latin typeface="Arial" pitchFamily="34" charset="0"/>
                <a:cs typeface="Arial" pitchFamily="34" charset="0"/>
              </a:rPr>
              <a:t>$ mlcp.sh copy -mode local -</a:t>
            </a:r>
            <a:r>
              <a:rPr lang="en-US" sz="1400" dirty="0" err="1">
                <a:solidFill>
                  <a:prstClr val="black"/>
                </a:solidFill>
                <a:latin typeface="Arial" pitchFamily="34" charset="0"/>
                <a:cs typeface="Arial" pitchFamily="34" charset="0"/>
              </a:rPr>
              <a:t>input_host</a:t>
            </a:r>
            <a:r>
              <a:rPr lang="en-US" sz="1400" dirty="0">
                <a:solidFill>
                  <a:prstClr val="black"/>
                </a:solidFill>
                <a:latin typeface="Arial" pitchFamily="34" charset="0"/>
                <a:cs typeface="Arial" pitchFamily="34" charset="0"/>
              </a:rPr>
              <a:t> </a:t>
            </a:r>
            <a:r>
              <a:rPr lang="en-US" sz="1400" dirty="0" err="1">
                <a:solidFill>
                  <a:prstClr val="black"/>
                </a:solidFill>
                <a:latin typeface="Arial" pitchFamily="34" charset="0"/>
                <a:cs typeface="Arial" pitchFamily="34" charset="0"/>
              </a:rPr>
              <a:t>srchost</a:t>
            </a:r>
            <a:r>
              <a:rPr lang="en-US" sz="1400" dirty="0">
                <a:solidFill>
                  <a:prstClr val="black"/>
                </a:solidFill>
                <a:latin typeface="Arial" pitchFamily="34" charset="0"/>
                <a:cs typeface="Arial" pitchFamily="34" charset="0"/>
              </a:rPr>
              <a:t> -</a:t>
            </a:r>
            <a:r>
              <a:rPr lang="en-US" sz="1400" dirty="0" err="1">
                <a:solidFill>
                  <a:prstClr val="black"/>
                </a:solidFill>
                <a:latin typeface="Arial" pitchFamily="34" charset="0"/>
                <a:cs typeface="Arial" pitchFamily="34" charset="0"/>
              </a:rPr>
              <a:t>input_port</a:t>
            </a:r>
            <a:r>
              <a:rPr lang="en-US" sz="1400" dirty="0">
                <a:solidFill>
                  <a:prstClr val="black"/>
                </a:solidFill>
                <a:latin typeface="Arial" pitchFamily="34" charset="0"/>
                <a:cs typeface="Arial" pitchFamily="34" charset="0"/>
              </a:rPr>
              <a:t> 8006 \ </a:t>
            </a:r>
          </a:p>
          <a:p>
            <a:pPr lvl="1">
              <a:defRPr/>
            </a:pPr>
            <a:r>
              <a:rPr lang="en-US" sz="1400" dirty="0">
                <a:solidFill>
                  <a:prstClr val="black"/>
                </a:solidFill>
                <a:latin typeface="Arial" pitchFamily="34" charset="0"/>
                <a:cs typeface="Arial" pitchFamily="34" charset="0"/>
              </a:rPr>
              <a:t>-</a:t>
            </a:r>
            <a:r>
              <a:rPr lang="en-US" sz="1400" dirty="0" err="1">
                <a:solidFill>
                  <a:prstClr val="black"/>
                </a:solidFill>
                <a:latin typeface="Arial" pitchFamily="34" charset="0"/>
                <a:cs typeface="Arial" pitchFamily="34" charset="0"/>
              </a:rPr>
              <a:t>input_username</a:t>
            </a:r>
            <a:r>
              <a:rPr lang="en-US" sz="1400" dirty="0">
                <a:solidFill>
                  <a:prstClr val="black"/>
                </a:solidFill>
                <a:latin typeface="Arial" pitchFamily="34" charset="0"/>
                <a:cs typeface="Arial" pitchFamily="34" charset="0"/>
              </a:rPr>
              <a:t> user1 -</a:t>
            </a:r>
            <a:r>
              <a:rPr lang="en-US" sz="1400" dirty="0" err="1">
                <a:solidFill>
                  <a:prstClr val="black"/>
                </a:solidFill>
                <a:latin typeface="Arial" pitchFamily="34" charset="0"/>
                <a:cs typeface="Arial" pitchFamily="34" charset="0"/>
              </a:rPr>
              <a:t>input_password</a:t>
            </a:r>
            <a:r>
              <a:rPr lang="en-US" sz="1400" dirty="0">
                <a:solidFill>
                  <a:prstClr val="black"/>
                </a:solidFill>
                <a:latin typeface="Arial" pitchFamily="34" charset="0"/>
                <a:cs typeface="Arial" pitchFamily="34" charset="0"/>
              </a:rPr>
              <a:t> password1 \ </a:t>
            </a:r>
          </a:p>
          <a:p>
            <a:pPr lvl="1">
              <a:defRPr/>
            </a:pPr>
            <a:r>
              <a:rPr lang="en-US" sz="1400" dirty="0">
                <a:solidFill>
                  <a:prstClr val="black"/>
                </a:solidFill>
                <a:latin typeface="Arial" pitchFamily="34" charset="0"/>
                <a:cs typeface="Arial" pitchFamily="34" charset="0"/>
              </a:rPr>
              <a:t>-</a:t>
            </a:r>
            <a:r>
              <a:rPr lang="en-US" sz="1400" dirty="0" err="1">
                <a:solidFill>
                  <a:prstClr val="black"/>
                </a:solidFill>
                <a:latin typeface="Arial" pitchFamily="34" charset="0"/>
                <a:cs typeface="Arial" pitchFamily="34" charset="0"/>
              </a:rPr>
              <a:t>output_host</a:t>
            </a:r>
            <a:r>
              <a:rPr lang="en-US" sz="1400" dirty="0">
                <a:solidFill>
                  <a:prstClr val="black"/>
                </a:solidFill>
                <a:latin typeface="Arial" pitchFamily="34" charset="0"/>
                <a:cs typeface="Arial" pitchFamily="34" charset="0"/>
              </a:rPr>
              <a:t> </a:t>
            </a:r>
            <a:r>
              <a:rPr lang="en-US" sz="1400" dirty="0" err="1">
                <a:solidFill>
                  <a:prstClr val="black"/>
                </a:solidFill>
                <a:latin typeface="Arial" pitchFamily="34" charset="0"/>
                <a:cs typeface="Arial" pitchFamily="34" charset="0"/>
              </a:rPr>
              <a:t>desthost</a:t>
            </a:r>
            <a:r>
              <a:rPr lang="en-US" sz="1400" dirty="0">
                <a:solidFill>
                  <a:prstClr val="black"/>
                </a:solidFill>
                <a:latin typeface="Arial" pitchFamily="34" charset="0"/>
                <a:cs typeface="Arial" pitchFamily="34" charset="0"/>
              </a:rPr>
              <a:t> -</a:t>
            </a:r>
            <a:r>
              <a:rPr lang="en-US" sz="1400" dirty="0" err="1">
                <a:solidFill>
                  <a:prstClr val="black"/>
                </a:solidFill>
                <a:latin typeface="Arial" pitchFamily="34" charset="0"/>
                <a:cs typeface="Arial" pitchFamily="34" charset="0"/>
              </a:rPr>
              <a:t>output_port</a:t>
            </a:r>
            <a:r>
              <a:rPr lang="en-US" sz="1400" dirty="0">
                <a:solidFill>
                  <a:prstClr val="black"/>
                </a:solidFill>
                <a:latin typeface="Arial" pitchFamily="34" charset="0"/>
                <a:cs typeface="Arial" pitchFamily="34" charset="0"/>
              </a:rPr>
              <a:t> 8010 -</a:t>
            </a:r>
            <a:r>
              <a:rPr lang="en-US" sz="1400" dirty="0" err="1">
                <a:solidFill>
                  <a:prstClr val="black"/>
                </a:solidFill>
                <a:latin typeface="Arial" pitchFamily="34" charset="0"/>
                <a:cs typeface="Arial" pitchFamily="34" charset="0"/>
              </a:rPr>
              <a:t>output_username</a:t>
            </a:r>
            <a:r>
              <a:rPr lang="en-US" sz="1400" dirty="0">
                <a:solidFill>
                  <a:prstClr val="black"/>
                </a:solidFill>
                <a:latin typeface="Arial" pitchFamily="34" charset="0"/>
                <a:cs typeface="Arial" pitchFamily="34" charset="0"/>
              </a:rPr>
              <a:t> user2 \</a:t>
            </a:r>
          </a:p>
          <a:p>
            <a:pPr lvl="1">
              <a:defRPr/>
            </a:pPr>
            <a:r>
              <a:rPr lang="en-US" sz="1400" dirty="0">
                <a:solidFill>
                  <a:prstClr val="black"/>
                </a:solidFill>
                <a:latin typeface="Arial" pitchFamily="34" charset="0"/>
                <a:cs typeface="Arial" pitchFamily="34" charset="0"/>
              </a:rPr>
              <a:t> -</a:t>
            </a:r>
            <a:r>
              <a:rPr lang="en-US" sz="1400" dirty="0" err="1">
                <a:solidFill>
                  <a:prstClr val="black"/>
                </a:solidFill>
                <a:latin typeface="Arial" pitchFamily="34" charset="0"/>
                <a:cs typeface="Arial" pitchFamily="34" charset="0"/>
              </a:rPr>
              <a:t>output_password</a:t>
            </a:r>
            <a:r>
              <a:rPr lang="en-US" sz="1400" dirty="0">
                <a:solidFill>
                  <a:prstClr val="black"/>
                </a:solidFill>
                <a:latin typeface="Arial" pitchFamily="34" charset="0"/>
                <a:cs typeface="Arial" pitchFamily="34" charset="0"/>
              </a:rPr>
              <a:t> password2 -</a:t>
            </a:r>
            <a:r>
              <a:rPr lang="en-US" sz="1400" dirty="0" err="1">
                <a:solidFill>
                  <a:prstClr val="black"/>
                </a:solidFill>
                <a:latin typeface="Arial" pitchFamily="34" charset="0"/>
                <a:cs typeface="Arial" pitchFamily="34" charset="0"/>
              </a:rPr>
              <a:t>copy_permissions</a:t>
            </a:r>
            <a:r>
              <a:rPr lang="en-US" sz="1400" dirty="0">
                <a:solidFill>
                  <a:prstClr val="black"/>
                </a:solidFill>
                <a:latin typeface="Arial" pitchFamily="34" charset="0"/>
                <a:cs typeface="Arial" pitchFamily="34" charset="0"/>
              </a:rPr>
              <a:t> false \ </a:t>
            </a:r>
          </a:p>
          <a:p>
            <a:pPr lvl="1">
              <a:defRPr/>
            </a:pPr>
            <a:r>
              <a:rPr lang="en-US" sz="1400" dirty="0">
                <a:solidFill>
                  <a:prstClr val="black"/>
                </a:solidFill>
                <a:latin typeface="Arial" pitchFamily="34" charset="0"/>
                <a:cs typeface="Arial" pitchFamily="34" charset="0"/>
              </a:rPr>
              <a:t>-</a:t>
            </a:r>
            <a:r>
              <a:rPr lang="en-US" sz="1400" dirty="0" err="1">
                <a:solidFill>
                  <a:prstClr val="black"/>
                </a:solidFill>
                <a:latin typeface="Arial" pitchFamily="34" charset="0"/>
                <a:cs typeface="Arial" pitchFamily="34" charset="0"/>
              </a:rPr>
              <a:t>output_collections</a:t>
            </a:r>
            <a:r>
              <a:rPr lang="en-US" sz="1400" dirty="0">
                <a:solidFill>
                  <a:prstClr val="black"/>
                </a:solidFill>
                <a:latin typeface="Arial" pitchFamily="34" charset="0"/>
                <a:cs typeface="Arial" pitchFamily="34" charset="0"/>
              </a:rPr>
              <a:t> </a:t>
            </a:r>
            <a:r>
              <a:rPr lang="en-US" sz="1400" dirty="0" err="1">
                <a:solidFill>
                  <a:prstClr val="black"/>
                </a:solidFill>
                <a:latin typeface="Arial" pitchFamily="34" charset="0"/>
                <a:cs typeface="Arial" pitchFamily="34" charset="0"/>
              </a:rPr>
              <a:t>shakespeare,plays</a:t>
            </a:r>
            <a:r>
              <a:rPr lang="en-US" sz="1400" dirty="0">
                <a:solidFill>
                  <a:prstClr val="black"/>
                </a:solidFill>
                <a:latin typeface="Arial" pitchFamily="34" charset="0"/>
                <a:cs typeface="Arial" pitchFamily="34" charset="0"/>
              </a:rPr>
              <a:t> </a:t>
            </a:r>
            <a:endParaRPr lang="en-IN" sz="1600" dirty="0"/>
          </a:p>
          <a:p>
            <a:pPr lvl="0">
              <a:defRPr/>
            </a:pPr>
            <a:endParaRPr lang="en-US" sz="1100" b="1"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4144182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Resources</a:t>
            </a:r>
            <a:endParaRPr lang="en-US" b="1" dirty="0"/>
          </a:p>
        </p:txBody>
      </p:sp>
      <p:sp>
        <p:nvSpPr>
          <p:cNvPr id="3" name="Content Placeholder 2"/>
          <p:cNvSpPr>
            <a:spLocks noGrp="1"/>
          </p:cNvSpPr>
          <p:nvPr>
            <p:ph idx="1"/>
          </p:nvPr>
        </p:nvSpPr>
        <p:spPr>
          <a:xfrm>
            <a:off x="384048" y="727587"/>
            <a:ext cx="8385048" cy="3893574"/>
          </a:xfrm>
        </p:spPr>
        <p:txBody>
          <a:bodyPr>
            <a:normAutofit/>
          </a:bodyPr>
          <a:lstStyle/>
          <a:p>
            <a:r>
              <a:rPr lang="en-IN" dirty="0">
                <a:solidFill>
                  <a:schemeClr val="tx2">
                    <a:lumMod val="95000"/>
                    <a:lumOff val="5000"/>
                  </a:schemeClr>
                </a:solidFill>
                <a:hlinkClick r:id="rId2"/>
              </a:rPr>
              <a:t>https://github.com/marklogic/marklogic-contentpump</a:t>
            </a:r>
          </a:p>
          <a:p>
            <a:r>
              <a:rPr lang="en-IN" dirty="0">
                <a:solidFill>
                  <a:schemeClr val="tx2">
                    <a:lumMod val="95000"/>
                    <a:lumOff val="5000"/>
                  </a:schemeClr>
                </a:solidFill>
                <a:hlinkClick r:id="rId2"/>
              </a:rPr>
              <a:t>https://developer.marklogic.com/products/mlcp</a:t>
            </a:r>
          </a:p>
          <a:p>
            <a:endParaRPr lang="en-IN" dirty="0">
              <a:solidFill>
                <a:schemeClr val="tx2">
                  <a:lumMod val="95000"/>
                  <a:lumOff val="5000"/>
                </a:schemeClr>
              </a:solidFill>
              <a:hlinkClick r:id="rId2"/>
            </a:endParaRPr>
          </a:p>
          <a:p>
            <a:r>
              <a:rPr lang="en-IN" dirty="0">
                <a:solidFill>
                  <a:schemeClr val="tx2">
                    <a:lumMod val="95000"/>
                    <a:lumOff val="5000"/>
                  </a:schemeClr>
                </a:solidFill>
                <a:hlinkClick r:id="rId2"/>
              </a:rPr>
              <a:t>https://github.com/marklogic-community/corb2/wiki</a:t>
            </a:r>
          </a:p>
          <a:p>
            <a:r>
              <a:rPr lang="en-IN" dirty="0">
                <a:solidFill>
                  <a:schemeClr val="tx2">
                    <a:lumMod val="95000"/>
                    <a:lumOff val="5000"/>
                  </a:schemeClr>
                </a:solidFill>
                <a:hlinkClick r:id="rId2"/>
              </a:rPr>
              <a:t>https://github.com/marklogic-community/corb2/wiki/CORB-Stages</a:t>
            </a:r>
          </a:p>
          <a:p>
            <a:r>
              <a:rPr lang="en-IN" dirty="0">
                <a:solidFill>
                  <a:schemeClr val="tx2">
                    <a:lumMod val="95000"/>
                    <a:lumOff val="5000"/>
                  </a:schemeClr>
                </a:solidFill>
                <a:hlinkClick r:id="rId2"/>
              </a:rPr>
              <a:t>https://github.com/marklogic-community/corb2</a:t>
            </a:r>
          </a:p>
          <a:p>
            <a:endParaRPr lang="en-IN" dirty="0">
              <a:solidFill>
                <a:schemeClr val="tx2">
                  <a:lumMod val="95000"/>
                  <a:lumOff val="5000"/>
                </a:schemeClr>
              </a:solidFill>
              <a:hlinkClick r:id="rId2"/>
            </a:endParaRPr>
          </a:p>
          <a:p>
            <a:r>
              <a:rPr lang="en-IN" dirty="0">
                <a:solidFill>
                  <a:schemeClr val="tx2">
                    <a:lumMod val="95000"/>
                    <a:lumOff val="5000"/>
                  </a:schemeClr>
                </a:solidFill>
                <a:hlinkClick r:id="rId2"/>
              </a:rPr>
              <a:t>https://docs.marklogic.com/guide/monitoring</a:t>
            </a:r>
            <a:endParaRPr lang="en-IN" dirty="0">
              <a:solidFill>
                <a:schemeClr val="tx2">
                  <a:lumMod val="95000"/>
                  <a:lumOff val="5000"/>
                </a:schemeClr>
              </a:solidFill>
            </a:endParaRPr>
          </a:p>
          <a:p>
            <a:r>
              <a:rPr lang="en-IN" dirty="0">
                <a:solidFill>
                  <a:schemeClr val="tx2">
                    <a:lumMod val="95000"/>
                    <a:lumOff val="5000"/>
                  </a:schemeClr>
                </a:solidFill>
                <a:hlinkClick r:id="rId3"/>
              </a:rPr>
              <a:t>https://docs.marklogic.com/guide/concepts/admin-monitoring</a:t>
            </a:r>
            <a:endParaRPr lang="en-IN" dirty="0">
              <a:solidFill>
                <a:schemeClr val="tx2">
                  <a:lumMod val="95000"/>
                  <a:lumOff val="5000"/>
                </a:schemeClr>
              </a:solidFill>
            </a:endParaRPr>
          </a:p>
          <a:p>
            <a:endParaRPr lang="en-IN" dirty="0">
              <a:solidFill>
                <a:schemeClr val="tx2">
                  <a:lumMod val="95000"/>
                  <a:lumOff val="5000"/>
                </a:schemeClr>
              </a:solidFill>
            </a:endParaRPr>
          </a:p>
          <a:p>
            <a:endParaRPr lang="en-IN" dirty="0">
              <a:solidFill>
                <a:schemeClr val="tx2">
                  <a:lumMod val="95000"/>
                  <a:lumOff val="5000"/>
                </a:schemeClr>
              </a:solidFill>
            </a:endParaRPr>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spTree>
    <p:extLst>
      <p:ext uri="{BB962C8B-B14F-4D97-AF65-F5344CB8AC3E}">
        <p14:creationId xmlns:p14="http://schemas.microsoft.com/office/powerpoint/2010/main" val="21997100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name="White_Graphic_Theme_THANKyo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a:xfrm>
            <a:off x="612648" y="2529939"/>
            <a:ext cx="7772400" cy="630936"/>
          </a:xfrm>
        </p:spPr>
        <p:txBody>
          <a:bodyPr>
            <a:normAutofit/>
          </a:bodyPr>
          <a:lstStyle/>
          <a:p>
            <a:r>
              <a:rPr lang="en-US" sz="1800" dirty="0"/>
              <a:t>Cognizant </a:t>
            </a:r>
            <a:r>
              <a:rPr lang="en-US" sz="1800" dirty="0" err="1"/>
              <a:t>MarkLogic</a:t>
            </a:r>
            <a:r>
              <a:rPr lang="en-US" sz="1800" dirty="0"/>
              <a:t> </a:t>
            </a:r>
            <a:r>
              <a:rPr lang="en-US" sz="1800" dirty="0" err="1" smtClean="0"/>
              <a:t>CoE</a:t>
            </a:r>
            <a:r>
              <a:rPr lang="en-US" sz="1800" dirty="0" smtClean="0"/>
              <a:t> </a:t>
            </a:r>
            <a:r>
              <a:rPr lang="en-US" sz="1800" dirty="0"/>
              <a:t>DL </a:t>
            </a:r>
            <a:r>
              <a:rPr lang="en-US" sz="1800" dirty="0">
                <a:sym typeface="Wingdings" panose="05000000000000000000" pitchFamily="2" charset="2"/>
              </a:rPr>
              <a:t> </a:t>
            </a:r>
            <a:r>
              <a:rPr lang="en-US" sz="1800" b="1" dirty="0"/>
              <a:t>BigDataMarklogicCOE@cognizant.com</a:t>
            </a:r>
          </a:p>
        </p:txBody>
      </p:sp>
    </p:spTree>
    <p:extLst>
      <p:ext uri="{BB962C8B-B14F-4D97-AF65-F5344CB8AC3E}">
        <p14:creationId xmlns:p14="http://schemas.microsoft.com/office/powerpoint/2010/main" val="4217807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MLCP</a:t>
            </a:r>
            <a:endParaRPr lang="en-US" b="1" dirty="0"/>
          </a:p>
        </p:txBody>
      </p:sp>
      <p:sp>
        <p:nvSpPr>
          <p:cNvPr id="3" name="Content Placeholder 2"/>
          <p:cNvSpPr>
            <a:spLocks noGrp="1"/>
          </p:cNvSpPr>
          <p:nvPr>
            <p:ph idx="1"/>
          </p:nvPr>
        </p:nvSpPr>
        <p:spPr>
          <a:xfrm>
            <a:off x="384048" y="727587"/>
            <a:ext cx="8385048" cy="3893574"/>
          </a:xfrm>
        </p:spPr>
        <p:txBody>
          <a:bodyPr>
            <a:normAutofit fontScale="77500" lnSpcReduction="20000"/>
          </a:bodyPr>
          <a:lstStyle/>
          <a:p>
            <a:pPr marL="342900" indent="-342900">
              <a:lnSpc>
                <a:spcPct val="150000"/>
              </a:lnSpc>
              <a:buFont typeface="Wingdings" panose="05000000000000000000" pitchFamily="2" charset="2"/>
              <a:buChar char="Ø"/>
            </a:pPr>
            <a:r>
              <a:rPr lang="en-US" sz="2000" b="1" dirty="0">
                <a:solidFill>
                  <a:prstClr val="black"/>
                </a:solidFill>
              </a:rPr>
              <a:t>Requirements for </a:t>
            </a:r>
            <a:r>
              <a:rPr lang="en-US" sz="2000" b="1" dirty="0" err="1">
                <a:solidFill>
                  <a:prstClr val="black"/>
                </a:solidFill>
              </a:rPr>
              <a:t>mlcp</a:t>
            </a:r>
            <a:endParaRPr lang="en-US" sz="2000" b="1" dirty="0">
              <a:solidFill>
                <a:prstClr val="black"/>
              </a:solidFill>
            </a:endParaRPr>
          </a:p>
          <a:p>
            <a:pPr lvl="2">
              <a:lnSpc>
                <a:spcPct val="160000"/>
              </a:lnSpc>
              <a:buFont typeface="Wingdings" panose="05000000000000000000" pitchFamily="2" charset="2"/>
              <a:buChar char="ü"/>
            </a:pPr>
            <a:r>
              <a:rPr lang="en-US" dirty="0" err="1">
                <a:solidFill>
                  <a:prstClr val="black"/>
                </a:solidFill>
              </a:rPr>
              <a:t>MarkLogic</a:t>
            </a:r>
            <a:r>
              <a:rPr lang="en-US" dirty="0">
                <a:solidFill>
                  <a:prstClr val="black"/>
                </a:solidFill>
              </a:rPr>
              <a:t> server</a:t>
            </a:r>
          </a:p>
          <a:p>
            <a:pPr lvl="2">
              <a:lnSpc>
                <a:spcPct val="160000"/>
              </a:lnSpc>
              <a:buFont typeface="Wingdings" panose="05000000000000000000" pitchFamily="2" charset="2"/>
              <a:buChar char="ü"/>
            </a:pPr>
            <a:r>
              <a:rPr lang="en-US" dirty="0">
                <a:solidFill>
                  <a:prstClr val="black"/>
                </a:solidFill>
              </a:rPr>
              <a:t>MLCP download – developer.marklogic.com/products/</a:t>
            </a:r>
            <a:r>
              <a:rPr lang="en-US" dirty="0" err="1">
                <a:solidFill>
                  <a:prstClr val="black"/>
                </a:solidFill>
              </a:rPr>
              <a:t>mlcp</a:t>
            </a:r>
            <a:endParaRPr lang="en-US" dirty="0">
              <a:solidFill>
                <a:prstClr val="black"/>
              </a:solidFill>
            </a:endParaRPr>
          </a:p>
          <a:p>
            <a:pPr lvl="2">
              <a:lnSpc>
                <a:spcPct val="160000"/>
              </a:lnSpc>
              <a:buFont typeface="Wingdings" panose="05000000000000000000" pitchFamily="2" charset="2"/>
              <a:buChar char="ü"/>
            </a:pPr>
            <a:r>
              <a:rPr lang="en-US" dirty="0">
                <a:solidFill>
                  <a:prstClr val="black"/>
                </a:solidFill>
              </a:rPr>
              <a:t>XDBC Server or REST API Instance</a:t>
            </a:r>
          </a:p>
          <a:p>
            <a:pPr lvl="2">
              <a:lnSpc>
                <a:spcPct val="160000"/>
              </a:lnSpc>
              <a:buFont typeface="Wingdings" panose="05000000000000000000" pitchFamily="2" charset="2"/>
              <a:buChar char="ü"/>
            </a:pPr>
            <a:r>
              <a:rPr lang="en-US" dirty="0">
                <a:solidFill>
                  <a:prstClr val="black"/>
                </a:solidFill>
              </a:rPr>
              <a:t>Ruby installation</a:t>
            </a:r>
          </a:p>
          <a:p>
            <a:pPr lvl="2">
              <a:lnSpc>
                <a:spcPct val="160000"/>
              </a:lnSpc>
              <a:buFont typeface="Wingdings" panose="05000000000000000000" pitchFamily="2" charset="2"/>
              <a:buChar char="ü"/>
            </a:pPr>
            <a:r>
              <a:rPr lang="en-US" dirty="0">
                <a:solidFill>
                  <a:prstClr val="black"/>
                </a:solidFill>
              </a:rPr>
              <a:t>JRE 1.6 or later</a:t>
            </a:r>
            <a:endParaRPr lang="en-US" sz="1800" dirty="0"/>
          </a:p>
          <a:p>
            <a:pPr marL="342900" lvl="0" indent="-342900">
              <a:lnSpc>
                <a:spcPct val="150000"/>
              </a:lnSpc>
              <a:buFont typeface="Wingdings" panose="05000000000000000000" pitchFamily="2" charset="2"/>
              <a:buChar char="Ø"/>
            </a:pPr>
            <a:r>
              <a:rPr lang="en-US" sz="2000" b="1" dirty="0">
                <a:solidFill>
                  <a:prstClr val="black"/>
                </a:solidFill>
              </a:rPr>
              <a:t>Modes</a:t>
            </a:r>
          </a:p>
          <a:p>
            <a:pPr lvl="2">
              <a:lnSpc>
                <a:spcPct val="150000"/>
              </a:lnSpc>
              <a:buFont typeface="Wingdings" panose="05000000000000000000" pitchFamily="2" charset="2"/>
              <a:buChar char="ü"/>
            </a:pPr>
            <a:r>
              <a:rPr lang="en-US" dirty="0">
                <a:solidFill>
                  <a:prstClr val="black"/>
                </a:solidFill>
              </a:rPr>
              <a:t>Local</a:t>
            </a:r>
          </a:p>
          <a:p>
            <a:pPr lvl="2">
              <a:lnSpc>
                <a:spcPct val="150000"/>
              </a:lnSpc>
              <a:buFont typeface="Wingdings" panose="05000000000000000000" pitchFamily="2" charset="2"/>
              <a:buChar char="ü"/>
            </a:pPr>
            <a:r>
              <a:rPr lang="en-US" dirty="0">
                <a:solidFill>
                  <a:prstClr val="black"/>
                </a:solidFill>
              </a:rPr>
              <a:t>Distributed</a:t>
            </a:r>
          </a:p>
          <a:p>
            <a:pPr marL="342900" lvl="0" indent="-342900">
              <a:lnSpc>
                <a:spcPct val="150000"/>
              </a:lnSpc>
              <a:buFont typeface="Wingdings" panose="05000000000000000000" pitchFamily="2" charset="2"/>
              <a:buChar char="Ø"/>
            </a:pPr>
            <a:r>
              <a:rPr lang="en-US" sz="2000" b="1" dirty="0">
                <a:solidFill>
                  <a:prstClr val="black"/>
                </a:solidFill>
              </a:rPr>
              <a:t>Operations </a:t>
            </a:r>
          </a:p>
          <a:p>
            <a:pPr lvl="2">
              <a:buFont typeface="Wingdings" panose="05000000000000000000" pitchFamily="2" charset="2"/>
              <a:buChar char="ü"/>
            </a:pPr>
            <a:r>
              <a:rPr lang="en-US" dirty="0">
                <a:solidFill>
                  <a:prstClr val="black"/>
                </a:solidFill>
              </a:rPr>
              <a:t>Import</a:t>
            </a:r>
          </a:p>
          <a:p>
            <a:pPr lvl="2">
              <a:buFont typeface="Wingdings" panose="05000000000000000000" pitchFamily="2" charset="2"/>
              <a:buChar char="ü"/>
            </a:pPr>
            <a:r>
              <a:rPr lang="en-US" dirty="0">
                <a:solidFill>
                  <a:prstClr val="black"/>
                </a:solidFill>
              </a:rPr>
              <a:t>Export</a:t>
            </a:r>
          </a:p>
          <a:p>
            <a:pPr lvl="2">
              <a:buFont typeface="Wingdings" panose="05000000000000000000" pitchFamily="2" charset="2"/>
              <a:buChar char="ü"/>
            </a:pPr>
            <a:r>
              <a:rPr lang="en-US" dirty="0">
                <a:solidFill>
                  <a:prstClr val="black"/>
                </a:solidFill>
              </a:rPr>
              <a:t>Copy</a:t>
            </a:r>
          </a:p>
          <a:p>
            <a:pPr marL="342900" lvl="0" indent="-342900">
              <a:lnSpc>
                <a:spcPct val="150000"/>
              </a:lnSpc>
              <a:buFont typeface="Wingdings" panose="05000000000000000000" pitchFamily="2" charset="2"/>
              <a:buChar char="Ø"/>
            </a:pPr>
            <a:endParaRPr lang="en-US" sz="2000" dirty="0">
              <a:solidFill>
                <a:prstClr val="black"/>
              </a:solidFill>
            </a:endParaRPr>
          </a:p>
          <a:p>
            <a:pPr lvl="2">
              <a:buFont typeface="Wingdings" panose="05000000000000000000" pitchFamily="2" charset="2"/>
              <a:buChar char="ü"/>
            </a:pPr>
            <a:endParaRPr lang="en-US" sz="1800" dirty="0"/>
          </a:p>
          <a:p>
            <a:pPr lvl="2">
              <a:buFont typeface="Wingdings" panose="05000000000000000000" pitchFamily="2" charset="2"/>
              <a:buChar char="ü"/>
            </a:pPr>
            <a:endParaRPr lang="en-US" sz="1800" dirty="0"/>
          </a:p>
          <a:p>
            <a:pPr lvl="2">
              <a:buFont typeface="Wingdings" panose="05000000000000000000" pitchFamily="2" charset="2"/>
              <a:buChar char="ü"/>
            </a:pPr>
            <a:endParaRPr lang="en-US" sz="1800" dirty="0"/>
          </a:p>
          <a:p>
            <a:pPr lvl="0">
              <a:lnSpc>
                <a:spcPct val="150000"/>
              </a:lnSpc>
            </a:pPr>
            <a:endParaRPr lang="en-US" dirty="0"/>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spTree>
    <p:extLst>
      <p:ext uri="{BB962C8B-B14F-4D97-AF65-F5344CB8AC3E}">
        <p14:creationId xmlns:p14="http://schemas.microsoft.com/office/powerpoint/2010/main" val="9024775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MLCP</a:t>
            </a:r>
            <a:endParaRPr lang="en-US" b="1" dirty="0"/>
          </a:p>
        </p:txBody>
      </p:sp>
      <p:sp>
        <p:nvSpPr>
          <p:cNvPr id="3" name="Content Placeholder 2"/>
          <p:cNvSpPr>
            <a:spLocks noGrp="1"/>
          </p:cNvSpPr>
          <p:nvPr>
            <p:ph idx="1"/>
          </p:nvPr>
        </p:nvSpPr>
        <p:spPr>
          <a:xfrm>
            <a:off x="384048" y="727587"/>
            <a:ext cx="8385048" cy="3893574"/>
          </a:xfrm>
        </p:spPr>
        <p:txBody>
          <a:bodyPr>
            <a:normAutofit fontScale="77500" lnSpcReduction="20000"/>
          </a:bodyPr>
          <a:lstStyle/>
          <a:p>
            <a:pPr marL="342900" lvl="0" indent="-342900">
              <a:lnSpc>
                <a:spcPct val="150000"/>
              </a:lnSpc>
              <a:buFont typeface="Wingdings" panose="05000000000000000000" pitchFamily="2" charset="2"/>
              <a:buChar char="Ø"/>
            </a:pPr>
            <a:r>
              <a:rPr lang="en-US" sz="2000" b="1" dirty="0">
                <a:solidFill>
                  <a:prstClr val="black"/>
                </a:solidFill>
              </a:rPr>
              <a:t>Import command</a:t>
            </a:r>
          </a:p>
          <a:p>
            <a:pPr marL="685800" lvl="2" indent="0">
              <a:lnSpc>
                <a:spcPct val="150000"/>
              </a:lnSpc>
              <a:buNone/>
            </a:pPr>
            <a:r>
              <a:rPr lang="en-US" sz="1000" dirty="0">
                <a:solidFill>
                  <a:prstClr val="black"/>
                </a:solidFill>
              </a:rPr>
              <a:t>mlcp.sh import \</a:t>
            </a:r>
          </a:p>
          <a:p>
            <a:pPr marL="685800" lvl="2" indent="0">
              <a:lnSpc>
                <a:spcPct val="150000"/>
              </a:lnSpc>
              <a:buNone/>
            </a:pPr>
            <a:r>
              <a:rPr lang="en-US" sz="1000" dirty="0">
                <a:solidFill>
                  <a:prstClr val="black"/>
                </a:solidFill>
              </a:rPr>
              <a:t> -host localhost \</a:t>
            </a:r>
          </a:p>
          <a:p>
            <a:pPr marL="685800" lvl="2" indent="0">
              <a:lnSpc>
                <a:spcPct val="150000"/>
              </a:lnSpc>
              <a:buNone/>
            </a:pPr>
            <a:r>
              <a:rPr lang="en-US" sz="1000" dirty="0">
                <a:solidFill>
                  <a:prstClr val="black"/>
                </a:solidFill>
              </a:rPr>
              <a:t> -port 8006 \</a:t>
            </a:r>
          </a:p>
          <a:p>
            <a:pPr marL="685800" lvl="2" indent="0">
              <a:lnSpc>
                <a:spcPct val="150000"/>
              </a:lnSpc>
              <a:buNone/>
            </a:pPr>
            <a:r>
              <a:rPr lang="en-US" sz="1000" dirty="0">
                <a:solidFill>
                  <a:prstClr val="black"/>
                </a:solidFill>
              </a:rPr>
              <a:t> -username user \</a:t>
            </a:r>
          </a:p>
          <a:p>
            <a:pPr marL="685800" lvl="2" indent="0">
              <a:lnSpc>
                <a:spcPct val="150000"/>
              </a:lnSpc>
              <a:buNone/>
            </a:pPr>
            <a:r>
              <a:rPr lang="en-US" sz="1000" dirty="0">
                <a:solidFill>
                  <a:prstClr val="black"/>
                </a:solidFill>
              </a:rPr>
              <a:t> -password ******* \</a:t>
            </a:r>
          </a:p>
          <a:p>
            <a:pPr marL="685800" lvl="2" indent="0">
              <a:lnSpc>
                <a:spcPct val="150000"/>
              </a:lnSpc>
              <a:buNone/>
            </a:pPr>
            <a:r>
              <a:rPr lang="en-US" sz="1000" dirty="0">
                <a:solidFill>
                  <a:prstClr val="black"/>
                </a:solidFill>
              </a:rPr>
              <a:t> -</a:t>
            </a:r>
            <a:r>
              <a:rPr lang="en-US" sz="1000" dirty="0" err="1">
                <a:solidFill>
                  <a:prstClr val="black"/>
                </a:solidFill>
              </a:rPr>
              <a:t>input_file_path</a:t>
            </a:r>
            <a:r>
              <a:rPr lang="en-US" sz="1000" dirty="0">
                <a:solidFill>
                  <a:prstClr val="black"/>
                </a:solidFill>
              </a:rPr>
              <a:t> /data/latest</a:t>
            </a:r>
          </a:p>
          <a:p>
            <a:pPr marL="685800" lvl="2" indent="0">
              <a:lnSpc>
                <a:spcPct val="150000"/>
              </a:lnSpc>
              <a:buNone/>
            </a:pPr>
            <a:endParaRPr lang="en-US" sz="1000" dirty="0">
              <a:solidFill>
                <a:prstClr val="black"/>
              </a:solidFill>
            </a:endParaRPr>
          </a:p>
          <a:p>
            <a:pPr marL="342900" lvl="0" indent="-342900">
              <a:lnSpc>
                <a:spcPct val="150000"/>
              </a:lnSpc>
              <a:buFont typeface="Wingdings" panose="05000000000000000000" pitchFamily="2" charset="2"/>
              <a:buChar char="Ø"/>
            </a:pPr>
            <a:r>
              <a:rPr lang="en-US" sz="2000" b="1" dirty="0">
                <a:solidFill>
                  <a:prstClr val="black"/>
                </a:solidFill>
              </a:rPr>
              <a:t>Export command</a:t>
            </a:r>
          </a:p>
          <a:p>
            <a:pPr marL="685800" lvl="2" indent="0">
              <a:lnSpc>
                <a:spcPct val="150000"/>
              </a:lnSpc>
              <a:buNone/>
            </a:pPr>
            <a:r>
              <a:rPr lang="en-US" sz="1000" dirty="0">
                <a:solidFill>
                  <a:prstClr val="black"/>
                </a:solidFill>
              </a:rPr>
              <a:t>mlcp.sh export \</a:t>
            </a:r>
          </a:p>
          <a:p>
            <a:pPr marL="685800" lvl="2" indent="0">
              <a:lnSpc>
                <a:spcPct val="150000"/>
              </a:lnSpc>
              <a:buNone/>
            </a:pPr>
            <a:r>
              <a:rPr lang="en-US" sz="1000" dirty="0">
                <a:solidFill>
                  <a:prstClr val="black"/>
                </a:solidFill>
              </a:rPr>
              <a:t> -host localhost \</a:t>
            </a:r>
          </a:p>
          <a:p>
            <a:pPr marL="685800" lvl="2" indent="0">
              <a:lnSpc>
                <a:spcPct val="150000"/>
              </a:lnSpc>
              <a:buNone/>
            </a:pPr>
            <a:r>
              <a:rPr lang="en-US" sz="1000" dirty="0">
                <a:solidFill>
                  <a:prstClr val="black"/>
                </a:solidFill>
              </a:rPr>
              <a:t> -port 8006 \</a:t>
            </a:r>
          </a:p>
          <a:p>
            <a:pPr marL="685800" lvl="2" indent="0">
              <a:lnSpc>
                <a:spcPct val="150000"/>
              </a:lnSpc>
              <a:buNone/>
            </a:pPr>
            <a:r>
              <a:rPr lang="en-US" sz="1000" dirty="0">
                <a:solidFill>
                  <a:prstClr val="black"/>
                </a:solidFill>
              </a:rPr>
              <a:t> -username user \</a:t>
            </a:r>
          </a:p>
          <a:p>
            <a:pPr marL="685800" lvl="2" indent="0">
              <a:lnSpc>
                <a:spcPct val="150000"/>
              </a:lnSpc>
              <a:buNone/>
            </a:pPr>
            <a:r>
              <a:rPr lang="en-US" sz="1000" dirty="0">
                <a:solidFill>
                  <a:prstClr val="black"/>
                </a:solidFill>
              </a:rPr>
              <a:t> -password ******* \</a:t>
            </a:r>
          </a:p>
          <a:p>
            <a:pPr marL="685800" lvl="2" indent="0">
              <a:lnSpc>
                <a:spcPct val="150000"/>
              </a:lnSpc>
              <a:buNone/>
            </a:pPr>
            <a:r>
              <a:rPr lang="en-US" sz="1000" dirty="0">
                <a:solidFill>
                  <a:prstClr val="black"/>
                </a:solidFill>
              </a:rPr>
              <a:t> -</a:t>
            </a:r>
            <a:r>
              <a:rPr lang="en-US" sz="1000" dirty="0" err="1">
                <a:solidFill>
                  <a:prstClr val="black"/>
                </a:solidFill>
              </a:rPr>
              <a:t>output_file_path</a:t>
            </a:r>
            <a:r>
              <a:rPr lang="en-US" sz="1000" dirty="0">
                <a:solidFill>
                  <a:prstClr val="black"/>
                </a:solidFill>
              </a:rPr>
              <a:t> /out/collections \</a:t>
            </a:r>
          </a:p>
          <a:p>
            <a:pPr marL="685800" lvl="2" indent="0">
              <a:lnSpc>
                <a:spcPct val="150000"/>
              </a:lnSpc>
              <a:buNone/>
            </a:pPr>
            <a:r>
              <a:rPr lang="en-US" sz="1000" dirty="0">
                <a:solidFill>
                  <a:prstClr val="black"/>
                </a:solidFill>
              </a:rPr>
              <a:t> -compress true</a:t>
            </a:r>
            <a:endParaRPr lang="en-US" sz="1800" dirty="0"/>
          </a:p>
          <a:p>
            <a:pPr lvl="2">
              <a:buFont typeface="Wingdings" panose="05000000000000000000" pitchFamily="2" charset="2"/>
              <a:buChar char="ü"/>
            </a:pPr>
            <a:endParaRPr lang="en-US" sz="1800" dirty="0"/>
          </a:p>
          <a:p>
            <a:pPr lvl="0">
              <a:lnSpc>
                <a:spcPct val="150000"/>
              </a:lnSpc>
            </a:pPr>
            <a:endParaRPr lang="en-US" dirty="0"/>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spTree>
    <p:extLst>
      <p:ext uri="{BB962C8B-B14F-4D97-AF65-F5344CB8AC3E}">
        <p14:creationId xmlns:p14="http://schemas.microsoft.com/office/powerpoint/2010/main" val="2461879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754" y="2080883"/>
            <a:ext cx="4021393" cy="795528"/>
          </a:xfrm>
        </p:spPr>
        <p:txBody>
          <a:bodyPr>
            <a:noAutofit/>
          </a:bodyPr>
          <a:lstStyle/>
          <a:p>
            <a:r>
              <a:rPr lang="en-US" sz="4000" b="1" dirty="0" err="1" smtClean="0"/>
              <a:t>CoRB</a:t>
            </a:r>
            <a:endParaRPr lang="en-US" sz="4000" b="1" dirty="0"/>
          </a:p>
        </p:txBody>
      </p:sp>
    </p:spTree>
    <p:extLst>
      <p:ext uri="{BB962C8B-B14F-4D97-AF65-F5344CB8AC3E}">
        <p14:creationId xmlns:p14="http://schemas.microsoft.com/office/powerpoint/2010/main" val="6513368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CoRB</a:t>
            </a:r>
            <a:endParaRPr lang="en-US" b="1" dirty="0"/>
          </a:p>
        </p:txBody>
      </p:sp>
      <p:sp>
        <p:nvSpPr>
          <p:cNvPr id="3" name="Content Placeholder 2"/>
          <p:cNvSpPr>
            <a:spLocks noGrp="1"/>
          </p:cNvSpPr>
          <p:nvPr>
            <p:ph idx="1"/>
          </p:nvPr>
        </p:nvSpPr>
        <p:spPr>
          <a:xfrm>
            <a:off x="384048" y="727587"/>
            <a:ext cx="8385048" cy="3893574"/>
          </a:xfrm>
        </p:spPr>
        <p:txBody>
          <a:bodyPr>
            <a:normAutofit/>
          </a:bodyPr>
          <a:lstStyle/>
          <a:p>
            <a:pPr marL="342900" indent="-342900" fontAlgn="base">
              <a:lnSpc>
                <a:spcPct val="150000"/>
              </a:lnSpc>
              <a:buFont typeface="Wingdings" panose="05000000000000000000" pitchFamily="2" charset="2"/>
              <a:buChar char="Ø"/>
            </a:pPr>
            <a:r>
              <a:rPr lang="en-US" dirty="0">
                <a:solidFill>
                  <a:prstClr val="black"/>
                </a:solidFill>
              </a:rPr>
              <a:t>CORB – </a:t>
            </a:r>
            <a:r>
              <a:rPr lang="en-US" dirty="0" err="1">
                <a:solidFill>
                  <a:prstClr val="black"/>
                </a:solidFill>
              </a:rPr>
              <a:t>COntent</a:t>
            </a:r>
            <a:r>
              <a:rPr lang="en-US" dirty="0">
                <a:solidFill>
                  <a:prstClr val="black"/>
                </a:solidFill>
              </a:rPr>
              <a:t> Reprocessing in Bulk</a:t>
            </a:r>
          </a:p>
          <a:p>
            <a:pPr marL="342900" indent="-342900">
              <a:lnSpc>
                <a:spcPct val="150000"/>
              </a:lnSpc>
              <a:buFont typeface="Wingdings" panose="05000000000000000000" pitchFamily="2" charset="2"/>
              <a:buChar char="Ø"/>
            </a:pPr>
            <a:r>
              <a:rPr lang="en-US" dirty="0"/>
              <a:t>Open Source Java tool designed for bulk content-reprocessing of documents stored in </a:t>
            </a:r>
            <a:r>
              <a:rPr lang="en-US" dirty="0" err="1"/>
              <a:t>MarkLogic</a:t>
            </a:r>
            <a:endParaRPr lang="en-US" dirty="0"/>
          </a:p>
          <a:p>
            <a:pPr marL="342900" indent="-342900">
              <a:lnSpc>
                <a:spcPct val="150000"/>
              </a:lnSpc>
              <a:buFont typeface="Wingdings" panose="05000000000000000000" pitchFamily="2" charset="2"/>
              <a:buChar char="Ø"/>
            </a:pPr>
            <a:r>
              <a:rPr lang="en-US" dirty="0"/>
              <a:t>Batch processing in multiple threads</a:t>
            </a:r>
          </a:p>
          <a:p>
            <a:pPr marL="342900" indent="-342900">
              <a:lnSpc>
                <a:spcPct val="150000"/>
              </a:lnSpc>
              <a:buFont typeface="Wingdings" panose="05000000000000000000" pitchFamily="2" charset="2"/>
              <a:buChar char="Ø"/>
            </a:pPr>
            <a:r>
              <a:rPr lang="en-US" dirty="0"/>
              <a:t>Core features of CORB:</a:t>
            </a:r>
          </a:p>
          <a:p>
            <a:pPr lvl="2">
              <a:buFont typeface="Wingdings" panose="05000000000000000000" pitchFamily="2" charset="2"/>
              <a:buChar char="ü"/>
            </a:pPr>
            <a:r>
              <a:rPr lang="en-US" dirty="0"/>
              <a:t>Bulk content-reprocessing</a:t>
            </a:r>
          </a:p>
          <a:p>
            <a:pPr lvl="2">
              <a:buFont typeface="Wingdings" panose="05000000000000000000" pitchFamily="2" charset="2"/>
              <a:buChar char="ü"/>
            </a:pPr>
            <a:r>
              <a:rPr lang="en-US" dirty="0"/>
              <a:t>Generating a report across all documents</a:t>
            </a:r>
          </a:p>
          <a:p>
            <a:pPr lvl="2">
              <a:buFont typeface="Wingdings" panose="05000000000000000000" pitchFamily="2" charset="2"/>
              <a:buChar char="ü"/>
            </a:pPr>
            <a:r>
              <a:rPr lang="en-US" dirty="0"/>
              <a:t>Manipulating the individual documents or a combination </a:t>
            </a:r>
          </a:p>
          <a:p>
            <a:pPr lvl="2">
              <a:buFont typeface="Wingdings" panose="05000000000000000000" pitchFamily="2" charset="2"/>
              <a:buChar char="ü"/>
            </a:pPr>
            <a:r>
              <a:rPr lang="en-US" dirty="0"/>
              <a:t>Performing bulk data transforms</a:t>
            </a:r>
            <a:endParaRPr lang="en-IN" sz="4800" dirty="0"/>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spTree>
    <p:extLst>
      <p:ext uri="{BB962C8B-B14F-4D97-AF65-F5344CB8AC3E}">
        <p14:creationId xmlns:p14="http://schemas.microsoft.com/office/powerpoint/2010/main" val="252100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CoRB</a:t>
            </a:r>
            <a:endParaRPr lang="en-US" b="1" dirty="0"/>
          </a:p>
        </p:txBody>
      </p:sp>
      <p:sp>
        <p:nvSpPr>
          <p:cNvPr id="3" name="Content Placeholder 2"/>
          <p:cNvSpPr>
            <a:spLocks noGrp="1"/>
          </p:cNvSpPr>
          <p:nvPr>
            <p:ph idx="1"/>
          </p:nvPr>
        </p:nvSpPr>
        <p:spPr>
          <a:xfrm>
            <a:off x="384048" y="727587"/>
            <a:ext cx="8385048" cy="3893574"/>
          </a:xfrm>
        </p:spPr>
        <p:txBody>
          <a:bodyPr>
            <a:normAutofit/>
          </a:bodyPr>
          <a:lstStyle/>
          <a:p>
            <a:pPr marL="342900" indent="-342900">
              <a:lnSpc>
                <a:spcPct val="150000"/>
              </a:lnSpc>
              <a:buFont typeface="Wingdings" panose="05000000000000000000" pitchFamily="2" charset="2"/>
              <a:buChar char="Ø"/>
            </a:pPr>
            <a:r>
              <a:rPr lang="en-US" b="1" dirty="0">
                <a:solidFill>
                  <a:prstClr val="black"/>
                </a:solidFill>
              </a:rPr>
              <a:t>Requirements for CORB</a:t>
            </a:r>
          </a:p>
          <a:p>
            <a:pPr lvl="2">
              <a:lnSpc>
                <a:spcPct val="160000"/>
              </a:lnSpc>
              <a:buFont typeface="Wingdings" panose="05000000000000000000" pitchFamily="2" charset="2"/>
              <a:buChar char="ü"/>
            </a:pPr>
            <a:r>
              <a:rPr lang="en-US" sz="1400" dirty="0" err="1">
                <a:solidFill>
                  <a:prstClr val="black"/>
                </a:solidFill>
              </a:rPr>
              <a:t>MarkLogic</a:t>
            </a:r>
            <a:r>
              <a:rPr lang="en-US" sz="1400" dirty="0">
                <a:solidFill>
                  <a:prstClr val="black"/>
                </a:solidFill>
              </a:rPr>
              <a:t> server</a:t>
            </a:r>
          </a:p>
          <a:p>
            <a:pPr lvl="2">
              <a:lnSpc>
                <a:spcPct val="160000"/>
              </a:lnSpc>
              <a:buFont typeface="Wingdings" panose="05000000000000000000" pitchFamily="2" charset="2"/>
              <a:buChar char="ü"/>
            </a:pPr>
            <a:r>
              <a:rPr lang="en-US" sz="1400" dirty="0">
                <a:solidFill>
                  <a:prstClr val="black"/>
                </a:solidFill>
              </a:rPr>
              <a:t>Corb2 Jar</a:t>
            </a:r>
          </a:p>
          <a:p>
            <a:pPr lvl="2">
              <a:lnSpc>
                <a:spcPct val="160000"/>
              </a:lnSpc>
              <a:buFont typeface="Wingdings" panose="05000000000000000000" pitchFamily="2" charset="2"/>
              <a:buChar char="ü"/>
            </a:pPr>
            <a:r>
              <a:rPr lang="en-US" sz="1400" dirty="0" err="1">
                <a:solidFill>
                  <a:prstClr val="black"/>
                </a:solidFill>
              </a:rPr>
              <a:t>MarkLogic</a:t>
            </a:r>
            <a:r>
              <a:rPr lang="en-US" sz="1400" dirty="0">
                <a:solidFill>
                  <a:prstClr val="black"/>
                </a:solidFill>
              </a:rPr>
              <a:t> XCC Jar</a:t>
            </a:r>
          </a:p>
          <a:p>
            <a:pPr lvl="2">
              <a:lnSpc>
                <a:spcPct val="160000"/>
              </a:lnSpc>
              <a:buFont typeface="Wingdings" panose="05000000000000000000" pitchFamily="2" charset="2"/>
              <a:buChar char="ü"/>
            </a:pPr>
            <a:r>
              <a:rPr lang="en-US" sz="1400" dirty="0">
                <a:solidFill>
                  <a:prstClr val="black"/>
                </a:solidFill>
              </a:rPr>
              <a:t>XDBC Server</a:t>
            </a:r>
          </a:p>
          <a:p>
            <a:pPr lvl="2">
              <a:lnSpc>
                <a:spcPct val="160000"/>
              </a:lnSpc>
              <a:buFont typeface="Wingdings" panose="05000000000000000000" pitchFamily="2" charset="2"/>
              <a:buChar char="ü"/>
            </a:pPr>
            <a:r>
              <a:rPr lang="en-US" sz="1400" dirty="0">
                <a:solidFill>
                  <a:prstClr val="black"/>
                </a:solidFill>
              </a:rPr>
              <a:t>JRE 1.6 or later</a:t>
            </a:r>
            <a:endParaRPr lang="en-US" dirty="0"/>
          </a:p>
          <a:p>
            <a:pPr marL="342900" lvl="0" indent="-342900">
              <a:lnSpc>
                <a:spcPct val="150000"/>
              </a:lnSpc>
              <a:buFont typeface="Wingdings" panose="05000000000000000000" pitchFamily="2" charset="2"/>
              <a:buChar char="Ø"/>
            </a:pPr>
            <a:r>
              <a:rPr lang="en-US" b="1" dirty="0">
                <a:solidFill>
                  <a:prstClr val="black"/>
                </a:solidFill>
              </a:rPr>
              <a:t>Modes</a:t>
            </a:r>
          </a:p>
          <a:p>
            <a:pPr lvl="2">
              <a:lnSpc>
                <a:spcPct val="150000"/>
              </a:lnSpc>
              <a:buFont typeface="Wingdings" panose="05000000000000000000" pitchFamily="2" charset="2"/>
              <a:buChar char="ü"/>
            </a:pPr>
            <a:r>
              <a:rPr lang="en-US" sz="1400" dirty="0">
                <a:solidFill>
                  <a:prstClr val="black"/>
                </a:solidFill>
              </a:rPr>
              <a:t>Single Threaded</a:t>
            </a:r>
          </a:p>
          <a:p>
            <a:pPr lvl="2">
              <a:lnSpc>
                <a:spcPct val="150000"/>
              </a:lnSpc>
              <a:buFont typeface="Wingdings" panose="05000000000000000000" pitchFamily="2" charset="2"/>
              <a:buChar char="ü"/>
            </a:pPr>
            <a:r>
              <a:rPr lang="en-US" sz="1400" dirty="0">
                <a:solidFill>
                  <a:prstClr val="black"/>
                </a:solidFill>
              </a:rPr>
              <a:t>Multi Threaded</a:t>
            </a:r>
            <a:endParaRPr lang="en-US" dirty="0"/>
          </a:p>
          <a:p>
            <a:pPr lvl="2">
              <a:buFont typeface="Wingdings" panose="05000000000000000000" pitchFamily="2" charset="2"/>
              <a:buChar char="ü"/>
            </a:pPr>
            <a:endParaRPr lang="en-US" dirty="0"/>
          </a:p>
          <a:p>
            <a:pPr lvl="2">
              <a:buFont typeface="Wingdings" panose="05000000000000000000" pitchFamily="2" charset="2"/>
              <a:buChar char="ü"/>
            </a:pPr>
            <a:endParaRPr lang="en-US" dirty="0"/>
          </a:p>
          <a:p>
            <a:pPr lvl="0">
              <a:lnSpc>
                <a:spcPct val="150000"/>
              </a:lnSpc>
            </a:pPr>
            <a:endParaRPr lang="en-US" sz="1600" dirty="0"/>
          </a:p>
        </p:txBody>
      </p:sp>
      <p:sp>
        <p:nvSpPr>
          <p:cNvPr id="4" name="Slide Number"/>
          <p:cNvSpPr txBox="1"/>
          <p:nvPr/>
        </p:nvSpPr>
        <p:spPr>
          <a:xfrm>
            <a:off x="63500" y="4762500"/>
            <a:ext cx="444500" cy="230832"/>
          </a:xfrm>
          <a:prstGeom prst="rect">
            <a:avLst/>
          </a:prstGeom>
        </p:spPr>
        <p:txBody>
          <a:bodyPr vert="horz" wrap="square" lIns="0" tIns="0" rIns="0" bIns="0" rtlCol="0">
            <a:spAutoFit/>
          </a:bodyPr>
          <a:lstStyle/>
          <a:p>
            <a:pPr algn="ctr"/>
            <a:r>
              <a:rPr lang="en-US" sz="1500" smtClean="0">
                <a:solidFill>
                  <a:srgbClr val="000000"/>
                </a:solidFill>
              </a:rPr>
              <a:t>2</a:t>
            </a:r>
            <a:endParaRPr lang="en-US" sz="1500" dirty="0" smtClean="0">
              <a:solidFill>
                <a:srgbClr val="000000"/>
              </a:solidFill>
            </a:endParaRPr>
          </a:p>
        </p:txBody>
      </p:sp>
    </p:spTree>
    <p:extLst>
      <p:ext uri="{BB962C8B-B14F-4D97-AF65-F5344CB8AC3E}">
        <p14:creationId xmlns:p14="http://schemas.microsoft.com/office/powerpoint/2010/main" val="1807188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2018 White Graphic">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2018 White Graphic" id="{7E079C36-5A86-4465-B41D-74F1571CFFD3}" vid="{AC72304F-5374-49EB-AE31-F152C5D518E2}"/>
    </a:ext>
  </a:extLst>
</a:theme>
</file>

<file path=ppt/theme/themeOverride1.xml><?xml version="1.0" encoding="utf-8"?>
<a:themeOverride xmlns:a="http://schemas.openxmlformats.org/drawingml/2006/main">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themeOverride>
</file>

<file path=docProps/app.xml><?xml version="1.0" encoding="utf-8"?>
<Properties xmlns="http://schemas.openxmlformats.org/officeDocument/2006/extended-properties" xmlns:vt="http://schemas.openxmlformats.org/officeDocument/2006/docPropsVTypes">
  <Template/>
  <TotalTime>192</TotalTime>
  <Words>2335</Words>
  <Application>Microsoft Office PowerPoint</Application>
  <PresentationFormat>On-screen Show (16:9)</PresentationFormat>
  <Paragraphs>467</Paragraphs>
  <Slides>42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Consolas</vt:lpstr>
      <vt:lpstr>Courier New</vt:lpstr>
      <vt:lpstr>Times New Roman</vt:lpstr>
      <vt:lpstr>Tw Cen MT</vt:lpstr>
      <vt:lpstr>Wingdings</vt:lpstr>
      <vt:lpstr>2018 White Graphic</vt:lpstr>
      <vt:lpstr>MLCP, CoRB &amp; MarkLogic Monitoring</vt:lpstr>
      <vt:lpstr>MLCP</vt:lpstr>
      <vt:lpstr>MLCP</vt:lpstr>
      <vt:lpstr>MLCP</vt:lpstr>
      <vt:lpstr>MLCP</vt:lpstr>
      <vt:lpstr>MLCP</vt:lpstr>
      <vt:lpstr>CoRB</vt:lpstr>
      <vt:lpstr>CoRB</vt:lpstr>
      <vt:lpstr>CoRB</vt:lpstr>
      <vt:lpstr>CoRB</vt:lpstr>
      <vt:lpstr>CoRB</vt:lpstr>
      <vt:lpstr>CoRB</vt:lpstr>
      <vt:lpstr>CoRB</vt:lpstr>
      <vt:lpstr>CoRB</vt:lpstr>
      <vt:lpstr>MarkLogic Monitoring</vt:lpstr>
      <vt:lpstr>Why do we need monitoring?</vt:lpstr>
      <vt:lpstr>MarkLogic Monitoring tools</vt:lpstr>
      <vt:lpstr>MarkLogic Monitoring</vt:lpstr>
      <vt:lpstr>“manage-user” role</vt:lpstr>
      <vt:lpstr>5. Splunk - External Monitoring Tool</vt:lpstr>
      <vt:lpstr>Added Benefits (ML+Splunk)</vt:lpstr>
      <vt:lpstr>5. Splunk - External Monitoring Tool</vt:lpstr>
      <vt:lpstr>APPENDIX</vt:lpstr>
      <vt:lpstr>MLCP Terms &amp; Definitions</vt:lpstr>
      <vt:lpstr>PowerPoint Presentation</vt:lpstr>
      <vt:lpstr>PowerPoint Presentation</vt:lpstr>
      <vt:lpstr>PowerPoint Presentation</vt:lpstr>
      <vt:lpstr>PowerPoint Presentation</vt:lpstr>
      <vt:lpstr>Splitting Large XML Files Into Multiple Documents </vt:lpstr>
      <vt:lpstr>XML and JSON 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MLCP, CoRB &amp; MarkLogic Monitoring</dc:title>
  <dc:creator>Kakileti, Sudheer (Cognizant)</dc:creator>
  <cp:lastModifiedBy>Pucha, Maheswari (Cognizant)</cp:lastModifiedBy>
  <cp:revision>77</cp:revision>
  <dcterms:created xsi:type="dcterms:W3CDTF">2019-03-15T09:42:30Z</dcterms:created>
  <dcterms:modified xsi:type="dcterms:W3CDTF">2019-03-20T10:40:08Z</dcterms:modified>
</cp:coreProperties>
</file>