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4"/>
  </p:sldMasterIdLst>
  <p:notesMasterIdLst>
    <p:notesMasterId r:id="rId36"/>
  </p:notesMasterIdLst>
  <p:handoutMasterIdLst>
    <p:handoutMasterId r:id="rId37"/>
  </p:handoutMasterIdLst>
  <p:sldIdLst>
    <p:sldId id="257" r:id="rId5"/>
    <p:sldId id="258" r:id="rId6"/>
    <p:sldId id="286" r:id="rId7"/>
    <p:sldId id="289" r:id="rId8"/>
    <p:sldId id="287" r:id="rId9"/>
    <p:sldId id="290" r:id="rId10"/>
    <p:sldId id="259" r:id="rId11"/>
    <p:sldId id="260" r:id="rId12"/>
    <p:sldId id="261" r:id="rId13"/>
    <p:sldId id="263" r:id="rId14"/>
    <p:sldId id="262" r:id="rId15"/>
    <p:sldId id="266" r:id="rId16"/>
    <p:sldId id="267" r:id="rId17"/>
    <p:sldId id="264" r:id="rId18"/>
    <p:sldId id="265" r:id="rId19"/>
    <p:sldId id="268" r:id="rId20"/>
    <p:sldId id="269" r:id="rId21"/>
    <p:sldId id="270" r:id="rId22"/>
    <p:sldId id="271" r:id="rId23"/>
    <p:sldId id="272" r:id="rId24"/>
    <p:sldId id="273" r:id="rId25"/>
    <p:sldId id="274" r:id="rId26"/>
    <p:sldId id="275" r:id="rId27"/>
    <p:sldId id="276" r:id="rId28"/>
    <p:sldId id="278" r:id="rId29"/>
    <p:sldId id="279" r:id="rId30"/>
    <p:sldId id="281" r:id="rId31"/>
    <p:sldId id="288" r:id="rId32"/>
    <p:sldId id="280" r:id="rId33"/>
    <p:sldId id="285"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911" autoAdjust="0"/>
  </p:normalViewPr>
  <p:slideViewPr>
    <p:cSldViewPr snapToGrid="0">
      <p:cViewPr varScale="1">
        <p:scale>
          <a:sx n="69" d="100"/>
          <a:sy n="69" d="100"/>
        </p:scale>
        <p:origin x="564" y="44"/>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pPr/>
              <a:t>1/20/2021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pPr/>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pPr/>
              <a:t>1/20/2021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pPr/>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pPr/>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pPr/>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pPr/>
              <a:t>7</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pPr/>
              <a:t>8</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pPr/>
              <a:t>10</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pPr/>
              <a:t>1/20/2021</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pPr/>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pPr/>
              <a:t>1/20/2021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pPr/>
              <a:t>1/20/2021</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pPr/>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pPr/>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pPr/>
              <a:t>1/20/2021</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pPr/>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Presented by</a:t>
            </a:r>
          </a:p>
          <a:p>
            <a:r>
              <a:rPr lang="en-US" smtClean="0"/>
              <a:t>PAWAN RAWAT</a:t>
            </a:r>
            <a:endParaRPr lang="en-US" dirty="0"/>
          </a:p>
        </p:txBody>
      </p:sp>
      <p:sp>
        <p:nvSpPr>
          <p:cNvPr id="2" name="Title 1"/>
          <p:cNvSpPr>
            <a:spLocks noGrp="1"/>
          </p:cNvSpPr>
          <p:nvPr>
            <p:ph type="ctrTitle"/>
          </p:nvPr>
        </p:nvSpPr>
        <p:spPr/>
        <p:txBody>
          <a:bodyPr/>
          <a:lstStyle/>
          <a:p>
            <a:r>
              <a:rPr lang="en-US" dirty="0" err="1" smtClean="0"/>
              <a:t>MarkLogic</a:t>
            </a:r>
            <a:r>
              <a:rPr lang="en-US" dirty="0" smtClean="0"/>
              <a:t> Architecture</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MarkLogic</a:t>
            </a:r>
            <a:r>
              <a:rPr lang="en-US" dirty="0"/>
              <a:t> servers placed in a cluster are typically configured for one of two types of operations. They can be Evaluators (</a:t>
            </a:r>
            <a:r>
              <a:rPr lang="en-US" i="1" dirty="0"/>
              <a:t>E-nodes</a:t>
            </a:r>
            <a:r>
              <a:rPr lang="en-US" dirty="0"/>
              <a:t>) or they can be Data Managers (</a:t>
            </a:r>
            <a:r>
              <a:rPr lang="en-US" i="1" dirty="0"/>
              <a:t>D-nodes</a:t>
            </a:r>
            <a:r>
              <a:rPr lang="en-US" dirty="0"/>
              <a:t>). </a:t>
            </a:r>
            <a:endParaRPr lang="en-US" dirty="0" smtClean="0"/>
          </a:p>
          <a:p>
            <a:r>
              <a:rPr lang="en-US" dirty="0" smtClean="0"/>
              <a:t>E-nodes </a:t>
            </a:r>
            <a:r>
              <a:rPr lang="en-US" dirty="0"/>
              <a:t>listen on a socket, parse requests, and generate responses. </a:t>
            </a:r>
            <a:endParaRPr lang="en-US" dirty="0" smtClean="0"/>
          </a:p>
          <a:p>
            <a:r>
              <a:rPr lang="en-US" dirty="0" smtClean="0"/>
              <a:t>D-nodes </a:t>
            </a:r>
            <a:r>
              <a:rPr lang="en-US" dirty="0"/>
              <a:t>hold data along with its associated indexes, and support E-nodes by providing them with the data they need to satisfy requests and process updates.</a:t>
            </a:r>
          </a:p>
        </p:txBody>
      </p:sp>
      <p:sp>
        <p:nvSpPr>
          <p:cNvPr id="2" name="Title 1"/>
          <p:cNvSpPr>
            <a:spLocks noGrp="1"/>
          </p:cNvSpPr>
          <p:nvPr>
            <p:ph type="title"/>
          </p:nvPr>
        </p:nvSpPr>
        <p:spPr/>
        <p:txBody>
          <a:bodyPr/>
          <a:lstStyle/>
          <a:p>
            <a:r>
              <a:rPr lang="en-US" dirty="0"/>
              <a:t>E-Nodes and D-Nodes</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US" dirty="0"/>
          </a:p>
        </p:txBody>
      </p:sp>
      <p:sp>
        <p:nvSpPr>
          <p:cNvPr id="2" name="Title 1"/>
          <p:cNvSpPr>
            <a:spLocks noGrp="1"/>
          </p:cNvSpPr>
          <p:nvPr>
            <p:ph type="title"/>
          </p:nvPr>
        </p:nvSpPr>
        <p:spPr/>
        <p:txBody>
          <a:bodyPr/>
          <a:lstStyle/>
          <a:p>
            <a:r>
              <a:rPr lang="en-US" dirty="0" smtClean="0"/>
              <a:t>E-Nodes and D-Nodes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249424"/>
            <a:ext cx="10972800" cy="4364736"/>
          </a:xfrm>
          <a:prstGeom prst="rect">
            <a:avLst/>
          </a:prstGeom>
        </p:spPr>
      </p:pic>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09728" indent="0">
              <a:buNone/>
            </a:pPr>
            <a:r>
              <a:rPr lang="en-US" dirty="0" smtClean="0"/>
              <a:t>A </a:t>
            </a:r>
            <a:r>
              <a:rPr lang="en-US" dirty="0"/>
              <a:t>g</a:t>
            </a:r>
            <a:r>
              <a:rPr lang="en-US" i="1" dirty="0"/>
              <a:t>roup</a:t>
            </a:r>
            <a:r>
              <a:rPr lang="en-US" dirty="0"/>
              <a:t> is a set of similarly configured hosts within a cluster</a:t>
            </a:r>
            <a:r>
              <a:rPr lang="en-US" dirty="0" smtClean="0"/>
              <a:t>.</a:t>
            </a:r>
          </a:p>
          <a:p>
            <a:pPr marL="109728" indent="0">
              <a:buNone/>
            </a:pPr>
            <a:endParaRPr lang="en-US" dirty="0" smtClean="0"/>
          </a:p>
          <a:p>
            <a:pPr marL="109728" indent="0">
              <a:buNone/>
            </a:pPr>
            <a:r>
              <a:rPr lang="en-US" dirty="0" smtClean="0"/>
              <a:t>To understand better :</a:t>
            </a:r>
            <a:endParaRPr lang="en-US" dirty="0"/>
          </a:p>
          <a:p>
            <a:pPr marL="109728" indent="0">
              <a:buNone/>
            </a:pPr>
            <a:endParaRPr lang="en-US" dirty="0"/>
          </a:p>
          <a:p>
            <a:r>
              <a:rPr lang="en-US" dirty="0"/>
              <a:t>A </a:t>
            </a:r>
            <a:r>
              <a:rPr lang="en-US" i="1" dirty="0"/>
              <a:t>host</a:t>
            </a:r>
            <a:r>
              <a:rPr lang="en-US" dirty="0"/>
              <a:t> is an instance of </a:t>
            </a:r>
            <a:r>
              <a:rPr lang="en-US" dirty="0" err="1"/>
              <a:t>MarkLogic</a:t>
            </a:r>
            <a:r>
              <a:rPr lang="en-US" dirty="0"/>
              <a:t> Server running on a single machine.</a:t>
            </a:r>
          </a:p>
          <a:p>
            <a:r>
              <a:rPr lang="en-US" dirty="0"/>
              <a:t>A </a:t>
            </a:r>
            <a:r>
              <a:rPr lang="en-US" i="1" dirty="0"/>
              <a:t>cluster</a:t>
            </a:r>
            <a:r>
              <a:rPr lang="en-US" dirty="0"/>
              <a:t> is a set of hosts that work together.</a:t>
            </a:r>
          </a:p>
          <a:p>
            <a:r>
              <a:rPr lang="en-US" dirty="0"/>
              <a:t>For single-node configurations, you can only use one group at a time (because there is only one host). For clusters configurations with multiple hosts, you can have as many group configurations as makes sense in your environment</a:t>
            </a:r>
            <a:r>
              <a:rPr lang="en-US" dirty="0" smtClean="0"/>
              <a:t>.</a:t>
            </a:r>
            <a:endParaRPr lang="en-US" dirty="0"/>
          </a:p>
        </p:txBody>
      </p:sp>
      <p:sp>
        <p:nvSpPr>
          <p:cNvPr id="2" name="Title 1"/>
          <p:cNvSpPr>
            <a:spLocks noGrp="1"/>
          </p:cNvSpPr>
          <p:nvPr>
            <p:ph type="title"/>
          </p:nvPr>
        </p:nvSpPr>
        <p:spPr/>
        <p:txBody>
          <a:bodyPr/>
          <a:lstStyle/>
          <a:p>
            <a:r>
              <a:rPr lang="en-US" dirty="0" smtClean="0"/>
              <a:t>Groups</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18312" y="1879600"/>
            <a:ext cx="4560888" cy="4490115"/>
          </a:xfrm>
        </p:spPr>
      </p:pic>
      <p:sp>
        <p:nvSpPr>
          <p:cNvPr id="4" name="Text Placeholder 3"/>
          <p:cNvSpPr>
            <a:spLocks noGrp="1"/>
          </p:cNvSpPr>
          <p:nvPr>
            <p:ph sz="half" idx="1"/>
          </p:nvPr>
        </p:nvSpPr>
        <p:spPr/>
        <p:txBody>
          <a:bodyPr/>
          <a:lstStyle/>
          <a:p>
            <a:r>
              <a:rPr lang="en-US" dirty="0"/>
              <a:t>Groups allow you to have several configurations, each of which applies to a distinct set of hosts. </a:t>
            </a:r>
            <a:endParaRPr lang="en-US" dirty="0" smtClean="0"/>
          </a:p>
          <a:p>
            <a:r>
              <a:rPr lang="en-US" dirty="0" smtClean="0"/>
              <a:t>Different </a:t>
            </a:r>
            <a:r>
              <a:rPr lang="en-US" dirty="0"/>
              <a:t>configurations are often needed when different hosts perform different tasks, or when the hosts have different system capabilities (disk space, memory, and so on). </a:t>
            </a:r>
            <a:endParaRPr lang="en-US" dirty="0" smtClean="0"/>
          </a:p>
          <a:p>
            <a:r>
              <a:rPr lang="en-US" dirty="0" smtClean="0"/>
              <a:t>In </a:t>
            </a:r>
            <a:r>
              <a:rPr lang="en-US" dirty="0"/>
              <a:t>cluster configurations, a common configuration is to have one group defined for the </a:t>
            </a:r>
            <a:r>
              <a:rPr lang="en-US" i="1" dirty="0"/>
              <a:t>evaluator</a:t>
            </a:r>
            <a:r>
              <a:rPr lang="en-US" dirty="0"/>
              <a:t> nodes </a:t>
            </a:r>
            <a:r>
              <a:rPr lang="en-US" dirty="0" smtClean="0"/>
              <a:t>and </a:t>
            </a:r>
            <a:r>
              <a:rPr lang="en-US" dirty="0"/>
              <a:t>another group defined for the </a:t>
            </a:r>
            <a:r>
              <a:rPr lang="en-US" i="1" dirty="0"/>
              <a:t>data</a:t>
            </a:r>
            <a:r>
              <a:rPr lang="en-US" dirty="0"/>
              <a:t> </a:t>
            </a:r>
            <a:r>
              <a:rPr lang="en-US" dirty="0" smtClean="0"/>
              <a:t>nodes.</a:t>
            </a:r>
            <a:endParaRPr lang="en-US" dirty="0"/>
          </a:p>
        </p:txBody>
      </p:sp>
      <p:sp>
        <p:nvSpPr>
          <p:cNvPr id="2" name="Title 1"/>
          <p:cNvSpPr>
            <a:spLocks noGrp="1"/>
          </p:cNvSpPr>
          <p:nvPr>
            <p:ph type="title"/>
          </p:nvPr>
        </p:nvSpPr>
        <p:spPr/>
        <p:txBody>
          <a:bodyPr/>
          <a:lstStyle/>
          <a:p>
            <a:r>
              <a:rPr lang="en-US" dirty="0" smtClean="0"/>
              <a:t>Groups</a:t>
            </a:r>
            <a:endParaRPr lang="en-US" dirty="0"/>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half" idx="1"/>
          </p:nvPr>
        </p:nvSpPr>
        <p:spPr>
          <a:xfrm>
            <a:off x="609600" y="2249425"/>
            <a:ext cx="10490200" cy="4341875"/>
          </a:xfrm>
        </p:spPr>
        <p:txBody>
          <a:bodyPr/>
          <a:lstStyle/>
          <a:p>
            <a:r>
              <a:rPr lang="en-US" dirty="0"/>
              <a:t>On database creation, </a:t>
            </a:r>
            <a:r>
              <a:rPr lang="en-US" dirty="0" err="1"/>
              <a:t>MarkLogic</a:t>
            </a:r>
            <a:r>
              <a:rPr lang="en-US" dirty="0"/>
              <a:t> assigns default cache sizes optimized for your hardware, using the assumption that the server will be acting as both E-node and D-node</a:t>
            </a:r>
            <a:r>
              <a:rPr lang="en-US" dirty="0" smtClean="0"/>
              <a:t>.</a:t>
            </a:r>
          </a:p>
          <a:p>
            <a:pPr marL="109728" indent="0">
              <a:buNone/>
            </a:pPr>
            <a:endParaRPr lang="en-US" dirty="0" smtClean="0"/>
          </a:p>
          <a:p>
            <a:r>
              <a:rPr lang="en-US" dirty="0" smtClean="0"/>
              <a:t> </a:t>
            </a:r>
            <a:r>
              <a:rPr lang="en-US" dirty="0"/>
              <a:t>You can improve performance in a clustered environment by optimizing each group's cache sizes</a:t>
            </a:r>
            <a:r>
              <a:rPr lang="en-US" dirty="0" smtClean="0"/>
              <a:t>.</a:t>
            </a:r>
          </a:p>
          <a:p>
            <a:pPr marL="109728" indent="0">
              <a:buNone/>
            </a:pPr>
            <a:endParaRPr lang="en-US" dirty="0" smtClean="0"/>
          </a:p>
          <a:p>
            <a:r>
              <a:rPr lang="en-US" dirty="0" smtClean="0"/>
              <a:t>With </a:t>
            </a:r>
            <a:r>
              <a:rPr lang="en-US" dirty="0"/>
              <a:t>an E-node group, you can increase the size of the caches related to request evaluation at the expense of those related to data management. For a D-node, you can do the opposite.</a:t>
            </a:r>
          </a:p>
        </p:txBody>
      </p:sp>
      <p:sp>
        <p:nvSpPr>
          <p:cNvPr id="2" name="Title 1"/>
          <p:cNvSpPr>
            <a:spLocks noGrp="1"/>
          </p:cNvSpPr>
          <p:nvPr>
            <p:ph type="title"/>
          </p:nvPr>
        </p:nvSpPr>
        <p:spPr/>
        <p:txBody>
          <a:bodyPr/>
          <a:lstStyle/>
          <a:p>
            <a:r>
              <a:rPr lang="en-US" dirty="0" smtClean="0"/>
              <a:t>Caching</a:t>
            </a:r>
            <a:endParaRPr lang="en-US"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lnSpcReduction="10000"/>
          </a:bodyPr>
          <a:lstStyle/>
          <a:p>
            <a:pPr marL="109728" indent="0">
              <a:buNone/>
            </a:pPr>
            <a:r>
              <a:rPr lang="en-US" dirty="0"/>
              <a:t>List </a:t>
            </a:r>
            <a:r>
              <a:rPr lang="en-US" dirty="0" smtClean="0"/>
              <a:t>Cache</a:t>
            </a:r>
          </a:p>
          <a:p>
            <a:pPr marL="109728" indent="0">
              <a:buNone/>
            </a:pPr>
            <a:r>
              <a:rPr lang="en-US" sz="2000" dirty="0"/>
              <a:t>This cache holds term lists after they've been read off disk. Index resolution only happens on D-nodes, so in a D-node group you'll probably want to increase the size of the List Cache. On an E-node, you can set it to the minimum (currently 16 Megs</a:t>
            </a:r>
            <a:r>
              <a:rPr lang="en-US" sz="2000" dirty="0" smtClean="0"/>
              <a:t>).</a:t>
            </a:r>
          </a:p>
          <a:p>
            <a:pPr marL="109728" indent="0">
              <a:buNone/>
            </a:pPr>
            <a:r>
              <a:rPr lang="en-US" dirty="0" smtClean="0"/>
              <a:t>Compressed </a:t>
            </a:r>
            <a:r>
              <a:rPr lang="en-US" dirty="0"/>
              <a:t>Tree </a:t>
            </a:r>
            <a:r>
              <a:rPr lang="en-US" dirty="0" smtClean="0"/>
              <a:t>Cache</a:t>
            </a:r>
          </a:p>
          <a:p>
            <a:pPr marL="109728" indent="0">
              <a:buNone/>
            </a:pPr>
            <a:r>
              <a:rPr lang="en-US" sz="2000" dirty="0"/>
              <a:t>This cache holds the XML fragments after they've been read off disk. The fragments are stored compressed to reduce space and improve IO efficiency. Reading fragments off disk is solely a D-node task, so you will probably want to increase the size of this cache for D-nodes and set it to the minimum for E-nodes.</a:t>
            </a:r>
            <a:endParaRPr lang="en-US" sz="2000" dirty="0" smtClean="0"/>
          </a:p>
          <a:p>
            <a:pPr marL="109728" indent="0">
              <a:buNone/>
            </a:pPr>
            <a:r>
              <a:rPr lang="en-US" dirty="0" smtClean="0"/>
              <a:t>Expanded Tree Cache</a:t>
            </a:r>
          </a:p>
          <a:p>
            <a:pPr marL="109728" indent="0">
              <a:buNone/>
            </a:pPr>
            <a:r>
              <a:rPr lang="en-US" sz="2100" dirty="0"/>
              <a:t>Each time a D-node sends an E-node a fragment over the wire, it sends it in the same compressed format in which it was stored. The E-node then expands the fragment into a usable data structure. This cache stores the expanded tree instances. For binary documents it holds the raw binary data. </a:t>
            </a:r>
          </a:p>
        </p:txBody>
      </p:sp>
      <p:sp>
        <p:nvSpPr>
          <p:cNvPr id="2" name="Title 1"/>
          <p:cNvSpPr>
            <a:spLocks noGrp="1"/>
          </p:cNvSpPr>
          <p:nvPr>
            <p:ph type="title"/>
          </p:nvPr>
        </p:nvSpPr>
        <p:spPr/>
        <p:txBody>
          <a:bodyPr/>
          <a:lstStyle/>
          <a:p>
            <a:r>
              <a:rPr lang="en-US" dirty="0" smtClean="0"/>
              <a:t>Caching</a:t>
            </a:r>
            <a:endParaRPr lang="en-US" dirty="0"/>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sz="2200" dirty="0"/>
              <a:t>You can combine multiple instances of </a:t>
            </a:r>
            <a:r>
              <a:rPr lang="en-US" sz="2200" dirty="0" err="1"/>
              <a:t>MarkLogic</a:t>
            </a:r>
            <a:r>
              <a:rPr lang="en-US" sz="2200" dirty="0"/>
              <a:t> to run as a cluster. The cluster has multiple machines (hosts), each running an instance of </a:t>
            </a:r>
            <a:r>
              <a:rPr lang="en-US" sz="2200" dirty="0" err="1"/>
              <a:t>MarkLogic</a:t>
            </a:r>
            <a:r>
              <a:rPr lang="en-US" sz="2200" dirty="0"/>
              <a:t> Server. Each host in a cluster is sometimes called a node, and each node in the cluster has its own copy of all of the configuration information for the entire cluster</a:t>
            </a:r>
            <a:r>
              <a:rPr lang="en-US" sz="2200" dirty="0" smtClean="0"/>
              <a:t>.</a:t>
            </a:r>
          </a:p>
          <a:p>
            <a:pPr>
              <a:buNone/>
            </a:pPr>
            <a:endParaRPr lang="en-US" sz="2200" dirty="0"/>
          </a:p>
          <a:p>
            <a:r>
              <a:rPr lang="en-US" sz="2200" dirty="0"/>
              <a:t>When deployed as a cluster, </a:t>
            </a:r>
            <a:r>
              <a:rPr lang="en-US" sz="2200" dirty="0" err="1"/>
              <a:t>MarkLogic</a:t>
            </a:r>
            <a:r>
              <a:rPr lang="en-US" sz="2200" dirty="0"/>
              <a:t> implements a shared-nothing architecture. There is no single host in charge; each host communicates with every other host, and each node in the cluster maintains its own copy of the configuration. The security database, as well as all of the other databases in the cluster, are available to each node in the cluster. This shared-nothing architecture has great advantages when it comes to scalability and availability. As your scalability needs grow, you simply add more nodes.</a:t>
            </a:r>
          </a:p>
          <a:p>
            <a:pPr marL="109728" indent="0">
              <a:buNone/>
            </a:pPr>
            <a:endParaRPr lang="en-US" dirty="0" smtClean="0"/>
          </a:p>
        </p:txBody>
      </p:sp>
      <p:sp>
        <p:nvSpPr>
          <p:cNvPr id="2" name="Title 1"/>
          <p:cNvSpPr>
            <a:spLocks noGrp="1"/>
          </p:cNvSpPr>
          <p:nvPr>
            <p:ph type="title"/>
          </p:nvPr>
        </p:nvSpPr>
        <p:spPr/>
        <p:txBody>
          <a:bodyPr/>
          <a:lstStyle/>
          <a:p>
            <a:r>
              <a:rPr lang="en-US" dirty="0" smtClean="0"/>
              <a:t>Cluster</a:t>
            </a:r>
            <a:endParaRPr lang="en-US" dirty="0"/>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a:t>Clustering </a:t>
            </a:r>
            <a:r>
              <a:rPr lang="en-US" dirty="0" err="1"/>
              <a:t>MarkLogic</a:t>
            </a:r>
            <a:r>
              <a:rPr lang="en-US" dirty="0"/>
              <a:t> provides four key advantages</a:t>
            </a:r>
            <a:r>
              <a:rPr lang="en-US" dirty="0" smtClean="0"/>
              <a:t>:</a:t>
            </a:r>
          </a:p>
          <a:p>
            <a:pPr marL="109728" indent="0">
              <a:buNone/>
            </a:pPr>
            <a:endParaRPr lang="en-US" dirty="0"/>
          </a:p>
          <a:p>
            <a:r>
              <a:rPr lang="en-US" sz="2200" dirty="0"/>
              <a:t>The ability to use commodity servers, bought for reasonable prices.</a:t>
            </a:r>
          </a:p>
          <a:p>
            <a:r>
              <a:rPr lang="en-US" sz="2200" dirty="0"/>
              <a:t>The ability to incrementally add (or remove) new servers as need demands.</a:t>
            </a:r>
          </a:p>
          <a:p>
            <a:r>
              <a:rPr lang="en-US" sz="2200" dirty="0"/>
              <a:t>The ability to maximize cache locality, by having different servers optimized for different roles and managing different parts of the data.</a:t>
            </a:r>
          </a:p>
          <a:p>
            <a:r>
              <a:rPr lang="en-US" sz="2200" dirty="0"/>
              <a:t>The ability to include failover capabilities to handle server failures.</a:t>
            </a:r>
          </a:p>
        </p:txBody>
      </p:sp>
      <p:sp>
        <p:nvSpPr>
          <p:cNvPr id="2" name="Title 1"/>
          <p:cNvSpPr>
            <a:spLocks noGrp="1"/>
          </p:cNvSpPr>
          <p:nvPr>
            <p:ph type="title"/>
          </p:nvPr>
        </p:nvSpPr>
        <p:spPr/>
        <p:txBody>
          <a:bodyPr/>
          <a:lstStyle/>
          <a:p>
            <a:r>
              <a:rPr lang="en-US" dirty="0" smtClean="0"/>
              <a:t>Cluster</a:t>
            </a:r>
            <a:endParaRPr lang="en-US"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71624"/>
            <a:ext cx="10972800" cy="4325112"/>
          </a:xfrm>
        </p:spPr>
        <p:txBody>
          <a:bodyPr>
            <a:normAutofit fontScale="77500" lnSpcReduction="20000"/>
          </a:bodyPr>
          <a:lstStyle/>
          <a:p>
            <a:r>
              <a:rPr lang="en-US" dirty="0"/>
              <a:t>A database consists of one or more forests, and each forest consists of one or more stands. Each stand consists of one or more fragments. </a:t>
            </a:r>
            <a:endParaRPr lang="en-US" dirty="0" smtClean="0"/>
          </a:p>
          <a:p>
            <a:r>
              <a:rPr lang="en-US" dirty="0" smtClean="0"/>
              <a:t>When </a:t>
            </a:r>
            <a:r>
              <a:rPr lang="en-US" dirty="0"/>
              <a:t>a document is updated, new versions of all of the fragments associated with the document update are created in a new stand. </a:t>
            </a:r>
            <a:endParaRPr lang="en-US" dirty="0" smtClean="0"/>
          </a:p>
          <a:p>
            <a:r>
              <a:rPr lang="en-US" dirty="0" smtClean="0"/>
              <a:t>Any </a:t>
            </a:r>
            <a:r>
              <a:rPr lang="en-US" dirty="0"/>
              <a:t>old versions of the fragment remain in the old stand with a system timestamp that lets </a:t>
            </a:r>
            <a:r>
              <a:rPr lang="en-US" dirty="0" err="1"/>
              <a:t>MarkLogic</a:t>
            </a:r>
            <a:r>
              <a:rPr lang="en-US" dirty="0"/>
              <a:t> Server know that they are old versions of the fragments</a:t>
            </a:r>
            <a:r>
              <a:rPr lang="en-US" dirty="0" smtClean="0"/>
              <a:t>.</a:t>
            </a:r>
          </a:p>
          <a:p>
            <a:r>
              <a:rPr lang="en-US" dirty="0" smtClean="0"/>
              <a:t> When </a:t>
            </a:r>
            <a:r>
              <a:rPr lang="en-US" dirty="0"/>
              <a:t>a document is deleted, its fragments remain in the old stand with a system timestamp that lets </a:t>
            </a:r>
            <a:r>
              <a:rPr lang="en-US" dirty="0" err="1"/>
              <a:t>MarkLogic</a:t>
            </a:r>
            <a:r>
              <a:rPr lang="en-US" dirty="0"/>
              <a:t> Server know that they are old versions of the fragments.</a:t>
            </a:r>
          </a:p>
          <a:p>
            <a:r>
              <a:rPr lang="en-US" dirty="0"/>
              <a:t>Merges occur to move any unchanged fragments from an old stand into a new stand, deleting any old versions of fragments (including deleted fragments), thereby freeing up disk space and compacting the usable fragments so they are all together on disk. Additionally, merges combine index data for all of the fragments in a stand, thereby optimizing the indexes. </a:t>
            </a:r>
            <a:endParaRPr lang="en-US" dirty="0" smtClean="0"/>
          </a:p>
          <a:p>
            <a:pPr marL="109728" indent="0">
              <a:buNone/>
            </a:pPr>
            <a:endParaRPr lang="en-US" dirty="0"/>
          </a:p>
          <a:p>
            <a:endParaRPr lang="en-US" dirty="0"/>
          </a:p>
        </p:txBody>
      </p:sp>
      <p:sp>
        <p:nvSpPr>
          <p:cNvPr id="2" name="Title 1"/>
          <p:cNvSpPr>
            <a:spLocks noGrp="1"/>
          </p:cNvSpPr>
          <p:nvPr>
            <p:ph type="title"/>
          </p:nvPr>
        </p:nvSpPr>
        <p:spPr/>
        <p:txBody>
          <a:bodyPr/>
          <a:lstStyle/>
          <a:p>
            <a:r>
              <a:rPr lang="en-US" dirty="0" smtClean="0"/>
              <a:t>Merges</a:t>
            </a:r>
            <a:endParaRPr lang="en-US" dirty="0"/>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405888"/>
            <a:ext cx="10972800" cy="4325112"/>
          </a:xfrm>
        </p:spPr>
        <p:txBody>
          <a:bodyPr>
            <a:normAutofit/>
          </a:bodyPr>
          <a:lstStyle/>
          <a:p>
            <a:r>
              <a:rPr lang="en-US" sz="2200" dirty="0"/>
              <a:t>Merges are a normal part of database operation, and they ensure that the system continues to perform at its best as updates and deletes occur</a:t>
            </a:r>
            <a:r>
              <a:rPr lang="en-US" sz="2200" dirty="0" smtClean="0"/>
              <a:t>.</a:t>
            </a:r>
          </a:p>
          <a:p>
            <a:r>
              <a:rPr lang="en-US" sz="2200" dirty="0" smtClean="0"/>
              <a:t>To summarize, as part of merging, the following occurs:</a:t>
            </a:r>
          </a:p>
          <a:p>
            <a:r>
              <a:rPr lang="en-US" sz="2200" dirty="0" smtClean="0"/>
              <a:t>Multiple </a:t>
            </a:r>
            <a:r>
              <a:rPr lang="en-US" sz="2200" dirty="0"/>
              <a:t>stands are combined into one for improved performance.</a:t>
            </a:r>
          </a:p>
          <a:p>
            <a:r>
              <a:rPr lang="en-US" sz="2200" dirty="0"/>
              <a:t>Disk space is reclaimed.</a:t>
            </a:r>
          </a:p>
          <a:p>
            <a:r>
              <a:rPr lang="en-US" sz="2200" dirty="0"/>
              <a:t>Indexes and lexicons are combined and re-optimized based on their new size.</a:t>
            </a:r>
          </a:p>
          <a:p>
            <a:r>
              <a:rPr lang="en-US" sz="2200" dirty="0"/>
              <a:t>The result is a database that is smaller and can resolve queries much faster than before the merge.</a:t>
            </a:r>
          </a:p>
          <a:p>
            <a:endParaRPr lang="en-US" dirty="0"/>
          </a:p>
        </p:txBody>
      </p:sp>
      <p:sp>
        <p:nvSpPr>
          <p:cNvPr id="3" name="Title 2"/>
          <p:cNvSpPr>
            <a:spLocks noGrp="1"/>
          </p:cNvSpPr>
          <p:nvPr>
            <p:ph type="title"/>
          </p:nvPr>
        </p:nvSpPr>
        <p:spPr/>
        <p:txBody>
          <a:bodyPr/>
          <a:lstStyle/>
          <a:p>
            <a:r>
              <a:rPr lang="en-US" dirty="0" smtClean="0"/>
              <a:t>Merges</a:t>
            </a:r>
            <a:endParaRPr lang="en-US" dirty="0"/>
          </a:p>
        </p:txBody>
      </p:sp>
    </p:spTree>
    <p:extLst>
      <p:ext uri="{BB962C8B-B14F-4D97-AF65-F5344CB8AC3E}">
        <p14:creationId xmlns:p14="http://schemas.microsoft.com/office/powerpoint/2010/main" val="360396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98617"/>
            <a:ext cx="10972800" cy="4575919"/>
          </a:xfrm>
        </p:spPr>
        <p:txBody>
          <a:bodyPr>
            <a:normAutofit/>
          </a:bodyPr>
          <a:lstStyle/>
          <a:p>
            <a:pPr marL="109728" indent="0">
              <a:buNone/>
            </a:pPr>
            <a:r>
              <a:rPr lang="en-US" sz="2000" dirty="0" smtClean="0"/>
              <a:t>               </a:t>
            </a:r>
            <a:r>
              <a:rPr lang="en-US" sz="2000" dirty="0" err="1" smtClean="0"/>
              <a:t>MarkLogic</a:t>
            </a:r>
            <a:r>
              <a:rPr lang="en-US" sz="2000" dirty="0" smtClean="0"/>
              <a:t>- </a:t>
            </a:r>
            <a:r>
              <a:rPr lang="en-US" sz="2000" dirty="0" err="1" smtClean="0"/>
              <a:t>NoSQL</a:t>
            </a:r>
            <a:r>
              <a:rPr lang="en-US" sz="2000" dirty="0" smtClean="0"/>
              <a:t> Database</a:t>
            </a:r>
          </a:p>
          <a:p>
            <a:pPr marL="109728" indent="0">
              <a:buNone/>
            </a:pPr>
            <a:r>
              <a:rPr lang="en-US" sz="2000" dirty="0" smtClean="0"/>
              <a:t>               Databases</a:t>
            </a:r>
            <a:endParaRPr lang="en-US" sz="2000" dirty="0"/>
          </a:p>
          <a:p>
            <a:pPr marL="109728" indent="0">
              <a:buNone/>
            </a:pPr>
            <a:r>
              <a:rPr lang="en-US" sz="2000" dirty="0"/>
              <a:t>	</a:t>
            </a:r>
            <a:r>
              <a:rPr lang="en-US" sz="2000" dirty="0" smtClean="0"/>
              <a:t> </a:t>
            </a:r>
            <a:r>
              <a:rPr lang="en-US" sz="2000" dirty="0"/>
              <a:t>Forests</a:t>
            </a:r>
          </a:p>
          <a:p>
            <a:pPr marL="109728" indent="0">
              <a:buNone/>
            </a:pPr>
            <a:r>
              <a:rPr lang="en-US" sz="2000" dirty="0"/>
              <a:t>	</a:t>
            </a:r>
            <a:r>
              <a:rPr lang="en-US" sz="2000" dirty="0" smtClean="0"/>
              <a:t> </a:t>
            </a:r>
            <a:r>
              <a:rPr lang="en-US" sz="2000" dirty="0"/>
              <a:t>Application servers</a:t>
            </a:r>
          </a:p>
          <a:p>
            <a:pPr marL="109728" indent="0">
              <a:buNone/>
            </a:pPr>
            <a:r>
              <a:rPr lang="en-US" sz="2000" dirty="0"/>
              <a:t>	</a:t>
            </a:r>
            <a:r>
              <a:rPr lang="en-US" sz="2000" dirty="0" smtClean="0"/>
              <a:t> </a:t>
            </a:r>
            <a:r>
              <a:rPr lang="en-US" sz="2000" dirty="0"/>
              <a:t>Hosts (E node / D node concepts)</a:t>
            </a:r>
          </a:p>
          <a:p>
            <a:pPr marL="109728" indent="0">
              <a:buNone/>
            </a:pPr>
            <a:r>
              <a:rPr lang="en-US" sz="2000" dirty="0"/>
              <a:t>	</a:t>
            </a:r>
            <a:r>
              <a:rPr lang="en-US" sz="2000" dirty="0" smtClean="0"/>
              <a:t> </a:t>
            </a:r>
            <a:r>
              <a:rPr lang="en-US" sz="2000" dirty="0"/>
              <a:t>Groups</a:t>
            </a:r>
          </a:p>
          <a:p>
            <a:pPr marL="109728" indent="0">
              <a:buNone/>
            </a:pPr>
            <a:r>
              <a:rPr lang="en-US" sz="2000" dirty="0"/>
              <a:t>	</a:t>
            </a:r>
            <a:r>
              <a:rPr lang="en-US" sz="2000" dirty="0" smtClean="0"/>
              <a:t> </a:t>
            </a:r>
            <a:r>
              <a:rPr lang="en-US" sz="2000" dirty="0"/>
              <a:t>Caches</a:t>
            </a:r>
          </a:p>
          <a:p>
            <a:pPr marL="109728" indent="0">
              <a:buNone/>
            </a:pPr>
            <a:r>
              <a:rPr lang="en-US" sz="2000" dirty="0"/>
              <a:t>	</a:t>
            </a:r>
            <a:r>
              <a:rPr lang="en-US" sz="2000" dirty="0" smtClean="0"/>
              <a:t> </a:t>
            </a:r>
            <a:r>
              <a:rPr lang="en-US" sz="2000" dirty="0"/>
              <a:t>Clusters</a:t>
            </a:r>
          </a:p>
          <a:p>
            <a:pPr marL="109728" indent="0">
              <a:buNone/>
            </a:pPr>
            <a:r>
              <a:rPr lang="en-US" sz="2000" dirty="0"/>
              <a:t>	</a:t>
            </a:r>
            <a:r>
              <a:rPr lang="en-US" sz="2000" dirty="0" smtClean="0"/>
              <a:t> </a:t>
            </a:r>
            <a:r>
              <a:rPr lang="en-US" sz="2000" dirty="0"/>
              <a:t>Merges</a:t>
            </a:r>
          </a:p>
          <a:p>
            <a:pPr marL="109728" indent="0">
              <a:buNone/>
            </a:pPr>
            <a:r>
              <a:rPr lang="en-US" sz="2000" dirty="0"/>
              <a:t>	</a:t>
            </a:r>
            <a:r>
              <a:rPr lang="en-US" sz="2000" dirty="0" smtClean="0"/>
              <a:t> </a:t>
            </a:r>
            <a:r>
              <a:rPr lang="en-US" sz="2000" dirty="0"/>
              <a:t>Rebalancing</a:t>
            </a:r>
          </a:p>
          <a:p>
            <a:pPr marL="109728" indent="0">
              <a:buNone/>
            </a:pPr>
            <a:r>
              <a:rPr lang="en-US" sz="2000" dirty="0"/>
              <a:t>	</a:t>
            </a:r>
            <a:r>
              <a:rPr lang="en-US" sz="2000" dirty="0" smtClean="0"/>
              <a:t> Scalability</a:t>
            </a:r>
          </a:p>
          <a:p>
            <a:pPr marL="109728" indent="0">
              <a:buNone/>
            </a:pPr>
            <a:r>
              <a:rPr lang="en-US" sz="2000" dirty="0" smtClean="0"/>
              <a:t>               ACID</a:t>
            </a:r>
          </a:p>
          <a:p>
            <a:pPr marL="109728" indent="0">
              <a:buNone/>
            </a:pPr>
            <a:r>
              <a:rPr lang="en-US" sz="2000" dirty="0" smtClean="0"/>
              <a:t>               MVCC(Multi Version Concurrency Control) </a:t>
            </a:r>
          </a:p>
          <a:p>
            <a:pPr marL="109728" indent="0">
              <a:buNone/>
            </a:pPr>
            <a:endParaRPr lang="en-US" sz="2000" dirty="0"/>
          </a:p>
        </p:txBody>
      </p:sp>
      <p:sp>
        <p:nvSpPr>
          <p:cNvPr id="2" name="Title 1"/>
          <p:cNvSpPr>
            <a:spLocks noGrp="1"/>
          </p:cNvSpPr>
          <p:nvPr>
            <p:ph type="title"/>
          </p:nvPr>
        </p:nvSpPr>
        <p:spPr/>
        <p:txBody>
          <a:bodyPr/>
          <a:lstStyle/>
          <a:p>
            <a:r>
              <a:rPr lang="en-US" dirty="0" err="1" smtClean="0"/>
              <a:t>MarkLogic</a:t>
            </a:r>
            <a:r>
              <a:rPr lang="en-US" dirty="0" smtClean="0"/>
              <a:t> Architecture</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US" sz="2200" dirty="0" err="1" smtClean="0"/>
              <a:t>MarkLogic</a:t>
            </a:r>
            <a:r>
              <a:rPr lang="en-US" sz="2200" dirty="0" smtClean="0"/>
              <a:t> </a:t>
            </a:r>
            <a:r>
              <a:rPr lang="en-US" sz="2200" dirty="0"/>
              <a:t>includes a database rebalancing mechanism that enables it to </a:t>
            </a:r>
            <a:r>
              <a:rPr lang="en-US" sz="2200" dirty="0" smtClean="0"/>
              <a:t> evenly </a:t>
            </a:r>
            <a:r>
              <a:rPr lang="en-US" sz="2200" dirty="0"/>
              <a:t>distribute content among the database forests.</a:t>
            </a:r>
          </a:p>
          <a:p>
            <a:pPr>
              <a:lnSpc>
                <a:spcPct val="90000"/>
              </a:lnSpc>
            </a:pPr>
            <a:endParaRPr lang="en-US" sz="2200" dirty="0"/>
          </a:p>
          <a:p>
            <a:pPr>
              <a:lnSpc>
                <a:spcPct val="90000"/>
              </a:lnSpc>
            </a:pPr>
            <a:r>
              <a:rPr lang="en-US" sz="2200" dirty="0" smtClean="0"/>
              <a:t>Database </a:t>
            </a:r>
            <a:r>
              <a:rPr lang="en-US" sz="2200" dirty="0" err="1"/>
              <a:t>rebalancer</a:t>
            </a:r>
            <a:r>
              <a:rPr lang="en-US" sz="2200" dirty="0"/>
              <a:t> consists of two parts: an assignment policy for data insert and rebalancing and a </a:t>
            </a:r>
            <a:r>
              <a:rPr lang="en-US" sz="2200" dirty="0" err="1"/>
              <a:t>rebalancer</a:t>
            </a:r>
            <a:r>
              <a:rPr lang="en-US" sz="2200" dirty="0"/>
              <a:t> for data movement. </a:t>
            </a:r>
            <a:endParaRPr lang="en-US" sz="2200" dirty="0" smtClean="0"/>
          </a:p>
          <a:p>
            <a:pPr>
              <a:lnSpc>
                <a:spcPct val="90000"/>
              </a:lnSpc>
            </a:pPr>
            <a:r>
              <a:rPr lang="en-US" sz="2200" dirty="0" smtClean="0"/>
              <a:t>The </a:t>
            </a:r>
            <a:r>
              <a:rPr lang="en-US" sz="2200" dirty="0" err="1"/>
              <a:t>rebalancer</a:t>
            </a:r>
            <a:r>
              <a:rPr lang="en-US" sz="2200" dirty="0"/>
              <a:t> can be configured with one of several assignment policies, which define what is considered 'balanced' for a database. You choose the appropriate policy for a database. </a:t>
            </a:r>
            <a:endParaRPr lang="en-US" sz="2200" dirty="0" smtClean="0"/>
          </a:p>
          <a:p>
            <a:pPr>
              <a:lnSpc>
                <a:spcPct val="90000"/>
              </a:lnSpc>
            </a:pPr>
            <a:r>
              <a:rPr lang="en-US" sz="2200" dirty="0" smtClean="0"/>
              <a:t>The </a:t>
            </a:r>
            <a:r>
              <a:rPr lang="en-US" sz="2200" dirty="0" err="1"/>
              <a:t>rebalancer</a:t>
            </a:r>
            <a:r>
              <a:rPr lang="en-US" sz="2200" dirty="0"/>
              <a:t> runs on each forest and consults the database's assignment policy to determine which documents do not 'belong to' this forest and then pushes them to the correct forests.</a:t>
            </a:r>
          </a:p>
        </p:txBody>
      </p:sp>
      <p:sp>
        <p:nvSpPr>
          <p:cNvPr id="3" name="Title 2"/>
          <p:cNvSpPr>
            <a:spLocks noGrp="1"/>
          </p:cNvSpPr>
          <p:nvPr>
            <p:ph type="title"/>
          </p:nvPr>
        </p:nvSpPr>
        <p:spPr/>
        <p:txBody>
          <a:bodyPr/>
          <a:lstStyle/>
          <a:p>
            <a:r>
              <a:rPr lang="en-US" dirty="0" smtClean="0"/>
              <a:t>Rebalancing</a:t>
            </a:r>
            <a:endParaRPr lang="en-US" dirty="0"/>
          </a:p>
        </p:txBody>
      </p:sp>
    </p:spTree>
    <p:extLst>
      <p:ext uri="{BB962C8B-B14F-4D97-AF65-F5344CB8AC3E}">
        <p14:creationId xmlns:p14="http://schemas.microsoft.com/office/powerpoint/2010/main" val="146097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t>When you add a new forest to a database configured with a </a:t>
            </a:r>
            <a:r>
              <a:rPr lang="en-US" sz="2200" dirty="0" err="1"/>
              <a:t>rebalancer</a:t>
            </a:r>
            <a:r>
              <a:rPr lang="en-US" sz="2200" dirty="0"/>
              <a:t>, the database will automatically redistribute the documents among the new forest and existing forests</a:t>
            </a:r>
            <a:r>
              <a:rPr lang="en-US" sz="2200" dirty="0" smtClean="0"/>
              <a:t>.</a:t>
            </a:r>
          </a:p>
          <a:p>
            <a:pPr>
              <a:buNone/>
            </a:pPr>
            <a:endParaRPr lang="en-US" sz="2200" dirty="0" smtClean="0"/>
          </a:p>
          <a:p>
            <a:r>
              <a:rPr lang="en-US" sz="2200" dirty="0" smtClean="0"/>
              <a:t>You </a:t>
            </a:r>
            <a:r>
              <a:rPr lang="en-US" sz="2200" dirty="0"/>
              <a:t>can also retire a forest in a database to remove all of the documents from that forest and redistribute them among all of the remaining forests in the database</a:t>
            </a:r>
            <a:r>
              <a:rPr lang="en-US" sz="2200" dirty="0" smtClean="0"/>
              <a:t>.</a:t>
            </a:r>
          </a:p>
          <a:p>
            <a:pPr>
              <a:buNone/>
            </a:pPr>
            <a:endParaRPr lang="en-US" sz="2200" dirty="0"/>
          </a:p>
          <a:p>
            <a:r>
              <a:rPr lang="en-US" sz="2200" dirty="0"/>
              <a:t>In addition to enabling and disabling on the database level, the </a:t>
            </a:r>
            <a:r>
              <a:rPr lang="en-US" sz="2200" dirty="0" err="1"/>
              <a:t>rebalancer</a:t>
            </a:r>
            <a:r>
              <a:rPr lang="en-US" sz="2200" dirty="0"/>
              <a:t> can also be enabled or disabled at the forest level. For the </a:t>
            </a:r>
            <a:r>
              <a:rPr lang="en-US" sz="2200" dirty="0" err="1"/>
              <a:t>rebalancer</a:t>
            </a:r>
            <a:r>
              <a:rPr lang="en-US" sz="2200" dirty="0"/>
              <a:t> to run on a forest, it must be enabled on both the database and the forest.</a:t>
            </a:r>
          </a:p>
          <a:p>
            <a:endParaRPr lang="en-US" dirty="0"/>
          </a:p>
        </p:txBody>
      </p:sp>
      <p:sp>
        <p:nvSpPr>
          <p:cNvPr id="3" name="Title 2"/>
          <p:cNvSpPr>
            <a:spLocks noGrp="1"/>
          </p:cNvSpPr>
          <p:nvPr>
            <p:ph type="title"/>
          </p:nvPr>
        </p:nvSpPr>
        <p:spPr>
          <a:xfrm>
            <a:off x="609600" y="1182624"/>
            <a:ext cx="10972800" cy="1066800"/>
          </a:xfrm>
        </p:spPr>
        <p:txBody>
          <a:bodyPr/>
          <a:lstStyle/>
          <a:p>
            <a:r>
              <a:rPr lang="en-US" dirty="0" smtClean="0"/>
              <a:t>Rebalancing</a:t>
            </a:r>
            <a:endParaRPr lang="en-US" dirty="0"/>
          </a:p>
        </p:txBody>
      </p:sp>
    </p:spTree>
    <p:extLst>
      <p:ext uri="{BB962C8B-B14F-4D97-AF65-F5344CB8AC3E}">
        <p14:creationId xmlns:p14="http://schemas.microsoft.com/office/powerpoint/2010/main" val="131714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200" dirty="0" smtClean="0"/>
          </a:p>
          <a:p>
            <a:r>
              <a:rPr lang="en-US" sz="2200" dirty="0" err="1" smtClean="0"/>
              <a:t>MarkLogic</a:t>
            </a:r>
            <a:r>
              <a:rPr lang="en-US" sz="2200" dirty="0" smtClean="0"/>
              <a:t> </a:t>
            </a:r>
            <a:r>
              <a:rPr lang="en-US" sz="2200" dirty="0"/>
              <a:t>Server is designed for extremely large content sets, and to support these large content sets, scales to clusters of hundreds of machines, each of which runs </a:t>
            </a:r>
            <a:r>
              <a:rPr lang="en-US" sz="2200" dirty="0" err="1"/>
              <a:t>MarkLogic</a:t>
            </a:r>
            <a:r>
              <a:rPr lang="en-US" sz="2200" dirty="0"/>
              <a:t> Server</a:t>
            </a:r>
            <a:r>
              <a:rPr lang="en-US" sz="2200" dirty="0" smtClean="0"/>
              <a:t>.</a:t>
            </a:r>
          </a:p>
          <a:p>
            <a:pPr>
              <a:buFont typeface="Georgia"/>
              <a:buNone/>
            </a:pPr>
            <a:endParaRPr lang="en-US" sz="2200" dirty="0" smtClean="0"/>
          </a:p>
          <a:p>
            <a:pPr>
              <a:buFont typeface="Georgia"/>
              <a:buNone/>
            </a:pPr>
            <a:endParaRPr lang="en-US" sz="2200" dirty="0" smtClean="0"/>
          </a:p>
          <a:p>
            <a:r>
              <a:rPr lang="en-US" sz="2200" dirty="0" smtClean="0"/>
              <a:t>Each </a:t>
            </a:r>
            <a:r>
              <a:rPr lang="en-US" sz="2200" dirty="0"/>
              <a:t>machine in a </a:t>
            </a:r>
            <a:r>
              <a:rPr lang="en-US" sz="2200" dirty="0" err="1"/>
              <a:t>MarkLogic</a:t>
            </a:r>
            <a:r>
              <a:rPr lang="en-US" sz="2200" dirty="0"/>
              <a:t> Server cluster is called a host, and a host is sometimes referred to as a node in the cluster</a:t>
            </a:r>
            <a:r>
              <a:rPr lang="en-US" dirty="0"/>
              <a:t>.</a:t>
            </a:r>
          </a:p>
        </p:txBody>
      </p:sp>
      <p:sp>
        <p:nvSpPr>
          <p:cNvPr id="3" name="Title 2"/>
          <p:cNvSpPr>
            <a:spLocks noGrp="1"/>
          </p:cNvSpPr>
          <p:nvPr>
            <p:ph type="title"/>
          </p:nvPr>
        </p:nvSpPr>
        <p:spPr/>
        <p:txBody>
          <a:bodyPr/>
          <a:lstStyle/>
          <a:p>
            <a:r>
              <a:rPr lang="en-US" dirty="0" smtClean="0"/>
              <a:t>Scalability</a:t>
            </a:r>
            <a:endParaRPr lang="en-US" dirty="0"/>
          </a:p>
        </p:txBody>
      </p:sp>
    </p:spTree>
    <p:extLst>
      <p:ext uri="{BB962C8B-B14F-4D97-AF65-F5344CB8AC3E}">
        <p14:creationId xmlns:p14="http://schemas.microsoft.com/office/powerpoint/2010/main" val="112429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Factors </a:t>
            </a:r>
            <a:r>
              <a:rPr lang="en-US" dirty="0"/>
              <a:t>To Consider in Large-Scale Deployments</a:t>
            </a:r>
          </a:p>
          <a:p>
            <a:pPr>
              <a:buFont typeface="Arial" panose="020B0604020202020204" pitchFamily="34" charset="0"/>
              <a:buChar char="•"/>
            </a:pPr>
            <a:endParaRPr lang="en-US" dirty="0"/>
          </a:p>
          <a:p>
            <a:pPr>
              <a:buFont typeface="Wingdings" panose="05000000000000000000" pitchFamily="2" charset="2"/>
              <a:buChar char="Ø"/>
            </a:pPr>
            <a:r>
              <a:rPr lang="en-US" sz="2400" b="1" dirty="0" smtClean="0"/>
              <a:t>Extremely </a:t>
            </a:r>
            <a:r>
              <a:rPr lang="en-US" sz="2400" b="1" dirty="0"/>
              <a:t>Large Amounts of </a:t>
            </a:r>
            <a:r>
              <a:rPr lang="en-US" sz="2400" b="1" dirty="0" smtClean="0"/>
              <a:t>Content</a:t>
            </a:r>
          </a:p>
          <a:p>
            <a:pPr marL="402336" lvl="1" indent="0">
              <a:buNone/>
            </a:pPr>
            <a:r>
              <a:rPr lang="en-US" sz="2400" dirty="0"/>
              <a:t>To handle extremely large content sets, you scale the number of data nodes in the </a:t>
            </a:r>
            <a:r>
              <a:rPr lang="en-US" sz="2400" dirty="0" err="1"/>
              <a:t>MarkLogic</a:t>
            </a:r>
            <a:r>
              <a:rPr lang="en-US" sz="2400" dirty="0"/>
              <a:t> Server cluster. </a:t>
            </a:r>
            <a:r>
              <a:rPr lang="en-US" sz="2400" dirty="0" err="1"/>
              <a:t>MarkLogic</a:t>
            </a:r>
            <a:r>
              <a:rPr lang="en-US" sz="2400" dirty="0"/>
              <a:t> Server is designed to scale to 100s of nodes or beyond</a:t>
            </a:r>
            <a:r>
              <a:rPr lang="en-US" sz="2400" dirty="0" smtClean="0"/>
              <a:t>.</a:t>
            </a:r>
          </a:p>
          <a:p>
            <a:pPr marL="402336" lvl="1" indent="0">
              <a:buNone/>
            </a:pPr>
            <a:endParaRPr lang="en-US" sz="2400" dirty="0"/>
          </a:p>
          <a:p>
            <a:pPr>
              <a:buFont typeface="Wingdings" panose="05000000000000000000" pitchFamily="2" charset="2"/>
              <a:buChar char="Ø"/>
            </a:pPr>
            <a:r>
              <a:rPr lang="en-US" sz="2400" b="1" dirty="0"/>
              <a:t>Fast Query Performance, Regardless of the Content </a:t>
            </a:r>
            <a:r>
              <a:rPr lang="en-US" sz="2400" b="1" dirty="0" smtClean="0"/>
              <a:t>Size</a:t>
            </a:r>
          </a:p>
          <a:p>
            <a:pPr marL="402336" lvl="1" indent="0">
              <a:buNone/>
            </a:pPr>
            <a:r>
              <a:rPr lang="en-US" sz="2400" dirty="0" err="1" smtClean="0"/>
              <a:t>MarkLogic</a:t>
            </a:r>
            <a:r>
              <a:rPr lang="en-US" sz="2400" dirty="0" smtClean="0"/>
              <a:t> </a:t>
            </a:r>
            <a:r>
              <a:rPr lang="en-US" sz="2400" dirty="0"/>
              <a:t>Server evaluates queries on an evaluator node (e-node), and the e-node gathers any </a:t>
            </a:r>
            <a:r>
              <a:rPr lang="en-US" sz="2400" dirty="0" smtClean="0"/>
              <a:t>  needed </a:t>
            </a:r>
            <a:r>
              <a:rPr lang="en-US" sz="2400" dirty="0"/>
              <a:t>content from the data nodes (d-nodes). If the content set is large and spread across several d-nodes, each of those d-nodes is involved in the query </a:t>
            </a:r>
            <a:r>
              <a:rPr lang="en-US" sz="2400" dirty="0" smtClean="0"/>
              <a:t>even </a:t>
            </a:r>
            <a:r>
              <a:rPr lang="en-US" sz="2400" dirty="0"/>
              <a:t>if only to inform the e-node that it has no content matching the </a:t>
            </a:r>
            <a:r>
              <a:rPr lang="en-US" sz="2400" dirty="0" smtClean="0"/>
              <a:t>query.</a:t>
            </a:r>
          </a:p>
          <a:p>
            <a:pPr marL="402336" lvl="1" indent="0">
              <a:buNone/>
            </a:pPr>
            <a:endParaRPr lang="en-US" sz="2400" dirty="0"/>
          </a:p>
          <a:p>
            <a:pPr>
              <a:buFont typeface="Wingdings" panose="05000000000000000000" pitchFamily="2" charset="2"/>
              <a:buChar char="Ø"/>
            </a:pPr>
            <a:r>
              <a:rPr lang="en-US" sz="2400" b="1" dirty="0"/>
              <a:t>Large Numbers of Users</a:t>
            </a:r>
          </a:p>
          <a:p>
            <a:pPr marL="402336" lvl="1" indent="0">
              <a:buNone/>
            </a:pPr>
            <a:r>
              <a:rPr lang="en-US" sz="2400" dirty="0"/>
              <a:t>If your scalability challenge is large numbers of users, you can add e-nodes to a </a:t>
            </a:r>
            <a:r>
              <a:rPr lang="en-US" sz="2400" dirty="0" err="1"/>
              <a:t>MarkLogic</a:t>
            </a:r>
            <a:r>
              <a:rPr lang="en-US" sz="2400" dirty="0"/>
              <a:t> Server cluster and be able to see immediate benefits by routing queries across the various e-nodes in the cluster. The process of adding an </a:t>
            </a:r>
            <a:r>
              <a:rPr lang="en-US" sz="2400" dirty="0" smtClean="0"/>
              <a:t>e-node </a:t>
            </a:r>
            <a:r>
              <a:rPr lang="en-US" sz="2400" dirty="0"/>
              <a:t>is </a:t>
            </a:r>
            <a:r>
              <a:rPr lang="en-US" sz="2400" dirty="0" smtClean="0"/>
              <a:t>simply a matter </a:t>
            </a:r>
            <a:r>
              <a:rPr lang="en-US" sz="2400" dirty="0"/>
              <a:t>of bringing another </a:t>
            </a:r>
            <a:r>
              <a:rPr lang="en-US" sz="2400" dirty="0" err="1"/>
              <a:t>MarkLogic</a:t>
            </a:r>
            <a:r>
              <a:rPr lang="en-US" sz="2400" dirty="0"/>
              <a:t> Server machine online and joining that machine to the </a:t>
            </a:r>
            <a:r>
              <a:rPr lang="en-US" sz="2400" dirty="0" smtClean="0"/>
              <a:t>cluster</a:t>
            </a:r>
            <a:r>
              <a:rPr lang="en-US" sz="2400" dirty="0"/>
              <a:t>.</a:t>
            </a:r>
          </a:p>
        </p:txBody>
      </p:sp>
      <p:sp>
        <p:nvSpPr>
          <p:cNvPr id="3" name="Title 2"/>
          <p:cNvSpPr>
            <a:spLocks noGrp="1"/>
          </p:cNvSpPr>
          <p:nvPr>
            <p:ph type="title"/>
          </p:nvPr>
        </p:nvSpPr>
        <p:spPr/>
        <p:txBody>
          <a:bodyPr/>
          <a:lstStyle/>
          <a:p>
            <a:r>
              <a:rPr lang="en-US" dirty="0" smtClean="0"/>
              <a:t>Scalability</a:t>
            </a:r>
            <a:endParaRPr lang="en-US" dirty="0"/>
          </a:p>
        </p:txBody>
      </p:sp>
    </p:spTree>
    <p:extLst>
      <p:ext uri="{BB962C8B-B14F-4D97-AF65-F5344CB8AC3E}">
        <p14:creationId xmlns:p14="http://schemas.microsoft.com/office/powerpoint/2010/main" val="417431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55409"/>
            <a:ext cx="10972800" cy="4619127"/>
          </a:xfrm>
        </p:spPr>
        <p:txBody>
          <a:bodyPr>
            <a:normAutofit/>
          </a:bodyPr>
          <a:lstStyle/>
          <a:p>
            <a:r>
              <a:rPr lang="en-US" dirty="0" smtClean="0"/>
              <a:t>Forest </a:t>
            </a:r>
            <a:r>
              <a:rPr lang="en-US" dirty="0"/>
              <a:t>Sizes Per Data Node </a:t>
            </a:r>
            <a:r>
              <a:rPr lang="en-US" dirty="0" smtClean="0"/>
              <a:t>Host</a:t>
            </a:r>
          </a:p>
          <a:p>
            <a:pPr marL="109728" indent="0">
              <a:buNone/>
            </a:pPr>
            <a:r>
              <a:rPr lang="en-US" sz="1700" dirty="0" smtClean="0"/>
              <a:t>      </a:t>
            </a:r>
            <a:r>
              <a:rPr lang="en-US" sz="2400" dirty="0" smtClean="0"/>
              <a:t>Average </a:t>
            </a:r>
            <a:r>
              <a:rPr lang="en-US" sz="2400" dirty="0"/>
              <a:t>sized fragments of 10k to 100k.</a:t>
            </a:r>
            <a:endParaRPr lang="en-US" sz="2400" dirty="0" smtClean="0"/>
          </a:p>
          <a:p>
            <a:pPr marL="402336" lvl="1" indent="0">
              <a:buNone/>
            </a:pPr>
            <a:r>
              <a:rPr lang="en-US" sz="2400" dirty="0"/>
              <a:t>The rule-of-thumb maximum size for a forest on a 64-bit system is 256GB per forest, or 128-million fragments, whichever comes </a:t>
            </a:r>
            <a:r>
              <a:rPr lang="en-US" sz="2400" dirty="0" smtClean="0"/>
              <a:t>first.</a:t>
            </a:r>
          </a:p>
          <a:p>
            <a:pPr marL="402336" lvl="1" indent="0">
              <a:buNone/>
            </a:pPr>
            <a:r>
              <a:rPr lang="en-US" sz="2400" dirty="0"/>
              <a:t>All binary documents should be considered in fragment count estimations, but large and external binary documents may be excluded from the 256GB per forest limit since they contribute little to the size of stands within a forest</a:t>
            </a:r>
            <a:r>
              <a:rPr lang="en-US" sz="2400" dirty="0" smtClean="0"/>
              <a:t>.</a:t>
            </a:r>
          </a:p>
          <a:p>
            <a:pPr marL="402336" lvl="1" indent="0">
              <a:buNone/>
            </a:pPr>
            <a:r>
              <a:rPr lang="en-US" sz="2400" dirty="0" smtClean="0"/>
              <a:t>Each </a:t>
            </a:r>
            <a:r>
              <a:rPr lang="en-US" sz="2400" dirty="0"/>
              <a:t>forest should ideally have two CPUs (or cores) per forest</a:t>
            </a:r>
            <a:r>
              <a:rPr lang="en-US" sz="2400" dirty="0" smtClean="0"/>
              <a:t>.</a:t>
            </a:r>
          </a:p>
        </p:txBody>
      </p:sp>
      <p:sp>
        <p:nvSpPr>
          <p:cNvPr id="3" name="Title 2"/>
          <p:cNvSpPr>
            <a:spLocks noGrp="1"/>
          </p:cNvSpPr>
          <p:nvPr>
            <p:ph type="title"/>
          </p:nvPr>
        </p:nvSpPr>
        <p:spPr/>
        <p:txBody>
          <a:bodyPr/>
          <a:lstStyle/>
          <a:p>
            <a:r>
              <a:rPr lang="en-US" dirty="0" smtClean="0"/>
              <a:t>Scalability</a:t>
            </a:r>
            <a:endParaRPr lang="en-US" dirty="0"/>
          </a:p>
        </p:txBody>
      </p:sp>
    </p:spTree>
    <p:extLst>
      <p:ext uri="{BB962C8B-B14F-4D97-AF65-F5344CB8AC3E}">
        <p14:creationId xmlns:p14="http://schemas.microsoft.com/office/powerpoint/2010/main" val="283459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High Availability</a:t>
            </a:r>
          </a:p>
          <a:p>
            <a:pPr marL="402336" lvl="1" indent="0">
              <a:buNone/>
            </a:pPr>
            <a:r>
              <a:rPr lang="en-US" sz="2400" dirty="0"/>
              <a:t>When examining your system requirements, if you find that having extreme levels of system uptime is critical to your application, then high availability is clearly an important requirement for your system. When thinking about high availability for a system, you perform a thorough examination of all points of failure for your system, throughout the entire software and hardware stack in which your application runs</a:t>
            </a:r>
            <a:r>
              <a:rPr lang="en-US" sz="2400" dirty="0" smtClean="0"/>
              <a:t>.</a:t>
            </a:r>
            <a:endParaRPr lang="en-US" sz="2400" dirty="0"/>
          </a:p>
        </p:txBody>
      </p:sp>
      <p:sp>
        <p:nvSpPr>
          <p:cNvPr id="3" name="Title 2"/>
          <p:cNvSpPr>
            <a:spLocks noGrp="1"/>
          </p:cNvSpPr>
          <p:nvPr>
            <p:ph type="title"/>
          </p:nvPr>
        </p:nvSpPr>
        <p:spPr/>
        <p:txBody>
          <a:bodyPr/>
          <a:lstStyle/>
          <a:p>
            <a:r>
              <a:rPr lang="en-US" dirty="0"/>
              <a:t>Scalability</a:t>
            </a:r>
          </a:p>
        </p:txBody>
      </p:sp>
    </p:spTree>
    <p:extLst>
      <p:ext uri="{BB962C8B-B14F-4D97-AF65-F5344CB8AC3E}">
        <p14:creationId xmlns:p14="http://schemas.microsoft.com/office/powerpoint/2010/main" val="48610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Hardware and Memory Considerations</a:t>
            </a:r>
          </a:p>
          <a:p>
            <a:pPr marL="667512" lvl="2" indent="0">
              <a:buNone/>
            </a:pPr>
            <a:r>
              <a:rPr lang="en-US" dirty="0" err="1"/>
              <a:t>MarkLogic</a:t>
            </a:r>
            <a:r>
              <a:rPr lang="en-US" dirty="0"/>
              <a:t> Server is designed to take advantage of 64-bit systems. </a:t>
            </a:r>
            <a:r>
              <a:rPr lang="en-US" dirty="0" err="1"/>
              <a:t>MarkLogic</a:t>
            </a:r>
            <a:r>
              <a:rPr lang="en-US" dirty="0"/>
              <a:t> Server running on 64-bit systems will scale to sizes orders of magnitude higher than on 32-bit systems. For most deployments, a 64-bit system is recommended. In general, you should use 64-bit systems for all deployments, but particularly if your database size is greater than 2GB. Additionally, 64-bit systems can address much more memory than 32-bit systems, so you can both install more memory and address more virtual memory on a 64-bit system.</a:t>
            </a:r>
          </a:p>
          <a:p>
            <a:pPr marL="109728" indent="0">
              <a:buNone/>
            </a:pPr>
            <a:endParaRPr lang="en-US" dirty="0"/>
          </a:p>
        </p:txBody>
      </p:sp>
      <p:sp>
        <p:nvSpPr>
          <p:cNvPr id="3" name="Title 2"/>
          <p:cNvSpPr>
            <a:spLocks noGrp="1"/>
          </p:cNvSpPr>
          <p:nvPr>
            <p:ph type="title"/>
          </p:nvPr>
        </p:nvSpPr>
        <p:spPr/>
        <p:txBody>
          <a:bodyPr/>
          <a:lstStyle/>
          <a:p>
            <a:r>
              <a:rPr lang="en-US" dirty="0" smtClean="0"/>
              <a:t>Scalability</a:t>
            </a:r>
            <a:endParaRPr lang="en-US" dirty="0"/>
          </a:p>
        </p:txBody>
      </p:sp>
    </p:spTree>
    <p:extLst>
      <p:ext uri="{BB962C8B-B14F-4D97-AF65-F5344CB8AC3E}">
        <p14:creationId xmlns:p14="http://schemas.microsoft.com/office/powerpoint/2010/main" val="298130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err="1" smtClean="0"/>
              <a:t>MarkLogic</a:t>
            </a:r>
            <a:r>
              <a:rPr lang="en-IN" dirty="0" smtClean="0"/>
              <a:t> stores documents within its own transactional repository that was purpose-built with a focus on maximum performance and data integrity. Because the </a:t>
            </a:r>
            <a:r>
              <a:rPr lang="en-IN" dirty="0" err="1" smtClean="0"/>
              <a:t>MarkLogic</a:t>
            </a:r>
            <a:r>
              <a:rPr lang="en-IN" dirty="0" smtClean="0"/>
              <a:t> database is transactional, you can insert or update a set of documents as an atomic unit and have the very next query able to see those changes with zero latency. </a:t>
            </a:r>
            <a:r>
              <a:rPr lang="en-IN" dirty="0" err="1" smtClean="0"/>
              <a:t>MarkLogic</a:t>
            </a:r>
            <a:r>
              <a:rPr lang="en-IN" dirty="0" smtClean="0"/>
              <a:t> supports the full set of ACID properties: </a:t>
            </a:r>
          </a:p>
          <a:p>
            <a:r>
              <a:rPr lang="en-IN" dirty="0" smtClean="0"/>
              <a:t>Atomicity -- a set of changes either takes place as a whole or doesn't take place at all.</a:t>
            </a:r>
          </a:p>
          <a:p>
            <a:r>
              <a:rPr lang="en-IN" dirty="0" smtClean="0"/>
              <a:t>Consistency -- system rules are enforced, such as that no two documents can have the same identifier.</a:t>
            </a:r>
          </a:p>
          <a:p>
            <a:r>
              <a:rPr lang="en-IN" dirty="0" smtClean="0"/>
              <a:t>Isolation -- uncompleted transactions are not otherwise visible.</a:t>
            </a:r>
          </a:p>
          <a:p>
            <a:r>
              <a:rPr lang="en-IN" dirty="0" smtClean="0"/>
              <a:t>Durability -- once a commit is made the changes are not lost.</a:t>
            </a:r>
          </a:p>
          <a:p>
            <a:r>
              <a:rPr lang="en-IN" dirty="0" smtClean="0"/>
              <a:t>ACID transactions are considered commonplace for relational databases but they are not common for document-centric databases and search-style queries.</a:t>
            </a:r>
          </a:p>
          <a:p>
            <a:endParaRPr lang="en-IN" dirty="0"/>
          </a:p>
        </p:txBody>
      </p:sp>
      <p:sp>
        <p:nvSpPr>
          <p:cNvPr id="3" name="Title 2"/>
          <p:cNvSpPr>
            <a:spLocks noGrp="1"/>
          </p:cNvSpPr>
          <p:nvPr>
            <p:ph type="title"/>
          </p:nvPr>
        </p:nvSpPr>
        <p:spPr>
          <a:xfrm>
            <a:off x="901336" y="1143000"/>
            <a:ext cx="10681063" cy="1066800"/>
          </a:xfrm>
        </p:spPr>
        <p:txBody>
          <a:bodyPr/>
          <a:lstStyle/>
          <a:p>
            <a:r>
              <a:rPr lang="en-IN" dirty="0" smtClean="0"/>
              <a:t>ACID</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buFont typeface="Arial" panose="020B0604020202020204" pitchFamily="34" charset="0"/>
              <a:buChar char="•"/>
            </a:pPr>
            <a:r>
              <a:rPr lang="en-US" b="1" dirty="0" smtClean="0"/>
              <a:t>Document locks (Consistency &amp; Isolation)</a:t>
            </a:r>
            <a:r>
              <a:rPr lang="en-US" dirty="0" smtClean="0"/>
              <a:t> to protect data during updates and keep transactions from conflicting with one another</a:t>
            </a:r>
          </a:p>
          <a:p>
            <a:pPr marL="285750" indent="-285750">
              <a:buFont typeface="Arial" panose="020B0604020202020204" pitchFamily="34" charset="0"/>
              <a:buChar char="•"/>
            </a:pPr>
            <a:r>
              <a:rPr lang="en-US" b="1" dirty="0" smtClean="0"/>
              <a:t>Timestamps on documents (Isolation)</a:t>
            </a:r>
            <a:r>
              <a:rPr lang="en-US" dirty="0" smtClean="0"/>
              <a:t> that ensure a query only sees copies of documents that are valid at the time the query is run (also known as Multi-Version Concurrency Control)</a:t>
            </a:r>
          </a:p>
          <a:p>
            <a:pPr marL="285750" indent="-285750">
              <a:buFont typeface="Arial" panose="020B0604020202020204" pitchFamily="34" charset="0"/>
              <a:buChar char="•"/>
            </a:pPr>
            <a:r>
              <a:rPr lang="en-US" b="1" dirty="0" smtClean="0"/>
              <a:t>Journaling of updates (Durable)</a:t>
            </a:r>
            <a:r>
              <a:rPr lang="en-US" dirty="0" smtClean="0"/>
              <a:t> before they are committed to ensure transactions can be replayed in the face of system failures</a:t>
            </a:r>
          </a:p>
          <a:p>
            <a:pPr marL="285750" indent="-285750">
              <a:buFont typeface="Arial" panose="020B0604020202020204" pitchFamily="34" charset="0"/>
              <a:buChar char="•"/>
            </a:pPr>
            <a:r>
              <a:rPr lang="en-US" b="1" dirty="0" smtClean="0"/>
              <a:t>A commit process (Atomicity)</a:t>
            </a:r>
            <a:r>
              <a:rPr lang="en-US" dirty="0" smtClean="0"/>
              <a:t> to ensure changed data is changed all at once or not at all, even across multiple hosts</a:t>
            </a:r>
          </a:p>
          <a:p>
            <a:endParaRPr lang="en-IN" dirty="0"/>
          </a:p>
        </p:txBody>
      </p:sp>
      <p:sp>
        <p:nvSpPr>
          <p:cNvPr id="3" name="Title 2"/>
          <p:cNvSpPr>
            <a:spLocks noGrp="1"/>
          </p:cNvSpPr>
          <p:nvPr>
            <p:ph type="title"/>
          </p:nvPr>
        </p:nvSpPr>
        <p:spPr>
          <a:xfrm>
            <a:off x="600891" y="836023"/>
            <a:ext cx="10981509" cy="1373777"/>
          </a:xfrm>
        </p:spPr>
        <p:txBody>
          <a:bodyPr>
            <a:normAutofit fontScale="90000"/>
          </a:bodyPr>
          <a:lstStyle/>
          <a:p>
            <a:r>
              <a:rPr lang="en-US" sz="3600" dirty="0" err="1" smtClean="0"/>
              <a:t>MarkLogic</a:t>
            </a:r>
            <a:r>
              <a:rPr lang="en-US" sz="3600" dirty="0" smtClean="0"/>
              <a:t> Several key features enable it to support the ACID properties:</a:t>
            </a:r>
            <a:r>
              <a:rPr lang="en-US" dirty="0" smtClean="0"/>
              <a:t/>
            </a:r>
            <a:br>
              <a:rPr lang="en-US" dirty="0" smtClean="0"/>
            </a:b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smtClean="0"/>
              <a:t>In an MVCC system, changes are tracked with a timestamp number that increments for each transaction as the database changes. Each fragment gets its own creation-time (the timestamp at which it was created) and deletion-time (the timestamp at which it was marked as deleted, starting at infinity for fragments not yet deleted). On disk, you can see these timestamps in the Timestamps file, which is the only file in the stand directory that is not read-only.</a:t>
            </a:r>
          </a:p>
          <a:p>
            <a:r>
              <a:rPr lang="en-IN" dirty="0" smtClean="0"/>
              <a:t>For a request that does not modify data (called a query, as opposed to an update that might make changes), the system gets a performance boost by skipping the need for URI locking. The query is viewed as running at a certain timestamp, and throughout its life it sees a consistent view of the database at that timestamp, even as other (update) requests continue forward and change the data.</a:t>
            </a:r>
          </a:p>
          <a:p>
            <a:r>
              <a:rPr lang="en-IN" dirty="0" err="1" smtClean="0"/>
              <a:t>MarkLogic</a:t>
            </a:r>
            <a:r>
              <a:rPr lang="en-IN" dirty="0" smtClean="0"/>
              <a:t> does this by adding to the normal term list constraints two extra constraints: first, that any fragments returned have to have been 'created at or before the request timestamp' and second, that they have to have been 'deleted after the request timestamp.' It is easy to create from these two primitives what is in essence a new implicit term list of documents in existence at a certain timestamp. This timestamp-based term list is implicitly added to every query as a high-performance substitute for locks.</a:t>
            </a:r>
          </a:p>
          <a:p>
            <a:endParaRPr lang="en-IN" dirty="0"/>
          </a:p>
        </p:txBody>
      </p:sp>
      <p:sp>
        <p:nvSpPr>
          <p:cNvPr id="3" name="Title 2"/>
          <p:cNvSpPr>
            <a:spLocks noGrp="1"/>
          </p:cNvSpPr>
          <p:nvPr>
            <p:ph type="title"/>
          </p:nvPr>
        </p:nvSpPr>
        <p:spPr/>
        <p:txBody>
          <a:bodyPr>
            <a:normAutofit/>
          </a:bodyPr>
          <a:lstStyle/>
          <a:p>
            <a:r>
              <a:rPr lang="en-IN" dirty="0" smtClean="0"/>
              <a:t> Multi Version Concurrency Control</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8000" dirty="0" smtClean="0"/>
              <a:t>Its called as “ONLY” Enterprise </a:t>
            </a:r>
            <a:r>
              <a:rPr lang="en-US" sz="8000" dirty="0" err="1" smtClean="0"/>
              <a:t>NoSQL</a:t>
            </a:r>
            <a:r>
              <a:rPr lang="en-US" sz="8000" dirty="0" smtClean="0"/>
              <a:t> database.</a:t>
            </a:r>
          </a:p>
          <a:p>
            <a:endParaRPr lang="en-US" sz="8000" dirty="0" smtClean="0"/>
          </a:p>
          <a:p>
            <a:r>
              <a:rPr lang="en-US" sz="8000" dirty="0" smtClean="0"/>
              <a:t>Because it is the only </a:t>
            </a:r>
            <a:r>
              <a:rPr lang="en-US" sz="8000" dirty="0" err="1" smtClean="0"/>
              <a:t>NoSQL</a:t>
            </a:r>
            <a:r>
              <a:rPr lang="en-US" sz="8000" dirty="0" smtClean="0"/>
              <a:t> database in the market which offers the Enterprise-Software capability like ACID Transactions, Govt. grade Security, HA and DR built into it from its  very first release.</a:t>
            </a:r>
          </a:p>
          <a:p>
            <a:endParaRPr lang="en-US" sz="8000" dirty="0" smtClean="0"/>
          </a:p>
          <a:p>
            <a:r>
              <a:rPr lang="en-US" sz="8000" dirty="0" smtClean="0"/>
              <a:t>Apart from Enterprise Software features, it has all the capability you expect in a Big Data </a:t>
            </a:r>
            <a:r>
              <a:rPr lang="en-US" sz="8000" dirty="0" err="1" smtClean="0"/>
              <a:t>NoSQL</a:t>
            </a:r>
            <a:r>
              <a:rPr lang="en-US" sz="8000" dirty="0" smtClean="0"/>
              <a:t> platform like Enterprise Full Text Search and Query, Scalability on a commodity hardware, </a:t>
            </a:r>
            <a:r>
              <a:rPr lang="en-US" sz="8000" dirty="0" err="1" smtClean="0"/>
              <a:t>Hadoop</a:t>
            </a:r>
            <a:r>
              <a:rPr lang="en-US" sz="8000" dirty="0" smtClean="0"/>
              <a:t> support, Semantics and </a:t>
            </a:r>
            <a:r>
              <a:rPr lang="en-US" sz="8000" dirty="0" err="1" smtClean="0"/>
              <a:t>Bitemporal</a:t>
            </a:r>
            <a:r>
              <a:rPr lang="en-US" sz="8000" dirty="0" smtClean="0"/>
              <a:t>.</a:t>
            </a:r>
          </a:p>
          <a:p>
            <a:pPr>
              <a:buNone/>
            </a:pPr>
            <a:endParaRPr lang="en-US" sz="8000" dirty="0" smtClean="0"/>
          </a:p>
          <a:p>
            <a:r>
              <a:rPr lang="en-US" sz="8000" dirty="0" smtClean="0"/>
              <a:t>So, </a:t>
            </a:r>
            <a:r>
              <a:rPr lang="en-US" sz="8000" dirty="0" err="1" smtClean="0"/>
              <a:t>MarkLogic</a:t>
            </a:r>
            <a:r>
              <a:rPr lang="en-US" sz="8000" dirty="0" smtClean="0"/>
              <a:t> is a Platform with combination of Database, Enterprise Search and Application Services all bundled into one product.</a:t>
            </a:r>
          </a:p>
          <a:p>
            <a:pPr>
              <a:buNone/>
            </a:pPr>
            <a:endParaRPr lang="en-US" sz="8000" dirty="0" smtClean="0"/>
          </a:p>
          <a:p>
            <a:r>
              <a:rPr lang="en-US" sz="8000" dirty="0" smtClean="0"/>
              <a:t>As a database with built-in search and application services, </a:t>
            </a:r>
            <a:r>
              <a:rPr lang="en-US" sz="8000" dirty="0" err="1" smtClean="0"/>
              <a:t>MarkLogic</a:t>
            </a:r>
            <a:r>
              <a:rPr lang="en-US" sz="8000" dirty="0" smtClean="0"/>
              <a:t> can ingest documents in a wide variety of formats and structure that are immediately indexed for full-text search, and has APIs for programmers to use to quickly and easily build a variety of applications.</a:t>
            </a:r>
          </a:p>
          <a:p>
            <a:endParaRPr lang="en-US" sz="7400" dirty="0" smtClean="0"/>
          </a:p>
          <a:p>
            <a:endParaRPr lang="en-IN" dirty="0"/>
          </a:p>
        </p:txBody>
      </p:sp>
      <p:sp>
        <p:nvSpPr>
          <p:cNvPr id="3" name="Title 2"/>
          <p:cNvSpPr>
            <a:spLocks noGrp="1"/>
          </p:cNvSpPr>
          <p:nvPr>
            <p:ph type="title"/>
          </p:nvPr>
        </p:nvSpPr>
        <p:spPr/>
        <p:txBody>
          <a:bodyPr/>
          <a:lstStyle/>
          <a:p>
            <a:r>
              <a:rPr lang="en-IN" dirty="0" err="1" smtClean="0"/>
              <a:t>MarkLogic</a:t>
            </a:r>
            <a:r>
              <a:rPr lang="en-IN" dirty="0" smtClean="0"/>
              <a:t>- Enterprise </a:t>
            </a:r>
            <a:r>
              <a:rPr lang="en-IN" dirty="0" err="1" smtClean="0"/>
              <a:t>NoSQL</a:t>
            </a:r>
            <a:r>
              <a:rPr lang="en-IN" dirty="0" smtClean="0"/>
              <a:t> Database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p:cNvSpPr txBox="1">
            <a:spLocks/>
          </p:cNvSpPr>
          <p:nvPr/>
        </p:nvSpPr>
        <p:spPr>
          <a:xfrm>
            <a:off x="533256" y="889000"/>
            <a:ext cx="11087244" cy="584640"/>
          </a:xfrm>
          <a:prstGeom prst="rect">
            <a:avLst/>
          </a:prstGeom>
        </p:spPr>
        <p:txBody>
          <a:bodyPr vert="horz"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Arial"/>
                <a:ea typeface="+mj-ea"/>
                <a:cs typeface="Arial"/>
              </a:rPr>
              <a:t>MVCC</a:t>
            </a:r>
            <a:endParaRPr kumimoji="0" lang="en-US" sz="4000" b="0" i="0" u="none" strike="noStrike" kern="1200" cap="none" spc="0" normalizeH="0" baseline="0" noProof="0" dirty="0">
              <a:ln>
                <a:noFill/>
              </a:ln>
              <a:solidFill>
                <a:schemeClr val="tx2"/>
              </a:solidFill>
              <a:effectLst/>
              <a:uLnTx/>
              <a:uFillTx/>
              <a:latin typeface="Arial"/>
              <a:ea typeface="+mj-ea"/>
              <a:cs typeface="Arial"/>
            </a:endParaRPr>
          </a:p>
        </p:txBody>
      </p:sp>
      <p:sp>
        <p:nvSpPr>
          <p:cNvPr id="77" name="Rectangle 10"/>
          <p:cNvSpPr>
            <a:spLocks/>
          </p:cNvSpPr>
          <p:nvPr/>
        </p:nvSpPr>
        <p:spPr bwMode="auto">
          <a:xfrm>
            <a:off x="765200" y="1613150"/>
            <a:ext cx="3494130" cy="412370"/>
          </a:xfrm>
          <a:prstGeom prst="rect">
            <a:avLst/>
          </a:prstGeom>
          <a:noFill/>
          <a:ln w="28575" cap="flat">
            <a:solidFill>
              <a:schemeClr val="bg1">
                <a:lumMod val="50000"/>
              </a:schemeClr>
            </a:solidFill>
            <a:miter lim="800000"/>
            <a:headEnd type="none" w="med" len="med"/>
            <a:tailEnd type="none" w="med" len="med"/>
          </a:ln>
          <a:extLst/>
        </p:spPr>
        <p:txBody>
          <a:bodyPr wrap="square" lIns="97511" tIns="97511" rIns="97511" bIns="97511">
            <a:spAutoFit/>
          </a:bodyPr>
          <a:lstStyle/>
          <a:p>
            <a:pPr marL="42324" algn="r"/>
            <a:r>
              <a:rPr lang="en-US" sz="1400" dirty="0">
                <a:latin typeface="Consolas"/>
                <a:ea typeface="Tahoma" panose="020B0604030504040204" pitchFamily="34" charset="0"/>
                <a:cs typeface="Consolas"/>
              </a:rPr>
              <a:t>/articles/doc1.xml</a:t>
            </a:r>
          </a:p>
        </p:txBody>
      </p:sp>
      <p:sp>
        <p:nvSpPr>
          <p:cNvPr id="78" name="Rectangle 89"/>
          <p:cNvSpPr>
            <a:spLocks/>
          </p:cNvSpPr>
          <p:nvPr/>
        </p:nvSpPr>
        <p:spPr bwMode="auto">
          <a:xfrm>
            <a:off x="770524" y="4454688"/>
            <a:ext cx="650071" cy="328231"/>
          </a:xfrm>
          <a:prstGeom prst="rect">
            <a:avLst/>
          </a:prstGeom>
          <a:solidFill>
            <a:schemeClr val="accent4"/>
          </a:solidFill>
          <a:ln w="28575" cap="flat">
            <a:solidFill>
              <a:schemeClr val="bg1">
                <a:lumMod val="50000"/>
              </a:schemeClr>
            </a:solidFill>
            <a:miter lim="800000"/>
            <a:headEnd type="none" w="med" len="med"/>
            <a:tailEnd type="none" w="med" len="med"/>
          </a:ln>
          <a:extLst/>
        </p:spPr>
        <p:txBody>
          <a:bodyPr lIns="0" tIns="0" rIns="0" bIns="0" anchor="ctr" anchorCtr="0">
            <a:spAutoFit/>
          </a:bodyPr>
          <a:lstStyle/>
          <a:p>
            <a:pPr marL="42324" algn="ctr"/>
            <a:r>
              <a:rPr lang="en-US" sz="2133" dirty="0">
                <a:latin typeface="Consolas"/>
                <a:ea typeface="Tahoma" panose="020B0604030504040204" pitchFamily="34" charset="0"/>
                <a:cs typeface="Consolas"/>
              </a:rPr>
              <a:t>∞</a:t>
            </a:r>
          </a:p>
        </p:txBody>
      </p:sp>
      <p:sp>
        <p:nvSpPr>
          <p:cNvPr id="79" name="Rectangle 89"/>
          <p:cNvSpPr>
            <a:spLocks/>
          </p:cNvSpPr>
          <p:nvPr/>
        </p:nvSpPr>
        <p:spPr bwMode="auto">
          <a:xfrm>
            <a:off x="3605852" y="4448576"/>
            <a:ext cx="650071" cy="328231"/>
          </a:xfrm>
          <a:prstGeom prst="rect">
            <a:avLst/>
          </a:prstGeom>
          <a:solidFill>
            <a:schemeClr val="tx2"/>
          </a:solidFill>
          <a:ln w="28575" cap="flat">
            <a:solidFill>
              <a:schemeClr val="bg1">
                <a:lumMod val="50000"/>
              </a:schemeClr>
            </a:solidFill>
            <a:miter lim="800000"/>
            <a:headEnd type="none" w="med" len="med"/>
            <a:tailEnd type="none" w="med" len="med"/>
          </a:ln>
          <a:extLst/>
        </p:spPr>
        <p:txBody>
          <a:bodyPr lIns="0" tIns="0" rIns="0" bIns="0" anchor="ctr" anchorCtr="0">
            <a:spAutoFit/>
          </a:bodyPr>
          <a:lstStyle/>
          <a:p>
            <a:pPr marL="42324" algn="ctr"/>
            <a:r>
              <a:rPr lang="en-US" sz="2133" dirty="0">
                <a:solidFill>
                  <a:schemeClr val="bg1"/>
                </a:solidFill>
                <a:latin typeface="Consolas"/>
                <a:ea typeface="Tahoma" panose="020B0604030504040204" pitchFamily="34" charset="0"/>
                <a:cs typeface="Consolas"/>
              </a:rPr>
              <a:t>∞</a:t>
            </a:r>
          </a:p>
        </p:txBody>
      </p:sp>
      <p:sp>
        <p:nvSpPr>
          <p:cNvPr id="80" name="Rectangle 89"/>
          <p:cNvSpPr>
            <a:spLocks/>
          </p:cNvSpPr>
          <p:nvPr/>
        </p:nvSpPr>
        <p:spPr bwMode="auto">
          <a:xfrm>
            <a:off x="767125" y="4454688"/>
            <a:ext cx="650071" cy="328231"/>
          </a:xfrm>
          <a:prstGeom prst="rect">
            <a:avLst/>
          </a:prstGeom>
          <a:solidFill>
            <a:schemeClr val="accent4"/>
          </a:solidFill>
          <a:ln w="28575" cap="flat">
            <a:solidFill>
              <a:schemeClr val="bg1">
                <a:lumMod val="50000"/>
              </a:schemeClr>
            </a:solidFill>
            <a:miter lim="800000"/>
            <a:headEnd type="none" w="med" len="med"/>
            <a:tailEnd type="none" w="med" len="med"/>
          </a:ln>
          <a:extLst/>
        </p:spPr>
        <p:txBody>
          <a:bodyPr lIns="0" tIns="0" rIns="0" bIns="0" anchor="ctr" anchorCtr="0">
            <a:spAutoFit/>
          </a:bodyPr>
          <a:lstStyle/>
          <a:p>
            <a:pPr marL="42324" algn="ctr"/>
            <a:r>
              <a:rPr lang="en-US" sz="2133" dirty="0">
                <a:solidFill>
                  <a:schemeClr val="bg2"/>
                </a:solidFill>
                <a:latin typeface="Arial"/>
                <a:ea typeface="Tahoma" panose="020B0604030504040204" pitchFamily="34" charset="0"/>
                <a:cs typeface="Arial"/>
              </a:rPr>
              <a:t>423</a:t>
            </a:r>
          </a:p>
        </p:txBody>
      </p:sp>
      <p:sp>
        <p:nvSpPr>
          <p:cNvPr id="81" name="Rectangle 89"/>
          <p:cNvSpPr>
            <a:spLocks/>
          </p:cNvSpPr>
          <p:nvPr/>
        </p:nvSpPr>
        <p:spPr bwMode="auto">
          <a:xfrm>
            <a:off x="3605852" y="4448572"/>
            <a:ext cx="650071" cy="328231"/>
          </a:xfrm>
          <a:prstGeom prst="rect">
            <a:avLst/>
          </a:prstGeom>
          <a:solidFill>
            <a:srgbClr val="FF0000"/>
          </a:solidFill>
          <a:ln w="28575" cap="flat">
            <a:solidFill>
              <a:schemeClr val="bg1">
                <a:lumMod val="50000"/>
              </a:schemeClr>
            </a:solidFill>
            <a:miter lim="800000"/>
            <a:headEnd type="none" w="med" len="med"/>
            <a:tailEnd type="none" w="med" len="med"/>
          </a:ln>
          <a:extLst/>
        </p:spPr>
        <p:txBody>
          <a:bodyPr lIns="0" tIns="0" rIns="0" bIns="0" anchor="ctr">
            <a:spAutoFit/>
          </a:bodyPr>
          <a:lstStyle/>
          <a:p>
            <a:pPr marL="42324" algn="ctr"/>
            <a:r>
              <a:rPr lang="en-US" sz="2133" dirty="0">
                <a:solidFill>
                  <a:schemeClr val="bg1"/>
                </a:solidFill>
                <a:latin typeface="Arial"/>
                <a:ea typeface="Tahoma" panose="020B0604030504040204" pitchFamily="34" charset="0"/>
                <a:cs typeface="Arial"/>
              </a:rPr>
              <a:t>628</a:t>
            </a:r>
          </a:p>
        </p:txBody>
      </p:sp>
      <p:grpSp>
        <p:nvGrpSpPr>
          <p:cNvPr id="2" name="Group 81"/>
          <p:cNvGrpSpPr/>
          <p:nvPr/>
        </p:nvGrpSpPr>
        <p:grpSpPr>
          <a:xfrm>
            <a:off x="770524" y="5012700"/>
            <a:ext cx="3049918" cy="798520"/>
            <a:chOff x="625744" y="5167759"/>
            <a:chExt cx="2860043" cy="748808"/>
          </a:xfrm>
        </p:grpSpPr>
        <p:sp>
          <p:nvSpPr>
            <p:cNvPr id="83" name="Rectangle 83"/>
            <p:cNvSpPr>
              <a:spLocks/>
            </p:cNvSpPr>
            <p:nvPr/>
          </p:nvSpPr>
          <p:spPr bwMode="auto">
            <a:xfrm>
              <a:off x="1235344" y="5167759"/>
              <a:ext cx="2250443" cy="31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97511" tIns="0" rIns="0" bIns="0" anchor="ctr" anchorCtr="0">
              <a:noAutofit/>
            </a:bodyPr>
            <a:lstStyle/>
            <a:p>
              <a:pPr marL="42324"/>
              <a:r>
                <a:rPr lang="en-US" sz="1442" dirty="0">
                  <a:latin typeface="Arial"/>
                  <a:ea typeface="Tahoma" panose="020B0604030504040204" pitchFamily="34" charset="0"/>
                  <a:cs typeface="Arial"/>
                </a:rPr>
                <a:t>Creation Timestamp</a:t>
              </a:r>
            </a:p>
          </p:txBody>
        </p:sp>
        <p:sp>
          <p:nvSpPr>
            <p:cNvPr id="84" name="Rectangle 89"/>
            <p:cNvSpPr>
              <a:spLocks/>
            </p:cNvSpPr>
            <p:nvPr/>
          </p:nvSpPr>
          <p:spPr bwMode="auto">
            <a:xfrm>
              <a:off x="625744" y="5172144"/>
              <a:ext cx="609600" cy="307797"/>
            </a:xfrm>
            <a:prstGeom prst="rect">
              <a:avLst/>
            </a:prstGeom>
            <a:solidFill>
              <a:schemeClr val="accent4"/>
            </a:solidFill>
            <a:ln w="28575" cap="flat">
              <a:solidFill>
                <a:schemeClr val="bg1">
                  <a:lumMod val="50000"/>
                </a:schemeClr>
              </a:solidFill>
              <a:miter lim="800000"/>
              <a:headEnd type="none" w="med" len="med"/>
              <a:tailEnd type="none" w="med" len="med"/>
            </a:ln>
            <a:extLst/>
          </p:spPr>
          <p:txBody>
            <a:bodyPr lIns="0" tIns="0" rIns="0" bIns="0" anchor="ctr" anchorCtr="0">
              <a:spAutoFit/>
            </a:bodyPr>
            <a:lstStyle/>
            <a:p>
              <a:pPr marL="42324" algn="ctr"/>
              <a:r>
                <a:rPr lang="en-US" sz="2133" dirty="0">
                  <a:solidFill>
                    <a:srgbClr val="FFFFFF"/>
                  </a:solidFill>
                  <a:latin typeface="Arial"/>
                  <a:ea typeface="Tahoma" panose="020B0604030504040204" pitchFamily="34" charset="0"/>
                  <a:cs typeface="Arial"/>
                </a:rPr>
                <a:t>C</a:t>
              </a:r>
            </a:p>
          </p:txBody>
        </p:sp>
        <p:sp>
          <p:nvSpPr>
            <p:cNvPr id="85" name="Rectangle 89"/>
            <p:cNvSpPr>
              <a:spLocks/>
            </p:cNvSpPr>
            <p:nvPr/>
          </p:nvSpPr>
          <p:spPr bwMode="auto">
            <a:xfrm>
              <a:off x="625744" y="5605432"/>
              <a:ext cx="609600" cy="307797"/>
            </a:xfrm>
            <a:prstGeom prst="rect">
              <a:avLst/>
            </a:prstGeom>
            <a:solidFill>
              <a:srgbClr val="FF0000"/>
            </a:solidFill>
            <a:ln w="28575" cap="flat">
              <a:solidFill>
                <a:schemeClr val="bg1">
                  <a:lumMod val="50000"/>
                </a:schemeClr>
              </a:solidFill>
              <a:miter lim="800000"/>
              <a:headEnd type="none" w="med" len="med"/>
              <a:tailEnd type="none" w="med" len="med"/>
            </a:ln>
            <a:extLst/>
          </p:spPr>
          <p:txBody>
            <a:bodyPr lIns="0" tIns="0" rIns="0" bIns="0" anchor="ctr">
              <a:spAutoFit/>
            </a:bodyPr>
            <a:lstStyle/>
            <a:p>
              <a:pPr marL="42324" algn="ctr"/>
              <a:r>
                <a:rPr lang="en-US" sz="2133" dirty="0">
                  <a:solidFill>
                    <a:schemeClr val="bg1"/>
                  </a:solidFill>
                  <a:latin typeface="Arial"/>
                  <a:ea typeface="Tahoma" panose="020B0604030504040204" pitchFamily="34" charset="0"/>
                  <a:cs typeface="Arial"/>
                </a:rPr>
                <a:t>D</a:t>
              </a:r>
            </a:p>
          </p:txBody>
        </p:sp>
        <p:sp>
          <p:nvSpPr>
            <p:cNvPr id="86" name="Rectangle 83"/>
            <p:cNvSpPr>
              <a:spLocks/>
            </p:cNvSpPr>
            <p:nvPr/>
          </p:nvSpPr>
          <p:spPr bwMode="auto">
            <a:xfrm>
              <a:off x="1231752" y="5604395"/>
              <a:ext cx="2250443" cy="31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97511" tIns="0" rIns="0" bIns="0" anchor="ctr" anchorCtr="0">
              <a:noAutofit/>
            </a:bodyPr>
            <a:lstStyle/>
            <a:p>
              <a:pPr marL="42324"/>
              <a:r>
                <a:rPr lang="en-US" sz="1442" dirty="0">
                  <a:latin typeface="Arial"/>
                  <a:ea typeface="Tahoma" panose="020B0604030504040204" pitchFamily="34" charset="0"/>
                  <a:cs typeface="Arial"/>
                </a:rPr>
                <a:t>Deletion Timestamp</a:t>
              </a:r>
            </a:p>
          </p:txBody>
        </p:sp>
      </p:grpSp>
      <p:grpSp>
        <p:nvGrpSpPr>
          <p:cNvPr id="3" name="Group 86"/>
          <p:cNvGrpSpPr/>
          <p:nvPr/>
        </p:nvGrpSpPr>
        <p:grpSpPr>
          <a:xfrm>
            <a:off x="7365690" y="3102763"/>
            <a:ext cx="603289" cy="532259"/>
            <a:chOff x="7680097" y="3159912"/>
            <a:chExt cx="565732" cy="499120"/>
          </a:xfrm>
        </p:grpSpPr>
        <p:sp>
          <p:nvSpPr>
            <p:cNvPr id="88" name="Line 74"/>
            <p:cNvSpPr>
              <a:spLocks noChangeShapeType="1"/>
            </p:cNvSpPr>
            <p:nvPr/>
          </p:nvSpPr>
          <p:spPr bwMode="auto">
            <a:xfrm rot="10800000">
              <a:off x="7680097" y="3159912"/>
              <a:ext cx="320903" cy="345288"/>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442">
                <a:latin typeface="Consolas"/>
                <a:ea typeface="Tahoma" panose="020B0604030504040204" pitchFamily="34" charset="0"/>
                <a:cs typeface="Consolas"/>
              </a:endParaRPr>
            </a:p>
          </p:txBody>
        </p:sp>
        <p:sp>
          <p:nvSpPr>
            <p:cNvPr id="89" name="Rectangle 75"/>
            <p:cNvSpPr>
              <a:spLocks/>
            </p:cNvSpPr>
            <p:nvPr/>
          </p:nvSpPr>
          <p:spPr bwMode="auto">
            <a:xfrm>
              <a:off x="7922866" y="3505201"/>
              <a:ext cx="322963" cy="15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66" dirty="0">
                  <a:latin typeface="Consolas"/>
                  <a:ea typeface="Tahoma" panose="020B0604030504040204" pitchFamily="34" charset="0"/>
                  <a:cs typeface="Consolas"/>
                </a:rPr>
                <a:t>Year</a:t>
              </a:r>
            </a:p>
          </p:txBody>
        </p:sp>
      </p:grpSp>
      <p:sp>
        <p:nvSpPr>
          <p:cNvPr id="90" name="Rectangle 89"/>
          <p:cNvSpPr>
            <a:spLocks/>
          </p:cNvSpPr>
          <p:nvPr/>
        </p:nvSpPr>
        <p:spPr bwMode="auto">
          <a:xfrm>
            <a:off x="4561065" y="4442699"/>
            <a:ext cx="650071" cy="328231"/>
          </a:xfrm>
          <a:prstGeom prst="rect">
            <a:avLst/>
          </a:prstGeom>
          <a:solidFill>
            <a:schemeClr val="accent4"/>
          </a:solidFill>
          <a:ln w="28575" cap="flat">
            <a:solidFill>
              <a:schemeClr val="bg1">
                <a:lumMod val="50000"/>
              </a:schemeClr>
            </a:solidFill>
            <a:miter lim="800000"/>
            <a:headEnd type="none" w="med" len="med"/>
            <a:tailEnd type="none" w="med" len="med"/>
          </a:ln>
          <a:extLst/>
        </p:spPr>
        <p:txBody>
          <a:bodyPr lIns="0" tIns="0" rIns="0" bIns="0" anchor="ctr" anchorCtr="0">
            <a:spAutoFit/>
          </a:bodyPr>
          <a:lstStyle/>
          <a:p>
            <a:pPr marL="42324" algn="ctr"/>
            <a:r>
              <a:rPr lang="en-US" sz="2133" dirty="0">
                <a:latin typeface="Consolas"/>
                <a:ea typeface="Tahoma" panose="020B0604030504040204" pitchFamily="34" charset="0"/>
                <a:cs typeface="Consolas"/>
              </a:rPr>
              <a:t>∞</a:t>
            </a:r>
          </a:p>
        </p:txBody>
      </p:sp>
      <p:sp>
        <p:nvSpPr>
          <p:cNvPr id="91" name="Rectangle 89"/>
          <p:cNvSpPr>
            <a:spLocks/>
          </p:cNvSpPr>
          <p:nvPr/>
        </p:nvSpPr>
        <p:spPr bwMode="auto">
          <a:xfrm>
            <a:off x="7399792" y="4442699"/>
            <a:ext cx="650071" cy="328231"/>
          </a:xfrm>
          <a:prstGeom prst="rect">
            <a:avLst/>
          </a:prstGeom>
          <a:solidFill>
            <a:srgbClr val="FF0000"/>
          </a:solidFill>
          <a:ln w="28575" cap="flat">
            <a:solidFill>
              <a:schemeClr val="bg1">
                <a:lumMod val="50000"/>
              </a:schemeClr>
            </a:solidFill>
            <a:miter lim="800000"/>
            <a:headEnd type="none" w="med" len="med"/>
            <a:tailEnd type="none" w="med" len="med"/>
          </a:ln>
          <a:extLst/>
        </p:spPr>
        <p:txBody>
          <a:bodyPr lIns="0" tIns="0" rIns="0" bIns="0" anchor="ctr" anchorCtr="0">
            <a:spAutoFit/>
          </a:bodyPr>
          <a:lstStyle/>
          <a:p>
            <a:pPr marL="42324" algn="ctr"/>
            <a:r>
              <a:rPr lang="en-US" sz="2133" dirty="0">
                <a:solidFill>
                  <a:schemeClr val="bg1"/>
                </a:solidFill>
                <a:latin typeface="Consolas"/>
                <a:ea typeface="Tahoma" panose="020B0604030504040204" pitchFamily="34" charset="0"/>
                <a:cs typeface="Consolas"/>
              </a:rPr>
              <a:t>∞</a:t>
            </a:r>
          </a:p>
        </p:txBody>
      </p:sp>
      <p:grpSp>
        <p:nvGrpSpPr>
          <p:cNvPr id="4" name="Group 91"/>
          <p:cNvGrpSpPr/>
          <p:nvPr/>
        </p:nvGrpSpPr>
        <p:grpSpPr>
          <a:xfrm>
            <a:off x="765201" y="1613813"/>
            <a:ext cx="3494131" cy="3169095"/>
            <a:chOff x="533400" y="1676400"/>
            <a:chExt cx="3276600" cy="2971800"/>
          </a:xfrm>
        </p:grpSpPr>
        <p:grpSp>
          <p:nvGrpSpPr>
            <p:cNvPr id="5" name="Group 35"/>
            <p:cNvGrpSpPr>
              <a:grpSpLocks/>
            </p:cNvGrpSpPr>
            <p:nvPr/>
          </p:nvGrpSpPr>
          <p:grpSpPr bwMode="auto">
            <a:xfrm>
              <a:off x="757242" y="2260600"/>
              <a:ext cx="2814605" cy="1762126"/>
              <a:chOff x="4" y="0"/>
              <a:chExt cx="1772" cy="1110"/>
            </a:xfrm>
          </p:grpSpPr>
          <p:sp>
            <p:nvSpPr>
              <p:cNvPr id="95" name="Rectangle 12"/>
              <p:cNvSpPr>
                <a:spLocks/>
              </p:cNvSpPr>
              <p:nvPr/>
            </p:nvSpPr>
            <p:spPr bwMode="auto">
              <a:xfrm>
                <a:off x="579" y="0"/>
                <a:ext cx="3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Document</a:t>
                </a:r>
              </a:p>
            </p:txBody>
          </p:sp>
          <p:sp>
            <p:nvSpPr>
              <p:cNvPr id="96" name="Rectangle 13"/>
              <p:cNvSpPr>
                <a:spLocks/>
              </p:cNvSpPr>
              <p:nvPr/>
            </p:nvSpPr>
            <p:spPr bwMode="auto">
              <a:xfrm>
                <a:off x="16" y="280"/>
                <a:ext cx="26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Title</a:t>
                </a:r>
              </a:p>
            </p:txBody>
          </p:sp>
          <p:sp>
            <p:nvSpPr>
              <p:cNvPr id="97" name="Rectangle 14"/>
              <p:cNvSpPr>
                <a:spLocks/>
              </p:cNvSpPr>
              <p:nvPr/>
            </p:nvSpPr>
            <p:spPr bwMode="auto">
              <a:xfrm>
                <a:off x="422" y="315"/>
                <a:ext cx="31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Author</a:t>
                </a:r>
              </a:p>
            </p:txBody>
          </p:sp>
          <p:sp>
            <p:nvSpPr>
              <p:cNvPr id="98" name="Rectangle 15"/>
              <p:cNvSpPr>
                <a:spLocks/>
              </p:cNvSpPr>
              <p:nvPr/>
            </p:nvSpPr>
            <p:spPr bwMode="auto">
              <a:xfrm>
                <a:off x="918" y="490"/>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Section</a:t>
                </a:r>
              </a:p>
            </p:txBody>
          </p:sp>
          <p:sp>
            <p:nvSpPr>
              <p:cNvPr id="99" name="Rectangle 16"/>
              <p:cNvSpPr>
                <a:spLocks/>
              </p:cNvSpPr>
              <p:nvPr/>
            </p:nvSpPr>
            <p:spPr bwMode="auto">
              <a:xfrm>
                <a:off x="4"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00" name="Rectangle 17"/>
              <p:cNvSpPr>
                <a:spLocks/>
              </p:cNvSpPr>
              <p:nvPr/>
            </p:nvSpPr>
            <p:spPr bwMode="auto">
              <a:xfrm>
                <a:off x="384"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01" name="Rectangle 18"/>
              <p:cNvSpPr>
                <a:spLocks/>
              </p:cNvSpPr>
              <p:nvPr/>
            </p:nvSpPr>
            <p:spPr bwMode="auto">
              <a:xfrm>
                <a:off x="726"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Section</a:t>
                </a:r>
              </a:p>
            </p:txBody>
          </p:sp>
          <p:sp>
            <p:nvSpPr>
              <p:cNvPr id="102" name="Rectangle 19"/>
              <p:cNvSpPr>
                <a:spLocks/>
              </p:cNvSpPr>
              <p:nvPr/>
            </p:nvSpPr>
            <p:spPr bwMode="auto">
              <a:xfrm>
                <a:off x="1063"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03" name="Rectangle 20"/>
              <p:cNvSpPr>
                <a:spLocks/>
              </p:cNvSpPr>
              <p:nvPr/>
            </p:nvSpPr>
            <p:spPr bwMode="auto">
              <a:xfrm>
                <a:off x="1420"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Section</a:t>
                </a:r>
              </a:p>
            </p:txBody>
          </p:sp>
          <p:sp>
            <p:nvSpPr>
              <p:cNvPr id="104" name="Line 21"/>
              <p:cNvSpPr>
                <a:spLocks noChangeShapeType="1"/>
              </p:cNvSpPr>
              <p:nvPr/>
            </p:nvSpPr>
            <p:spPr bwMode="auto">
              <a:xfrm rot="10800000" flipH="1">
                <a:off x="178" y="585"/>
                <a:ext cx="914" cy="431"/>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05" name="Line 22"/>
              <p:cNvSpPr>
                <a:spLocks noChangeShapeType="1"/>
              </p:cNvSpPr>
              <p:nvPr/>
            </p:nvSpPr>
            <p:spPr bwMode="auto">
              <a:xfrm rot="10800000" flipH="1">
                <a:off x="559" y="584"/>
                <a:ext cx="534" cy="432"/>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06" name="Line 23"/>
              <p:cNvSpPr>
                <a:spLocks noChangeShapeType="1"/>
              </p:cNvSpPr>
              <p:nvPr/>
            </p:nvSpPr>
            <p:spPr bwMode="auto">
              <a:xfrm rot="10800000" flipH="1">
                <a:off x="900" y="583"/>
                <a:ext cx="192" cy="433"/>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07" name="Line 24"/>
              <p:cNvSpPr>
                <a:spLocks noChangeShapeType="1"/>
              </p:cNvSpPr>
              <p:nvPr/>
            </p:nvSpPr>
            <p:spPr bwMode="auto">
              <a:xfrm rot="10800000">
                <a:off x="1091" y="582"/>
                <a:ext cx="146" cy="434"/>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08" name="Line 25"/>
              <p:cNvSpPr>
                <a:spLocks noChangeShapeType="1"/>
              </p:cNvSpPr>
              <p:nvPr/>
            </p:nvSpPr>
            <p:spPr bwMode="auto">
              <a:xfrm rot="10800000">
                <a:off x="1092" y="583"/>
                <a:ext cx="502" cy="432"/>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09" name="Line 26"/>
              <p:cNvSpPr>
                <a:spLocks noChangeShapeType="1"/>
              </p:cNvSpPr>
              <p:nvPr/>
            </p:nvSpPr>
            <p:spPr bwMode="auto">
              <a:xfrm>
                <a:off x="774" y="92"/>
                <a:ext cx="319" cy="397"/>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10" name="Line 27"/>
              <p:cNvSpPr>
                <a:spLocks noChangeShapeType="1"/>
              </p:cNvSpPr>
              <p:nvPr/>
            </p:nvSpPr>
            <p:spPr bwMode="auto">
              <a:xfrm rot="10800000" flipH="1">
                <a:off x="148" y="93"/>
                <a:ext cx="630" cy="187"/>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11" name="Line 28"/>
              <p:cNvSpPr>
                <a:spLocks noChangeShapeType="1"/>
              </p:cNvSpPr>
              <p:nvPr/>
            </p:nvSpPr>
            <p:spPr bwMode="auto">
              <a:xfrm rot="10800000" flipH="1">
                <a:off x="573" y="91"/>
                <a:ext cx="205" cy="224"/>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12" name="Rectangle 29"/>
              <p:cNvSpPr>
                <a:spLocks/>
              </p:cNvSpPr>
              <p:nvPr/>
            </p:nvSpPr>
            <p:spPr bwMode="auto">
              <a:xfrm>
                <a:off x="115" y="665"/>
                <a:ext cx="26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First</a:t>
                </a:r>
              </a:p>
            </p:txBody>
          </p:sp>
          <p:sp>
            <p:nvSpPr>
              <p:cNvPr id="113" name="Rectangle 30"/>
              <p:cNvSpPr>
                <a:spLocks/>
              </p:cNvSpPr>
              <p:nvPr/>
            </p:nvSpPr>
            <p:spPr bwMode="auto">
              <a:xfrm>
                <a:off x="568" y="560"/>
                <a:ext cx="22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Last</a:t>
                </a:r>
              </a:p>
            </p:txBody>
          </p:sp>
          <p:sp>
            <p:nvSpPr>
              <p:cNvPr id="114" name="Line 31"/>
              <p:cNvSpPr>
                <a:spLocks noChangeShapeType="1"/>
              </p:cNvSpPr>
              <p:nvPr/>
            </p:nvSpPr>
            <p:spPr bwMode="auto">
              <a:xfrm rot="10800000" flipH="1">
                <a:off x="248" y="410"/>
                <a:ext cx="327" cy="256"/>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15" name="Line 32"/>
              <p:cNvSpPr>
                <a:spLocks noChangeShapeType="1"/>
              </p:cNvSpPr>
              <p:nvPr/>
            </p:nvSpPr>
            <p:spPr bwMode="auto">
              <a:xfrm rot="10800000">
                <a:off x="573" y="410"/>
                <a:ext cx="106" cy="149"/>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16" name="Line 33"/>
              <p:cNvSpPr>
                <a:spLocks noChangeShapeType="1"/>
              </p:cNvSpPr>
              <p:nvPr/>
            </p:nvSpPr>
            <p:spPr bwMode="auto">
              <a:xfrm>
                <a:off x="774" y="93"/>
                <a:ext cx="746" cy="326"/>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17" name="Rectangle 34"/>
              <p:cNvSpPr>
                <a:spLocks/>
              </p:cNvSpPr>
              <p:nvPr/>
            </p:nvSpPr>
            <p:spPr bwMode="auto">
              <a:xfrm>
                <a:off x="1324" y="420"/>
                <a:ext cx="3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Metadata</a:t>
                </a:r>
              </a:p>
            </p:txBody>
          </p:sp>
        </p:grpSp>
        <p:sp>
          <p:nvSpPr>
            <p:cNvPr id="94" name="Rectangle 5"/>
            <p:cNvSpPr>
              <a:spLocks/>
            </p:cNvSpPr>
            <p:nvPr/>
          </p:nvSpPr>
          <p:spPr bwMode="auto">
            <a:xfrm>
              <a:off x="533400" y="1676400"/>
              <a:ext cx="3276600" cy="2971800"/>
            </a:xfrm>
            <a:prstGeom prst="rect">
              <a:avLst/>
            </a:prstGeom>
            <a:noFill/>
            <a:ln w="28575" cap="flat">
              <a:solidFill>
                <a:schemeClr val="bg1">
                  <a:lumMod val="50000"/>
                </a:schemeClr>
              </a:solidFill>
              <a:prstDash val="solid"/>
              <a:round/>
              <a:headEnd type="none" w="med" len="med"/>
              <a:tailEnd type="none" w="med" len="med"/>
            </a:ln>
          </p:spPr>
          <p:txBody>
            <a:bodyPr lIns="0" tIns="0" rIns="0" bIns="0"/>
            <a:lstStyle/>
            <a:p>
              <a:endParaRPr lang="en-US" sz="1050">
                <a:latin typeface="Consolas"/>
                <a:ea typeface="Tahoma" panose="020B0604030504040204" pitchFamily="34" charset="0"/>
                <a:cs typeface="Consolas"/>
              </a:endParaRPr>
            </a:p>
          </p:txBody>
        </p:sp>
      </p:grpSp>
      <p:sp>
        <p:nvSpPr>
          <p:cNvPr id="118" name="Rectangle 89"/>
          <p:cNvSpPr>
            <a:spLocks/>
          </p:cNvSpPr>
          <p:nvPr/>
        </p:nvSpPr>
        <p:spPr bwMode="auto">
          <a:xfrm>
            <a:off x="4561065" y="4442699"/>
            <a:ext cx="650071" cy="328231"/>
          </a:xfrm>
          <a:prstGeom prst="rect">
            <a:avLst/>
          </a:prstGeom>
          <a:solidFill>
            <a:schemeClr val="accent4"/>
          </a:solidFill>
          <a:ln w="28575" cap="flat">
            <a:solidFill>
              <a:schemeClr val="bg1">
                <a:lumMod val="50000"/>
              </a:schemeClr>
            </a:solidFill>
            <a:miter lim="800000"/>
            <a:headEnd type="none" w="med" len="med"/>
            <a:tailEnd type="none" w="med" len="med"/>
          </a:ln>
          <a:extLst/>
        </p:spPr>
        <p:txBody>
          <a:bodyPr lIns="0" tIns="0" rIns="0" bIns="0" anchor="ctr" anchorCtr="0">
            <a:spAutoFit/>
          </a:bodyPr>
          <a:lstStyle/>
          <a:p>
            <a:pPr marL="42324" algn="ctr"/>
            <a:r>
              <a:rPr lang="en-US" sz="2133" dirty="0">
                <a:solidFill>
                  <a:srgbClr val="FFFFFF"/>
                </a:solidFill>
                <a:latin typeface="Arial"/>
                <a:ea typeface="Tahoma" panose="020B0604030504040204" pitchFamily="34" charset="0"/>
                <a:cs typeface="Arial"/>
              </a:rPr>
              <a:t>628</a:t>
            </a:r>
          </a:p>
        </p:txBody>
      </p:sp>
      <p:grpSp>
        <p:nvGrpSpPr>
          <p:cNvPr id="6" name="Group 118"/>
          <p:cNvGrpSpPr/>
          <p:nvPr/>
        </p:nvGrpSpPr>
        <p:grpSpPr>
          <a:xfrm>
            <a:off x="4559139" y="1607939"/>
            <a:ext cx="3494135" cy="3169095"/>
            <a:chOff x="5136500" y="1676400"/>
            <a:chExt cx="3276602" cy="2971800"/>
          </a:xfrm>
        </p:grpSpPr>
        <p:sp>
          <p:nvSpPr>
            <p:cNvPr id="120" name="Rectangle 10"/>
            <p:cNvSpPr>
              <a:spLocks/>
            </p:cNvSpPr>
            <p:nvPr/>
          </p:nvSpPr>
          <p:spPr bwMode="auto">
            <a:xfrm>
              <a:off x="5136500" y="1685285"/>
              <a:ext cx="3276600" cy="386698"/>
            </a:xfrm>
            <a:prstGeom prst="rect">
              <a:avLst/>
            </a:prstGeom>
            <a:noFill/>
            <a:ln w="28575" cap="flat">
              <a:solidFill>
                <a:schemeClr val="bg1">
                  <a:lumMod val="50000"/>
                </a:schemeClr>
              </a:solidFill>
              <a:miter lim="800000"/>
              <a:headEnd type="none" w="med" len="med"/>
              <a:tailEnd type="none" w="med" len="med"/>
            </a:ln>
            <a:extLst/>
          </p:spPr>
          <p:txBody>
            <a:bodyPr wrap="square" lIns="97511" tIns="97511" rIns="97511" bIns="97511">
              <a:spAutoFit/>
            </a:bodyPr>
            <a:lstStyle/>
            <a:p>
              <a:pPr marL="42324" algn="r"/>
              <a:r>
                <a:rPr lang="en-US" sz="1400" dirty="0">
                  <a:latin typeface="Consolas"/>
                  <a:ea typeface="Tahoma" panose="020B0604030504040204" pitchFamily="34" charset="0"/>
                  <a:cs typeface="Consolas"/>
                </a:rPr>
                <a:t>/articles/doc1.xml</a:t>
              </a:r>
            </a:p>
          </p:txBody>
        </p:sp>
        <p:grpSp>
          <p:nvGrpSpPr>
            <p:cNvPr id="7" name="Group 120"/>
            <p:cNvGrpSpPr/>
            <p:nvPr/>
          </p:nvGrpSpPr>
          <p:grpSpPr>
            <a:xfrm>
              <a:off x="5136502" y="1676400"/>
              <a:ext cx="3276600" cy="2971800"/>
              <a:chOff x="533400" y="1676400"/>
              <a:chExt cx="3276600" cy="2971800"/>
            </a:xfrm>
          </p:grpSpPr>
          <p:grpSp>
            <p:nvGrpSpPr>
              <p:cNvPr id="8" name="Group 35"/>
              <p:cNvGrpSpPr>
                <a:grpSpLocks/>
              </p:cNvGrpSpPr>
              <p:nvPr/>
            </p:nvGrpSpPr>
            <p:grpSpPr bwMode="auto">
              <a:xfrm>
                <a:off x="757242" y="2260600"/>
                <a:ext cx="2814605" cy="1762126"/>
                <a:chOff x="4" y="0"/>
                <a:chExt cx="1772" cy="1110"/>
              </a:xfrm>
            </p:grpSpPr>
            <p:sp>
              <p:nvSpPr>
                <p:cNvPr id="124" name="Rectangle 12"/>
                <p:cNvSpPr>
                  <a:spLocks/>
                </p:cNvSpPr>
                <p:nvPr/>
              </p:nvSpPr>
              <p:spPr bwMode="auto">
                <a:xfrm>
                  <a:off x="579" y="0"/>
                  <a:ext cx="3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Document</a:t>
                  </a:r>
                </a:p>
              </p:txBody>
            </p:sp>
            <p:sp>
              <p:nvSpPr>
                <p:cNvPr id="125" name="Rectangle 13"/>
                <p:cNvSpPr>
                  <a:spLocks/>
                </p:cNvSpPr>
                <p:nvPr/>
              </p:nvSpPr>
              <p:spPr bwMode="auto">
                <a:xfrm>
                  <a:off x="16" y="280"/>
                  <a:ext cx="26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Title</a:t>
                  </a:r>
                </a:p>
              </p:txBody>
            </p:sp>
            <p:sp>
              <p:nvSpPr>
                <p:cNvPr id="126" name="Rectangle 14"/>
                <p:cNvSpPr>
                  <a:spLocks/>
                </p:cNvSpPr>
                <p:nvPr/>
              </p:nvSpPr>
              <p:spPr bwMode="auto">
                <a:xfrm>
                  <a:off x="422" y="315"/>
                  <a:ext cx="31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Author</a:t>
                  </a:r>
                </a:p>
              </p:txBody>
            </p:sp>
            <p:sp>
              <p:nvSpPr>
                <p:cNvPr id="127" name="Rectangle 15"/>
                <p:cNvSpPr>
                  <a:spLocks/>
                </p:cNvSpPr>
                <p:nvPr/>
              </p:nvSpPr>
              <p:spPr bwMode="auto">
                <a:xfrm>
                  <a:off x="918" y="490"/>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28" name="Rectangle 16"/>
                <p:cNvSpPr>
                  <a:spLocks/>
                </p:cNvSpPr>
                <p:nvPr/>
              </p:nvSpPr>
              <p:spPr bwMode="auto">
                <a:xfrm>
                  <a:off x="4"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29" name="Rectangle 17"/>
                <p:cNvSpPr>
                  <a:spLocks/>
                </p:cNvSpPr>
                <p:nvPr/>
              </p:nvSpPr>
              <p:spPr bwMode="auto">
                <a:xfrm>
                  <a:off x="384"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30" name="Rectangle 18"/>
                <p:cNvSpPr>
                  <a:spLocks/>
                </p:cNvSpPr>
                <p:nvPr/>
              </p:nvSpPr>
              <p:spPr bwMode="auto">
                <a:xfrm>
                  <a:off x="726"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31" name="Rectangle 19"/>
                <p:cNvSpPr>
                  <a:spLocks/>
                </p:cNvSpPr>
                <p:nvPr/>
              </p:nvSpPr>
              <p:spPr bwMode="auto">
                <a:xfrm>
                  <a:off x="1063"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32" name="Rectangle 20"/>
                <p:cNvSpPr>
                  <a:spLocks/>
                </p:cNvSpPr>
                <p:nvPr/>
              </p:nvSpPr>
              <p:spPr bwMode="auto">
                <a:xfrm>
                  <a:off x="1420" y="1015"/>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Section</a:t>
                  </a:r>
                </a:p>
              </p:txBody>
            </p:sp>
            <p:sp>
              <p:nvSpPr>
                <p:cNvPr id="133" name="Line 21"/>
                <p:cNvSpPr>
                  <a:spLocks noChangeShapeType="1"/>
                </p:cNvSpPr>
                <p:nvPr/>
              </p:nvSpPr>
              <p:spPr bwMode="auto">
                <a:xfrm rot="10800000" flipH="1">
                  <a:off x="178" y="585"/>
                  <a:ext cx="914" cy="431"/>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34" name="Line 22"/>
                <p:cNvSpPr>
                  <a:spLocks noChangeShapeType="1"/>
                </p:cNvSpPr>
                <p:nvPr/>
              </p:nvSpPr>
              <p:spPr bwMode="auto">
                <a:xfrm rot="10800000" flipH="1">
                  <a:off x="559" y="584"/>
                  <a:ext cx="533" cy="432"/>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35" name="Line 23"/>
                <p:cNvSpPr>
                  <a:spLocks noChangeShapeType="1"/>
                </p:cNvSpPr>
                <p:nvPr/>
              </p:nvSpPr>
              <p:spPr bwMode="auto">
                <a:xfrm rot="10800000" flipH="1">
                  <a:off x="900" y="585"/>
                  <a:ext cx="192" cy="431"/>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36" name="Line 24"/>
                <p:cNvSpPr>
                  <a:spLocks noChangeShapeType="1"/>
                </p:cNvSpPr>
                <p:nvPr/>
              </p:nvSpPr>
              <p:spPr bwMode="auto">
                <a:xfrm rot="10800000">
                  <a:off x="1088" y="585"/>
                  <a:ext cx="149" cy="431"/>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37" name="Line 25"/>
                <p:cNvSpPr>
                  <a:spLocks noChangeShapeType="1"/>
                </p:cNvSpPr>
                <p:nvPr/>
              </p:nvSpPr>
              <p:spPr bwMode="auto">
                <a:xfrm rot="10800000">
                  <a:off x="1093" y="585"/>
                  <a:ext cx="501" cy="430"/>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38" name="Line 26"/>
                <p:cNvSpPr>
                  <a:spLocks noChangeShapeType="1"/>
                </p:cNvSpPr>
                <p:nvPr/>
              </p:nvSpPr>
              <p:spPr bwMode="auto">
                <a:xfrm>
                  <a:off x="776" y="92"/>
                  <a:ext cx="317" cy="397"/>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39" name="Line 27"/>
                <p:cNvSpPr>
                  <a:spLocks noChangeShapeType="1"/>
                </p:cNvSpPr>
                <p:nvPr/>
              </p:nvSpPr>
              <p:spPr bwMode="auto">
                <a:xfrm rot="10800000" flipH="1">
                  <a:off x="148" y="93"/>
                  <a:ext cx="630" cy="187"/>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40" name="Line 28"/>
                <p:cNvSpPr>
                  <a:spLocks noChangeShapeType="1"/>
                </p:cNvSpPr>
                <p:nvPr/>
              </p:nvSpPr>
              <p:spPr bwMode="auto">
                <a:xfrm rot="10800000" flipH="1">
                  <a:off x="573" y="94"/>
                  <a:ext cx="205" cy="221"/>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41" name="Rectangle 29"/>
                <p:cNvSpPr>
                  <a:spLocks/>
                </p:cNvSpPr>
                <p:nvPr/>
              </p:nvSpPr>
              <p:spPr bwMode="auto">
                <a:xfrm>
                  <a:off x="115" y="665"/>
                  <a:ext cx="26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First</a:t>
                  </a:r>
                </a:p>
              </p:txBody>
            </p:sp>
            <p:sp>
              <p:nvSpPr>
                <p:cNvPr id="142" name="Rectangle 30"/>
                <p:cNvSpPr>
                  <a:spLocks/>
                </p:cNvSpPr>
                <p:nvPr/>
              </p:nvSpPr>
              <p:spPr bwMode="auto">
                <a:xfrm>
                  <a:off x="568" y="560"/>
                  <a:ext cx="22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a:latin typeface="Consolas"/>
                      <a:ea typeface="Tahoma" panose="020B0604030504040204" pitchFamily="34" charset="0"/>
                      <a:cs typeface="Consolas"/>
                    </a:rPr>
                    <a:t>Last</a:t>
                  </a:r>
                </a:p>
              </p:txBody>
            </p:sp>
            <p:sp>
              <p:nvSpPr>
                <p:cNvPr id="143" name="Line 31"/>
                <p:cNvSpPr>
                  <a:spLocks noChangeShapeType="1"/>
                </p:cNvSpPr>
                <p:nvPr/>
              </p:nvSpPr>
              <p:spPr bwMode="auto">
                <a:xfrm rot="10800000" flipH="1">
                  <a:off x="248" y="413"/>
                  <a:ext cx="331" cy="253"/>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44" name="Line 32"/>
                <p:cNvSpPr>
                  <a:spLocks noChangeShapeType="1"/>
                </p:cNvSpPr>
                <p:nvPr/>
              </p:nvSpPr>
              <p:spPr bwMode="auto">
                <a:xfrm rot="10800000">
                  <a:off x="579" y="410"/>
                  <a:ext cx="100" cy="149"/>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45" name="Line 33"/>
                <p:cNvSpPr>
                  <a:spLocks noChangeShapeType="1"/>
                </p:cNvSpPr>
                <p:nvPr/>
              </p:nvSpPr>
              <p:spPr bwMode="auto">
                <a:xfrm>
                  <a:off x="776" y="96"/>
                  <a:ext cx="744" cy="323"/>
                </a:xfrm>
                <a:prstGeom prst="line">
                  <a:avLst/>
                </a:prstGeom>
                <a:noFill/>
                <a:ln w="28575" cap="flat">
                  <a:solidFill>
                    <a:schemeClr val="tx1"/>
                  </a:solidFill>
                  <a:prstDash val="solid"/>
                  <a:round/>
                  <a:headEnd type="none" w="med" len="med"/>
                  <a:tailEnd type="none" w="med" len="med"/>
                </a:ln>
                <a:effectLst>
                  <a:outerShdw blurRad="63500" dist="25399" dir="5400000" algn="ctr" rotWithShape="0">
                    <a:schemeClr val="bg2">
                      <a:alpha val="34998"/>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sz="1050">
                    <a:latin typeface="Consolas"/>
                    <a:ea typeface="Tahoma" panose="020B0604030504040204" pitchFamily="34" charset="0"/>
                    <a:cs typeface="Consolas"/>
                  </a:endParaRPr>
                </a:p>
              </p:txBody>
            </p:sp>
            <p:sp>
              <p:nvSpPr>
                <p:cNvPr id="146" name="Rectangle 34"/>
                <p:cNvSpPr>
                  <a:spLocks/>
                </p:cNvSpPr>
                <p:nvPr/>
              </p:nvSpPr>
              <p:spPr bwMode="auto">
                <a:xfrm>
                  <a:off x="1324" y="420"/>
                  <a:ext cx="39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43338" bIns="0">
                  <a:spAutoFit/>
                </a:bodyPr>
                <a:lstStyle/>
                <a:p>
                  <a:pPr marL="42324" algn="ctr"/>
                  <a:r>
                    <a:rPr lang="en-US" sz="1050" dirty="0">
                      <a:latin typeface="Consolas"/>
                      <a:ea typeface="Tahoma" panose="020B0604030504040204" pitchFamily="34" charset="0"/>
                      <a:cs typeface="Consolas"/>
                    </a:rPr>
                    <a:t>Metadata</a:t>
                  </a:r>
                </a:p>
              </p:txBody>
            </p:sp>
          </p:grpSp>
          <p:sp>
            <p:nvSpPr>
              <p:cNvPr id="123" name="Rectangle 5"/>
              <p:cNvSpPr>
                <a:spLocks/>
              </p:cNvSpPr>
              <p:nvPr/>
            </p:nvSpPr>
            <p:spPr bwMode="auto">
              <a:xfrm>
                <a:off x="533400" y="1676400"/>
                <a:ext cx="3276600" cy="2971800"/>
              </a:xfrm>
              <a:prstGeom prst="rect">
                <a:avLst/>
              </a:prstGeom>
              <a:noFill/>
              <a:ln w="28575" cap="flat">
                <a:solidFill>
                  <a:schemeClr val="bg1">
                    <a:lumMod val="50000"/>
                  </a:schemeClr>
                </a:solidFill>
                <a:prstDash val="solid"/>
                <a:round/>
                <a:headEnd type="none" w="med" len="med"/>
                <a:tailEnd type="none" w="med" len="med"/>
              </a:ln>
            </p:spPr>
            <p:txBody>
              <a:bodyPr lIns="0" tIns="0" rIns="0" bIns="0"/>
              <a:lstStyle/>
              <a:p>
                <a:endParaRPr lang="en-US" sz="1050">
                  <a:latin typeface="Consolas"/>
                  <a:ea typeface="Tahoma" panose="020B0604030504040204" pitchFamily="34" charset="0"/>
                  <a:cs typeface="Consolas"/>
                </a:endParaRPr>
              </a:p>
            </p:txBody>
          </p:sp>
        </p:grpSp>
      </p:grpSp>
      <p:sp>
        <p:nvSpPr>
          <p:cNvPr id="147" name="TextBox 146"/>
          <p:cNvSpPr txBox="1"/>
          <p:nvPr/>
        </p:nvSpPr>
        <p:spPr bwMode="blackGray">
          <a:xfrm>
            <a:off x="8363512" y="1601712"/>
            <a:ext cx="3546126" cy="3026470"/>
          </a:xfrm>
          <a:prstGeom prst="rect">
            <a:avLst/>
          </a:prstGeom>
          <a:noFill/>
        </p:spPr>
        <p:txBody>
          <a:bodyPr vert="horz" wrap="square" lIns="0" tIns="0" rIns="0" bIns="0" rtlCol="0" anchor="t" anchorCtr="0">
            <a:spAutoFit/>
          </a:bodyPr>
          <a:lstStyle/>
          <a:p>
            <a:pPr>
              <a:spcBef>
                <a:spcPts val="800"/>
              </a:spcBef>
            </a:pPr>
            <a:r>
              <a:rPr lang="en-US" sz="2400" dirty="0">
                <a:latin typeface="Arial"/>
                <a:ea typeface="Tahoma" panose="020B0604030504040204" pitchFamily="34" charset="0"/>
                <a:cs typeface="Arial"/>
              </a:rPr>
              <a:t>MVCC Benefits:</a:t>
            </a:r>
          </a:p>
          <a:p>
            <a:pPr marL="380905" indent="-380905">
              <a:spcBef>
                <a:spcPts val="800"/>
              </a:spcBef>
              <a:buClr>
                <a:schemeClr val="tx2"/>
              </a:buClr>
              <a:buSzPct val="90000"/>
              <a:buFont typeface="Wingdings" panose="05000000000000000000" pitchFamily="2" charset="2"/>
              <a:buChar char="§"/>
            </a:pPr>
            <a:r>
              <a:rPr lang="en-US" sz="1800" dirty="0">
                <a:latin typeface="Arial"/>
                <a:ea typeface="Tahoma" panose="020B0604030504040204" pitchFamily="34" charset="0"/>
                <a:cs typeface="Arial"/>
              </a:rPr>
              <a:t>ACID transactions</a:t>
            </a:r>
          </a:p>
          <a:p>
            <a:pPr marL="380905" indent="-380905">
              <a:spcBef>
                <a:spcPts val="800"/>
              </a:spcBef>
              <a:buClr>
                <a:schemeClr val="tx2"/>
              </a:buClr>
              <a:buSzPct val="90000"/>
              <a:buFont typeface="Wingdings" panose="05000000000000000000" pitchFamily="2" charset="2"/>
              <a:buChar char="§"/>
            </a:pPr>
            <a:r>
              <a:rPr lang="en-US" sz="1800" dirty="0">
                <a:latin typeface="Arial"/>
                <a:ea typeface="Tahoma" panose="020B0604030504040204" pitchFamily="34" charset="0"/>
                <a:cs typeface="Arial"/>
              </a:rPr>
              <a:t>Zero-latency search indexing</a:t>
            </a:r>
          </a:p>
          <a:p>
            <a:pPr marL="380905" indent="-380905">
              <a:spcBef>
                <a:spcPts val="800"/>
              </a:spcBef>
              <a:buClr>
                <a:schemeClr val="tx2"/>
              </a:buClr>
              <a:buSzPct val="90000"/>
              <a:buFont typeface="Wingdings" panose="05000000000000000000" pitchFamily="2" charset="2"/>
              <a:buChar char="§"/>
            </a:pPr>
            <a:r>
              <a:rPr lang="en-US" sz="1800" dirty="0">
                <a:latin typeface="Arial"/>
                <a:ea typeface="Tahoma" panose="020B0604030504040204" pitchFamily="34" charset="0"/>
                <a:cs typeface="Arial"/>
              </a:rPr>
              <a:t>High throughput</a:t>
            </a:r>
          </a:p>
          <a:p>
            <a:pPr marL="380905" indent="-380905">
              <a:spcBef>
                <a:spcPts val="800"/>
              </a:spcBef>
              <a:buClr>
                <a:schemeClr val="tx2"/>
              </a:buClr>
              <a:buSzPct val="90000"/>
              <a:buFont typeface="Wingdings" panose="05000000000000000000" pitchFamily="2" charset="2"/>
              <a:buChar char="§"/>
            </a:pPr>
            <a:r>
              <a:rPr lang="en-US" sz="1800" dirty="0">
                <a:latin typeface="Arial"/>
                <a:ea typeface="Tahoma" panose="020B0604030504040204" pitchFamily="34" charset="0"/>
                <a:cs typeface="Arial"/>
              </a:rPr>
              <a:t>Lock-free reads</a:t>
            </a:r>
          </a:p>
          <a:p>
            <a:pPr marL="380905" indent="-380905">
              <a:spcBef>
                <a:spcPts val="800"/>
              </a:spcBef>
              <a:buClr>
                <a:schemeClr val="tx2"/>
              </a:buClr>
              <a:buSzPct val="90000"/>
              <a:buFont typeface="Wingdings" panose="05000000000000000000" pitchFamily="2" charset="2"/>
              <a:buChar char="§"/>
            </a:pPr>
            <a:r>
              <a:rPr lang="en-US" sz="1800" dirty="0">
                <a:latin typeface="Arial"/>
                <a:ea typeface="Tahoma" panose="020B0604030504040204" pitchFamily="34" charset="0"/>
                <a:cs typeface="Arial"/>
              </a:rPr>
              <a:t>Point-in-time query</a:t>
            </a:r>
          </a:p>
          <a:p>
            <a:pPr marL="380905" indent="-380905">
              <a:spcBef>
                <a:spcPts val="800"/>
              </a:spcBef>
              <a:buClr>
                <a:schemeClr val="tx2"/>
              </a:buClr>
              <a:buSzPct val="90000"/>
              <a:buFont typeface="Wingdings" panose="05000000000000000000" pitchFamily="2" charset="2"/>
              <a:buChar char="§"/>
            </a:pPr>
            <a:r>
              <a:rPr lang="en-US" sz="1800" dirty="0">
                <a:latin typeface="Arial"/>
                <a:ea typeface="Tahoma" panose="020B0604030504040204" pitchFamily="34" charset="0"/>
                <a:cs typeface="Arial"/>
              </a:rPr>
              <a:t>Fast database rollback</a:t>
            </a:r>
          </a:p>
          <a:p>
            <a:pPr marL="380905" indent="-380905">
              <a:spcBef>
                <a:spcPts val="800"/>
              </a:spcBef>
              <a:buClr>
                <a:schemeClr val="tx2"/>
              </a:buClr>
              <a:buSzPct val="90000"/>
              <a:buFont typeface="Wingdings" panose="05000000000000000000" pitchFamily="2" charset="2"/>
              <a:buChar char="§"/>
            </a:pPr>
            <a:r>
              <a:rPr lang="en-US" sz="1800" dirty="0">
                <a:latin typeface="Arial"/>
                <a:ea typeface="Tahoma" panose="020B0604030504040204" pitchFamily="34" charset="0"/>
                <a:cs typeface="Arial"/>
              </a:rPr>
              <a:t>Enables serial writes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p:cTn id="23" dur="250" fill="hold"/>
                                        <p:tgtEl>
                                          <p:spTgt spid="80"/>
                                        </p:tgtEl>
                                        <p:attrNameLst>
                                          <p:attrName>ppt_w</p:attrName>
                                        </p:attrNameLst>
                                      </p:cBhvr>
                                      <p:tavLst>
                                        <p:tav tm="0">
                                          <p:val>
                                            <p:strVal val="4*#ppt_w"/>
                                          </p:val>
                                        </p:tav>
                                        <p:tav tm="100000">
                                          <p:val>
                                            <p:strVal val="#ppt_w"/>
                                          </p:val>
                                        </p:tav>
                                      </p:tavLst>
                                    </p:anim>
                                    <p:anim calcmode="lin" valueType="num">
                                      <p:cBhvr>
                                        <p:cTn id="24" dur="250" fill="hold"/>
                                        <p:tgtEl>
                                          <p:spTgt spid="80"/>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118"/>
                                        </p:tgtEl>
                                        <p:attrNameLst>
                                          <p:attrName>style.visibility</p:attrName>
                                        </p:attrNameLst>
                                      </p:cBhvr>
                                      <p:to>
                                        <p:strVal val="visible"/>
                                      </p:to>
                                    </p:set>
                                    <p:anim calcmode="lin" valueType="num">
                                      <p:cBhvr>
                                        <p:cTn id="47" dur="250" fill="hold"/>
                                        <p:tgtEl>
                                          <p:spTgt spid="118"/>
                                        </p:tgtEl>
                                        <p:attrNameLst>
                                          <p:attrName>ppt_w</p:attrName>
                                        </p:attrNameLst>
                                      </p:cBhvr>
                                      <p:tavLst>
                                        <p:tav tm="0">
                                          <p:val>
                                            <p:strVal val="4*#ppt_w"/>
                                          </p:val>
                                        </p:tav>
                                        <p:tav tm="100000">
                                          <p:val>
                                            <p:strVal val="#ppt_w"/>
                                          </p:val>
                                        </p:tav>
                                      </p:tavLst>
                                    </p:anim>
                                    <p:anim calcmode="lin" valueType="num">
                                      <p:cBhvr>
                                        <p:cTn id="48" dur="250" fill="hold"/>
                                        <p:tgtEl>
                                          <p:spTgt spid="118"/>
                                        </p:tgtEl>
                                        <p:attrNameLst>
                                          <p:attrName>ppt_h</p:attrName>
                                        </p:attrNameLst>
                                      </p:cBhvr>
                                      <p:tavLst>
                                        <p:tav tm="0">
                                          <p:val>
                                            <p:strVal val="4*#ppt_h"/>
                                          </p:val>
                                        </p:tav>
                                        <p:tav tm="100000">
                                          <p:val>
                                            <p:strVal val="#ppt_h"/>
                                          </p:val>
                                        </p:tav>
                                      </p:tavLst>
                                    </p:anim>
                                  </p:childTnLst>
                                </p:cTn>
                              </p:par>
                              <p:par>
                                <p:cTn id="49" presetID="23" presetClass="entr" presetSubtype="32"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p:cTn id="51" dur="250" fill="hold"/>
                                        <p:tgtEl>
                                          <p:spTgt spid="81"/>
                                        </p:tgtEl>
                                        <p:attrNameLst>
                                          <p:attrName>ppt_w</p:attrName>
                                        </p:attrNameLst>
                                      </p:cBhvr>
                                      <p:tavLst>
                                        <p:tav tm="0">
                                          <p:val>
                                            <p:strVal val="4*#ppt_w"/>
                                          </p:val>
                                        </p:tav>
                                        <p:tav tm="100000">
                                          <p:val>
                                            <p:strVal val="#ppt_w"/>
                                          </p:val>
                                        </p:tav>
                                      </p:tavLst>
                                    </p:anim>
                                    <p:anim calcmode="lin" valueType="num">
                                      <p:cBhvr>
                                        <p:cTn id="52" dur="250" fill="hold"/>
                                        <p:tgtEl>
                                          <p:spTgt spid="81"/>
                                        </p:tgtEl>
                                        <p:attrNameLst>
                                          <p:attrName>ppt_h</p:attrName>
                                        </p:attrNameLst>
                                      </p:cBhvr>
                                      <p:tavLst>
                                        <p:tav tm="0">
                                          <p:val>
                                            <p:strVal val="4*#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7">
                                            <p:txEl>
                                              <p:pRg st="0" end="0"/>
                                            </p:txEl>
                                          </p:spTgt>
                                        </p:tgtEl>
                                        <p:attrNameLst>
                                          <p:attrName>style.visibility</p:attrName>
                                        </p:attrNameLst>
                                      </p:cBhvr>
                                      <p:to>
                                        <p:strVal val="visible"/>
                                      </p:to>
                                    </p:set>
                                    <p:animEffect transition="in" filter="fade">
                                      <p:cBhvr>
                                        <p:cTn id="57" dur="250"/>
                                        <p:tgtEl>
                                          <p:spTgt spid="147">
                                            <p:txEl>
                                              <p:pRg st="0" end="0"/>
                                            </p:txEl>
                                          </p:spTgt>
                                        </p:tgtEl>
                                      </p:cBhvr>
                                    </p:animEffect>
                                  </p:childTnLst>
                                </p:cTn>
                              </p:par>
                            </p:childTnLst>
                          </p:cTn>
                        </p:par>
                        <p:par>
                          <p:cTn id="58" fill="hold">
                            <p:stCondLst>
                              <p:cond delay="250"/>
                            </p:stCondLst>
                            <p:childTnLst>
                              <p:par>
                                <p:cTn id="59" presetID="10" presetClass="entr" presetSubtype="0" fill="hold" grpId="0" nodeType="afterEffect">
                                  <p:stCondLst>
                                    <p:cond delay="0"/>
                                  </p:stCondLst>
                                  <p:childTnLst>
                                    <p:set>
                                      <p:cBhvr>
                                        <p:cTn id="60" dur="1" fill="hold">
                                          <p:stCondLst>
                                            <p:cond delay="0"/>
                                          </p:stCondLst>
                                        </p:cTn>
                                        <p:tgtEl>
                                          <p:spTgt spid="147">
                                            <p:txEl>
                                              <p:pRg st="1" end="1"/>
                                            </p:txEl>
                                          </p:spTgt>
                                        </p:tgtEl>
                                        <p:attrNameLst>
                                          <p:attrName>style.visibility</p:attrName>
                                        </p:attrNameLst>
                                      </p:cBhvr>
                                      <p:to>
                                        <p:strVal val="visible"/>
                                      </p:to>
                                    </p:set>
                                    <p:animEffect transition="in" filter="fade">
                                      <p:cBhvr>
                                        <p:cTn id="61" dur="250"/>
                                        <p:tgtEl>
                                          <p:spTgt spid="147">
                                            <p:txEl>
                                              <p:pRg st="1" end="1"/>
                                            </p:txEl>
                                          </p:spTgt>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47">
                                            <p:txEl>
                                              <p:pRg st="2" end="2"/>
                                            </p:txEl>
                                          </p:spTgt>
                                        </p:tgtEl>
                                        <p:attrNameLst>
                                          <p:attrName>style.visibility</p:attrName>
                                        </p:attrNameLst>
                                      </p:cBhvr>
                                      <p:to>
                                        <p:strVal val="visible"/>
                                      </p:to>
                                    </p:set>
                                    <p:animEffect transition="in" filter="fade">
                                      <p:cBhvr>
                                        <p:cTn id="65" dur="250"/>
                                        <p:tgtEl>
                                          <p:spTgt spid="147">
                                            <p:txEl>
                                              <p:pRg st="2" end="2"/>
                                            </p:txEl>
                                          </p:spTgt>
                                        </p:tgtEl>
                                      </p:cBhvr>
                                    </p:animEffect>
                                  </p:childTnLst>
                                </p:cTn>
                              </p:par>
                            </p:childTnLst>
                          </p:cTn>
                        </p:par>
                        <p:par>
                          <p:cTn id="66" fill="hold">
                            <p:stCondLst>
                              <p:cond delay="750"/>
                            </p:stCondLst>
                            <p:childTnLst>
                              <p:par>
                                <p:cTn id="67" presetID="10" presetClass="entr" presetSubtype="0" fill="hold" grpId="0" nodeType="afterEffect">
                                  <p:stCondLst>
                                    <p:cond delay="0"/>
                                  </p:stCondLst>
                                  <p:childTnLst>
                                    <p:set>
                                      <p:cBhvr>
                                        <p:cTn id="68" dur="1" fill="hold">
                                          <p:stCondLst>
                                            <p:cond delay="0"/>
                                          </p:stCondLst>
                                        </p:cTn>
                                        <p:tgtEl>
                                          <p:spTgt spid="147">
                                            <p:txEl>
                                              <p:pRg st="3" end="3"/>
                                            </p:txEl>
                                          </p:spTgt>
                                        </p:tgtEl>
                                        <p:attrNameLst>
                                          <p:attrName>style.visibility</p:attrName>
                                        </p:attrNameLst>
                                      </p:cBhvr>
                                      <p:to>
                                        <p:strVal val="visible"/>
                                      </p:to>
                                    </p:set>
                                    <p:animEffect transition="in" filter="fade">
                                      <p:cBhvr>
                                        <p:cTn id="69" dur="250"/>
                                        <p:tgtEl>
                                          <p:spTgt spid="147">
                                            <p:txEl>
                                              <p:pRg st="3" end="3"/>
                                            </p:txEl>
                                          </p:spTgt>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47">
                                            <p:txEl>
                                              <p:pRg st="4" end="4"/>
                                            </p:txEl>
                                          </p:spTgt>
                                        </p:tgtEl>
                                        <p:attrNameLst>
                                          <p:attrName>style.visibility</p:attrName>
                                        </p:attrNameLst>
                                      </p:cBhvr>
                                      <p:to>
                                        <p:strVal val="visible"/>
                                      </p:to>
                                    </p:set>
                                    <p:animEffect transition="in" filter="fade">
                                      <p:cBhvr>
                                        <p:cTn id="73" dur="250"/>
                                        <p:tgtEl>
                                          <p:spTgt spid="147">
                                            <p:txEl>
                                              <p:pRg st="4" end="4"/>
                                            </p:txEl>
                                          </p:spTgt>
                                        </p:tgtEl>
                                      </p:cBhvr>
                                    </p:animEffect>
                                  </p:childTnLst>
                                </p:cTn>
                              </p:par>
                            </p:childTnLst>
                          </p:cTn>
                        </p:par>
                        <p:par>
                          <p:cTn id="74" fill="hold">
                            <p:stCondLst>
                              <p:cond delay="1250"/>
                            </p:stCondLst>
                            <p:childTnLst>
                              <p:par>
                                <p:cTn id="75" presetID="10" presetClass="entr" presetSubtype="0" fill="hold" grpId="0" nodeType="afterEffect">
                                  <p:stCondLst>
                                    <p:cond delay="0"/>
                                  </p:stCondLst>
                                  <p:childTnLst>
                                    <p:set>
                                      <p:cBhvr>
                                        <p:cTn id="76" dur="1" fill="hold">
                                          <p:stCondLst>
                                            <p:cond delay="0"/>
                                          </p:stCondLst>
                                        </p:cTn>
                                        <p:tgtEl>
                                          <p:spTgt spid="147">
                                            <p:txEl>
                                              <p:pRg st="5" end="5"/>
                                            </p:txEl>
                                          </p:spTgt>
                                        </p:tgtEl>
                                        <p:attrNameLst>
                                          <p:attrName>style.visibility</p:attrName>
                                        </p:attrNameLst>
                                      </p:cBhvr>
                                      <p:to>
                                        <p:strVal val="visible"/>
                                      </p:to>
                                    </p:set>
                                    <p:animEffect transition="in" filter="fade">
                                      <p:cBhvr>
                                        <p:cTn id="77" dur="250"/>
                                        <p:tgtEl>
                                          <p:spTgt spid="147">
                                            <p:txEl>
                                              <p:pRg st="5" end="5"/>
                                            </p:txEl>
                                          </p:spTgt>
                                        </p:tgtEl>
                                      </p:cBhvr>
                                    </p:animEffect>
                                  </p:childTnLst>
                                </p:cTn>
                              </p:par>
                            </p:childTnLst>
                          </p:cTn>
                        </p:par>
                        <p:par>
                          <p:cTn id="78" fill="hold">
                            <p:stCondLst>
                              <p:cond delay="1500"/>
                            </p:stCondLst>
                            <p:childTnLst>
                              <p:par>
                                <p:cTn id="79" presetID="10" presetClass="entr" presetSubtype="0" fill="hold" grpId="0" nodeType="afterEffect">
                                  <p:stCondLst>
                                    <p:cond delay="0"/>
                                  </p:stCondLst>
                                  <p:childTnLst>
                                    <p:set>
                                      <p:cBhvr>
                                        <p:cTn id="80" dur="1" fill="hold">
                                          <p:stCondLst>
                                            <p:cond delay="0"/>
                                          </p:stCondLst>
                                        </p:cTn>
                                        <p:tgtEl>
                                          <p:spTgt spid="147">
                                            <p:txEl>
                                              <p:pRg st="6" end="6"/>
                                            </p:txEl>
                                          </p:spTgt>
                                        </p:tgtEl>
                                        <p:attrNameLst>
                                          <p:attrName>style.visibility</p:attrName>
                                        </p:attrNameLst>
                                      </p:cBhvr>
                                      <p:to>
                                        <p:strVal val="visible"/>
                                      </p:to>
                                    </p:set>
                                    <p:animEffect transition="in" filter="fade">
                                      <p:cBhvr>
                                        <p:cTn id="81" dur="250"/>
                                        <p:tgtEl>
                                          <p:spTgt spid="147">
                                            <p:txEl>
                                              <p:pRg st="6" end="6"/>
                                            </p:txEl>
                                          </p:spTgt>
                                        </p:tgtEl>
                                      </p:cBhvr>
                                    </p:animEffect>
                                  </p:childTnLst>
                                </p:cTn>
                              </p:par>
                            </p:childTnLst>
                          </p:cTn>
                        </p:par>
                        <p:par>
                          <p:cTn id="82" fill="hold">
                            <p:stCondLst>
                              <p:cond delay="1750"/>
                            </p:stCondLst>
                            <p:childTnLst>
                              <p:par>
                                <p:cTn id="83" presetID="10" presetClass="entr" presetSubtype="0" fill="hold" grpId="0" nodeType="afterEffect">
                                  <p:stCondLst>
                                    <p:cond delay="0"/>
                                  </p:stCondLst>
                                  <p:childTnLst>
                                    <p:set>
                                      <p:cBhvr>
                                        <p:cTn id="84" dur="1" fill="hold">
                                          <p:stCondLst>
                                            <p:cond delay="0"/>
                                          </p:stCondLst>
                                        </p:cTn>
                                        <p:tgtEl>
                                          <p:spTgt spid="147">
                                            <p:txEl>
                                              <p:pRg st="7" end="7"/>
                                            </p:txEl>
                                          </p:spTgt>
                                        </p:tgtEl>
                                        <p:attrNameLst>
                                          <p:attrName>style.visibility</p:attrName>
                                        </p:attrNameLst>
                                      </p:cBhvr>
                                      <p:to>
                                        <p:strVal val="visible"/>
                                      </p:to>
                                    </p:set>
                                    <p:animEffect transition="in" filter="fade">
                                      <p:cBhvr>
                                        <p:cTn id="85" dur="250"/>
                                        <p:tgtEl>
                                          <p:spTgt spid="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90" grpId="0" animBg="1"/>
      <p:bldP spid="91" grpId="0" animBg="1"/>
      <p:bldP spid="118" grpId="0" animBg="1"/>
      <p:bldP spid="14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66757" y="1261251"/>
            <a:ext cx="4951828" cy="3769537"/>
          </a:xfrm>
        </p:spPr>
      </p:pic>
    </p:spTree>
    <p:extLst>
      <p:ext uri="{BB962C8B-B14F-4D97-AF65-F5344CB8AC3E}">
        <p14:creationId xmlns:p14="http://schemas.microsoft.com/office/powerpoint/2010/main" val="69369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MarkLogic</a:t>
            </a:r>
            <a:r>
              <a:rPr lang="en-IN" dirty="0" smtClean="0"/>
              <a:t>- Enterprise </a:t>
            </a:r>
            <a:r>
              <a:rPr lang="en-IN" dirty="0" err="1" smtClean="0"/>
              <a:t>NoSQL</a:t>
            </a:r>
            <a:r>
              <a:rPr lang="en-IN" dirty="0" smtClean="0"/>
              <a:t> Database</a:t>
            </a:r>
            <a:endParaRPr lang="en-IN" dirty="0"/>
          </a:p>
        </p:txBody>
      </p:sp>
      <p:grpSp>
        <p:nvGrpSpPr>
          <p:cNvPr id="4" name="Content Placeholder 3"/>
          <p:cNvGrpSpPr>
            <a:grpSpLocks noGrp="1" noChangeAspect="1"/>
          </p:cNvGrpSpPr>
          <p:nvPr/>
        </p:nvGrpSpPr>
        <p:grpSpPr>
          <a:xfrm>
            <a:off x="5447211" y="1894114"/>
            <a:ext cx="6135189" cy="4101738"/>
            <a:chOff x="5257800" y="1123950"/>
            <a:chExt cx="3352800" cy="2971800"/>
          </a:xfrm>
        </p:grpSpPr>
        <p:grpSp>
          <p:nvGrpSpPr>
            <p:cNvPr id="5" name="Group 4"/>
            <p:cNvGrpSpPr/>
            <p:nvPr/>
          </p:nvGrpSpPr>
          <p:grpSpPr>
            <a:xfrm>
              <a:off x="6324600" y="1123950"/>
              <a:ext cx="2286000" cy="2286000"/>
              <a:chOff x="6400800" y="1123950"/>
              <a:chExt cx="2286000" cy="2286000"/>
            </a:xfrm>
          </p:grpSpPr>
          <p:sp>
            <p:nvSpPr>
              <p:cNvPr id="13" name="Oval 12"/>
              <p:cNvSpPr>
                <a:spLocks noChangeAspect="1"/>
              </p:cNvSpPr>
              <p:nvPr/>
            </p:nvSpPr>
            <p:spPr>
              <a:xfrm>
                <a:off x="6400800" y="1123950"/>
                <a:ext cx="2286000" cy="2286000"/>
              </a:xfrm>
              <a:prstGeom prst="ellipse">
                <a:avLst/>
              </a:prstGeom>
              <a:solidFill>
                <a:srgbClr val="3C3F8B">
                  <a:alpha val="45000"/>
                </a:srgbClr>
              </a:solidFill>
              <a:ln w="28575" cmpd="sng" algn="ctr">
                <a:noFill/>
                <a:miter lim="800000"/>
                <a:headEnd/>
                <a:tailEnd/>
              </a:ln>
              <a:effectLst/>
            </p:spPr>
            <p:txBody>
              <a:bodyPr wrap="none" rtlCol="0" anchor="ctr"/>
              <a:lstStyle/>
              <a:p>
                <a:pPr algn="ctr"/>
                <a:endParaRPr lang="en-US" sz="3700">
                  <a:solidFill>
                    <a:schemeClr val="bg1"/>
                  </a:solidFill>
                  <a:latin typeface="Tahoma" pitchFamily="34" charset="0"/>
                  <a:cs typeface="Tahoma" pitchFamily="34" charset="0"/>
                </a:endParaRPr>
              </a:p>
            </p:txBody>
          </p:sp>
          <p:sp>
            <p:nvSpPr>
              <p:cNvPr id="14" name="TextBox 13"/>
              <p:cNvSpPr txBox="1"/>
              <p:nvPr/>
            </p:nvSpPr>
            <p:spPr>
              <a:xfrm>
                <a:off x="7315200" y="1428750"/>
                <a:ext cx="990600" cy="267787"/>
              </a:xfrm>
              <a:prstGeom prst="rect">
                <a:avLst/>
              </a:prstGeom>
              <a:noFill/>
            </p:spPr>
            <p:txBody>
              <a:bodyPr wrap="square" rtlCol="0">
                <a:spAutoFit/>
              </a:bodyPr>
              <a:lstStyle/>
              <a:p>
                <a:pPr algn="ctr"/>
                <a:r>
                  <a:rPr lang="en-US" sz="1600" b="1" dirty="0">
                    <a:solidFill>
                      <a:schemeClr val="bg1"/>
                    </a:solidFill>
                    <a:latin typeface="Tahoma" pitchFamily="34" charset="0"/>
                    <a:cs typeface="Tahoma" pitchFamily="34" charset="0"/>
                  </a:rPr>
                  <a:t>SEARCH</a:t>
                </a:r>
              </a:p>
            </p:txBody>
          </p:sp>
        </p:grpSp>
        <p:grpSp>
          <p:nvGrpSpPr>
            <p:cNvPr id="6" name="Group 5"/>
            <p:cNvGrpSpPr/>
            <p:nvPr/>
          </p:nvGrpSpPr>
          <p:grpSpPr>
            <a:xfrm>
              <a:off x="5257800" y="1123950"/>
              <a:ext cx="2286000" cy="2286000"/>
              <a:chOff x="5181600" y="1123950"/>
              <a:chExt cx="2286000" cy="2286000"/>
            </a:xfrm>
          </p:grpSpPr>
          <p:sp>
            <p:nvSpPr>
              <p:cNvPr id="11" name="Oval 10"/>
              <p:cNvSpPr>
                <a:spLocks noChangeAspect="1"/>
              </p:cNvSpPr>
              <p:nvPr/>
            </p:nvSpPr>
            <p:spPr>
              <a:xfrm>
                <a:off x="5181600" y="1123950"/>
                <a:ext cx="2286000" cy="2286000"/>
              </a:xfrm>
              <a:prstGeom prst="ellipse">
                <a:avLst/>
              </a:prstGeom>
              <a:solidFill>
                <a:srgbClr val="D92231">
                  <a:alpha val="67000"/>
                </a:srgbClr>
              </a:solidFill>
              <a:ln w="28575" cmpd="sng" algn="ctr">
                <a:noFill/>
                <a:miter lim="800000"/>
                <a:headEnd/>
                <a:tailEnd/>
              </a:ln>
              <a:effectLst/>
            </p:spPr>
            <p:txBody>
              <a:bodyPr wrap="none" rtlCol="0" anchor="ctr"/>
              <a:lstStyle/>
              <a:p>
                <a:pPr algn="ctr"/>
                <a:endParaRPr lang="en-US" sz="3700">
                  <a:solidFill>
                    <a:schemeClr val="bg1"/>
                  </a:solidFill>
                  <a:latin typeface="Tahoma" pitchFamily="34" charset="0"/>
                  <a:cs typeface="Tahoma" pitchFamily="34" charset="0"/>
                </a:endParaRPr>
              </a:p>
            </p:txBody>
          </p:sp>
          <p:sp>
            <p:nvSpPr>
              <p:cNvPr id="12" name="TextBox 11"/>
              <p:cNvSpPr txBox="1"/>
              <p:nvPr/>
            </p:nvSpPr>
            <p:spPr>
              <a:xfrm>
                <a:off x="5410200" y="1428750"/>
                <a:ext cx="1143000" cy="267787"/>
              </a:xfrm>
              <a:prstGeom prst="rect">
                <a:avLst/>
              </a:prstGeom>
              <a:noFill/>
            </p:spPr>
            <p:txBody>
              <a:bodyPr wrap="square" rtlCol="0">
                <a:spAutoFit/>
              </a:bodyPr>
              <a:lstStyle/>
              <a:p>
                <a:pPr algn="ctr"/>
                <a:r>
                  <a:rPr lang="en-US" sz="1600" b="1" dirty="0">
                    <a:solidFill>
                      <a:schemeClr val="bg1"/>
                    </a:solidFill>
                    <a:latin typeface="Tahoma" pitchFamily="34" charset="0"/>
                    <a:cs typeface="Tahoma" pitchFamily="34" charset="0"/>
                  </a:rPr>
                  <a:t>DATABASE</a:t>
                </a:r>
              </a:p>
            </p:txBody>
          </p:sp>
        </p:grpSp>
        <p:grpSp>
          <p:nvGrpSpPr>
            <p:cNvPr id="7" name="Group 6"/>
            <p:cNvGrpSpPr/>
            <p:nvPr/>
          </p:nvGrpSpPr>
          <p:grpSpPr>
            <a:xfrm>
              <a:off x="5791200" y="1809750"/>
              <a:ext cx="2286000" cy="2286000"/>
              <a:chOff x="5791200" y="1962150"/>
              <a:chExt cx="2286000" cy="2286000"/>
            </a:xfrm>
          </p:grpSpPr>
          <p:sp>
            <p:nvSpPr>
              <p:cNvPr id="9" name="Oval 8"/>
              <p:cNvSpPr>
                <a:spLocks noChangeAspect="1"/>
              </p:cNvSpPr>
              <p:nvPr/>
            </p:nvSpPr>
            <p:spPr>
              <a:xfrm>
                <a:off x="5791200" y="1962150"/>
                <a:ext cx="2286000" cy="2286000"/>
              </a:xfrm>
              <a:prstGeom prst="ellipse">
                <a:avLst/>
              </a:prstGeom>
              <a:solidFill>
                <a:schemeClr val="accent3">
                  <a:alpha val="64000"/>
                </a:schemeClr>
              </a:solidFill>
              <a:ln w="28575" cmpd="sng" algn="ctr">
                <a:noFill/>
                <a:miter lim="800000"/>
                <a:headEnd/>
                <a:tailEnd/>
              </a:ln>
              <a:effectLst/>
            </p:spPr>
            <p:txBody>
              <a:bodyPr wrap="none" rtlCol="0" anchor="ctr"/>
              <a:lstStyle/>
              <a:p>
                <a:pPr algn="ctr"/>
                <a:endParaRPr lang="en-US" sz="3700">
                  <a:solidFill>
                    <a:schemeClr val="bg1"/>
                  </a:solidFill>
                  <a:latin typeface="Tahoma" pitchFamily="34" charset="0"/>
                  <a:cs typeface="Tahoma" pitchFamily="34" charset="0"/>
                </a:endParaRPr>
              </a:p>
            </p:txBody>
          </p:sp>
          <p:sp>
            <p:nvSpPr>
              <p:cNvPr id="10" name="TextBox 9"/>
              <p:cNvSpPr txBox="1"/>
              <p:nvPr/>
            </p:nvSpPr>
            <p:spPr>
              <a:xfrm>
                <a:off x="6172200" y="3636317"/>
                <a:ext cx="1524000" cy="462542"/>
              </a:xfrm>
              <a:prstGeom prst="rect">
                <a:avLst/>
              </a:prstGeom>
              <a:noFill/>
            </p:spPr>
            <p:txBody>
              <a:bodyPr wrap="square" rtlCol="0">
                <a:spAutoFit/>
              </a:bodyPr>
              <a:lstStyle/>
              <a:p>
                <a:pPr algn="ctr"/>
                <a:r>
                  <a:rPr lang="en-US" sz="1600" b="1" dirty="0">
                    <a:solidFill>
                      <a:schemeClr val="bg1"/>
                    </a:solidFill>
                    <a:latin typeface="Tahoma" pitchFamily="34" charset="0"/>
                    <a:cs typeface="Tahoma" pitchFamily="34" charset="0"/>
                  </a:rPr>
                  <a:t>APPLICATION SERVICES</a:t>
                </a: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3072" y="2275276"/>
              <a:ext cx="1143000" cy="231036"/>
            </a:xfrm>
            <a:prstGeom prst="rect">
              <a:avLst/>
            </a:prstGeom>
          </p:spPr>
        </p:pic>
      </p:grpSp>
      <p:sp>
        <p:nvSpPr>
          <p:cNvPr id="15" name="Rectangle 14"/>
          <p:cNvSpPr/>
          <p:nvPr/>
        </p:nvSpPr>
        <p:spPr>
          <a:xfrm>
            <a:off x="683622" y="2395909"/>
            <a:ext cx="6096000" cy="3947234"/>
          </a:xfrm>
          <a:prstGeom prst="rect">
            <a:avLst/>
          </a:prstGeom>
        </p:spPr>
        <p:txBody>
          <a:bodyPr>
            <a:spAutoFit/>
          </a:bodyPr>
          <a:lstStyle/>
          <a:p>
            <a:pPr>
              <a:lnSpc>
                <a:spcPct val="60000"/>
              </a:lnSpc>
              <a:spcBef>
                <a:spcPts val="1866"/>
              </a:spcBef>
            </a:pPr>
            <a:r>
              <a:rPr lang="en-US" dirty="0" smtClean="0"/>
              <a:t>Search &amp; Query</a:t>
            </a:r>
          </a:p>
          <a:p>
            <a:pPr>
              <a:lnSpc>
                <a:spcPct val="60000"/>
              </a:lnSpc>
              <a:spcBef>
                <a:spcPts val="1866"/>
              </a:spcBef>
            </a:pPr>
            <a:r>
              <a:rPr lang="en-US" dirty="0" smtClean="0"/>
              <a:t>ACID Transactions</a:t>
            </a:r>
          </a:p>
          <a:p>
            <a:pPr>
              <a:lnSpc>
                <a:spcPct val="60000"/>
              </a:lnSpc>
              <a:spcBef>
                <a:spcPts val="1866"/>
              </a:spcBef>
            </a:pPr>
            <a:r>
              <a:rPr lang="en-US" dirty="0" smtClean="0"/>
              <a:t>HA/DR and Replication</a:t>
            </a:r>
          </a:p>
          <a:p>
            <a:pPr>
              <a:lnSpc>
                <a:spcPct val="60000"/>
              </a:lnSpc>
              <a:spcBef>
                <a:spcPts val="1866"/>
              </a:spcBef>
            </a:pPr>
            <a:r>
              <a:rPr lang="en-US" dirty="0" smtClean="0"/>
              <a:t>Government-grade Security</a:t>
            </a:r>
          </a:p>
          <a:p>
            <a:pPr>
              <a:lnSpc>
                <a:spcPct val="60000"/>
              </a:lnSpc>
              <a:spcBef>
                <a:spcPts val="1866"/>
              </a:spcBef>
            </a:pPr>
            <a:r>
              <a:rPr lang="en-US" dirty="0" smtClean="0"/>
              <a:t>Scalability &amp; Elasticity</a:t>
            </a:r>
          </a:p>
          <a:p>
            <a:pPr>
              <a:lnSpc>
                <a:spcPct val="60000"/>
              </a:lnSpc>
              <a:spcBef>
                <a:spcPts val="1866"/>
              </a:spcBef>
            </a:pPr>
            <a:r>
              <a:rPr lang="en-US" dirty="0" smtClean="0"/>
              <a:t>On-premises or Cloud Deployment</a:t>
            </a:r>
          </a:p>
          <a:p>
            <a:pPr>
              <a:lnSpc>
                <a:spcPct val="60000"/>
              </a:lnSpc>
              <a:spcBef>
                <a:spcPts val="1866"/>
              </a:spcBef>
            </a:pPr>
            <a:r>
              <a:rPr lang="en-US" dirty="0" err="1" smtClean="0"/>
              <a:t>Hadoop</a:t>
            </a:r>
            <a:r>
              <a:rPr lang="en-US" dirty="0" smtClean="0"/>
              <a:t> for Storage &amp; Compute</a:t>
            </a:r>
          </a:p>
          <a:p>
            <a:pPr>
              <a:lnSpc>
                <a:spcPct val="60000"/>
              </a:lnSpc>
              <a:spcBef>
                <a:spcPts val="1866"/>
              </a:spcBef>
            </a:pPr>
            <a:r>
              <a:rPr lang="en-US" dirty="0" smtClean="0"/>
              <a:t>Semantics</a:t>
            </a:r>
          </a:p>
          <a:p>
            <a:pPr>
              <a:lnSpc>
                <a:spcPct val="60000"/>
              </a:lnSpc>
              <a:spcBef>
                <a:spcPts val="1866"/>
              </a:spcBef>
            </a:pPr>
            <a:r>
              <a:rPr lang="en-US" dirty="0" err="1" smtClean="0"/>
              <a:t>Bitemporal</a:t>
            </a:r>
            <a:endParaRPr lang="en-US" dirty="0" smtClean="0"/>
          </a:p>
          <a:p>
            <a:pPr>
              <a:lnSpc>
                <a:spcPct val="60000"/>
              </a:lnSpc>
              <a:spcBef>
                <a:spcPts val="1866"/>
              </a:spcBef>
            </a:pPr>
            <a:r>
              <a:rPr lang="en-US" dirty="0" smtClean="0"/>
              <a:t>Faster Time-to-Results</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sz="3600" dirty="0" err="1" smtClean="0"/>
              <a:t>MarkLogic</a:t>
            </a:r>
            <a:r>
              <a:rPr lang="en-US" sz="3600" dirty="0" smtClean="0"/>
              <a:t> is often used in a cluster, to provide scalability and high availability. Each node in a </a:t>
            </a:r>
            <a:r>
              <a:rPr lang="en-US" sz="3600" dirty="0" err="1" smtClean="0"/>
              <a:t>MarkLogic</a:t>
            </a:r>
            <a:r>
              <a:rPr lang="en-US" sz="3600" dirty="0" smtClean="0"/>
              <a:t> cluster has the same capabilities. There are no master or slave nodes. With each node having the same functionality, it makes it easy to scale a cluster, adding nodes as needed, or to remove nodes, if no longer needed.</a:t>
            </a:r>
          </a:p>
          <a:p>
            <a:endParaRPr lang="en-US" sz="3600" dirty="0" smtClean="0"/>
          </a:p>
          <a:p>
            <a:r>
              <a:rPr lang="en-US" sz="3600" dirty="0" err="1" smtClean="0"/>
              <a:t>MarkLogic's</a:t>
            </a:r>
            <a:r>
              <a:rPr lang="en-US" sz="3600" dirty="0" smtClean="0"/>
              <a:t> support for MVCC (multi-version concurrency control) results in ACID transactions, even at huge scale.</a:t>
            </a:r>
          </a:p>
          <a:p>
            <a:endParaRPr lang="en-US" sz="3600" dirty="0" smtClean="0"/>
          </a:p>
          <a:p>
            <a:r>
              <a:rPr lang="en-US" sz="3600" dirty="0" err="1" smtClean="0"/>
              <a:t>MarkLogic</a:t>
            </a:r>
            <a:r>
              <a:rPr lang="en-US" sz="3600" dirty="0" smtClean="0"/>
              <a:t> has the highest security certification of any </a:t>
            </a:r>
            <a:r>
              <a:rPr lang="en-US" sz="3600" dirty="0" err="1" smtClean="0"/>
              <a:t>NoSQL</a:t>
            </a:r>
            <a:r>
              <a:rPr lang="en-US" sz="3600" dirty="0" smtClean="0"/>
              <a:t> database, with NIAP Common Criteria certification, providing fine-grained, government-grade security at the database level.</a:t>
            </a:r>
          </a:p>
          <a:p>
            <a:endParaRPr lang="en-US" sz="3600" dirty="0" smtClean="0"/>
          </a:p>
          <a:p>
            <a:r>
              <a:rPr lang="en-US" sz="3600" dirty="0" err="1" smtClean="0"/>
              <a:t>MarkLogic</a:t>
            </a:r>
            <a:r>
              <a:rPr lang="en-US" sz="3600" dirty="0" smtClean="0"/>
              <a:t> was designed so that search is built into the database. As data is loaded into </a:t>
            </a:r>
            <a:r>
              <a:rPr lang="en-US" sz="3600" dirty="0" err="1" smtClean="0"/>
              <a:t>MarkLogic</a:t>
            </a:r>
            <a:r>
              <a:rPr lang="en-US" sz="3600" dirty="0" smtClean="0"/>
              <a:t>, it is indexed and immediately searchable. This provides lightning-fast, sub-second search results across the data. </a:t>
            </a:r>
            <a:r>
              <a:rPr lang="en-US" sz="3600" dirty="0" err="1" smtClean="0"/>
              <a:t>MarkLogic's</a:t>
            </a:r>
            <a:r>
              <a:rPr lang="en-US" sz="3600" dirty="0" smtClean="0"/>
              <a:t> indexes support a wide range of search features including full-text search, stemming, type-ahead suggestions, proximity searches, snippets, highlighting, structure-aware, co-occurrence relationships, facets, geospatial, semantic </a:t>
            </a:r>
            <a:r>
              <a:rPr lang="en-US" sz="3600" dirty="0" err="1" smtClean="0"/>
              <a:t>inferencing</a:t>
            </a:r>
            <a:r>
              <a:rPr lang="en-US" sz="3600" dirty="0" smtClean="0"/>
              <a:t>, as well as support for multi-lingual content.</a:t>
            </a:r>
          </a:p>
          <a:p>
            <a:endParaRPr lang="en-US" sz="3600" dirty="0" smtClean="0"/>
          </a:p>
          <a:p>
            <a:r>
              <a:rPr lang="en-US" sz="3600" dirty="0" smtClean="0"/>
              <a:t>As a database supporting unstructured, semi-structured, and structured data, providing scalability, high availability, ACID transactions, government-grade security, and search, </a:t>
            </a:r>
            <a:r>
              <a:rPr lang="en-US" sz="3600" dirty="0" err="1" smtClean="0"/>
              <a:t>MarkLogic</a:t>
            </a:r>
            <a:r>
              <a:rPr lang="en-US" sz="3600" dirty="0" smtClean="0"/>
              <a:t> can serve as the database in a three-tier stack, or can deliver all of the components to provide a single-tier architecture.</a:t>
            </a:r>
          </a:p>
          <a:p>
            <a:endParaRPr lang="en-IN" dirty="0"/>
          </a:p>
        </p:txBody>
      </p:sp>
      <p:sp>
        <p:nvSpPr>
          <p:cNvPr id="3" name="Title 2"/>
          <p:cNvSpPr>
            <a:spLocks noGrp="1"/>
          </p:cNvSpPr>
          <p:nvPr>
            <p:ph type="title"/>
          </p:nvPr>
        </p:nvSpPr>
        <p:spPr/>
        <p:txBody>
          <a:bodyPr/>
          <a:lstStyle/>
          <a:p>
            <a:r>
              <a:rPr lang="en-IN" dirty="0" err="1" smtClean="0"/>
              <a:t>MarkLogic</a:t>
            </a:r>
            <a:r>
              <a:rPr lang="en-IN" dirty="0" smtClean="0"/>
              <a:t>- Enterprise </a:t>
            </a:r>
            <a:r>
              <a:rPr lang="en-IN" dirty="0" err="1" smtClean="0"/>
              <a:t>NoSQL</a:t>
            </a:r>
            <a:r>
              <a:rPr lang="en-IN" dirty="0" smtClean="0"/>
              <a:t> Database</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256" y="889000"/>
            <a:ext cx="11087244" cy="58464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MarkLogic Architecture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grpSp>
        <p:nvGrpSpPr>
          <p:cNvPr id="3" name="Group 2"/>
          <p:cNvGrpSpPr/>
          <p:nvPr/>
        </p:nvGrpSpPr>
        <p:grpSpPr>
          <a:xfrm>
            <a:off x="761801" y="1613813"/>
            <a:ext cx="9635997" cy="706952"/>
            <a:chOff x="571500" y="1210005"/>
            <a:chExt cx="7228880" cy="530352"/>
          </a:xfrm>
        </p:grpSpPr>
        <p:grpSp>
          <p:nvGrpSpPr>
            <p:cNvPr id="4" name="Group 28"/>
            <p:cNvGrpSpPr/>
            <p:nvPr/>
          </p:nvGrpSpPr>
          <p:grpSpPr>
            <a:xfrm>
              <a:off x="571500" y="1210005"/>
              <a:ext cx="5669280" cy="530352"/>
              <a:chOff x="1708669" y="1091223"/>
              <a:chExt cx="5669280" cy="530352"/>
            </a:xfrm>
          </p:grpSpPr>
          <p:sp>
            <p:nvSpPr>
              <p:cNvPr id="7" name="Rectangle 6"/>
              <p:cNvSpPr/>
              <p:nvPr/>
            </p:nvSpPr>
            <p:spPr bwMode="auto">
              <a:xfrm>
                <a:off x="1708669" y="1091223"/>
                <a:ext cx="5669280" cy="530352"/>
              </a:xfrm>
              <a:prstGeom prst="rect">
                <a:avLst/>
              </a:prstGeom>
              <a:solidFill>
                <a:schemeClr val="accent3"/>
              </a:solidFill>
              <a:ln w="28575" cap="flat">
                <a:noFill/>
                <a:miter lim="800000"/>
                <a:headEnd type="none" w="med" len="med"/>
                <a:tailEnd type="none" w="med" len="med"/>
              </a:ln>
              <a:extLst/>
            </p:spPr>
            <p:txBody>
              <a:bodyPr wrap="square" lIns="60944" tIns="0" rIns="60944" bIns="0" rtlCol="0" anchor="ctr">
                <a:noAutofit/>
              </a:bodyPr>
              <a:lstStyle/>
              <a:p>
                <a:pPr marL="39678" algn="ctr"/>
                <a:endParaRPr lang="en-US" sz="1600" b="1" dirty="0">
                  <a:latin typeface="Arial"/>
                  <a:ea typeface="Tahoma" panose="020B0604030504040204" pitchFamily="34" charset="0"/>
                  <a:cs typeface="Arial"/>
                </a:endParaRPr>
              </a:p>
            </p:txBody>
          </p:sp>
          <p:grpSp>
            <p:nvGrpSpPr>
              <p:cNvPr id="8" name="Group 17"/>
              <p:cNvGrpSpPr/>
              <p:nvPr/>
            </p:nvGrpSpPr>
            <p:grpSpPr>
              <a:xfrm>
                <a:off x="1803202" y="1181585"/>
                <a:ext cx="5483306" cy="349628"/>
                <a:chOff x="1894643" y="1124952"/>
                <a:chExt cx="5483306" cy="349628"/>
              </a:xfrm>
            </p:grpSpPr>
            <p:sp>
              <p:nvSpPr>
                <p:cNvPr id="9" name="Rectangle 8"/>
                <p:cNvSpPr/>
                <p:nvPr/>
              </p:nvSpPr>
              <p:spPr bwMode="auto">
                <a:xfrm>
                  <a:off x="2992296" y="1124955"/>
                  <a:ext cx="1092696"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Java</a:t>
                  </a:r>
                </a:p>
              </p:txBody>
            </p:sp>
            <p:sp>
              <p:nvSpPr>
                <p:cNvPr id="10" name="Rectangle 9"/>
                <p:cNvSpPr/>
                <p:nvPr/>
              </p:nvSpPr>
              <p:spPr bwMode="auto">
                <a:xfrm>
                  <a:off x="4089949" y="1124954"/>
                  <a:ext cx="1092696"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REST</a:t>
                  </a:r>
                </a:p>
              </p:txBody>
            </p:sp>
            <p:sp>
              <p:nvSpPr>
                <p:cNvPr id="11" name="Rectangle 10"/>
                <p:cNvSpPr/>
                <p:nvPr/>
              </p:nvSpPr>
              <p:spPr bwMode="auto">
                <a:xfrm>
                  <a:off x="5187601" y="1124953"/>
                  <a:ext cx="1092696"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smtClean="0">
                      <a:latin typeface="Arial"/>
                      <a:ea typeface="Tahoma" panose="020B0604030504040204" pitchFamily="34" charset="0"/>
                      <a:cs typeface="Arial"/>
                    </a:rPr>
                    <a:t>XCC</a:t>
                  </a:r>
                  <a:endParaRPr lang="en-US" sz="1600" b="1" dirty="0">
                    <a:latin typeface="Arial"/>
                    <a:ea typeface="Tahoma" panose="020B0604030504040204" pitchFamily="34" charset="0"/>
                    <a:cs typeface="Arial"/>
                  </a:endParaRPr>
                </a:p>
              </p:txBody>
            </p:sp>
            <p:sp>
              <p:nvSpPr>
                <p:cNvPr id="12" name="Rectangle 11"/>
                <p:cNvSpPr/>
                <p:nvPr/>
              </p:nvSpPr>
              <p:spPr bwMode="auto">
                <a:xfrm>
                  <a:off x="6285253" y="1124952"/>
                  <a:ext cx="1092696"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ODBC</a:t>
                  </a:r>
                </a:p>
              </p:txBody>
            </p:sp>
            <p:sp>
              <p:nvSpPr>
                <p:cNvPr id="13" name="Rectangle 12"/>
                <p:cNvSpPr/>
                <p:nvPr/>
              </p:nvSpPr>
              <p:spPr bwMode="auto">
                <a:xfrm>
                  <a:off x="1894643" y="1137074"/>
                  <a:ext cx="1092696" cy="337503"/>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smtClean="0">
                      <a:latin typeface="Arial"/>
                      <a:ea typeface="Tahoma" panose="020B0604030504040204" pitchFamily="34" charset="0"/>
                      <a:cs typeface="Arial"/>
                    </a:rPr>
                    <a:t>Node.js</a:t>
                  </a:r>
                  <a:endParaRPr lang="en-US" sz="1600" b="1" dirty="0">
                    <a:latin typeface="Arial"/>
                    <a:ea typeface="Tahoma" panose="020B0604030504040204" pitchFamily="34" charset="0"/>
                    <a:cs typeface="Arial"/>
                  </a:endParaRPr>
                </a:p>
              </p:txBody>
            </p:sp>
          </p:grpSp>
        </p:grpSp>
        <p:sp>
          <p:nvSpPr>
            <p:cNvPr id="5" name="Right Brace 4"/>
            <p:cNvSpPr/>
            <p:nvPr/>
          </p:nvSpPr>
          <p:spPr>
            <a:xfrm>
              <a:off x="6332220" y="1210005"/>
              <a:ext cx="111800" cy="5303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066">
                <a:latin typeface="Arial"/>
                <a:cs typeface="Arial"/>
              </a:endParaRPr>
            </a:p>
          </p:txBody>
        </p:sp>
        <p:sp>
          <p:nvSpPr>
            <p:cNvPr id="6" name="TextBox 5"/>
            <p:cNvSpPr txBox="1"/>
            <p:nvPr/>
          </p:nvSpPr>
          <p:spPr>
            <a:xfrm>
              <a:off x="6535460" y="1367459"/>
              <a:ext cx="1264920" cy="215404"/>
            </a:xfrm>
            <a:prstGeom prst="rect">
              <a:avLst/>
            </a:prstGeom>
            <a:noFill/>
          </p:spPr>
          <p:txBody>
            <a:bodyPr vert="horz" wrap="square" lIns="0" tIns="0" rIns="0" bIns="0" rtlCol="0" anchor="t" anchorCtr="0">
              <a:spAutoFit/>
            </a:bodyPr>
            <a:lstStyle/>
            <a:p>
              <a:r>
                <a:rPr lang="en-US" sz="1866" dirty="0">
                  <a:latin typeface="Arial"/>
                  <a:ea typeface="Tahoma" panose="020B0604030504040204" pitchFamily="34" charset="0"/>
                  <a:cs typeface="Arial"/>
                </a:rPr>
                <a:t>Interfaces</a:t>
              </a:r>
            </a:p>
          </p:txBody>
        </p:sp>
      </p:grpSp>
      <p:grpSp>
        <p:nvGrpSpPr>
          <p:cNvPr id="14" name="Group 13"/>
          <p:cNvGrpSpPr/>
          <p:nvPr/>
        </p:nvGrpSpPr>
        <p:grpSpPr>
          <a:xfrm>
            <a:off x="761801" y="2376774"/>
            <a:ext cx="9720588" cy="1645491"/>
            <a:chOff x="571500" y="1782375"/>
            <a:chExt cx="7292340" cy="1234440"/>
          </a:xfrm>
        </p:grpSpPr>
        <p:grpSp>
          <p:nvGrpSpPr>
            <p:cNvPr id="15" name="Group 25"/>
            <p:cNvGrpSpPr/>
            <p:nvPr/>
          </p:nvGrpSpPr>
          <p:grpSpPr>
            <a:xfrm>
              <a:off x="571500" y="1782375"/>
              <a:ext cx="5669280" cy="1234440"/>
              <a:chOff x="1660786" y="1502933"/>
              <a:chExt cx="5669280" cy="1234440"/>
            </a:xfrm>
          </p:grpSpPr>
          <p:sp>
            <p:nvSpPr>
              <p:cNvPr id="18" name="Rectangle 17"/>
              <p:cNvSpPr/>
              <p:nvPr/>
            </p:nvSpPr>
            <p:spPr bwMode="auto">
              <a:xfrm>
                <a:off x="1660786" y="1502933"/>
                <a:ext cx="5669280" cy="1234440"/>
              </a:xfrm>
              <a:prstGeom prst="rect">
                <a:avLst/>
              </a:prstGeom>
              <a:solidFill>
                <a:schemeClr val="accent1"/>
              </a:solidFill>
              <a:ln w="28575" cap="flat">
                <a:noFill/>
                <a:miter lim="800000"/>
                <a:headEnd type="none" w="med" len="med"/>
                <a:tailEnd type="none" w="med" len="med"/>
              </a:ln>
              <a:extLst/>
            </p:spPr>
            <p:txBody>
              <a:bodyPr wrap="square" lIns="60944" tIns="0" rIns="60944" bIns="0" rtlCol="0" anchor="ctr">
                <a:noAutofit/>
              </a:bodyPr>
              <a:lstStyle/>
              <a:p>
                <a:pPr marL="39678" algn="ctr"/>
                <a:endParaRPr lang="en-US" sz="1600" b="1" dirty="0">
                  <a:latin typeface="Arial"/>
                  <a:ea typeface="Tahoma" panose="020B0604030504040204" pitchFamily="34" charset="0"/>
                  <a:cs typeface="Arial"/>
                </a:endParaRPr>
              </a:p>
            </p:txBody>
          </p:sp>
          <p:grpSp>
            <p:nvGrpSpPr>
              <p:cNvPr id="19" name="Group 19"/>
              <p:cNvGrpSpPr/>
              <p:nvPr/>
            </p:nvGrpSpPr>
            <p:grpSpPr>
              <a:xfrm>
                <a:off x="1752226" y="1595602"/>
                <a:ext cx="5486400" cy="1049102"/>
                <a:chOff x="1891552" y="1595489"/>
                <a:chExt cx="5486400" cy="1049102"/>
              </a:xfrm>
            </p:grpSpPr>
            <p:sp>
              <p:nvSpPr>
                <p:cNvPr id="20" name="Rectangle 3"/>
                <p:cNvSpPr/>
                <p:nvPr/>
              </p:nvSpPr>
              <p:spPr bwMode="auto">
                <a:xfrm>
                  <a:off x="1891552" y="1595489"/>
                  <a:ext cx="54864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Evaluator</a:t>
                  </a:r>
                </a:p>
                <a:p>
                  <a:pPr marL="39678" algn="ctr"/>
                  <a:r>
                    <a:rPr lang="en-US" sz="1333" dirty="0" smtClean="0">
                      <a:latin typeface="Arial"/>
                      <a:ea typeface="Tahoma" panose="020B0604030504040204" pitchFamily="34" charset="0"/>
                      <a:cs typeface="Arial"/>
                    </a:rPr>
                    <a:t>JavaScript | XQuery | XSLT </a:t>
                  </a:r>
                  <a:r>
                    <a:rPr lang="en-US" sz="1333" dirty="0">
                      <a:latin typeface="Arial"/>
                      <a:ea typeface="Tahoma" panose="020B0604030504040204" pitchFamily="34" charset="0"/>
                      <a:cs typeface="Arial"/>
                    </a:rPr>
                    <a:t>| XPath | </a:t>
                  </a:r>
                  <a:r>
                    <a:rPr lang="en-US" sz="1333" dirty="0" smtClean="0">
                      <a:latin typeface="Arial"/>
                      <a:ea typeface="Tahoma" panose="020B0604030504040204" pitchFamily="34" charset="0"/>
                      <a:cs typeface="Arial"/>
                    </a:rPr>
                    <a:t>SQL </a:t>
                  </a:r>
                  <a:r>
                    <a:rPr lang="en-US" sz="1333" dirty="0">
                      <a:latin typeface="Arial"/>
                      <a:ea typeface="Tahoma" panose="020B0604030504040204" pitchFamily="34" charset="0"/>
                      <a:cs typeface="Arial"/>
                    </a:rPr>
                    <a:t>| </a:t>
                  </a:r>
                  <a:r>
                    <a:rPr lang="en-US" sz="1333" dirty="0" smtClean="0">
                      <a:latin typeface="Arial"/>
                      <a:ea typeface="Tahoma" panose="020B0604030504040204" pitchFamily="34" charset="0"/>
                      <a:cs typeface="Arial"/>
                    </a:rPr>
                    <a:t>SPARQL</a:t>
                  </a:r>
                  <a:endParaRPr lang="en-US" sz="1333" dirty="0">
                    <a:latin typeface="Arial"/>
                    <a:ea typeface="Tahoma" panose="020B0604030504040204" pitchFamily="34" charset="0"/>
                    <a:cs typeface="Arial"/>
                  </a:endParaRPr>
                </a:p>
              </p:txBody>
            </p:sp>
            <p:sp>
              <p:nvSpPr>
                <p:cNvPr id="21" name="Rectangle 4"/>
                <p:cNvSpPr/>
                <p:nvPr/>
              </p:nvSpPr>
              <p:spPr bwMode="auto">
                <a:xfrm>
                  <a:off x="1891552" y="1945341"/>
                  <a:ext cx="54864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Cache</a:t>
                  </a:r>
                </a:p>
                <a:p>
                  <a:pPr marL="39678" algn="ctr"/>
                  <a:r>
                    <a:rPr lang="en-US" sz="1333" dirty="0">
                      <a:latin typeface="Arial"/>
                      <a:ea typeface="Tahoma" panose="020B0604030504040204" pitchFamily="34" charset="0"/>
                      <a:cs typeface="Arial"/>
                    </a:rPr>
                    <a:t>Expanded Tree Cache | Module Cache</a:t>
                  </a:r>
                </a:p>
              </p:txBody>
            </p:sp>
            <p:sp>
              <p:nvSpPr>
                <p:cNvPr id="22" name="Rectangle 5"/>
                <p:cNvSpPr/>
                <p:nvPr/>
              </p:nvSpPr>
              <p:spPr bwMode="auto">
                <a:xfrm>
                  <a:off x="1891552" y="2294966"/>
                  <a:ext cx="54864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Broadcaster / Aggregator</a:t>
                  </a:r>
                </a:p>
              </p:txBody>
            </p:sp>
          </p:grpSp>
        </p:grpSp>
        <p:sp>
          <p:nvSpPr>
            <p:cNvPr id="16" name="Right Brace 15"/>
            <p:cNvSpPr/>
            <p:nvPr/>
          </p:nvSpPr>
          <p:spPr>
            <a:xfrm>
              <a:off x="6332220" y="1782375"/>
              <a:ext cx="111800" cy="123444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066">
                <a:latin typeface="Arial"/>
                <a:cs typeface="Arial"/>
              </a:endParaRPr>
            </a:p>
          </p:txBody>
        </p:sp>
        <p:sp>
          <p:nvSpPr>
            <p:cNvPr id="17" name="TextBox 16"/>
            <p:cNvSpPr txBox="1"/>
            <p:nvPr/>
          </p:nvSpPr>
          <p:spPr>
            <a:xfrm>
              <a:off x="6535460" y="2291873"/>
              <a:ext cx="1328380" cy="215404"/>
            </a:xfrm>
            <a:prstGeom prst="rect">
              <a:avLst/>
            </a:prstGeom>
            <a:noFill/>
          </p:spPr>
          <p:txBody>
            <a:bodyPr vert="horz" wrap="square" lIns="0" tIns="0" rIns="0" bIns="0" rtlCol="0" anchor="t" anchorCtr="0">
              <a:spAutoFit/>
            </a:bodyPr>
            <a:lstStyle/>
            <a:p>
              <a:r>
                <a:rPr lang="en-US" sz="1866" dirty="0">
                  <a:latin typeface="Arial"/>
                  <a:ea typeface="Tahoma" panose="020B0604030504040204" pitchFamily="34" charset="0"/>
                  <a:cs typeface="Arial"/>
                </a:rPr>
                <a:t>Evaluation Layer</a:t>
              </a:r>
            </a:p>
          </p:txBody>
        </p:sp>
      </p:grpSp>
      <p:grpSp>
        <p:nvGrpSpPr>
          <p:cNvPr id="23" name="Group 22"/>
          <p:cNvGrpSpPr/>
          <p:nvPr/>
        </p:nvGrpSpPr>
        <p:grpSpPr>
          <a:xfrm>
            <a:off x="761801" y="4078273"/>
            <a:ext cx="9720588" cy="2108667"/>
            <a:chOff x="571500" y="3058832"/>
            <a:chExt cx="7292340" cy="1581912"/>
          </a:xfrm>
        </p:grpSpPr>
        <p:grpSp>
          <p:nvGrpSpPr>
            <p:cNvPr id="24" name="Group 23"/>
            <p:cNvGrpSpPr/>
            <p:nvPr/>
          </p:nvGrpSpPr>
          <p:grpSpPr>
            <a:xfrm>
              <a:off x="571500" y="3058832"/>
              <a:ext cx="5669280" cy="1581912"/>
              <a:chOff x="1660786" y="2940050"/>
              <a:chExt cx="5669280" cy="1581912"/>
            </a:xfrm>
          </p:grpSpPr>
          <p:sp>
            <p:nvSpPr>
              <p:cNvPr id="27" name="Rectangle 26"/>
              <p:cNvSpPr/>
              <p:nvPr/>
            </p:nvSpPr>
            <p:spPr bwMode="auto">
              <a:xfrm>
                <a:off x="1660786" y="2940050"/>
                <a:ext cx="5669280" cy="1581912"/>
              </a:xfrm>
              <a:prstGeom prst="rect">
                <a:avLst/>
              </a:prstGeom>
              <a:solidFill>
                <a:schemeClr val="accent4"/>
              </a:solidFill>
              <a:ln w="28575" cap="flat">
                <a:noFill/>
                <a:miter lim="800000"/>
                <a:headEnd type="none" w="med" len="med"/>
                <a:tailEnd type="none" w="med" len="med"/>
              </a:ln>
              <a:extLst/>
            </p:spPr>
            <p:txBody>
              <a:bodyPr wrap="square" lIns="60944" tIns="0" rIns="60944" bIns="0" rtlCol="0" anchor="ctr">
                <a:noAutofit/>
              </a:bodyPr>
              <a:lstStyle/>
              <a:p>
                <a:pPr marL="39678" algn="ctr"/>
                <a:endParaRPr lang="en-US" sz="1600" b="1" dirty="0">
                  <a:latin typeface="Arial"/>
                  <a:ea typeface="Tahoma" panose="020B0604030504040204" pitchFamily="34" charset="0"/>
                  <a:cs typeface="Arial"/>
                </a:endParaRPr>
              </a:p>
            </p:txBody>
          </p:sp>
          <p:grpSp>
            <p:nvGrpSpPr>
              <p:cNvPr id="28" name="Group 18"/>
              <p:cNvGrpSpPr/>
              <p:nvPr/>
            </p:nvGrpSpPr>
            <p:grpSpPr>
              <a:xfrm>
                <a:off x="1752226" y="3031756"/>
                <a:ext cx="5486400" cy="1398501"/>
                <a:chOff x="1891552" y="3424511"/>
                <a:chExt cx="5486400" cy="1398501"/>
              </a:xfrm>
            </p:grpSpPr>
            <p:sp>
              <p:nvSpPr>
                <p:cNvPr id="29" name="Rectangle 7"/>
                <p:cNvSpPr/>
                <p:nvPr/>
              </p:nvSpPr>
              <p:spPr bwMode="auto">
                <a:xfrm>
                  <a:off x="1891552" y="3424511"/>
                  <a:ext cx="54864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Transaction Controller</a:t>
                  </a:r>
                </a:p>
                <a:p>
                  <a:pPr marL="39678" algn="ctr"/>
                  <a:r>
                    <a:rPr lang="en-US" sz="1333" dirty="0" err="1">
                      <a:latin typeface="Arial"/>
                      <a:ea typeface="Tahoma" panose="020B0604030504040204" pitchFamily="34" charset="0"/>
                      <a:cs typeface="Arial"/>
                    </a:rPr>
                    <a:t>Multiversion</a:t>
                  </a:r>
                  <a:r>
                    <a:rPr lang="en-US" sz="1333" dirty="0">
                      <a:latin typeface="Arial"/>
                      <a:ea typeface="Tahoma" panose="020B0604030504040204" pitchFamily="34" charset="0"/>
                      <a:cs typeface="Arial"/>
                    </a:rPr>
                    <a:t> Concurrency Control</a:t>
                  </a:r>
                </a:p>
              </p:txBody>
            </p:sp>
            <p:sp>
              <p:nvSpPr>
                <p:cNvPr id="30" name="Rectangle 8"/>
                <p:cNvSpPr/>
                <p:nvPr/>
              </p:nvSpPr>
              <p:spPr bwMode="auto">
                <a:xfrm>
                  <a:off x="1891552" y="3774136"/>
                  <a:ext cx="27432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Cache</a:t>
                  </a:r>
                </a:p>
                <a:p>
                  <a:pPr marL="39678" algn="ctr"/>
                  <a:r>
                    <a:rPr lang="en-US" sz="1333" dirty="0">
                      <a:latin typeface="Arial"/>
                      <a:ea typeface="Tahoma" panose="020B0604030504040204" pitchFamily="34" charset="0"/>
                      <a:cs typeface="Arial"/>
                    </a:rPr>
                    <a:t>Compressed Tree Cache | List Cache</a:t>
                  </a:r>
                </a:p>
              </p:txBody>
            </p:sp>
            <p:sp>
              <p:nvSpPr>
                <p:cNvPr id="31" name="Rectangle 9"/>
                <p:cNvSpPr/>
                <p:nvPr/>
              </p:nvSpPr>
              <p:spPr bwMode="auto">
                <a:xfrm>
                  <a:off x="1891552" y="4123762"/>
                  <a:ext cx="54864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Indexes</a:t>
                  </a:r>
                </a:p>
                <a:p>
                  <a:pPr marL="39678" algn="ctr"/>
                  <a:r>
                    <a:rPr lang="en-US" sz="1333" dirty="0">
                      <a:latin typeface="Arial"/>
                      <a:ea typeface="Tahoma" panose="020B0604030504040204" pitchFamily="34" charset="0"/>
                      <a:cs typeface="Arial"/>
                    </a:rPr>
                    <a:t>Values | Structure | Text | Scalar | Metadata | Security | Geospatial | Reverse | Triple</a:t>
                  </a:r>
                </a:p>
              </p:txBody>
            </p:sp>
            <p:sp>
              <p:nvSpPr>
                <p:cNvPr id="32" name="Rectangle 10"/>
                <p:cNvSpPr/>
                <p:nvPr/>
              </p:nvSpPr>
              <p:spPr bwMode="auto">
                <a:xfrm>
                  <a:off x="1891552" y="4473387"/>
                  <a:ext cx="54864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Compressed Storage</a:t>
                  </a:r>
                </a:p>
                <a:p>
                  <a:pPr marL="39678" algn="ctr"/>
                  <a:r>
                    <a:rPr lang="en-US" sz="1333" dirty="0" smtClean="0">
                      <a:latin typeface="Arial"/>
                      <a:ea typeface="Tahoma" panose="020B0604030504040204" pitchFamily="34" charset="0"/>
                      <a:cs typeface="Arial"/>
                    </a:rPr>
                    <a:t>JSON | XML | </a:t>
                  </a:r>
                  <a:r>
                    <a:rPr lang="en-US" sz="1333" dirty="0">
                      <a:latin typeface="Arial"/>
                      <a:ea typeface="Tahoma" panose="020B0604030504040204" pitchFamily="34" charset="0"/>
                      <a:cs typeface="Arial"/>
                    </a:rPr>
                    <a:t>Binary | Text</a:t>
                  </a:r>
                </a:p>
              </p:txBody>
            </p:sp>
            <p:sp>
              <p:nvSpPr>
                <p:cNvPr id="33" name="Rectangle 32"/>
                <p:cNvSpPr/>
                <p:nvPr/>
              </p:nvSpPr>
              <p:spPr bwMode="auto">
                <a:xfrm>
                  <a:off x="4634752" y="3774136"/>
                  <a:ext cx="2743200" cy="349625"/>
                </a:xfrm>
                <a:prstGeom prst="rect">
                  <a:avLst/>
                </a:prstGeom>
                <a:solidFill>
                  <a:schemeClr val="bg1"/>
                </a:solidFill>
                <a:ln w="28575" cap="flat">
                  <a:solidFill>
                    <a:schemeClr val="bg1">
                      <a:lumMod val="50000"/>
                    </a:schemeClr>
                  </a:solidFill>
                  <a:miter lim="800000"/>
                  <a:headEnd type="none" w="med" len="med"/>
                  <a:tailEnd type="none" w="med" len="med"/>
                </a:ln>
                <a:extLst/>
              </p:spPr>
              <p:txBody>
                <a:bodyPr wrap="square" lIns="60944" tIns="0" rIns="60944" bIns="0" rtlCol="0" anchor="ctr">
                  <a:noAutofit/>
                </a:bodyPr>
                <a:lstStyle/>
                <a:p>
                  <a:pPr marL="39678" algn="ctr"/>
                  <a:r>
                    <a:rPr lang="en-US" sz="1600" b="1" dirty="0">
                      <a:latin typeface="Arial"/>
                      <a:ea typeface="Tahoma" panose="020B0604030504040204" pitchFamily="34" charset="0"/>
                      <a:cs typeface="Arial"/>
                    </a:rPr>
                    <a:t>Transaction Journal</a:t>
                  </a:r>
                </a:p>
              </p:txBody>
            </p:sp>
          </p:grpSp>
        </p:grpSp>
        <p:sp>
          <p:nvSpPr>
            <p:cNvPr id="25" name="Right Brace 24"/>
            <p:cNvSpPr/>
            <p:nvPr/>
          </p:nvSpPr>
          <p:spPr>
            <a:xfrm>
              <a:off x="6332220" y="3058832"/>
              <a:ext cx="111800" cy="158191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066">
                <a:latin typeface="Arial"/>
                <a:cs typeface="Arial"/>
              </a:endParaRPr>
            </a:p>
          </p:txBody>
        </p:sp>
        <p:sp>
          <p:nvSpPr>
            <p:cNvPr id="26" name="TextBox 25"/>
            <p:cNvSpPr txBox="1"/>
            <p:nvPr/>
          </p:nvSpPr>
          <p:spPr>
            <a:xfrm>
              <a:off x="6535460" y="3742066"/>
              <a:ext cx="1328380" cy="215404"/>
            </a:xfrm>
            <a:prstGeom prst="rect">
              <a:avLst/>
            </a:prstGeom>
            <a:noFill/>
          </p:spPr>
          <p:txBody>
            <a:bodyPr vert="horz" wrap="square" lIns="0" tIns="0" rIns="0" bIns="0" rtlCol="0" anchor="t" anchorCtr="0">
              <a:spAutoFit/>
            </a:bodyPr>
            <a:lstStyle/>
            <a:p>
              <a:r>
                <a:rPr lang="en-US" sz="1866" dirty="0">
                  <a:latin typeface="Arial"/>
                  <a:ea typeface="Tahoma" panose="020B0604030504040204" pitchFamily="34" charset="0"/>
                  <a:cs typeface="Arial"/>
                </a:rPr>
                <a:t>Data Layer</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A database consists of one or more </a:t>
            </a:r>
            <a:r>
              <a:rPr lang="en-US" i="1" dirty="0"/>
              <a:t>forests</a:t>
            </a:r>
            <a:r>
              <a:rPr lang="en-US" dirty="0" smtClean="0"/>
              <a:t>.</a:t>
            </a:r>
          </a:p>
          <a:p>
            <a:pPr marL="109728" indent="0">
              <a:buNone/>
            </a:pPr>
            <a:endParaRPr lang="en-US" dirty="0"/>
          </a:p>
          <a:p>
            <a:pPr marL="109728" indent="0">
              <a:buNone/>
            </a:pPr>
            <a:r>
              <a:rPr lang="en-US" sz="2000" dirty="0" smtClean="0"/>
              <a:t>Structure in green are forests.</a:t>
            </a:r>
            <a:endParaRPr lang="en-US" sz="2000" dirty="0"/>
          </a:p>
        </p:txBody>
      </p:sp>
      <p:sp>
        <p:nvSpPr>
          <p:cNvPr id="2" name="Title 1"/>
          <p:cNvSpPr>
            <a:spLocks noGrp="1"/>
          </p:cNvSpPr>
          <p:nvPr>
            <p:ph type="title"/>
          </p:nvPr>
        </p:nvSpPr>
        <p:spPr/>
        <p:txBody>
          <a:bodyPr/>
          <a:lstStyle/>
          <a:p>
            <a:r>
              <a:rPr lang="en-US" dirty="0" smtClean="0"/>
              <a:t>Database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6069" y="1587500"/>
            <a:ext cx="2722231" cy="4731302"/>
          </a:xfrm>
          <a:prstGeom prst="rect">
            <a:avLst/>
          </a:prstGeo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forest is a collection of documents that is implemented as a physical directory on disk. </a:t>
            </a:r>
            <a:endParaRPr lang="en-US" dirty="0" smtClean="0"/>
          </a:p>
          <a:p>
            <a:r>
              <a:rPr lang="en-US" dirty="0" smtClean="0"/>
              <a:t>Each </a:t>
            </a:r>
            <a:r>
              <a:rPr lang="en-US" dirty="0"/>
              <a:t>forest holds a set of documents and all of their indexes. </a:t>
            </a:r>
            <a:endParaRPr lang="en-US" dirty="0" smtClean="0"/>
          </a:p>
          <a:p>
            <a:r>
              <a:rPr lang="en-US" dirty="0" smtClean="0"/>
              <a:t>Forests </a:t>
            </a:r>
            <a:r>
              <a:rPr lang="en-US" dirty="0"/>
              <a:t>can be queried in parallel, so placing more forests on a multi-core server can help with concurrency. </a:t>
            </a:r>
            <a:endParaRPr lang="en-US" dirty="0" smtClean="0"/>
          </a:p>
          <a:p>
            <a:r>
              <a:rPr lang="en-US" dirty="0" smtClean="0"/>
              <a:t>A </a:t>
            </a:r>
            <a:r>
              <a:rPr lang="en-US" dirty="0"/>
              <a:t>rule of thumb is to have one forest for every 2 cores on a box, with each forest holding millions or tens of millions of documents. In a clustered environment, you can have a set of servers, each managing their own set of forests, all unified into a single database.</a:t>
            </a:r>
          </a:p>
        </p:txBody>
      </p:sp>
      <p:sp>
        <p:nvSpPr>
          <p:cNvPr id="2" name="Title 1"/>
          <p:cNvSpPr>
            <a:spLocks noGrp="1"/>
          </p:cNvSpPr>
          <p:nvPr>
            <p:ph type="title"/>
          </p:nvPr>
        </p:nvSpPr>
        <p:spPr/>
        <p:txBody>
          <a:bodyPr/>
          <a:lstStyle/>
          <a:p>
            <a:r>
              <a:rPr lang="en-US" dirty="0" smtClean="0"/>
              <a:t>Forests</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normAutofit lnSpcReduction="10000"/>
          </a:bodyPr>
          <a:lstStyle/>
          <a:p>
            <a:pPr marL="109728" indent="0">
              <a:buNone/>
            </a:pPr>
            <a:r>
              <a:rPr lang="en-US" dirty="0" smtClean="0"/>
              <a:t>Types of application servers</a:t>
            </a:r>
          </a:p>
          <a:p>
            <a:endParaRPr lang="en-US" dirty="0"/>
          </a:p>
          <a:p>
            <a:r>
              <a:rPr lang="en-US" dirty="0" smtClean="0"/>
              <a:t>HTTP</a:t>
            </a:r>
          </a:p>
          <a:p>
            <a:r>
              <a:rPr lang="en-US" dirty="0" smtClean="0"/>
              <a:t>XDBC</a:t>
            </a:r>
          </a:p>
          <a:p>
            <a:r>
              <a:rPr lang="en-US" dirty="0" smtClean="0"/>
              <a:t>ODBC</a:t>
            </a:r>
          </a:p>
          <a:p>
            <a:r>
              <a:rPr lang="en-US" dirty="0" err="1" smtClean="0"/>
              <a:t>WebDav</a:t>
            </a:r>
            <a:endParaRPr lang="en-US" dirty="0"/>
          </a:p>
        </p:txBody>
      </p:sp>
      <p:sp>
        <p:nvSpPr>
          <p:cNvPr id="6" name="Text Placeholder 5"/>
          <p:cNvSpPr>
            <a:spLocks noGrp="1"/>
          </p:cNvSpPr>
          <p:nvPr>
            <p:ph sz="half" idx="1"/>
          </p:nvPr>
        </p:nvSpPr>
        <p:spPr>
          <a:xfrm>
            <a:off x="622300" y="2260600"/>
            <a:ext cx="5372100" cy="4330700"/>
          </a:xfrm>
        </p:spPr>
        <p:txBody>
          <a:bodyPr>
            <a:normAutofit lnSpcReduction="10000"/>
          </a:bodyPr>
          <a:lstStyle/>
          <a:p>
            <a:r>
              <a:rPr lang="en-US" dirty="0" err="1"/>
              <a:t>MarkLogic</a:t>
            </a:r>
            <a:r>
              <a:rPr lang="en-US" dirty="0"/>
              <a:t> Server provides a platform to build application that store all kinds of data, including content, geospatial data, numeric data, binary data, and so on. </a:t>
            </a:r>
            <a:endParaRPr lang="en-US" dirty="0" smtClean="0"/>
          </a:p>
          <a:p>
            <a:r>
              <a:rPr lang="en-US" dirty="0" smtClean="0"/>
              <a:t>Developers </a:t>
            </a:r>
            <a:r>
              <a:rPr lang="en-US" dirty="0"/>
              <a:t>build applications using XQuery and/or Server-Side JavaScript both to search the content and as a programming language in which to develop the applications</a:t>
            </a:r>
            <a:r>
              <a:rPr lang="en-US" dirty="0" smtClean="0"/>
              <a:t>.</a:t>
            </a:r>
          </a:p>
          <a:p>
            <a:r>
              <a:rPr lang="en-US" dirty="0" smtClean="0"/>
              <a:t> The applications can integrate with other environments via client APIs (Java, Node.js, and REST), via other web services, or via an XCC interface from Java or .NET.</a:t>
            </a:r>
          </a:p>
          <a:p>
            <a:r>
              <a:rPr lang="en-US" dirty="0" smtClean="0"/>
              <a:t> It is possible to create entire applications using only </a:t>
            </a:r>
            <a:r>
              <a:rPr lang="en-US" dirty="0" err="1" smtClean="0"/>
              <a:t>MarkLogic</a:t>
            </a:r>
            <a:r>
              <a:rPr lang="en-US" dirty="0" smtClean="0"/>
              <a:t> Server, and programmed entirely in XQuery or Server-Side JavaScript.</a:t>
            </a:r>
            <a:endParaRPr lang="en-US" dirty="0"/>
          </a:p>
        </p:txBody>
      </p:sp>
      <p:sp>
        <p:nvSpPr>
          <p:cNvPr id="9" name="Title 8"/>
          <p:cNvSpPr>
            <a:spLocks noGrp="1"/>
          </p:cNvSpPr>
          <p:nvPr>
            <p:ph type="title"/>
          </p:nvPr>
        </p:nvSpPr>
        <p:spPr/>
        <p:txBody>
          <a:bodyPr/>
          <a:lstStyle/>
          <a:p>
            <a:pPr marL="109728" indent="0"/>
            <a:r>
              <a:rPr lang="en-US" dirty="0"/>
              <a:t>Application servers</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4F76CBFF1EE040AA53FF6B14C24778" ma:contentTypeVersion="0" ma:contentTypeDescription="Create a new document." ma:contentTypeScope="" ma:versionID="c0f68f0d97658c8e58b438b8336450f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9F99BC-B73E-457A-B94E-0CA6E7E25776}">
  <ds:schemaRefs>
    <ds:schemaRef ds:uri="http://schemas.microsoft.com/sharepoint/v3/contenttype/forms"/>
  </ds:schemaRefs>
</ds:datastoreItem>
</file>

<file path=customXml/itemProps2.xml><?xml version="1.0" encoding="utf-8"?>
<ds:datastoreItem xmlns:ds="http://schemas.openxmlformats.org/officeDocument/2006/customXml" ds:itemID="{E2ED70B4-ACE4-4A58-8E8F-FF68AE7BA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66586C3-A1D5-453E-9222-529E320BA4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3260</Words>
  <Application>Microsoft Office PowerPoint</Application>
  <PresentationFormat>Widescreen</PresentationFormat>
  <Paragraphs>265</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Georgia</vt:lpstr>
      <vt:lpstr>Tahoma</vt:lpstr>
      <vt:lpstr>Wingdings</vt:lpstr>
      <vt:lpstr>Wingdings 2</vt:lpstr>
      <vt:lpstr>Training presentation</vt:lpstr>
      <vt:lpstr>MarkLogic Architecture</vt:lpstr>
      <vt:lpstr>MarkLogic Architecture</vt:lpstr>
      <vt:lpstr>MarkLogic- Enterprise NoSQL Database</vt:lpstr>
      <vt:lpstr>MarkLogic- Enterprise NoSQL Database</vt:lpstr>
      <vt:lpstr>MarkLogic- Enterprise NoSQL Database</vt:lpstr>
      <vt:lpstr>PowerPoint Presentation</vt:lpstr>
      <vt:lpstr>Database</vt:lpstr>
      <vt:lpstr>Forests</vt:lpstr>
      <vt:lpstr>Application servers</vt:lpstr>
      <vt:lpstr>E-Nodes and D-Nodes</vt:lpstr>
      <vt:lpstr>E-Nodes and D-Nodes</vt:lpstr>
      <vt:lpstr>Groups</vt:lpstr>
      <vt:lpstr>Groups</vt:lpstr>
      <vt:lpstr>Caching</vt:lpstr>
      <vt:lpstr>Caching</vt:lpstr>
      <vt:lpstr>Cluster</vt:lpstr>
      <vt:lpstr>Cluster</vt:lpstr>
      <vt:lpstr>Merges</vt:lpstr>
      <vt:lpstr>Merges</vt:lpstr>
      <vt:lpstr>Rebalancing</vt:lpstr>
      <vt:lpstr>Rebalancing</vt:lpstr>
      <vt:lpstr>Scalability</vt:lpstr>
      <vt:lpstr>Scalability</vt:lpstr>
      <vt:lpstr>Scalability</vt:lpstr>
      <vt:lpstr>Scalability</vt:lpstr>
      <vt:lpstr>Scalability</vt:lpstr>
      <vt:lpstr>ACID</vt:lpstr>
      <vt:lpstr>MarkLogic Several key features enable it to support the ACID properties: </vt:lpstr>
      <vt:lpstr> Multi Version Concurrency Control</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2016-09-12T11:14:13Z</dcterms:created>
  <dcterms:modified xsi:type="dcterms:W3CDTF">2021-01-20T08:02:47Z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y fmtid="{D5CDD505-2E9C-101B-9397-08002B2CF9AE}" pid="3" name="ContentTypeId">
    <vt:lpwstr>0x010100B84F76CBFF1EE040AA53FF6B14C24778</vt:lpwstr>
  </property>
</Properties>
</file>