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8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670" r:id="rId3"/>
  </p:sldMasterIdLst>
  <p:sldIdLst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90" r:id="rId31"/>
    <p:sldId id="289" r:id="rId32"/>
    <p:sldId id="288" r:id="rId33"/>
    <p:sldId id="287" r:id="rId34"/>
    <p:sldId id="285" r:id="rId35"/>
    <p:sldId id="291" r:id="rId36"/>
    <p:sldId id="293" r:id="rId37"/>
    <p:sldId id="294" r:id="rId38"/>
    <p:sldId id="292" r:id="rId39"/>
    <p:sldId id="295" r:id="rId40"/>
    <p:sldId id="296" r:id="rId41"/>
    <p:sldId id="297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vasubramani, Hemalatha (Cognizant)" initials="sH(" lastIdx="1" clrIdx="0">
    <p:extLst>
      <p:ext uri="{19B8F6BF-5375-455C-9EA6-DF929625EA0E}">
        <p15:presenceInfo xmlns:p15="http://schemas.microsoft.com/office/powerpoint/2012/main" userId="S-1-5-21-1178368992-402679808-390482200-14253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commentAuthors" Target="commentAuthors.xml"/><Relationship Id="rId48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12192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48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A274C82-67D7-4610-88D3-C54432A97B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551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12192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D0883967-C388-47F3-BF5C-7E1A00433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046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9042400" y="2286000"/>
            <a:ext cx="26416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352800"/>
            <a:ext cx="6908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414464"/>
            <a:ext cx="6908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848202"/>
      </p:ext>
    </p:extLst>
  </p:cSld>
  <p:clrMapOvr>
    <a:masterClrMapping/>
  </p:clrMapOvr>
  <p:transition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74180"/>
      </p:ext>
    </p:extLst>
  </p:cSld>
  <p:clrMapOvr>
    <a:masterClrMapping/>
  </p:clrMapOvr>
  <p:transition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12192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D0883967-C388-47F3-BF5C-7E1A00433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9042400" y="2286000"/>
            <a:ext cx="26416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352800"/>
            <a:ext cx="6908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414464"/>
            <a:ext cx="6908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50997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47274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12192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48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A274C82-67D7-4610-88D3-C54432A97B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0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 userDrawn="1"/>
        </p:nvSpPr>
        <p:spPr bwMode="auto">
          <a:xfrm>
            <a:off x="0" y="5562600"/>
            <a:ext cx="12192000" cy="12954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5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 Same Side Corner Rectangle 5"/>
          <p:cNvSpPr/>
          <p:nvPr userDrawn="1"/>
        </p:nvSpPr>
        <p:spPr bwMode="auto">
          <a:xfrm rot="5400000">
            <a:off x="3746500" y="-1612900"/>
            <a:ext cx="2362200" cy="9855200"/>
          </a:xfrm>
          <a:prstGeom prst="round2SameRect">
            <a:avLst/>
          </a:prstGeom>
          <a:solidFill>
            <a:srgbClr val="55B73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pic>
        <p:nvPicPr>
          <p:cNvPr id="7" name="Picture 10" descr="side_circles.png"/>
          <p:cNvPicPr>
            <a:picLocks noChangeAspect="1"/>
          </p:cNvPicPr>
          <p:nvPr userDrawn="1"/>
        </p:nvPicPr>
        <p:blipFill>
          <a:blip r:embed="rId3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D0883967-C388-47F3-BF5C-7E1A004337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3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 bwMode="auto">
          <a:xfrm>
            <a:off x="9042400" y="2286000"/>
            <a:ext cx="2641600" cy="20574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 pitchFamily="-12" charset="0"/>
              <a:ea typeface="ＭＳ Ｐゴシック" pitchFamily="-12" charset="-128"/>
              <a:cs typeface="ＭＳ Ｐゴシック" pitchFamily="-12" charset="-128"/>
            </a:endParaRPr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144000" y="2743201"/>
            <a:ext cx="2438400" cy="1077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dirty="0">
                <a:solidFill>
                  <a:srgbClr val="FFFFFF"/>
                </a:solidFill>
                <a:ea typeface="ＭＳ Ｐゴシック" charset="-128"/>
                <a:cs typeface="ＭＳ Ｐゴシック" charset="-128"/>
              </a:rPr>
              <a:t>Image Area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27200" y="3352800"/>
            <a:ext cx="69088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27200" y="1414464"/>
            <a:ext cx="69088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20807"/>
      </p:ext>
    </p:extLst>
  </p:cSld>
  <p:clrMapOvr>
    <a:masterClrMapping/>
  </p:clrMapOvr>
  <p:transition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5257800"/>
            <a:ext cx="12192000" cy="16002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6" name="Text Box 1042"/>
          <p:cNvSpPr txBox="1">
            <a:spLocks noChangeArrowheads="1"/>
          </p:cNvSpPr>
          <p:nvPr/>
        </p:nvSpPr>
        <p:spPr bwMode="auto">
          <a:xfrm>
            <a:off x="508000" y="6172201"/>
            <a:ext cx="8128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rgbClr val="808388"/>
                </a:solidFill>
                <a:ea typeface="ＭＳ Ｐゴシック" charset="-128"/>
              </a:rPr>
              <a:t>©2010, Cognizant 		</a:t>
            </a:r>
          </a:p>
        </p:txBody>
      </p:sp>
      <p:pic>
        <p:nvPicPr>
          <p:cNvPr id="7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6401" y="5715001"/>
            <a:ext cx="3941233" cy="108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 descr="Cognizant_36x84_04D.png"/>
          <p:cNvPicPr>
            <a:picLocks noChangeAspect="1"/>
          </p:cNvPicPr>
          <p:nvPr userDrawn="1"/>
        </p:nvPicPr>
        <p:blipFill>
          <a:blip r:embed="rId3"/>
          <a:srcRect t="1440"/>
          <a:stretch>
            <a:fillRect/>
          </a:stretch>
        </p:blipFill>
        <p:spPr bwMode="auto">
          <a:xfrm>
            <a:off x="247651" y="0"/>
            <a:ext cx="768349" cy="3614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7" descr="side_circles.png"/>
          <p:cNvPicPr>
            <a:picLocks noChangeAspect="1"/>
          </p:cNvPicPr>
          <p:nvPr userDrawn="1"/>
        </p:nvPicPr>
        <p:blipFill>
          <a:blip r:embed="rId4"/>
          <a:srcRect r="53333"/>
          <a:stretch>
            <a:fillRect/>
          </a:stretch>
        </p:blipFill>
        <p:spPr bwMode="auto">
          <a:xfrm>
            <a:off x="11842752" y="1981200"/>
            <a:ext cx="349249" cy="257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352800"/>
            <a:ext cx="8534400" cy="1295400"/>
          </a:xfrm>
        </p:spPr>
        <p:txBody>
          <a:bodyPr/>
          <a:lstStyle>
            <a:lvl1pPr marL="0" indent="0">
              <a:defRPr sz="2000">
                <a:solidFill>
                  <a:srgbClr val="3E9AC0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30400" y="1414464"/>
            <a:ext cx="8534400" cy="1938337"/>
          </a:xfrm>
        </p:spPr>
        <p:txBody>
          <a:bodyPr anchor="b"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96710"/>
      </p:ext>
    </p:extLst>
  </p:cSld>
  <p:clrMapOvr>
    <a:masterClrMapping/>
  </p:clrMapOvr>
  <p:transition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 userDrawn="1"/>
        </p:nvSpPr>
        <p:spPr bwMode="auto">
          <a:xfrm rot="10800000">
            <a:off x="0" y="0"/>
            <a:ext cx="12192000" cy="762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  <a:alpha val="50000"/>
                </a:schemeClr>
              </a:gs>
              <a:gs pos="84000">
                <a:schemeClr val="bg1">
                  <a:alpha val="50000"/>
                </a:schemeClr>
              </a:gs>
            </a:gsLst>
            <a:lin ang="16200000" scaled="1"/>
            <a:tileRect/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5715000"/>
            <a:ext cx="12192000" cy="1143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50000"/>
                </a:schemeClr>
              </a:gs>
              <a:gs pos="25000">
                <a:schemeClr val="accent1">
                  <a:lumMod val="20000"/>
                  <a:lumOff val="80000"/>
                </a:schemeClr>
              </a:gs>
              <a:gs pos="84000">
                <a:schemeClr val="bg1">
                  <a:alpha val="50000"/>
                </a:schemeClr>
              </a:gs>
            </a:gsLst>
          </a:gradFill>
          <a:ln>
            <a:noFill/>
            <a:headEnd/>
            <a:tailEnd/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ChangeArrowheads="1"/>
          </p:cNvSpPr>
          <p:nvPr/>
        </p:nvSpPr>
        <p:spPr bwMode="auto">
          <a:xfrm>
            <a:off x="304800" y="6248400"/>
            <a:ext cx="6908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fontAlgn="base" hangingPunct="0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dirty="0">
                <a:solidFill>
                  <a:srgbClr val="000000"/>
                </a:solidFill>
                <a:ea typeface="ＭＳ Ｐゴシック" charset="-128"/>
              </a:rPr>
              <a:t>      </a:t>
            </a:r>
            <a:r>
              <a:rPr lang="en-US" sz="800" b="1" dirty="0">
                <a:solidFill>
                  <a:srgbClr val="000000"/>
                </a:solidFill>
                <a:ea typeface="ＭＳ Ｐゴシック" charset="-128"/>
              </a:rPr>
              <a:t>|  </a:t>
            </a:r>
            <a:r>
              <a:rPr lang="en-US" sz="800" dirty="0">
                <a:solidFill>
                  <a:srgbClr val="000000"/>
                </a:solidFill>
                <a:ea typeface="ＭＳ Ｐゴシック" charset="-128"/>
              </a:rPr>
              <a:t>©2010, Cognizant 		</a:t>
            </a:r>
            <a:endParaRPr lang="en-US" sz="900" dirty="0">
              <a:solidFill>
                <a:srgbClr val="000000"/>
              </a:solidFill>
              <a:ea typeface="ＭＳ Ｐゴシック" charset="-128"/>
            </a:endParaRPr>
          </a:p>
        </p:txBody>
      </p:sp>
      <p:pic>
        <p:nvPicPr>
          <p:cNvPr id="6" name="CG_logoReflect_RGB.png" descr="/Users/jason_feuilly/Desktop/CG_logoReflect_RGB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9472085" y="6137276"/>
            <a:ext cx="2618316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9"/>
          <p:cNvCxnSpPr>
            <a:cxnSpLocks noChangeShapeType="1"/>
          </p:cNvCxnSpPr>
          <p:nvPr userDrawn="1"/>
        </p:nvCxnSpPr>
        <p:spPr bwMode="auto">
          <a:xfrm>
            <a:off x="203200" y="457200"/>
            <a:ext cx="11684000" cy="1588"/>
          </a:xfrm>
          <a:prstGeom prst="line">
            <a:avLst/>
          </a:prstGeom>
          <a:noFill/>
          <a:ln w="9525">
            <a:solidFill>
              <a:srgbClr val="55B738"/>
            </a:solidFill>
            <a:round/>
            <a:headEnd/>
            <a:tailEnd/>
          </a:ln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457200"/>
            <a:ext cx="1148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4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1600" y="6324600"/>
            <a:ext cx="609600" cy="457200"/>
          </a:xfrm>
        </p:spPr>
        <p:txBody>
          <a:bodyPr/>
          <a:lstStyle>
            <a:lvl1pPr>
              <a:defRPr sz="1200" smtClean="0">
                <a:solidFill>
                  <a:srgbClr val="6DB23F"/>
                </a:solidFill>
              </a:defRPr>
            </a:lvl1pPr>
          </a:lstStyle>
          <a:p>
            <a:pPr>
              <a:defRPr/>
            </a:pPr>
            <a:fld id="{7A274C82-67D7-4610-88D3-C54432A97B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3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B1BAA-4351-4205-B0BC-B3709F107361}" type="slidenum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731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B1BAA-4351-4205-B0BC-B3709F107361}" type="slidenum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6594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200" y="457200"/>
            <a:ext cx="11785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600200"/>
            <a:ext cx="1178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553200"/>
            <a:ext cx="609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10000"/>
              </a:lnSpc>
              <a:defRPr sz="1000" b="0" smtClean="0">
                <a:solidFill>
                  <a:schemeClr val="bg1"/>
                </a:solidFill>
                <a:latin typeface="Arial Black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6B1BAA-4351-4205-B0BC-B3709F107361}" type="slidenum">
              <a:rPr lang="en-US">
                <a:solidFill>
                  <a:srgbClr val="FFFFFF"/>
                </a:solidFill>
                <a:ea typeface="ＭＳ Ｐゴシック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690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D97BB"/>
          </a:solidFill>
          <a:latin typeface="Verdana" pitchFamily="-12" charset="0"/>
          <a:ea typeface="ＭＳ Ｐゴシック" pitchFamily="-12" charset="-128"/>
          <a:cs typeface="ＭＳ Ｐゴシック" pitchFamily="-12" charset="-128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rgbClr val="6DB33F"/>
        </a:buClr>
        <a:buFont typeface="Wingdings" charset="2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charset="2"/>
        <a:buChar char="§"/>
        <a:tabLst>
          <a:tab pos="1022350" algn="l"/>
        </a:tabLst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mlu.marklogic.com/music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91/v1/graphs/sparql" TargetMode="Externa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resource/London" TargetMode="External"/><Relationship Id="rId2" Type="http://schemas.openxmlformats.org/officeDocument/2006/relationships/hyperlink" Target="http://dbpedia.org/ontology/birthPlace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bpedia.org/ontology/birthPlace" TargetMode="External"/><Relationship Id="rId2" Type="http://schemas.openxmlformats.org/officeDocument/2006/relationships/hyperlink" Target="http://dbpedia.org/resource/Bruce_Springsteen" TargetMode="Externa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 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6012" y="1426905"/>
            <a:ext cx="6400800" cy="1938337"/>
          </a:xfrm>
        </p:spPr>
        <p:txBody>
          <a:bodyPr/>
          <a:lstStyle/>
          <a:p>
            <a:r>
              <a:rPr lang="en-US" dirty="0" smtClean="0"/>
              <a:t>  MarkLogic Semantics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956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Supported Triple formats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err="1"/>
              <a:t>nquads</a:t>
            </a:r>
            <a:r>
              <a:rPr lang="en-US" sz="1800" b="1" dirty="0"/>
              <a:t> (.nq)</a:t>
            </a:r>
          </a:p>
          <a:p>
            <a:pPr marL="0" lvl="0" indent="0">
              <a:spcBef>
                <a:spcPts val="0"/>
              </a:spcBef>
            </a:pPr>
            <a:endParaRPr lang="en-US" sz="1800" b="1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&lt;http://dbpedia.org/resource/Carrie_Underwood&gt;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&lt;http://dbpedia.org/ontology/birthPlace&gt;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&lt;http://dbpedia.org/resource/Oklahoma&gt;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&lt;http://mlu.marklogic.com/music&gt; .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&lt;http://dbpedia.org/resource/Mark_Twain&gt;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&lt;http://dbpedia.org/ontology/birthPlace&gt;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&lt;http://dbpedia.org/resource/Missouri&gt;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&lt;http://mlu.marklogic.com/literature&gt; 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874115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triples into MarkLogic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TRIPLES </a:t>
            </a:r>
            <a:r>
              <a:rPr lang="en-US" sz="1800" dirty="0"/>
              <a:t>(OF ANY FORMAT)can be loaded into </a:t>
            </a:r>
            <a:r>
              <a:rPr lang="en-US" sz="1800" dirty="0" smtClean="0"/>
              <a:t>MarkLogic </a:t>
            </a:r>
            <a:r>
              <a:rPr lang="en-US" sz="1800" dirty="0"/>
              <a:t>through any of these interfaces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sz="1800" dirty="0" smtClean="0"/>
              <a:t>MarkLogic </a:t>
            </a:r>
            <a:r>
              <a:rPr lang="en-US" sz="1800" dirty="0"/>
              <a:t>Content </a:t>
            </a:r>
            <a:r>
              <a:rPr lang="en-US" sz="1800" dirty="0" smtClean="0"/>
              <a:t>Pump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 REST API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 XQuery </a:t>
            </a:r>
            <a:r>
              <a:rPr lang="en-US" sz="1800" dirty="0"/>
              <a:t>or JavaScript functions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MarkLogic Content Pump is a Java-based command line tool that can be used to load millions, or even billions, of triples in a highly efficient way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The REST API provides a way to load triples through a language-agnostic interface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XQuery </a:t>
            </a:r>
            <a:r>
              <a:rPr lang="en-US" sz="1800" dirty="0"/>
              <a:t>and JavaScript functions provide a way to load triples through a MarkLogic application.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9431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triples into MarkLogic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Understanding how Triples are stored</a:t>
            </a:r>
            <a:endParaRPr lang="en-US" sz="1800" b="1" dirty="0"/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Triples are represented in a MarkLogic database in an XML format, where each triple is in a </a:t>
            </a:r>
            <a:r>
              <a:rPr lang="en-US" sz="1800" dirty="0" err="1"/>
              <a:t>sem:triple</a:t>
            </a:r>
            <a:r>
              <a:rPr lang="en-US" sz="1800" dirty="0"/>
              <a:t> element with child elements named </a:t>
            </a:r>
            <a:r>
              <a:rPr lang="en-US" sz="1800" dirty="0" err="1"/>
              <a:t>sem:subject</a:t>
            </a:r>
            <a:r>
              <a:rPr lang="en-US" sz="1800" dirty="0"/>
              <a:t>, </a:t>
            </a:r>
            <a:r>
              <a:rPr lang="en-US" sz="1800" dirty="0" err="1"/>
              <a:t>sem:predicate</a:t>
            </a:r>
            <a:r>
              <a:rPr lang="en-US" sz="1800" dirty="0"/>
              <a:t>, and </a:t>
            </a:r>
            <a:r>
              <a:rPr lang="en-US" sz="1800" dirty="0" err="1"/>
              <a:t>sem:object</a:t>
            </a:r>
            <a:r>
              <a:rPr lang="en-US" sz="1800" dirty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sem:triple</a:t>
            </a:r>
            <a:r>
              <a:rPr lang="en-US" sz="1800" dirty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sem:subject</a:t>
            </a:r>
            <a:r>
              <a:rPr lang="en-US" sz="1800" dirty="0"/>
              <a:t>&gt;http://dbpedia.org/resource/Carrie_Underwood&lt;/sem:subject&gt;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sem:predicate</a:t>
            </a:r>
            <a:r>
              <a:rPr lang="en-US" sz="1800" dirty="0"/>
              <a:t>&gt;http://dbpedia.org/ontology/birthPlace&lt;/sem:predicate&gt;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</a:t>
            </a:r>
            <a:r>
              <a:rPr lang="en-US" sz="1800" dirty="0" err="1"/>
              <a:t>sem:object</a:t>
            </a:r>
            <a:r>
              <a:rPr lang="en-US" sz="1800" dirty="0"/>
              <a:t>&gt;http://dbpedia.org/resource/Oklahoma&lt;/sem:object&gt;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&lt;/</a:t>
            </a:r>
            <a:r>
              <a:rPr lang="en-US" sz="1800" dirty="0" err="1"/>
              <a:t>sem:triple</a:t>
            </a:r>
            <a:r>
              <a:rPr lang="en-US" sz="1800" dirty="0"/>
              <a:t>&gt;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364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triples into MarkLogic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GRAPHS</a:t>
            </a:r>
          </a:p>
          <a:p>
            <a:pPr marL="0" lvl="0" indent="0">
              <a:spcBef>
                <a:spcPts val="0"/>
              </a:spcBef>
            </a:pPr>
            <a:endParaRPr lang="en-US" sz="1800" b="1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For any triples loaded with a graph name (e.g. triples in the N-Quads format), the loaded triples are assigned to a collection with that graph name.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Any triples loaded without a graph name get assigned to a default collection named http://marklogic.com/semantics#default-graph.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100 triples will be stored per document.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50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Triples through XQUERY</a:t>
            </a:r>
            <a:r>
              <a:rPr lang="en-US" sz="2400" dirty="0"/>
              <a:t>: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FROM FILE SYSTEM</a:t>
            </a:r>
            <a:r>
              <a:rPr lang="en-US" sz="1800" b="1" dirty="0" smtClean="0"/>
              <a:t>: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import </a:t>
            </a:r>
            <a:r>
              <a:rPr lang="en-US" sz="1800" dirty="0"/>
              <a:t>module namespace </a:t>
            </a:r>
            <a:r>
              <a:rPr lang="en-US" sz="1800" dirty="0" err="1"/>
              <a:t>sem</a:t>
            </a:r>
            <a:r>
              <a:rPr lang="en-US" sz="1800" dirty="0"/>
              <a:t> = "http://marklogic.com/semantics" at "/MarkLogic/</a:t>
            </a:r>
            <a:r>
              <a:rPr lang="en-US" sz="1800" dirty="0" err="1"/>
              <a:t>semantics.xqy</a:t>
            </a:r>
            <a:r>
              <a:rPr lang="en-US" sz="1800" dirty="0"/>
              <a:t>";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sem:rdf-load</a:t>
            </a:r>
            <a:r>
              <a:rPr lang="en-US" sz="1800" dirty="0"/>
              <a:t>("D:\ml8-semantics-sp\mls-semantics\unit03\nquads.nq", "</a:t>
            </a:r>
            <a:r>
              <a:rPr lang="en-US" sz="1800" dirty="0" err="1"/>
              <a:t>nquad</a:t>
            </a:r>
            <a:r>
              <a:rPr lang="en-US" sz="1800" dirty="0" smtClean="0"/>
              <a:t>")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FROM MEMORY</a:t>
            </a:r>
            <a:r>
              <a:rPr lang="en-US" sz="1800" b="1" dirty="0" smtClean="0"/>
              <a:t>:</a:t>
            </a:r>
          </a:p>
          <a:p>
            <a:pPr marL="0" lvl="0" indent="0">
              <a:spcBef>
                <a:spcPts val="0"/>
              </a:spcBef>
            </a:pPr>
            <a:endParaRPr lang="en-US" sz="1800" b="1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import module namespace </a:t>
            </a:r>
            <a:r>
              <a:rPr lang="en-US" sz="1800" dirty="0" err="1"/>
              <a:t>sem</a:t>
            </a:r>
            <a:r>
              <a:rPr lang="en-US" sz="1800" dirty="0"/>
              <a:t> = "http://marklogic.com/semantics" at "/MarkLogic/</a:t>
            </a:r>
            <a:r>
              <a:rPr lang="en-US" sz="1800" dirty="0" err="1"/>
              <a:t>semantics.xqy</a:t>
            </a:r>
            <a:r>
              <a:rPr lang="en-US" sz="1800" dirty="0"/>
              <a:t>";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sem:rdf-insert</a:t>
            </a:r>
            <a:r>
              <a:rPr lang="en-US" sz="1800" dirty="0"/>
              <a:t>(</a:t>
            </a:r>
            <a:r>
              <a:rPr lang="en-US" sz="1800" dirty="0" err="1"/>
              <a:t>sem:triple</a:t>
            </a:r>
            <a:r>
              <a:rPr lang="en-US" sz="1800" dirty="0"/>
              <a:t>(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sem:iri</a:t>
            </a:r>
            <a:r>
              <a:rPr lang="en-US" sz="1800" dirty="0"/>
              <a:t>("http://dbpedia.org/resource/</a:t>
            </a:r>
            <a:r>
              <a:rPr lang="en-US" sz="1800" dirty="0" err="1"/>
              <a:t>Moneyball</a:t>
            </a:r>
            <a:r>
              <a:rPr lang="en-US" sz="1800" dirty="0"/>
              <a:t>_(film)"), </a:t>
            </a:r>
            <a:r>
              <a:rPr lang="en-US" sz="1800" dirty="0" err="1"/>
              <a:t>sem:iri</a:t>
            </a:r>
            <a:r>
              <a:rPr lang="en-US" sz="1800" dirty="0"/>
              <a:t>("http://dbpedia.org/ontology/producer"),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sem:iri</a:t>
            </a:r>
            <a:r>
              <a:rPr lang="en-US" sz="1800" dirty="0"/>
              <a:t>("http://dbpedia.org/resource/</a:t>
            </a:r>
            <a:r>
              <a:rPr lang="en-US" sz="1800" dirty="0" err="1"/>
              <a:t>Michael_De_Luca</a:t>
            </a:r>
            <a:r>
              <a:rPr lang="en-US" sz="1800" dirty="0"/>
              <a:t>")), </a:t>
            </a:r>
            <a:r>
              <a:rPr lang="en-US" sz="1800" dirty="0" smtClean="0"/>
              <a:t>"graph=http</a:t>
            </a:r>
            <a:r>
              <a:rPr lang="en-US" sz="1800" dirty="0"/>
              <a:t>://mlu.marklogic.com/movies")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16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Loading Triples </a:t>
            </a:r>
            <a:r>
              <a:rPr lang="en-US" sz="2400" dirty="0" smtClean="0"/>
              <a:t>through REST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MarkLogic REST API can be used to load triples into a MarkLogic database from any programming language or tool that can send HTTP </a:t>
            </a:r>
            <a:r>
              <a:rPr lang="en-US" sz="1800" dirty="0" smtClean="0"/>
              <a:t>requests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For </a:t>
            </a:r>
            <a:r>
              <a:rPr lang="en-US" sz="1800" dirty="0"/>
              <a:t>example, in the command below, </a:t>
            </a:r>
            <a:r>
              <a:rPr lang="en-US" sz="1800" dirty="0" err="1"/>
              <a:t>cURL</a:t>
            </a:r>
            <a:r>
              <a:rPr lang="en-US" sz="1800" dirty="0"/>
              <a:t> (a popular open source command line tool for making HTTP requests) is used to insert a triple into a MarkLogic database via a port configured as a REST API instance.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curl </a:t>
            </a:r>
            <a:r>
              <a:rPr lang="en-US" sz="1800" dirty="0"/>
              <a:t>-</a:t>
            </a:r>
            <a:r>
              <a:rPr lang="en-US" sz="1800" dirty="0" err="1"/>
              <a:t>i</a:t>
            </a:r>
            <a:r>
              <a:rPr lang="en-US" sz="1800" dirty="0"/>
              <a:t> --</a:t>
            </a:r>
            <a:r>
              <a:rPr lang="en-US" sz="1800" dirty="0" err="1"/>
              <a:t>anyauth</a:t>
            </a:r>
            <a:r>
              <a:rPr lang="en-US" sz="1800" dirty="0"/>
              <a:t> --user </a:t>
            </a:r>
            <a:r>
              <a:rPr lang="en-US" sz="1800" dirty="0" err="1"/>
              <a:t>admin:admin</a:t>
            </a:r>
            <a:r>
              <a:rPr lang="en-US" sz="1800" dirty="0"/>
              <a:t> -X PUT -</a:t>
            </a:r>
            <a:r>
              <a:rPr lang="en-US" sz="1800" dirty="0" err="1"/>
              <a:t>d@"Desktop</a:t>
            </a:r>
            <a:r>
              <a:rPr lang="en-US" sz="1800" dirty="0"/>
              <a:t>/</a:t>
            </a:r>
            <a:r>
              <a:rPr lang="en-US" sz="1800" dirty="0" err="1"/>
              <a:t>mls</a:t>
            </a:r>
            <a:r>
              <a:rPr lang="en-US" sz="1800" dirty="0"/>
              <a:t>-semantics/unit03/</a:t>
            </a:r>
            <a:r>
              <a:rPr lang="en-US" sz="1800" dirty="0" err="1"/>
              <a:t>rdf-xml.rdf</a:t>
            </a:r>
            <a:r>
              <a:rPr lang="en-US" sz="1800" dirty="0"/>
              <a:t>" -H "</a:t>
            </a:r>
            <a:r>
              <a:rPr lang="en-US" sz="1800" dirty="0" err="1"/>
              <a:t>Content-type:application</a:t>
            </a:r>
            <a:r>
              <a:rPr lang="en-US" sz="1800" dirty="0"/>
              <a:t>/</a:t>
            </a:r>
            <a:r>
              <a:rPr lang="en-US" sz="1800" dirty="0" err="1"/>
              <a:t>rdf+xml</a:t>
            </a:r>
            <a:r>
              <a:rPr lang="en-US" sz="1800" dirty="0"/>
              <a:t>" "http://localhost:8091/v1/</a:t>
            </a:r>
            <a:r>
              <a:rPr lang="en-US" sz="1800" dirty="0" err="1"/>
              <a:t>graphs?graph</a:t>
            </a:r>
            <a:r>
              <a:rPr lang="en-US" sz="1800" dirty="0"/>
              <a:t>=</a:t>
            </a:r>
            <a:r>
              <a:rPr lang="en-US" sz="1800" dirty="0" err="1"/>
              <a:t>graph-name&amp;repair</a:t>
            </a:r>
            <a:r>
              <a:rPr lang="en-US" sz="1800" dirty="0"/>
              <a:t>=true"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triple is being inserted into the database through port 8091, using the MarkLogic </a:t>
            </a:r>
            <a:r>
              <a:rPr lang="en-US" sz="1800" dirty="0" err="1"/>
              <a:t>RESTful</a:t>
            </a:r>
            <a:r>
              <a:rPr lang="en-US" sz="1800" dirty="0"/>
              <a:t> endpoint named </a:t>
            </a:r>
            <a:r>
              <a:rPr lang="en-US" sz="1800" dirty="0" smtClean="0"/>
              <a:t>graphs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repair option is used to specify whether to reject all of the triples if there is a problem with any of them (repair=false) or to skip over any bad ones, loading the ones that are ok (repair=true</a:t>
            </a:r>
            <a:r>
              <a:rPr lang="en-US" sz="18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957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</a:t>
            </a:r>
            <a:r>
              <a:rPr lang="en-US" sz="2400" dirty="0"/>
              <a:t>triples through </a:t>
            </a:r>
            <a:r>
              <a:rPr lang="en-US" sz="2400" dirty="0" smtClean="0"/>
              <a:t>MLCP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MarkLogic </a:t>
            </a:r>
            <a:r>
              <a:rPr lang="en-US" sz="1800" dirty="0"/>
              <a:t>Content Pump (MLCP) is a popular tool, providing a highly efficient way to load triples into a MarkLogic database.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For windows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mlcp.bat </a:t>
            </a:r>
            <a:r>
              <a:rPr lang="en-US" sz="1800" dirty="0"/>
              <a:t>import -mode local -host localhost -port 8091 -username </a:t>
            </a:r>
            <a:r>
              <a:rPr lang="en-US" sz="1800" dirty="0" smtClean="0"/>
              <a:t>admin -password admin-</a:t>
            </a:r>
            <a:r>
              <a:rPr lang="en-US" sz="1800" dirty="0" err="1" smtClean="0"/>
              <a:t>input_file_path</a:t>
            </a:r>
            <a:r>
              <a:rPr lang="en-US" sz="1800" dirty="0" smtClean="0"/>
              <a:t> </a:t>
            </a:r>
            <a:r>
              <a:rPr lang="en-US" sz="1800" dirty="0"/>
              <a:t>D:\ml8-semantics-sp\mls-semantics\unit03\turtle.ttl -</a:t>
            </a:r>
            <a:r>
              <a:rPr lang="en-US" sz="1800" dirty="0" err="1"/>
              <a:t>input_file_type</a:t>
            </a:r>
            <a:r>
              <a:rPr lang="en-US" sz="1800" dirty="0"/>
              <a:t> RDF -</a:t>
            </a:r>
            <a:r>
              <a:rPr lang="en-US" sz="1800" dirty="0" err="1"/>
              <a:t>output_uri_prefix</a:t>
            </a:r>
            <a:r>
              <a:rPr lang="en-US" sz="1800" dirty="0"/>
              <a:t> /</a:t>
            </a:r>
            <a:r>
              <a:rPr lang="en-US" sz="1800" dirty="0" err="1"/>
              <a:t>triplestore</a:t>
            </a:r>
            <a:r>
              <a:rPr lang="en-US" sz="1800" dirty="0"/>
              <a:t>/ -</a:t>
            </a:r>
            <a:r>
              <a:rPr lang="en-US" sz="1800" dirty="0" err="1"/>
              <a:t>output_graph</a:t>
            </a:r>
            <a:r>
              <a:rPr lang="en-US" sz="1800" dirty="0"/>
              <a:t> </a:t>
            </a: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mlu.marklogic.com/music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For Unix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Desktop/mlcp-8.0-5/bin/mlcp.sh import -mode local -host localhost -port 8091 -username admin -password admin -</a:t>
            </a:r>
            <a:r>
              <a:rPr lang="en-US" sz="1800" dirty="0" err="1"/>
              <a:t>input_file_path</a:t>
            </a:r>
            <a:r>
              <a:rPr lang="en-US" sz="1800" dirty="0"/>
              <a:t> Desktop/</a:t>
            </a:r>
            <a:r>
              <a:rPr lang="en-US" sz="1800" dirty="0" err="1"/>
              <a:t>mls</a:t>
            </a:r>
            <a:r>
              <a:rPr lang="en-US" sz="1800" dirty="0"/>
              <a:t>-semantics/unit03/</a:t>
            </a:r>
            <a:r>
              <a:rPr lang="en-US" sz="1800" dirty="0" err="1"/>
              <a:t>turtle.ttl</a:t>
            </a:r>
            <a:r>
              <a:rPr lang="en-US" sz="1800" dirty="0"/>
              <a:t> -</a:t>
            </a:r>
            <a:r>
              <a:rPr lang="en-US" sz="1800" dirty="0" err="1"/>
              <a:t>input_file_type</a:t>
            </a:r>
            <a:r>
              <a:rPr lang="en-US" sz="1800" dirty="0"/>
              <a:t> RDF -</a:t>
            </a:r>
            <a:r>
              <a:rPr lang="en-US" sz="1800" dirty="0" err="1"/>
              <a:t>output_uri_prefix</a:t>
            </a:r>
            <a:r>
              <a:rPr lang="en-US" sz="1800" dirty="0"/>
              <a:t> /</a:t>
            </a:r>
            <a:r>
              <a:rPr lang="en-US" sz="1800" dirty="0" err="1"/>
              <a:t>triplestore</a:t>
            </a:r>
            <a:r>
              <a:rPr lang="en-US" sz="1800" dirty="0"/>
              <a:t>/ -</a:t>
            </a:r>
            <a:r>
              <a:rPr lang="en-US" sz="1800" dirty="0" err="1"/>
              <a:t>output_graph</a:t>
            </a:r>
            <a:r>
              <a:rPr lang="en-US" sz="1800" dirty="0"/>
              <a:t> http://mlu.marklogic.com/music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9354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Loading embedded triples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dirty="0"/>
              <a:t>Triples can also be loaded and stored as part of a regular XML or JSON document. This is useful when the triples are specific to a particular document.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Example of triples embedded in an XML document: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&lt;envelope&gt;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&lt;</a:t>
            </a:r>
            <a:r>
              <a:rPr lang="en-US" sz="1600" dirty="0" err="1"/>
              <a:t>sem:triples</a:t>
            </a:r>
            <a:r>
              <a:rPr lang="en-US" sz="1600" dirty="0"/>
              <a:t> </a:t>
            </a:r>
            <a:r>
              <a:rPr lang="en-US" sz="1600" dirty="0" err="1"/>
              <a:t>xmlns:sem</a:t>
            </a:r>
            <a:r>
              <a:rPr lang="en-US" sz="1600" dirty="0"/>
              <a:t>="http://marklogic.com/semantics"&gt; 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</a:t>
            </a:r>
            <a:r>
              <a:rPr lang="en-US" sz="1600" dirty="0" err="1"/>
              <a:t>sem:triple</a:t>
            </a:r>
            <a:r>
              <a:rPr lang="en-US" sz="1600" dirty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  &lt;</a:t>
            </a:r>
            <a:r>
              <a:rPr lang="en-US" sz="1600" dirty="0" err="1"/>
              <a:t>sem:subject</a:t>
            </a:r>
            <a:r>
              <a:rPr lang="en-US" sz="1600" dirty="0"/>
              <a:t>&gt;http://mlu.marklogic.com/game/20160504-liv-rcs&lt;/sem:subject&gt;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  &lt;</a:t>
            </a:r>
            <a:r>
              <a:rPr lang="en-US" sz="1600" dirty="0" err="1"/>
              <a:t>sem:predicate</a:t>
            </a:r>
            <a:r>
              <a:rPr lang="en-US" sz="1600" dirty="0"/>
              <a:t>&gt;http://mlu.marklogic.com/winningTeam&lt;/sem:predicate&gt;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  &lt;</a:t>
            </a:r>
            <a:r>
              <a:rPr lang="en-US" sz="1600" dirty="0" err="1"/>
              <a:t>sem:object</a:t>
            </a:r>
            <a:r>
              <a:rPr lang="en-US" sz="1600" dirty="0"/>
              <a:t>&gt;http://dbpedia.org/resource/Liverpool_F.C.&lt;/sem:object&gt;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&lt;/</a:t>
            </a:r>
            <a:r>
              <a:rPr lang="en-US" sz="1600" dirty="0" err="1"/>
              <a:t>sem:triple</a:t>
            </a:r>
            <a:r>
              <a:rPr lang="en-US" sz="1600" dirty="0" smtClean="0"/>
              <a:t>&gt;</a:t>
            </a:r>
            <a:r>
              <a:rPr lang="en-US" sz="1600" dirty="0"/>
              <a:t>   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&lt;/</a:t>
            </a:r>
            <a:r>
              <a:rPr lang="en-US" sz="1600" dirty="0" err="1"/>
              <a:t>sem:triples</a:t>
            </a:r>
            <a:r>
              <a:rPr lang="en-US" sz="1600" dirty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&lt;article&gt;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&lt;id&gt;20160504-liv-rcs&lt;/id&gt;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&lt;title&gt;Liverpool Beats RCS Despite Injuries&lt;/title&gt;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&lt;content</a:t>
            </a:r>
            <a:r>
              <a:rPr lang="en-US" sz="1600" dirty="0" smtClean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 smtClean="0"/>
              <a:t>…</a:t>
            </a:r>
            <a:endParaRPr lang="en-US" sz="1600" dirty="0"/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  &lt;/content&gt; 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  &lt;/article&gt;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&lt;/envelope&gt;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32304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Loading embedded triples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err="1" smtClean="0"/>
              <a:t>xdmp:document-load</a:t>
            </a:r>
            <a:r>
              <a:rPr lang="en-US" sz="1800" dirty="0"/>
              <a:t>("D:\ml8-semantics-sp\mls-semantics\unit03\embedded.xml",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&lt;options </a:t>
            </a:r>
            <a:r>
              <a:rPr lang="en-US" sz="1800" dirty="0" err="1"/>
              <a:t>xmlns</a:t>
            </a:r>
            <a:r>
              <a:rPr lang="en-US" sz="1800" dirty="0"/>
              <a:t>="</a:t>
            </a:r>
            <a:r>
              <a:rPr lang="en-US" sz="1800" dirty="0" err="1"/>
              <a:t>xdmp:document-load</a:t>
            </a:r>
            <a:r>
              <a:rPr lang="en-US" sz="1800" dirty="0"/>
              <a:t>"&gt;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&lt;</a:t>
            </a:r>
            <a:r>
              <a:rPr lang="en-US" sz="1800" dirty="0" err="1"/>
              <a:t>uri</a:t>
            </a:r>
            <a:r>
              <a:rPr lang="en-US" sz="1800" dirty="0"/>
              <a:t>&gt;/game/20160504-liv-rcs.xml&lt;/</a:t>
            </a:r>
            <a:r>
              <a:rPr lang="en-US" sz="1800" dirty="0" err="1"/>
              <a:t>uri</a:t>
            </a:r>
            <a:r>
              <a:rPr lang="en-US" sz="1800" dirty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&lt;/options</a:t>
            </a:r>
            <a:r>
              <a:rPr lang="en-US" sz="1800" dirty="0" smtClean="0"/>
              <a:t>&gt;)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Benefits of Embedding Triples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triples travel with the </a:t>
            </a:r>
            <a:r>
              <a:rPr lang="en-US" sz="1800" dirty="0" smtClean="0"/>
              <a:t>document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the document is deleted, the embedded triples are deleted with </a:t>
            </a:r>
            <a:r>
              <a:rPr lang="en-US" sz="1800" dirty="0" smtClean="0"/>
              <a:t>it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embedded triples inherit the same security permissions as the </a:t>
            </a:r>
            <a:r>
              <a:rPr lang="en-US" sz="1800" dirty="0" smtClean="0"/>
              <a:t>document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Combination </a:t>
            </a:r>
            <a:r>
              <a:rPr lang="en-US" sz="1800" dirty="0"/>
              <a:t>queries can be written, where criteria can be specified for document content as well as for embedded triples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9787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/>
              <a:t>SPARQL</a:t>
            </a:r>
            <a:r>
              <a:rPr lang="en-US" sz="1800" dirty="0"/>
              <a:t> (recursive acronym for SPARQL Protocol and RDF Query Language) is the standard query language for </a:t>
            </a:r>
            <a:r>
              <a:rPr lang="en-US" sz="1800" dirty="0" smtClean="0"/>
              <a:t>triples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SELECT </a:t>
            </a:r>
            <a:r>
              <a:rPr lang="en-US" sz="1800" dirty="0"/>
              <a:t>?s ?o</a:t>
            </a:r>
            <a:br>
              <a:rPr lang="en-US" sz="1800" dirty="0"/>
            </a:br>
            <a:r>
              <a:rPr lang="en-US" sz="1800" dirty="0"/>
              <a:t>FROM &lt;http://mlu.marklogic.com/music&gt;</a:t>
            </a:r>
            <a:br>
              <a:rPr lang="en-US" sz="1800" dirty="0"/>
            </a:br>
            <a:r>
              <a:rPr lang="en-US" sz="1800" dirty="0"/>
              <a:t>WHERE {?s &lt;http://dbpedia.org/ontology/birthDate&gt; ?o}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b="1" dirty="0" smtClean="0"/>
              <a:t>Writing Simple Query:</a:t>
            </a:r>
          </a:p>
          <a:p>
            <a:pPr marL="342900" lvl="1" indent="0">
              <a:buNone/>
            </a:pPr>
            <a:endParaRPr lang="en-US" sz="1800" dirty="0" smtClean="0"/>
          </a:p>
          <a:p>
            <a:pPr marL="342900" lvl="1" indent="0">
              <a:buNone/>
            </a:pPr>
            <a:r>
              <a:rPr lang="en-US" sz="1800" dirty="0" smtClean="0"/>
              <a:t>SELECT </a:t>
            </a:r>
            <a:r>
              <a:rPr lang="en-US" sz="1800" dirty="0"/>
              <a:t>?o</a:t>
            </a:r>
            <a:br>
              <a:rPr lang="en-US" sz="1800" dirty="0"/>
            </a:br>
            <a:r>
              <a:rPr lang="en-US" sz="1800" dirty="0"/>
              <a:t>WHERE {&lt;http://dbpedia.org/resource/Bob_Seger&gt; &lt;http://dbpedia.org/ontology/birthDate&gt; ?o</a:t>
            </a:r>
            <a:r>
              <a:rPr lang="en-US" sz="1800" dirty="0" smtClean="0"/>
              <a:t>}</a:t>
            </a:r>
          </a:p>
          <a:p>
            <a:pPr marL="342900" lvl="1" indent="0">
              <a:buNone/>
            </a:pPr>
            <a:endParaRPr lang="en-US" sz="1800" dirty="0"/>
          </a:p>
          <a:p>
            <a:pPr marL="342900" lvl="1" indent="0">
              <a:buNone/>
            </a:pPr>
            <a:r>
              <a:rPr lang="en-US" sz="1800" dirty="0"/>
              <a:t>The ? character is used to denote a variable in SPARQL.</a:t>
            </a:r>
          </a:p>
          <a:p>
            <a:pPr marL="342900" lvl="1" indent="0">
              <a:buNone/>
            </a:pPr>
            <a:endParaRPr lang="en-US" sz="1800" dirty="0" smtClean="0"/>
          </a:p>
          <a:p>
            <a:pPr marL="342900" lvl="1" indent="0">
              <a:buNone/>
            </a:pPr>
            <a:r>
              <a:rPr lang="en-US" sz="1800" dirty="0" smtClean="0"/>
              <a:t>Clause </a:t>
            </a:r>
            <a:r>
              <a:rPr lang="en-US" sz="1800" dirty="0"/>
              <a:t>names (e.g. SELECT, WHERE) are not case-sensitive, but IRIs and variable names are.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739613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r>
              <a:rPr lang="en-US" sz="2400" dirty="0"/>
              <a:t>Topics Covered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endParaRPr lang="en-US" sz="1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Understanding Semantics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Basic Terminology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Loading Triples into MarkLogic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Querying triples with </a:t>
            </a:r>
            <a:r>
              <a:rPr lang="en-US" sz="1800" dirty="0"/>
              <a:t>SPARQL </a:t>
            </a:r>
            <a:endParaRPr lang="en-US" sz="18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Using </a:t>
            </a:r>
            <a:r>
              <a:rPr lang="en-US" sz="1800" dirty="0"/>
              <a:t>the </a:t>
            </a:r>
            <a:r>
              <a:rPr lang="en-US" sz="1800" dirty="0" err="1"/>
              <a:t>sem</a:t>
            </a:r>
            <a:r>
              <a:rPr lang="en-US" sz="1800" dirty="0"/>
              <a:t>: XQuery </a:t>
            </a:r>
            <a:r>
              <a:rPr lang="en-US" sz="1800" dirty="0" smtClean="0"/>
              <a:t>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996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3225" y="787068"/>
            <a:ext cx="8534400" cy="5257800"/>
          </a:xfrm>
        </p:spPr>
        <p:txBody>
          <a:bodyPr/>
          <a:lstStyle/>
          <a:p>
            <a:r>
              <a:rPr lang="en-US" sz="1800" b="1" dirty="0"/>
              <a:t>Query example</a:t>
            </a:r>
            <a:r>
              <a:rPr lang="en-US" sz="1800" dirty="0"/>
              <a:t> (to query for people with a 1945-05-06 date of birth):</a:t>
            </a:r>
          </a:p>
          <a:p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SELECT </a:t>
            </a:r>
            <a:r>
              <a:rPr lang="en-US" sz="1800" dirty="0"/>
              <a:t>?people</a:t>
            </a:r>
            <a:br>
              <a:rPr lang="en-US" sz="1800" dirty="0"/>
            </a:br>
            <a:r>
              <a:rPr lang="en-US" sz="1800" dirty="0"/>
              <a:t>WHERE {?people &lt;http://dbpedia.org/ontology/birthDate&gt; "1945-05-06"^^&lt;http://www.w3.org/2001/XMLSchema#date&gt;}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 </a:t>
            </a:r>
            <a:r>
              <a:rPr lang="en-US" sz="1800" b="1" dirty="0" smtClean="0"/>
              <a:t>  Result</a:t>
            </a:r>
            <a:r>
              <a:rPr lang="en-US" sz="1800" dirty="0" smtClean="0"/>
              <a:t>: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r>
              <a:rPr lang="en-US" sz="1800" b="1" dirty="0" smtClean="0"/>
              <a:t>FROM </a:t>
            </a:r>
            <a:r>
              <a:rPr lang="en-US" sz="1800" b="1" dirty="0"/>
              <a:t>Clause</a:t>
            </a:r>
          </a:p>
          <a:p>
            <a:r>
              <a:rPr lang="en-US" sz="1800" dirty="0"/>
              <a:t>The FROM clause can be used to limit a query to a particular graph.</a:t>
            </a:r>
          </a:p>
          <a:p>
            <a:r>
              <a:rPr lang="en-US" sz="1800" dirty="0" smtClean="0"/>
              <a:t>	SELECT </a:t>
            </a:r>
            <a:r>
              <a:rPr lang="en-US" sz="1800" dirty="0"/>
              <a:t>?s ?o</a:t>
            </a:r>
            <a:br>
              <a:rPr lang="en-US" sz="1800" dirty="0"/>
            </a:br>
            <a:r>
              <a:rPr lang="en-US" sz="1800" b="1" dirty="0"/>
              <a:t>FROM &lt;http://mlu.marklogic.com/music&gt;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WHERE {?s &lt;http://dbpedia.org/ontology/birthDate&gt; ?o}</a:t>
            </a:r>
          </a:p>
          <a:p>
            <a:r>
              <a:rPr lang="en-US" sz="1800" dirty="0"/>
              <a:t>To include more than one graph, multiple FROM clauses can be used.</a:t>
            </a:r>
          </a:p>
          <a:p>
            <a:r>
              <a:rPr lang="en-US" sz="1800" b="1" dirty="0" smtClean="0"/>
              <a:t>	FROM </a:t>
            </a:r>
            <a:r>
              <a:rPr lang="en-US" sz="1800" b="1" dirty="0"/>
              <a:t>&lt;http://mlu.marklogic.com/music&gt;</a:t>
            </a:r>
            <a:br>
              <a:rPr lang="en-US" sz="1800" b="1" dirty="0"/>
            </a:br>
            <a:r>
              <a:rPr lang="en-US" sz="1800" b="1" dirty="0"/>
              <a:t>FROM &lt;http://mlu.marklogic.com/movies&gt;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929661" y="3046636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Helvetica Neue"/>
              </a:rPr>
              <a:t>&lt;http://dbpedia.org/resource/Bob_Seger&gt;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10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586484"/>
          </a:xfrm>
        </p:spPr>
        <p:txBody>
          <a:bodyPr/>
          <a:lstStyle/>
          <a:p>
            <a:r>
              <a:rPr lang="en-US" sz="1800" b="1" dirty="0"/>
              <a:t>Using Prefixes</a:t>
            </a:r>
            <a:endParaRPr lang="en-US" sz="1800" dirty="0"/>
          </a:p>
          <a:p>
            <a:r>
              <a:rPr lang="en-US" sz="1800" dirty="0"/>
              <a:t>Prefixes are common to use when writing SPARQL queries, to save on typing by abbreviating IRIs.</a:t>
            </a:r>
          </a:p>
          <a:p>
            <a:r>
              <a:rPr lang="en-US" sz="1800" dirty="0"/>
              <a:t>To create a prefix, the keyword PREFIX is used, followed by an abbreviation of your choice, followed by a colon, followed by the IRI segment that you are abbreviating.</a:t>
            </a:r>
          </a:p>
          <a:p>
            <a:r>
              <a:rPr lang="en-US" sz="1800" b="1" dirty="0"/>
              <a:t>Query without </a:t>
            </a:r>
            <a:r>
              <a:rPr lang="en-US" sz="1800" b="1" dirty="0" smtClean="0"/>
              <a:t>prefixes</a:t>
            </a:r>
            <a:r>
              <a:rPr lang="en-US" sz="1800" dirty="0" smtClean="0"/>
              <a:t>:</a:t>
            </a:r>
          </a:p>
          <a:p>
            <a:r>
              <a:rPr lang="en-US" sz="1800" b="1" dirty="0"/>
              <a:t>SELECT</a:t>
            </a:r>
            <a:r>
              <a:rPr lang="en-US" sz="1800" dirty="0"/>
              <a:t> ?o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 {&lt;http://dbpedia.org/resource/Bob_Seger&gt; &lt;http://dbpedia.org/ontology/birthDate&gt; ?o}</a:t>
            </a:r>
          </a:p>
          <a:p>
            <a:endParaRPr lang="en-US" sz="1800" b="1" dirty="0"/>
          </a:p>
          <a:p>
            <a:r>
              <a:rPr lang="en-US" sz="1800" b="1" dirty="0" smtClean="0"/>
              <a:t>Query </a:t>
            </a:r>
            <a:r>
              <a:rPr lang="en-US" sz="1800" b="1" dirty="0"/>
              <a:t>using prefixes</a:t>
            </a:r>
            <a:r>
              <a:rPr lang="en-US" sz="1800" dirty="0"/>
              <a:t>:</a:t>
            </a:r>
          </a:p>
          <a:p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rsrc</a:t>
            </a:r>
            <a:r>
              <a:rPr lang="en-US" sz="1800" dirty="0"/>
              <a:t>: &lt;http://dbpedia.org/resource/&gt;</a:t>
            </a:r>
          </a:p>
          <a:p>
            <a:r>
              <a:rPr lang="en-US" sz="1800" b="1" dirty="0"/>
              <a:t>PREFIX</a:t>
            </a:r>
            <a:r>
              <a:rPr lang="en-US" sz="1800" dirty="0"/>
              <a:t> onto: &lt;http://dbpedia.org/ontology/&gt;</a:t>
            </a:r>
          </a:p>
          <a:p>
            <a:r>
              <a:rPr lang="en-US" sz="1800" b="1" dirty="0"/>
              <a:t>SELECT</a:t>
            </a:r>
            <a:r>
              <a:rPr lang="en-US" sz="1800" dirty="0"/>
              <a:t> ?dob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 {</a:t>
            </a:r>
            <a:r>
              <a:rPr lang="en-US" sz="1800" dirty="0" err="1"/>
              <a:t>rsrc:Bob_Seger</a:t>
            </a:r>
            <a:r>
              <a:rPr lang="en-US" sz="1800" dirty="0"/>
              <a:t> </a:t>
            </a:r>
            <a:r>
              <a:rPr lang="en-US" sz="1800" dirty="0" err="1"/>
              <a:t>onto:birthDate</a:t>
            </a:r>
            <a:r>
              <a:rPr lang="en-US" sz="1800" dirty="0"/>
              <a:t> ?dob}</a:t>
            </a:r>
            <a:endParaRPr lang="en-US" sz="1800" dirty="0" smtClean="0"/>
          </a:p>
          <a:p>
            <a:r>
              <a:rPr lang="en-US" sz="1800" dirty="0" smtClean="0"/>
              <a:t>The </a:t>
            </a:r>
            <a:r>
              <a:rPr lang="en-US" sz="1800" dirty="0"/>
              <a:t>\ character can be used to escape characters in an IRI.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82313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715000"/>
          </a:xfrm>
        </p:spPr>
        <p:txBody>
          <a:bodyPr/>
          <a:lstStyle/>
          <a:p>
            <a:r>
              <a:rPr lang="en-US" sz="1800" b="1" dirty="0"/>
              <a:t>. for Multiple Criteria</a:t>
            </a:r>
          </a:p>
          <a:p>
            <a:r>
              <a:rPr lang="en-US" sz="1800" dirty="0" smtClean="0"/>
              <a:t>The </a:t>
            </a:r>
            <a:r>
              <a:rPr lang="en-US" sz="1800" dirty="0"/>
              <a:t>. character can be used to specify multiple criteria items in </a:t>
            </a:r>
            <a:r>
              <a:rPr lang="en-US" sz="1800" dirty="0" smtClean="0"/>
              <a:t>a SELECT </a:t>
            </a:r>
            <a:r>
              <a:rPr lang="en-US" sz="1800" dirty="0"/>
              <a:t>clause.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onto: &lt;http://dbpedia.org/ontology/&gt;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SELECT</a:t>
            </a:r>
            <a:r>
              <a:rPr lang="en-US" sz="1800" dirty="0"/>
              <a:t> ?s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WHERE</a:t>
            </a:r>
            <a:r>
              <a:rPr lang="en-US" sz="1800" dirty="0" smtClean="0"/>
              <a:t> </a:t>
            </a:r>
            <a:r>
              <a:rPr lang="en-US" sz="1800" dirty="0"/>
              <a:t>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onto:Animal</a:t>
            </a:r>
            <a:r>
              <a:rPr lang="en-US" sz="1800" dirty="0"/>
              <a:t> . 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onto:Bird</a:t>
            </a:r>
            <a:r>
              <a:rPr lang="en-US" sz="1800" dirty="0"/>
              <a:t>}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r>
              <a:rPr lang="en-US" sz="1800" b="1" dirty="0"/>
              <a:t>; for Subject</a:t>
            </a:r>
          </a:p>
          <a:p>
            <a:r>
              <a:rPr lang="en-US" sz="1800" dirty="0"/>
              <a:t>If there are multiple criteria items for a subject, the ; character can be used as a shortcut (to not have to repeat the subject).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onto: &lt;http://dbpedia.org/ontology/&gt;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?s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onto:Animal</a:t>
            </a:r>
            <a:r>
              <a:rPr lang="en-US" sz="1800" dirty="0"/>
              <a:t> 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 </a:t>
            </a:r>
            <a:r>
              <a:rPr lang="en-US" sz="1800" dirty="0" smtClean="0"/>
              <a:t>       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onto:Bird</a:t>
            </a:r>
            <a:r>
              <a:rPr lang="en-US" sz="1800" dirty="0"/>
              <a:t>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85892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r>
              <a:rPr lang="en-US" sz="1800" b="1" dirty="0"/>
              <a:t>UNION Clause</a:t>
            </a:r>
          </a:p>
          <a:p>
            <a:r>
              <a:rPr lang="en-US" sz="1800" dirty="0"/>
              <a:t>The UNION clause is used to specify that either condition can be met.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onto: &lt;http://dbpedia.org/ontology/&gt;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?s ?o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onto:Bird</a:t>
            </a:r>
            <a:r>
              <a:rPr lang="en-US" sz="1800" dirty="0"/>
              <a:t>}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UNION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onto:Fish</a:t>
            </a:r>
            <a:r>
              <a:rPr lang="en-US" sz="1800" dirty="0"/>
              <a:t>}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smtClean="0"/>
              <a:t>}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r>
              <a:rPr lang="en-US" sz="1800" b="1" dirty="0"/>
              <a:t>OPTIONAL Clause</a:t>
            </a:r>
          </a:p>
          <a:p>
            <a:r>
              <a:rPr lang="en-US" sz="1800" dirty="0"/>
              <a:t>The OPTIONAL clause is used to include data in the result of a query, if the optional data exists.</a:t>
            </a:r>
          </a:p>
        </p:txBody>
      </p:sp>
    </p:spTree>
    <p:extLst>
      <p:ext uri="{BB962C8B-B14F-4D97-AF65-F5344CB8AC3E}">
        <p14:creationId xmlns:p14="http://schemas.microsoft.com/office/powerpoint/2010/main" val="25622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onto: &lt;http://dbpedia.org/ontology/&gt;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?s ?o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onto:Bird</a:t>
            </a:r>
            <a:r>
              <a:rPr lang="en-US" sz="1800" dirty="0"/>
              <a:t>}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UNION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onto:Fish</a:t>
            </a:r>
            <a:r>
              <a:rPr lang="en-US" sz="1800" dirty="0"/>
              <a:t>}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OPTIONAL {?s &lt;http://www.w3.org/2000/01/rdf-schema#comment&gt; ?o}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7169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715000"/>
          </a:xfrm>
        </p:spPr>
        <p:txBody>
          <a:bodyPr/>
          <a:lstStyle/>
          <a:p>
            <a:r>
              <a:rPr lang="en-US" sz="1800" b="1" dirty="0"/>
              <a:t>Using Labels</a:t>
            </a:r>
            <a:endParaRPr lang="en-US" sz="1800" dirty="0"/>
          </a:p>
          <a:p>
            <a:r>
              <a:rPr lang="en-US" sz="1800" dirty="0"/>
              <a:t>Having a triple that contains a label for a resource is a common practice, so that a human-readable name can be returned with any queries for that resource.</a:t>
            </a:r>
          </a:p>
          <a:p>
            <a:r>
              <a:rPr lang="en-US" sz="1800" b="1" dirty="0"/>
              <a:t>Triples</a:t>
            </a:r>
            <a:endParaRPr lang="en-US" sz="1800" dirty="0"/>
          </a:p>
          <a:p>
            <a:r>
              <a:rPr lang="en-US" sz="1800" b="1" dirty="0" smtClean="0"/>
              <a:t>	</a:t>
            </a:r>
            <a:r>
              <a:rPr lang="en-US" sz="1600" dirty="0" smtClean="0"/>
              <a:t>&lt;</a:t>
            </a:r>
            <a:r>
              <a:rPr lang="en-US" sz="1600" dirty="0"/>
              <a:t>http://mlu.marklogic.com/resource/c1101&gt; &lt;http://www.w3.org/2000/01/rdf-schema#label&gt; "MarkLogic Fundamentals" . </a:t>
            </a:r>
            <a:endParaRPr lang="en-US" sz="1600" dirty="0" smtClean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&lt;http://mlu.marklogic.com/resource/c1101&gt; &lt;http://www.w3.org/1999/02/22-rdf-syntax-ns#type&gt; </a:t>
            </a:r>
            <a:r>
              <a:rPr lang="en-US" sz="1600" dirty="0" smtClean="0"/>
              <a:t>&lt;</a:t>
            </a:r>
            <a:r>
              <a:rPr lang="en-US" sz="1600" dirty="0"/>
              <a:t>http://mlu.marklogic.com/resource/course&gt; . </a:t>
            </a:r>
            <a:endParaRPr lang="en-US" sz="1600" dirty="0" smtClean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&lt;http://mlu.marklogic.com/resource/c1101&gt; &lt;http://mlu.marklogic.com/ontology/student&gt; &lt;http://mlu.marklogic.com/resource/graham@gmail.com&gt; . </a:t>
            </a:r>
            <a:endParaRPr lang="en-US" sz="1600" dirty="0" smtClean="0"/>
          </a:p>
          <a:p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&lt;http://mlu.marklogic.com/resource/c1101&gt; &lt;http://mlu.marklogic.com/ontology/student&gt; &lt;http://mlu.marklogic.com/resource/laurie@gmail.com&gt; 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09024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rdfs</a:t>
            </a:r>
            <a:r>
              <a:rPr lang="en-US" sz="1800" dirty="0"/>
              <a:t>: &lt;http://www.w3.org/2000/01/rdf-schema#&gt;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</a:t>
            </a:r>
            <a:r>
              <a:rPr lang="en-US" sz="1800" dirty="0" err="1"/>
              <a:t>courseLabel</a:t>
            </a:r>
            <a:r>
              <a:rPr lang="en-US" sz="1800" dirty="0"/>
              <a:t>  ?student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?course </a:t>
            </a:r>
            <a:r>
              <a:rPr lang="en-US" sz="1800" dirty="0" err="1"/>
              <a:t>mo:student</a:t>
            </a:r>
            <a:r>
              <a:rPr lang="en-US" sz="1800" dirty="0"/>
              <a:t> ?student .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 ?course </a:t>
            </a:r>
            <a:r>
              <a:rPr lang="en-US" sz="1800" dirty="0" err="1"/>
              <a:t>rdfs:label</a:t>
            </a:r>
            <a:r>
              <a:rPr lang="en-US" sz="1800" dirty="0"/>
              <a:t> ?</a:t>
            </a:r>
            <a:r>
              <a:rPr lang="en-US" sz="1800" dirty="0" err="1"/>
              <a:t>courseLabel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</a:t>
            </a:r>
            <a:r>
              <a:rPr lang="en-US" sz="1800" dirty="0" smtClean="0"/>
              <a:t>}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r>
              <a:rPr lang="en-US" sz="1800" b="1" dirty="0"/>
              <a:t>Result</a:t>
            </a:r>
            <a:endParaRPr lang="en-US" sz="1800" dirty="0"/>
          </a:p>
          <a:p>
            <a:r>
              <a:rPr lang="en-US" sz="1400" dirty="0"/>
              <a:t>"</a:t>
            </a:r>
            <a:r>
              <a:rPr lang="en-US" sz="1400" b="1" dirty="0"/>
              <a:t>MarkLogic Fundamentals</a:t>
            </a:r>
            <a:r>
              <a:rPr lang="en-US" sz="1400" dirty="0"/>
              <a:t>" &lt;http://mlu.marklogic.com/resource/graham@gmail.com&gt; </a:t>
            </a:r>
            <a:endParaRPr lang="en-US" sz="1400" dirty="0" smtClean="0"/>
          </a:p>
          <a:p>
            <a:r>
              <a:rPr lang="en-US" sz="1400" b="1" dirty="0" smtClean="0"/>
              <a:t>"</a:t>
            </a:r>
            <a:r>
              <a:rPr lang="en-US" sz="1400" b="1" dirty="0"/>
              <a:t>MarkLogic Fundamentals"</a:t>
            </a:r>
            <a:r>
              <a:rPr lang="en-US" sz="1400" dirty="0"/>
              <a:t> &lt;http://mlu.marklogic.com/resource/laurie@gmail.com&gt;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4491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r>
              <a:rPr lang="en-US" sz="1800" b="1" dirty="0"/>
              <a:t>Filtering Query Results</a:t>
            </a:r>
            <a:endParaRPr lang="en-US" sz="1800" dirty="0"/>
          </a:p>
          <a:p>
            <a:r>
              <a:rPr lang="en-US" sz="1800" dirty="0"/>
              <a:t>The FILTER, LIMIT, DISTINCT, and ORDER BY clauses can all be used to control the results that are returned from a SPARQL query.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FILTER </a:t>
            </a:r>
            <a:r>
              <a:rPr lang="en-US" sz="1800" b="1" dirty="0"/>
              <a:t>Clause</a:t>
            </a:r>
          </a:p>
          <a:p>
            <a:r>
              <a:rPr lang="en-US" sz="1800" dirty="0"/>
              <a:t>The FILTER clause is for 'filtering' the results that are returned by a SPARQL query. For example, in returning birth dates of musicians, a FILTER clause could be used to only return the musicians with birth dates after (or before) a certain date.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PREFIX</a:t>
            </a:r>
            <a:r>
              <a:rPr lang="en-US" sz="1800" dirty="0" smtClean="0"/>
              <a:t> </a:t>
            </a:r>
            <a:r>
              <a:rPr lang="en-US" sz="1800" dirty="0"/>
              <a:t>onto: &lt;http://dbpedia.org/ontology/&gt;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xs</a:t>
            </a:r>
            <a:r>
              <a:rPr lang="en-US" sz="1800" dirty="0"/>
              <a:t>: &lt;http://www.w3.org/2001/XMLSchema#&gt;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SELECT</a:t>
            </a:r>
            <a:r>
              <a:rPr lang="en-US" sz="1800" dirty="0"/>
              <a:t> ?s ?</a:t>
            </a:r>
            <a:r>
              <a:rPr lang="en-US" sz="1800" dirty="0" err="1"/>
              <a:t>bd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onto:birthDate</a:t>
            </a:r>
            <a:r>
              <a:rPr lang="en-US" sz="1800" dirty="0"/>
              <a:t> ?</a:t>
            </a:r>
            <a:r>
              <a:rPr lang="en-US" sz="1800" dirty="0" err="1"/>
              <a:t>bd</a:t>
            </a:r>
            <a:r>
              <a:rPr lang="en-US" sz="1800" dirty="0"/>
              <a:t> . FILTER (?</a:t>
            </a:r>
            <a:r>
              <a:rPr lang="en-US" sz="1800" dirty="0" err="1"/>
              <a:t>bd</a:t>
            </a:r>
            <a:r>
              <a:rPr lang="en-US" sz="1800" dirty="0"/>
              <a:t> &gt;= "1950-01-01"^^</a:t>
            </a:r>
            <a:r>
              <a:rPr lang="en-US" sz="1800" dirty="0" err="1"/>
              <a:t>xs:date</a:t>
            </a:r>
            <a:r>
              <a:rPr lang="en-US" sz="1800" dirty="0"/>
              <a:t>)}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6880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715000"/>
          </a:xfrm>
        </p:spPr>
        <p:txBody>
          <a:bodyPr/>
          <a:lstStyle/>
          <a:p>
            <a:pPr marL="0" indent="0">
              <a:spcBef>
                <a:spcPts val="0"/>
              </a:spcBef>
            </a:pPr>
            <a:r>
              <a:rPr lang="en-US" sz="1800" b="1" dirty="0" smtClean="0"/>
              <a:t>LIMIT Clause</a:t>
            </a:r>
          </a:p>
          <a:p>
            <a:pPr marL="0" indent="0">
              <a:spcBef>
                <a:spcPts val="0"/>
              </a:spcBef>
            </a:pPr>
            <a:endParaRPr lang="en-US" sz="1800" b="1" dirty="0"/>
          </a:p>
          <a:p>
            <a:pPr mar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onto: &lt;http://dbpedia.org/ontology/&gt; </a:t>
            </a:r>
          </a:p>
          <a:p>
            <a:pPr mar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xs</a:t>
            </a:r>
            <a:r>
              <a:rPr lang="en-US" sz="1800" dirty="0"/>
              <a:t>: &lt;http://www.w3.org/2001/XMLSchema#&gt; </a:t>
            </a:r>
          </a:p>
          <a:p>
            <a:pPr marL="0" indent="0">
              <a:spcBef>
                <a:spcPts val="0"/>
              </a:spcBef>
            </a:pPr>
            <a:endParaRPr lang="en-US" sz="1800" dirty="0"/>
          </a:p>
          <a:p>
            <a:pPr marL="0" indent="0">
              <a:spcBef>
                <a:spcPts val="0"/>
              </a:spcBef>
            </a:pPr>
            <a:r>
              <a:rPr lang="en-US" sz="1800" b="1" dirty="0"/>
              <a:t>SELECT</a:t>
            </a:r>
            <a:r>
              <a:rPr lang="en-US" sz="1800" dirty="0"/>
              <a:t> ?s ?</a:t>
            </a:r>
            <a:r>
              <a:rPr lang="en-US" sz="1800" dirty="0" err="1"/>
              <a:t>bd</a:t>
            </a:r>
            <a:endParaRPr lang="en-US" sz="1800" dirty="0"/>
          </a:p>
          <a:p>
            <a:pPr marL="0" indent="0">
              <a:spcBef>
                <a:spcPts val="0"/>
              </a:spcBef>
            </a:pPr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onto:birthDate</a:t>
            </a:r>
            <a:r>
              <a:rPr lang="en-US" sz="1800" dirty="0"/>
              <a:t> ?</a:t>
            </a:r>
            <a:r>
              <a:rPr lang="en-US" sz="1800" dirty="0" err="1"/>
              <a:t>bd</a:t>
            </a:r>
            <a:r>
              <a:rPr lang="en-US" sz="1800" dirty="0"/>
              <a:t> . FILTER (?</a:t>
            </a:r>
            <a:r>
              <a:rPr lang="en-US" sz="1800" dirty="0" err="1"/>
              <a:t>bd</a:t>
            </a:r>
            <a:r>
              <a:rPr lang="en-US" sz="1800" dirty="0"/>
              <a:t> &gt;= "1950-01-01"^^</a:t>
            </a:r>
            <a:r>
              <a:rPr lang="en-US" sz="1800" dirty="0" err="1"/>
              <a:t>xs:date</a:t>
            </a:r>
            <a:r>
              <a:rPr lang="en-US" sz="1800" dirty="0"/>
              <a:t>)}</a:t>
            </a:r>
          </a:p>
          <a:p>
            <a:pPr marL="0" indent="0">
              <a:spcBef>
                <a:spcPts val="0"/>
              </a:spcBef>
            </a:pPr>
            <a:r>
              <a:rPr lang="en-US" sz="1800" b="1" dirty="0"/>
              <a:t>LIMIT</a:t>
            </a:r>
            <a:r>
              <a:rPr lang="en-US" sz="1800" dirty="0"/>
              <a:t> 2</a:t>
            </a:r>
          </a:p>
          <a:p>
            <a:pPr marL="0" lvl="0" indent="0">
              <a:spcBef>
                <a:spcPts val="0"/>
              </a:spcBef>
            </a:pPr>
            <a:endParaRPr lang="en-US" sz="1800" b="1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ORDER BY Clause</a:t>
            </a:r>
            <a:endParaRPr lang="en-US" sz="1800" b="1" dirty="0"/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onto: &lt;http://dbpedia.org/ontology/&gt;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xs</a:t>
            </a:r>
            <a:r>
              <a:rPr lang="en-US" sz="1800" dirty="0"/>
              <a:t>: &lt;http://www.w3.org/2001/XMLSchema#&gt;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SELECT</a:t>
            </a:r>
            <a:r>
              <a:rPr lang="en-US" sz="1800" dirty="0"/>
              <a:t> ?s ?</a:t>
            </a:r>
            <a:r>
              <a:rPr lang="en-US" sz="1800" dirty="0" err="1"/>
              <a:t>bd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onto:birthDate</a:t>
            </a:r>
            <a:r>
              <a:rPr lang="en-US" sz="1800" dirty="0"/>
              <a:t> ?</a:t>
            </a:r>
            <a:r>
              <a:rPr lang="en-US" sz="1800" dirty="0" err="1"/>
              <a:t>bd</a:t>
            </a:r>
            <a:r>
              <a:rPr lang="en-US" sz="1800" dirty="0"/>
              <a:t> . FILTER (?</a:t>
            </a:r>
            <a:r>
              <a:rPr lang="en-US" sz="1800" dirty="0" err="1"/>
              <a:t>bd</a:t>
            </a:r>
            <a:r>
              <a:rPr lang="en-US" sz="1800" dirty="0"/>
              <a:t> &gt;= "1950-01-01"^^</a:t>
            </a:r>
            <a:r>
              <a:rPr lang="en-US" sz="1800" dirty="0" err="1"/>
              <a:t>xs:date</a:t>
            </a:r>
            <a:r>
              <a:rPr lang="en-US" sz="1800" dirty="0"/>
              <a:t>)}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ORDER</a:t>
            </a:r>
            <a:r>
              <a:rPr lang="en-US" sz="1800" dirty="0"/>
              <a:t> </a:t>
            </a:r>
            <a:r>
              <a:rPr lang="en-US" sz="1800" b="1" dirty="0"/>
              <a:t>BY</a:t>
            </a:r>
            <a:r>
              <a:rPr lang="en-US" sz="1800" dirty="0"/>
              <a:t> ?</a:t>
            </a:r>
            <a:r>
              <a:rPr lang="en-US" sz="1800" dirty="0" err="1"/>
              <a:t>bd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LIMIT</a:t>
            </a:r>
            <a:r>
              <a:rPr lang="en-US" sz="1800" dirty="0"/>
              <a:t> </a:t>
            </a:r>
            <a:r>
              <a:rPr lang="en-US" sz="1800" dirty="0" smtClean="0"/>
              <a:t>2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094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29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ORDER BY DESC</a:t>
            </a:r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 smtClean="0"/>
              <a:t> </a:t>
            </a:r>
            <a:r>
              <a:rPr lang="en-US" sz="1800" dirty="0"/>
              <a:t>onto: &lt;http://dbpedia.org/ontology/&gt;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xs</a:t>
            </a:r>
            <a:r>
              <a:rPr lang="en-US" sz="1800" dirty="0"/>
              <a:t>: &lt;http://www.w3.org/2001/XMLSchema#&gt;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SELECT</a:t>
            </a:r>
            <a:r>
              <a:rPr lang="en-US" sz="1800" dirty="0"/>
              <a:t> ?s ?</a:t>
            </a:r>
            <a:r>
              <a:rPr lang="en-US" sz="1800" dirty="0" err="1"/>
              <a:t>bd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onto:birthDate</a:t>
            </a:r>
            <a:r>
              <a:rPr lang="en-US" sz="1800" dirty="0"/>
              <a:t> ?</a:t>
            </a:r>
            <a:r>
              <a:rPr lang="en-US" sz="1800" dirty="0" err="1"/>
              <a:t>bd</a:t>
            </a:r>
            <a:r>
              <a:rPr lang="en-US" sz="1800" dirty="0"/>
              <a:t> . FILTER (?</a:t>
            </a:r>
            <a:r>
              <a:rPr lang="en-US" sz="1800" dirty="0" err="1"/>
              <a:t>bd</a:t>
            </a:r>
            <a:r>
              <a:rPr lang="en-US" sz="1800" dirty="0"/>
              <a:t> &gt;= "1950-01-01"^^</a:t>
            </a:r>
            <a:r>
              <a:rPr lang="en-US" sz="1800" dirty="0" err="1"/>
              <a:t>xs:date</a:t>
            </a:r>
            <a:r>
              <a:rPr lang="en-US" sz="1800" dirty="0"/>
              <a:t>)}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ORDER</a:t>
            </a:r>
            <a:r>
              <a:rPr lang="en-US" sz="1800" dirty="0"/>
              <a:t> BY </a:t>
            </a:r>
            <a:r>
              <a:rPr lang="en-US" sz="1800" b="1" dirty="0"/>
              <a:t>DESC</a:t>
            </a:r>
            <a:r>
              <a:rPr lang="en-US" sz="1800" dirty="0"/>
              <a:t>(?</a:t>
            </a:r>
            <a:r>
              <a:rPr lang="en-US" sz="1800" dirty="0" err="1"/>
              <a:t>bd</a:t>
            </a:r>
            <a:r>
              <a:rPr lang="en-US" sz="1800" dirty="0"/>
              <a:t>)</a:t>
            </a:r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LIMIT</a:t>
            </a:r>
            <a:r>
              <a:rPr lang="en-US" sz="1800" dirty="0"/>
              <a:t> </a:t>
            </a:r>
            <a:r>
              <a:rPr lang="en-US" sz="1800" dirty="0" smtClean="0"/>
              <a:t>2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SPARQL </a:t>
            </a:r>
            <a:r>
              <a:rPr lang="en-US" sz="1800" b="1" dirty="0" smtClean="0"/>
              <a:t>Functions:</a:t>
            </a:r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regex()</a:t>
            </a:r>
          </a:p>
          <a:p>
            <a:pPr marL="0" lvl="0" indent="0">
              <a:spcBef>
                <a:spcPts val="0"/>
              </a:spcBef>
            </a:pPr>
            <a:endParaRPr lang="en-US" sz="1800" b="1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*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&lt;http://mlu.marklogic.com/registr&gt;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{?s ?p ?o . FILTER (regex(?o, "@", "</a:t>
            </a:r>
            <a:r>
              <a:rPr lang="en-US" sz="1800" dirty="0" err="1"/>
              <a:t>i</a:t>
            </a:r>
            <a:r>
              <a:rPr lang="en-US" sz="1800" dirty="0"/>
              <a:t>"))}</a:t>
            </a:r>
          </a:p>
        </p:txBody>
      </p:sp>
    </p:spTree>
    <p:extLst>
      <p:ext uri="{BB962C8B-B14F-4D97-AF65-F5344CB8AC3E}">
        <p14:creationId xmlns:p14="http://schemas.microsoft.com/office/powerpoint/2010/main" val="324408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Understanding Semantics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Adding meaning to data in computer context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It focuses on relationship between entities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1800" dirty="0" smtClean="0"/>
              <a:t>Used to specify the fact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By applying semantics to computer content, we can provide meaning that can be stored on a computer, so it can be better understood, searched, and shared, enabling both people and computers to see and discover </a:t>
            </a:r>
            <a:r>
              <a:rPr lang="en-US" sz="1800" dirty="0" smtClean="0"/>
              <a:t>relationships in </a:t>
            </a:r>
            <a:r>
              <a:rPr lang="en-US" sz="1800" dirty="0"/>
              <a:t>the </a:t>
            </a:r>
            <a:r>
              <a:rPr lang="en-US" sz="1800" dirty="0" smtClean="0"/>
              <a:t>data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758" y="1983759"/>
            <a:ext cx="36099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34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BIND()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PREFIX </a:t>
            </a:r>
            <a:r>
              <a:rPr lang="en-US" sz="1800" dirty="0" err="1"/>
              <a:t>rsrc</a:t>
            </a:r>
            <a:r>
              <a:rPr lang="en-US" sz="1800" dirty="0"/>
              <a:t>: &lt;http://dbpedia.org/resource/&gt;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rdfs</a:t>
            </a:r>
            <a:r>
              <a:rPr lang="en-US" sz="1800" dirty="0"/>
              <a:t>: &lt;http://www.w3.org/2000/01/rdf-schema#&gt;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?stripped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&lt;http://mlu.marklogic.com/animals&gt;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</a:t>
            </a:r>
            <a:r>
              <a:rPr lang="en-US" sz="1800" dirty="0" err="1"/>
              <a:t>rsrc:Kangaroo</a:t>
            </a:r>
            <a:r>
              <a:rPr lang="en-US" sz="1800" dirty="0"/>
              <a:t> </a:t>
            </a:r>
            <a:r>
              <a:rPr lang="en-US" sz="1800" dirty="0" err="1"/>
              <a:t>rdfs:comment</a:t>
            </a:r>
            <a:r>
              <a:rPr lang="en-US" sz="1800" dirty="0"/>
              <a:t> ?o .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FILTER (</a:t>
            </a:r>
            <a:r>
              <a:rPr lang="en-US" sz="1800" dirty="0" err="1"/>
              <a:t>lang</a:t>
            </a:r>
            <a:r>
              <a:rPr lang="en-US" sz="1800" dirty="0"/>
              <a:t>(?o) = "</a:t>
            </a:r>
            <a:r>
              <a:rPr lang="en-US" sz="1800" dirty="0" err="1"/>
              <a:t>en</a:t>
            </a:r>
            <a:r>
              <a:rPr lang="en-US" sz="1800" dirty="0"/>
              <a:t>")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       BIND(</a:t>
            </a:r>
            <a:r>
              <a:rPr lang="en-US" sz="1800" dirty="0" err="1"/>
              <a:t>str</a:t>
            </a:r>
            <a:r>
              <a:rPr lang="en-US" sz="1800" dirty="0"/>
              <a:t>(?o) as ?stripped</a:t>
            </a:r>
            <a:r>
              <a:rPr lang="en-US" sz="1800" dirty="0" smtClean="0"/>
              <a:t>)}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SUM()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(SUM(?pop) as ?sum)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&lt;http://mlu.marklogic.com/populations&gt;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{?country </a:t>
            </a:r>
            <a:r>
              <a:rPr lang="en-US" sz="1800" dirty="0" err="1"/>
              <a:t>mo:population</a:t>
            </a:r>
            <a:r>
              <a:rPr lang="en-US" sz="1800" dirty="0"/>
              <a:t> ?pop}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16339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AVG()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(AVG(?pop) as ?</a:t>
            </a:r>
            <a:r>
              <a:rPr lang="en-US" sz="1800" dirty="0" err="1"/>
              <a:t>avg</a:t>
            </a:r>
            <a:r>
              <a:rPr lang="en-US" sz="1800" dirty="0"/>
              <a:t>)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&lt;http://mlu.marklogic.com/populations&gt;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</a:t>
            </a:r>
            <a:r>
              <a:rPr lang="en-US" sz="1800" dirty="0" smtClean="0"/>
              <a:t>{?</a:t>
            </a:r>
            <a:r>
              <a:rPr lang="en-US" sz="1800" dirty="0"/>
              <a:t>country </a:t>
            </a:r>
            <a:r>
              <a:rPr lang="en-US" sz="1800" dirty="0" err="1"/>
              <a:t>mo:population</a:t>
            </a:r>
            <a:r>
              <a:rPr lang="en-US" sz="1800" dirty="0"/>
              <a:t> ?pop</a:t>
            </a:r>
            <a:r>
              <a:rPr lang="en-US" sz="1800" dirty="0" smtClean="0"/>
              <a:t>}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MAX()</a:t>
            </a:r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(MAX(?pop) as ?max)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&lt;http://mlu.marklogic.com/populations&gt;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{?country </a:t>
            </a:r>
            <a:r>
              <a:rPr lang="en-US" sz="1800" dirty="0" err="1"/>
              <a:t>mo:population</a:t>
            </a:r>
            <a:r>
              <a:rPr lang="en-US" sz="1800" dirty="0"/>
              <a:t> ?pop}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5750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GROUP BY</a:t>
            </a:r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?course (COUNT(?student) AS ?count)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&lt;http://mlu.marklogic.com/registr&gt;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{?course </a:t>
            </a:r>
            <a:r>
              <a:rPr lang="en-US" sz="1800" dirty="0" err="1"/>
              <a:t>mo:student</a:t>
            </a:r>
            <a:r>
              <a:rPr lang="en-US" sz="1800" dirty="0"/>
              <a:t> ?student}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GROUP BY ?</a:t>
            </a:r>
            <a:r>
              <a:rPr lang="en-US" sz="1800" dirty="0" smtClean="0"/>
              <a:t>course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HAVING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PREFIX </a:t>
            </a:r>
            <a:r>
              <a:rPr lang="en-US" sz="1800" dirty="0" err="1"/>
              <a:t>mo</a:t>
            </a:r>
            <a:r>
              <a:rPr lang="en-US" sz="1800" dirty="0"/>
              <a:t>: &lt;http://mlu.marklogic.com/ontology/&gt; 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SELECT ?course (COUNT(?student) AS ?count)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FROM &lt;http://mlu.marklogic.com/registr&gt; 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WHERE {?course </a:t>
            </a:r>
            <a:r>
              <a:rPr lang="en-US" sz="1800" dirty="0" err="1"/>
              <a:t>mo:student</a:t>
            </a:r>
            <a:r>
              <a:rPr lang="en-US" sz="1800" dirty="0"/>
              <a:t> ?student}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GROUP BY ?course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HAVING (?count &gt;= 3)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77279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/>
              <a:t>Other Query </a:t>
            </a:r>
            <a:r>
              <a:rPr lang="en-US" sz="1800" b="1" dirty="0" smtClean="0"/>
              <a:t>Clauses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r>
              <a:rPr lang="en-US" sz="1800" dirty="0"/>
              <a:t>Along with the SELECT clause, there are three other query clauses available for use in SPARQL: </a:t>
            </a:r>
            <a:r>
              <a:rPr lang="en-US" sz="1800" b="1" dirty="0"/>
              <a:t>CONSTRUCT</a:t>
            </a:r>
            <a:r>
              <a:rPr lang="en-US" sz="1800" dirty="0"/>
              <a:t>, </a:t>
            </a:r>
            <a:r>
              <a:rPr lang="en-US" sz="1800" b="1" dirty="0"/>
              <a:t>ASK</a:t>
            </a:r>
            <a:r>
              <a:rPr lang="en-US" sz="1800" dirty="0"/>
              <a:t>, and </a:t>
            </a:r>
            <a:r>
              <a:rPr lang="en-US" sz="1800" b="1" dirty="0"/>
              <a:t>DESCRIBE</a:t>
            </a:r>
            <a:r>
              <a:rPr lang="en-US" sz="1800" dirty="0"/>
              <a:t>.</a:t>
            </a:r>
          </a:p>
          <a:p>
            <a:endParaRPr lang="en-US" sz="1800" b="1" dirty="0" smtClean="0"/>
          </a:p>
          <a:p>
            <a:r>
              <a:rPr lang="en-US" sz="1800" b="1" dirty="0" smtClean="0"/>
              <a:t>CONSTRUCT </a:t>
            </a:r>
            <a:r>
              <a:rPr lang="en-US" sz="1800" b="1" dirty="0"/>
              <a:t>Query</a:t>
            </a:r>
          </a:p>
          <a:p>
            <a:r>
              <a:rPr lang="en-US" sz="1800" dirty="0"/>
              <a:t>Construct can be used for creating triples in memory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 </a:t>
            </a:r>
          </a:p>
          <a:p>
            <a:r>
              <a:rPr lang="en-US" sz="1800" b="1" dirty="0"/>
              <a:t>PREFIX</a:t>
            </a:r>
            <a:r>
              <a:rPr lang="en-US" sz="1800" dirty="0"/>
              <a:t> onto: &lt;http://dbpedia.org/ontology/&gt;</a:t>
            </a:r>
          </a:p>
          <a:p>
            <a:endParaRPr lang="en-US" sz="1800" dirty="0"/>
          </a:p>
          <a:p>
            <a:r>
              <a:rPr lang="en-US" sz="1800" b="1" dirty="0"/>
              <a:t>CONSTRUCT</a:t>
            </a:r>
            <a:r>
              <a:rPr lang="en-US" sz="1800" dirty="0"/>
              <a:t>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onto:Animal</a:t>
            </a:r>
            <a:r>
              <a:rPr lang="en-US" sz="1800" dirty="0"/>
              <a:t>} 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onto:Mammal</a:t>
            </a:r>
            <a:r>
              <a:rPr lang="en-US" sz="1800" dirty="0"/>
              <a:t>}</a:t>
            </a:r>
          </a:p>
          <a:p>
            <a:pPr marL="0" lvl="0" indent="0">
              <a:spcBef>
                <a:spcPts val="0"/>
              </a:spcBef>
            </a:pPr>
            <a:endParaRPr lang="en-US" sz="1800" b="1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This create </a:t>
            </a:r>
            <a:r>
              <a:rPr lang="en-US" sz="1800" dirty="0"/>
              <a:t>triples that define the resources that are mammals to also be animals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8644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r>
              <a:rPr lang="en-US" sz="1800" b="1" dirty="0"/>
              <a:t>ASK Query</a:t>
            </a:r>
          </a:p>
          <a:p>
            <a:r>
              <a:rPr lang="en-US" sz="1800" dirty="0"/>
              <a:t>ASK is for seeing if there are any triples that meet the condition, without actually returning the triples.</a:t>
            </a:r>
          </a:p>
          <a:p>
            <a:endParaRPr lang="en-US" sz="1800" dirty="0" smtClean="0"/>
          </a:p>
          <a:p>
            <a:r>
              <a:rPr lang="en-US" sz="1800" b="1" dirty="0" smtClean="0"/>
              <a:t>PREFIX</a:t>
            </a:r>
            <a:r>
              <a:rPr lang="en-US" sz="1800" dirty="0" smtClean="0"/>
              <a:t> </a:t>
            </a:r>
            <a:r>
              <a:rPr lang="en-US" sz="1800" dirty="0" err="1"/>
              <a:t>rdf</a:t>
            </a:r>
            <a:r>
              <a:rPr lang="en-US" sz="1800" dirty="0"/>
              <a:t>: &lt;http://www.w3.org/1999/02/22-rdf-syntax-ns#&gt; </a:t>
            </a:r>
          </a:p>
          <a:p>
            <a:r>
              <a:rPr lang="en-US" sz="1800" b="1" dirty="0"/>
              <a:t>PREFIX</a:t>
            </a:r>
            <a:r>
              <a:rPr lang="en-US" sz="1800" dirty="0"/>
              <a:t> onto: &lt;http://dbpedia.org/ontology/&gt; </a:t>
            </a:r>
          </a:p>
          <a:p>
            <a:endParaRPr lang="en-US" sz="1800" dirty="0"/>
          </a:p>
          <a:p>
            <a:r>
              <a:rPr lang="en-US" sz="1800" b="1" dirty="0"/>
              <a:t>ASK</a:t>
            </a:r>
            <a:r>
              <a:rPr lang="en-US" sz="1800" dirty="0"/>
              <a:t> 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 {?s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onto:Animal</a:t>
            </a:r>
            <a:r>
              <a:rPr lang="en-US" sz="1800" dirty="0"/>
              <a:t> . ?s </a:t>
            </a:r>
            <a:r>
              <a:rPr lang="en-US" sz="1800" dirty="0" err="1"/>
              <a:t>rdf:type</a:t>
            </a:r>
            <a:r>
              <a:rPr lang="en-US" sz="1800" dirty="0"/>
              <a:t> </a:t>
            </a:r>
            <a:r>
              <a:rPr lang="en-US" sz="1800" dirty="0" err="1"/>
              <a:t>onto:Bird</a:t>
            </a:r>
            <a:r>
              <a:rPr lang="en-US" sz="1800" dirty="0"/>
              <a:t>} </a:t>
            </a:r>
            <a:endParaRPr lang="en-US" sz="1800" dirty="0" smtClean="0"/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query above would return </a:t>
            </a:r>
            <a:r>
              <a:rPr lang="en-US" sz="1800" b="1" dirty="0"/>
              <a:t>true</a:t>
            </a:r>
            <a:r>
              <a:rPr lang="en-US" sz="1800" dirty="0"/>
              <a:t> if the database contains triples with the </a:t>
            </a:r>
            <a:r>
              <a:rPr lang="en-US" sz="1800" dirty="0" smtClean="0"/>
              <a:t>type animal and type bird.</a:t>
            </a:r>
            <a:endParaRPr lang="en-US" sz="1800" dirty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54438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r>
              <a:rPr lang="en-US" sz="1800" b="1" dirty="0"/>
              <a:t>DESCRIBE Query</a:t>
            </a:r>
          </a:p>
          <a:p>
            <a:r>
              <a:rPr lang="en-US" sz="1800" dirty="0"/>
              <a:t>DESCRIBE is for returning all the triples for a given resource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b="1" dirty="0"/>
              <a:t>PREFIX</a:t>
            </a:r>
            <a:r>
              <a:rPr lang="en-US" sz="1800" dirty="0"/>
              <a:t> </a:t>
            </a:r>
            <a:r>
              <a:rPr lang="en-US" sz="1800" dirty="0" err="1"/>
              <a:t>rdfs</a:t>
            </a:r>
            <a:r>
              <a:rPr lang="en-US" sz="1800" dirty="0"/>
              <a:t>: &lt;http://www.w3.org/2000/01/rdf-schema#&gt;</a:t>
            </a:r>
          </a:p>
          <a:p>
            <a:r>
              <a:rPr lang="en-US" sz="1800" b="1" dirty="0"/>
              <a:t>DESCRIBE</a:t>
            </a:r>
            <a:r>
              <a:rPr lang="en-US" sz="1800" dirty="0"/>
              <a:t> ?course</a:t>
            </a:r>
          </a:p>
          <a:p>
            <a:r>
              <a:rPr lang="en-US" sz="1800" b="1" dirty="0"/>
              <a:t>WHERE</a:t>
            </a:r>
            <a:r>
              <a:rPr lang="en-US" sz="1800" dirty="0"/>
              <a:t> {?course </a:t>
            </a:r>
            <a:r>
              <a:rPr lang="en-US" sz="1800" dirty="0" err="1"/>
              <a:t>rdfs:label</a:t>
            </a:r>
            <a:r>
              <a:rPr lang="en-US" sz="1800" dirty="0"/>
              <a:t> "MarkLogic Fundamentals</a:t>
            </a:r>
            <a:r>
              <a:rPr lang="en-US" sz="1800" dirty="0" smtClean="0"/>
              <a:t>"}</a:t>
            </a:r>
          </a:p>
          <a:p>
            <a:endParaRPr lang="en-US" sz="1800" dirty="0"/>
          </a:p>
          <a:p>
            <a:r>
              <a:rPr lang="en-US" sz="1800" dirty="0" smtClean="0"/>
              <a:t>The </a:t>
            </a:r>
            <a:r>
              <a:rPr lang="en-US" sz="1800" dirty="0"/>
              <a:t>query above would return all the triples for the course c1101. (I.e., all the triples for the resource that has the </a:t>
            </a:r>
            <a:r>
              <a:rPr lang="en-US" sz="1800" dirty="0" err="1"/>
              <a:t>rdfs</a:t>
            </a:r>
            <a:r>
              <a:rPr lang="en-US" sz="1800" dirty="0"/>
              <a:t> label of MarkLogic Fundamentals.)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026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2400" dirty="0"/>
              <a:t>Executing SPARQL through REST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A </a:t>
            </a:r>
            <a:r>
              <a:rPr lang="en-US" sz="1800" dirty="0"/>
              <a:t>SPARQL query can be sent to a MarkLogic database through a REST API instance </a:t>
            </a:r>
            <a:r>
              <a:rPr lang="en-US" sz="1800" dirty="0" smtClean="0"/>
              <a:t>by </a:t>
            </a:r>
            <a:r>
              <a:rPr lang="en-US" sz="1800" dirty="0"/>
              <a:t>using the </a:t>
            </a:r>
            <a:r>
              <a:rPr lang="en-US" sz="1800" b="1" dirty="0"/>
              <a:t>/v1/graphs/</a:t>
            </a:r>
            <a:r>
              <a:rPr lang="en-US" sz="1800" b="1" dirty="0" err="1"/>
              <a:t>sparql</a:t>
            </a:r>
            <a:r>
              <a:rPr lang="en-US" sz="1800" dirty="0"/>
              <a:t> endpoint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Example: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curl </a:t>
            </a:r>
            <a:r>
              <a:rPr lang="en-US" sz="1800" dirty="0"/>
              <a:t>--</a:t>
            </a:r>
            <a:r>
              <a:rPr lang="en-US" sz="1800" dirty="0" err="1"/>
              <a:t>anyauth</a:t>
            </a:r>
            <a:r>
              <a:rPr lang="en-US" sz="1800" dirty="0"/>
              <a:t> --user </a:t>
            </a:r>
            <a:r>
              <a:rPr lang="en-US" sz="1800" dirty="0" err="1"/>
              <a:t>admin:admin</a:t>
            </a:r>
            <a:r>
              <a:rPr lang="en-US" sz="1800" dirty="0"/>
              <a:t> -X POST --data-binary @"Desktop/</a:t>
            </a:r>
            <a:r>
              <a:rPr lang="en-US" sz="1800" dirty="0" err="1"/>
              <a:t>mls</a:t>
            </a:r>
            <a:r>
              <a:rPr lang="en-US" sz="1800" dirty="0"/>
              <a:t>-semantics/unit06/ex01a.sparql" -</a:t>
            </a:r>
            <a:r>
              <a:rPr lang="en-US" sz="1800" dirty="0" err="1"/>
              <a:t>i</a:t>
            </a:r>
            <a:r>
              <a:rPr lang="en-US" sz="1800" dirty="0"/>
              <a:t> -H "</a:t>
            </a:r>
            <a:r>
              <a:rPr lang="en-US" sz="1800" dirty="0" err="1"/>
              <a:t>Content-type:application</a:t>
            </a:r>
            <a:r>
              <a:rPr lang="en-US" sz="1800" dirty="0"/>
              <a:t>/</a:t>
            </a:r>
            <a:r>
              <a:rPr lang="en-US" sz="1800" dirty="0" err="1"/>
              <a:t>sparql</a:t>
            </a:r>
            <a:r>
              <a:rPr lang="en-US" sz="1800" dirty="0"/>
              <a:t>-query" -H "</a:t>
            </a:r>
            <a:r>
              <a:rPr lang="en-US" sz="1800" dirty="0" err="1"/>
              <a:t>Accept:application</a:t>
            </a:r>
            <a:r>
              <a:rPr lang="en-US" sz="1800" dirty="0"/>
              <a:t>/</a:t>
            </a:r>
            <a:r>
              <a:rPr lang="en-US" sz="1800" dirty="0" err="1"/>
              <a:t>sparql-results+xml</a:t>
            </a:r>
            <a:r>
              <a:rPr lang="en-US" sz="1800" dirty="0"/>
              <a:t>" </a:t>
            </a:r>
            <a:r>
              <a:rPr lang="en-US" sz="1800" dirty="0" smtClean="0">
                <a:hlinkClick r:id="rId2"/>
              </a:rPr>
              <a:t>http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localhost:8091/v1/graphs/sparql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curl --</a:t>
            </a:r>
            <a:r>
              <a:rPr lang="en-US" sz="1800" dirty="0" err="1"/>
              <a:t>anyauth</a:t>
            </a:r>
            <a:r>
              <a:rPr lang="en-US" sz="1800" dirty="0"/>
              <a:t> --user </a:t>
            </a:r>
            <a:r>
              <a:rPr lang="en-US" sz="1800" dirty="0" err="1"/>
              <a:t>admin:admin</a:t>
            </a:r>
            <a:r>
              <a:rPr lang="en-US" sz="1800" dirty="0"/>
              <a:t> -X POST -d "SELECT ?</a:t>
            </a:r>
            <a:r>
              <a:rPr lang="en-US" sz="1800" dirty="0" err="1"/>
              <a:t>courseLabel</a:t>
            </a:r>
            <a:r>
              <a:rPr lang="en-US" sz="1800" dirty="0"/>
              <a:t> WHERE {?course &lt;http://www.w3.org/2000/01/rdf-schema#label&gt; ?</a:t>
            </a:r>
            <a:r>
              <a:rPr lang="en-US" sz="1800" dirty="0" err="1"/>
              <a:t>courseLabel</a:t>
            </a:r>
            <a:r>
              <a:rPr lang="en-US" sz="1800" dirty="0"/>
              <a:t>}" -</a:t>
            </a:r>
            <a:r>
              <a:rPr lang="en-US" sz="1800" dirty="0" err="1"/>
              <a:t>i</a:t>
            </a:r>
            <a:r>
              <a:rPr lang="en-US" sz="1800" dirty="0"/>
              <a:t> -H "</a:t>
            </a:r>
            <a:r>
              <a:rPr lang="en-US" sz="1800" dirty="0" err="1"/>
              <a:t>Content-type:application</a:t>
            </a:r>
            <a:r>
              <a:rPr lang="en-US" sz="1800" dirty="0"/>
              <a:t>/</a:t>
            </a:r>
            <a:r>
              <a:rPr lang="en-US" sz="1800" dirty="0" err="1"/>
              <a:t>sparql</a:t>
            </a:r>
            <a:r>
              <a:rPr lang="en-US" sz="1800" dirty="0"/>
              <a:t>-query" -H "</a:t>
            </a:r>
            <a:r>
              <a:rPr lang="en-US" sz="1800" dirty="0" err="1"/>
              <a:t>Accept:application</a:t>
            </a:r>
            <a:r>
              <a:rPr lang="en-US" sz="1800" dirty="0"/>
              <a:t>/</a:t>
            </a:r>
            <a:r>
              <a:rPr lang="en-US" sz="1800" dirty="0" err="1"/>
              <a:t>sparql-results+xml</a:t>
            </a:r>
            <a:r>
              <a:rPr lang="en-US" sz="1800" dirty="0"/>
              <a:t>"  "http://localhost:8091/v1/graphs/</a:t>
            </a:r>
            <a:r>
              <a:rPr lang="en-US" sz="1800" dirty="0" err="1"/>
              <a:t>sparql</a:t>
            </a:r>
            <a:r>
              <a:rPr lang="en-US" sz="1800" dirty="0"/>
              <a:t>"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6496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b="1" dirty="0"/>
              <a:t>Executing SPARQL in XQuery 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dirty="0"/>
              <a:t>SPARQL </a:t>
            </a:r>
            <a:r>
              <a:rPr lang="en-US" sz="1800" dirty="0" smtClean="0"/>
              <a:t>queries </a:t>
            </a:r>
            <a:r>
              <a:rPr lang="en-US" sz="1800" dirty="0"/>
              <a:t>can be run from XQuery </a:t>
            </a:r>
            <a:r>
              <a:rPr lang="en-US" sz="1800" dirty="0" smtClean="0"/>
              <a:t>applications </a:t>
            </a:r>
            <a:r>
              <a:rPr lang="en-US" sz="1800" dirty="0"/>
              <a:t>built in MarkLogic</a:t>
            </a:r>
            <a:r>
              <a:rPr lang="en-US" sz="1800" dirty="0" smtClean="0"/>
              <a:t>.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sem:sparql</a:t>
            </a: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dirty="0" smtClean="0"/>
              <a:t>(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     "PREFIX </a:t>
            </a:r>
            <a:r>
              <a:rPr lang="en-US" sz="1800" dirty="0" err="1"/>
              <a:t>rdfs</a:t>
            </a:r>
            <a:r>
              <a:rPr lang="en-US" sz="1800" dirty="0"/>
              <a:t>: &lt;http://www.w3.org/2000/01/rdf-schema#&gt; 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             SELECT ?</a:t>
            </a:r>
            <a:r>
              <a:rPr lang="en-US" sz="1800" dirty="0" err="1"/>
              <a:t>courseLabel</a:t>
            </a:r>
            <a:r>
              <a:rPr lang="en-US" sz="1800" dirty="0"/>
              <a:t> </a:t>
            </a:r>
            <a:br>
              <a:rPr lang="en-US" sz="1800" dirty="0"/>
            </a:br>
            <a:r>
              <a:rPr lang="en-US" sz="1800" dirty="0"/>
              <a:t>              WHERE {?course </a:t>
            </a:r>
            <a:r>
              <a:rPr lang="en-US" sz="1800" dirty="0" err="1"/>
              <a:t>rdfs:label</a:t>
            </a:r>
            <a:r>
              <a:rPr lang="en-US" sz="1800" dirty="0"/>
              <a:t> ?</a:t>
            </a:r>
            <a:r>
              <a:rPr lang="en-US" sz="1800" dirty="0" err="1"/>
              <a:t>courseLabel</a:t>
            </a:r>
            <a:r>
              <a:rPr lang="en-US" sz="1800" dirty="0"/>
              <a:t>}"</a:t>
            </a:r>
            <a:br>
              <a:rPr lang="en-US" sz="1800" dirty="0"/>
            </a:br>
            <a:r>
              <a:rPr lang="en-US" sz="1800" dirty="0" smtClean="0"/>
              <a:t>)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b="1" dirty="0" smtClean="0"/>
              <a:t> 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193295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/>
              <a:t>Querying Triples with SPARQL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r>
              <a:rPr lang="en-US" sz="1800" b="1" dirty="0"/>
              <a:t>Writing a Combination Query</a:t>
            </a:r>
            <a:endParaRPr lang="en-US" sz="1800" dirty="0"/>
          </a:p>
          <a:p>
            <a:r>
              <a:rPr lang="en-US" sz="1800" dirty="0"/>
              <a:t>A combination query is for documents with embedded triples, to be able to specify criteria for the document as well as embedded triples. This can be accomplished via </a:t>
            </a:r>
            <a:r>
              <a:rPr lang="en-US" sz="1800" dirty="0" err="1"/>
              <a:t>sem:sparql</a:t>
            </a:r>
            <a:r>
              <a:rPr lang="en-US" sz="1800" dirty="0"/>
              <a:t>() or </a:t>
            </a:r>
            <a:r>
              <a:rPr lang="en-US" sz="1800" dirty="0" err="1"/>
              <a:t>sem.sparql</a:t>
            </a:r>
            <a:r>
              <a:rPr lang="en-US" sz="1800" dirty="0"/>
              <a:t>(), by specifying the document criteria as the fourth argument.</a:t>
            </a:r>
          </a:p>
          <a:p>
            <a:r>
              <a:rPr lang="en-US" sz="1800" dirty="0"/>
              <a:t>import module namespace </a:t>
            </a:r>
            <a:r>
              <a:rPr lang="en-US" sz="1800" dirty="0" err="1"/>
              <a:t>sem</a:t>
            </a:r>
            <a:r>
              <a:rPr lang="en-US" sz="1800" dirty="0"/>
              <a:t> = "http://marklogic.com/semantics" at "/MarkLogic/</a:t>
            </a:r>
            <a:r>
              <a:rPr lang="en-US" sz="1800" dirty="0" err="1"/>
              <a:t>semantics.xqy</a:t>
            </a:r>
            <a:r>
              <a:rPr lang="en-US" sz="1800" dirty="0"/>
              <a:t>"; 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 err="1"/>
              <a:t>sem:sparql</a:t>
            </a:r>
            <a:r>
              <a:rPr lang="en-US" sz="1800" dirty="0"/>
              <a:t>(</a:t>
            </a:r>
            <a:br>
              <a:rPr lang="en-US" sz="1800" dirty="0"/>
            </a:br>
            <a:r>
              <a:rPr lang="en-US" sz="1800" dirty="0"/>
              <a:t>  'SELECT ?country WHERE {&lt;http://example.org/news/Obama&gt; &lt;http://example.org/visited&gt; ?country}', </a:t>
            </a:r>
            <a:br>
              <a:rPr lang="en-US" sz="1800" dirty="0"/>
            </a:br>
            <a:r>
              <a:rPr lang="en-US" sz="1800" dirty="0"/>
              <a:t>  (), (), </a:t>
            </a:r>
            <a:br>
              <a:rPr lang="en-US" sz="1800" dirty="0"/>
            </a:br>
            <a:r>
              <a:rPr lang="en-US" sz="1800" dirty="0"/>
              <a:t>  </a:t>
            </a:r>
          </a:p>
          <a:p>
            <a:r>
              <a:rPr lang="en-US" sz="1800" b="1" dirty="0" err="1" smtClean="0"/>
              <a:t>cts:word-query</a:t>
            </a:r>
            <a:r>
              <a:rPr lang="en-US" sz="1800" b="1" dirty="0"/>
              <a:t>("</a:t>
            </a:r>
            <a:r>
              <a:rPr lang="en-US" sz="1800" b="1" dirty="0" err="1"/>
              <a:t>castro</a:t>
            </a:r>
            <a:r>
              <a:rPr lang="en-US" sz="1800" b="1" dirty="0"/>
              <a:t>")</a:t>
            </a:r>
            <a:r>
              <a:rPr lang="en-US" sz="1800" dirty="0"/>
              <a:t>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2965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04507" y="2684775"/>
            <a:ext cx="25903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latin typeface="+mj-lt"/>
              </a:rPr>
              <a:t>Thank You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716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Basic Terminology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endParaRPr lang="en-US" sz="1800" dirty="0"/>
          </a:p>
          <a:p>
            <a:pPr marL="0" indent="0" algn="just"/>
            <a:r>
              <a:rPr lang="en-US" sz="1800" b="1" dirty="0" smtClean="0"/>
              <a:t>RDF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Stan</a:t>
            </a:r>
            <a:r>
              <a:rPr lang="en-US" sz="1800" dirty="0" smtClean="0"/>
              <a:t>ds for Resource Description Framework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ＭＳ Ｐゴシック" charset="-128"/>
              </a:rPr>
              <a:t>W3 </a:t>
            </a:r>
            <a:r>
              <a:rPr lang="en-US" sz="1800" dirty="0">
                <a:cs typeface="ＭＳ Ｐゴシック" charset="-128"/>
              </a:rPr>
              <a:t>standard for representing semantic data (</a:t>
            </a:r>
            <a:r>
              <a:rPr lang="en-US" sz="1800" dirty="0" smtClean="0">
                <a:cs typeface="ＭＳ Ｐゴシック" charset="-128"/>
              </a:rPr>
              <a:t>facts)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smtClean="0">
                <a:cs typeface="ＭＳ Ｐゴシック" charset="-128"/>
              </a:rPr>
              <a:t>Uses </a:t>
            </a:r>
            <a:r>
              <a:rPr lang="en-US" sz="1800" dirty="0">
                <a:cs typeface="ＭＳ Ｐゴシック" charset="-128"/>
              </a:rPr>
              <a:t>three simple components: a subject, predicate, and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0">
              <a:spcBef>
                <a:spcPts val="0"/>
              </a:spcBef>
            </a:pPr>
            <a:r>
              <a:rPr lang="en" sz="1800" b="1" dirty="0" smtClean="0"/>
              <a:t>Triple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Each </a:t>
            </a:r>
            <a:r>
              <a:rPr lang="en" sz="1800" dirty="0"/>
              <a:t>triple represents </a:t>
            </a:r>
            <a:r>
              <a:rPr lang="en" sz="1800" dirty="0" smtClean="0"/>
              <a:t>relationship between entities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Contains </a:t>
            </a:r>
            <a:r>
              <a:rPr lang="en" sz="1800" dirty="0"/>
              <a:t>a subject, predicate and Object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812" y="3838492"/>
            <a:ext cx="4298053" cy="17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Basic Terminology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285750" lvl="1" indent="-285750">
              <a:buClr>
                <a:srgbClr val="6DB33F"/>
              </a:buClr>
              <a:buFont typeface="Arial" panose="020B0604020202020204" pitchFamily="34" charset="0"/>
              <a:buChar char="•"/>
            </a:pPr>
            <a:r>
              <a:rPr lang="en" sz="1800" dirty="0"/>
              <a:t>Subject and object are </a:t>
            </a:r>
            <a:r>
              <a:rPr lang="en" sz="1800" dirty="0" smtClean="0"/>
              <a:t>entities</a:t>
            </a:r>
          </a:p>
          <a:p>
            <a:pPr marL="285750" lvl="1" indent="-285750">
              <a:buClr>
                <a:srgbClr val="6DB33F"/>
              </a:buClr>
              <a:buFont typeface="Arial" panose="020B0604020202020204" pitchFamily="34" charset="0"/>
              <a:buChar char="•"/>
            </a:pPr>
            <a:r>
              <a:rPr lang="en" sz="1800" dirty="0"/>
              <a:t>Predicate is describing relationship between </a:t>
            </a:r>
            <a:r>
              <a:rPr lang="en" sz="1800" dirty="0" smtClean="0"/>
              <a:t>them</a:t>
            </a:r>
          </a:p>
          <a:p>
            <a:pPr marL="285750" lvl="1" indent="-285750">
              <a:buClr>
                <a:srgbClr val="6DB33F"/>
              </a:buClr>
            </a:pPr>
            <a:endParaRPr lang="en" sz="1800" dirty="0"/>
          </a:p>
          <a:p>
            <a:pPr lvl="0" indent="457200"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&lt;sem:triple&gt;</a:t>
            </a:r>
          </a:p>
          <a:p>
            <a:pPr marL="457200" lvl="0" indent="457200"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&lt;sem:subject&gt;http://dbpedia.org/resource/Phil_Collins&lt;/sem:subject&gt;  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&lt;sem:predicate&gt;</a:t>
            </a:r>
            <a:r>
              <a:rPr lang="en" sz="1800" u="sng" dirty="0">
                <a:solidFill>
                  <a:schemeClr val="hlink"/>
                </a:solidFill>
                <a:hlinkClick r:id="rId2"/>
              </a:rPr>
              <a:t>http://dbpedia.org/ontology/birthPlace</a:t>
            </a:r>
            <a:r>
              <a:rPr lang="en" sz="1800" dirty="0"/>
              <a:t>&lt;/sem:predicate&gt;</a:t>
            </a:r>
          </a:p>
          <a:p>
            <a:pPr marL="457200" lvl="0" indent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&lt;sem:object&gt;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http://dbpedia.org/resource/London</a:t>
            </a:r>
            <a:r>
              <a:rPr lang="en" sz="1800" dirty="0"/>
              <a:t>&lt;/sem:object&gt;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 dirty="0"/>
              <a:t>&lt;/sem:triple&gt;</a:t>
            </a:r>
          </a:p>
          <a:p>
            <a:pPr marL="285750" lvl="1" indent="-285750">
              <a:buClr>
                <a:srgbClr val="6DB33F"/>
              </a:buClr>
            </a:pPr>
            <a:endParaRPr lang="e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other than triples being used to express relationship between </a:t>
            </a:r>
            <a:r>
              <a:rPr lang="en-US" sz="1800" dirty="0" smtClean="0"/>
              <a:t>things, </a:t>
            </a:r>
            <a:r>
              <a:rPr lang="en-US" sz="1800" dirty="0"/>
              <a:t>triples can be used to specify facts</a:t>
            </a:r>
          </a:p>
        </p:txBody>
      </p:sp>
    </p:spTree>
    <p:extLst>
      <p:ext uri="{BB962C8B-B14F-4D97-AF65-F5344CB8AC3E}">
        <p14:creationId xmlns:p14="http://schemas.microsoft.com/office/powerpoint/2010/main" val="3216964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Basic Terminology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This can be done by having the object part of a triple be a value   (instead of an IRI).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&lt;http://dbpedia.org/resource/Bruce_Springsteen&gt; 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&lt;http://dbpedia.org/property/alias&gt; 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"The </a:t>
            </a:r>
            <a:r>
              <a:rPr lang="en-US" sz="1800" dirty="0" smtClean="0"/>
              <a:t>Boss“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If </a:t>
            </a:r>
            <a:r>
              <a:rPr lang="en-US" sz="1800" dirty="0"/>
              <a:t>specifying a value for the object part of a triple, a data type for the value can be specified. For example, Bruce Springsteen's birthdate of 1949-09-23 could be defined to be a date.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 smtClean="0"/>
              <a:t>&lt;</a:t>
            </a:r>
            <a:r>
              <a:rPr lang="en-US" sz="1800" dirty="0"/>
              <a:t>http://dbpedia.org/resource/Bruce_Springsteen&gt; 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&lt;http://dbpedia.org/ontology/birthDate&gt; 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"1949-09-23"^^&lt;http://www.w3.org/2001/XMLSchema#date&gt;</a:t>
            </a:r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 smtClean="0"/>
          </a:p>
          <a:p>
            <a:pPr marL="514350" lvl="0" indent="-28575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smtClean="0"/>
              <a:t>Common </a:t>
            </a:r>
            <a:r>
              <a:rPr lang="en-US" sz="1800" dirty="0" err="1"/>
              <a:t>datatypes</a:t>
            </a:r>
            <a:r>
              <a:rPr lang="en-US" sz="1800" dirty="0"/>
              <a:t> for values include integer, decimal, float, double, string, </a:t>
            </a:r>
            <a:r>
              <a:rPr lang="en-US" sz="1800" dirty="0" err="1"/>
              <a:t>dateTime</a:t>
            </a:r>
            <a:r>
              <a:rPr lang="en-US" sz="1800" dirty="0"/>
              <a:t>, date, and </a:t>
            </a:r>
            <a:r>
              <a:rPr lang="en-US" sz="1800" dirty="0" err="1"/>
              <a:t>boolean</a:t>
            </a:r>
            <a:r>
              <a:rPr lang="en-US" sz="1800" dirty="0"/>
              <a:t>. If no data type is specified for a value, the value is assumed to be a </a:t>
            </a:r>
            <a:r>
              <a:rPr lang="en-US" sz="1800" dirty="0" smtClean="0"/>
              <a:t>string</a:t>
            </a:r>
            <a:endParaRPr lang="en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0999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Basic Terminology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" sz="1800" b="1" dirty="0" smtClean="0"/>
              <a:t>Graph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A </a:t>
            </a:r>
            <a:r>
              <a:rPr lang="en" sz="1800" dirty="0"/>
              <a:t>collection of triples is graph</a:t>
            </a:r>
            <a:endParaRPr lang="en-US" sz="1800" dirty="0"/>
          </a:p>
          <a:p>
            <a:pPr lvl="0" indent="45720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" sz="1800" b="1" dirty="0" smtClean="0"/>
              <a:t>IRI</a:t>
            </a:r>
          </a:p>
          <a:p>
            <a:pPr marL="0" lvl="0" indent="0">
              <a:spcBef>
                <a:spcPts val="0"/>
              </a:spcBef>
            </a:pPr>
            <a:endParaRPr lang="en" sz="1800" b="1" dirty="0" smtClean="0"/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Internationalized </a:t>
            </a:r>
            <a:r>
              <a:rPr lang="en" sz="1800" dirty="0"/>
              <a:t>Resource </a:t>
            </a:r>
            <a:r>
              <a:rPr lang="en" sz="1800" dirty="0" smtClean="0"/>
              <a:t>Identifier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Uniquely </a:t>
            </a:r>
            <a:r>
              <a:rPr lang="en" sz="1800" dirty="0"/>
              <a:t>identifies resources in RDF </a:t>
            </a:r>
            <a:r>
              <a:rPr lang="en" sz="1800" dirty="0" smtClean="0"/>
              <a:t>triples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" sz="1800" dirty="0" smtClean="0"/>
              <a:t>May </a:t>
            </a:r>
            <a:r>
              <a:rPr lang="en" sz="1800" dirty="0"/>
              <a:t>contain unicode </a:t>
            </a:r>
            <a:r>
              <a:rPr lang="en" sz="1800" dirty="0" smtClean="0"/>
              <a:t>characters</a:t>
            </a:r>
          </a:p>
          <a:p>
            <a:pPr marL="285750" lvl="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" sz="1800" dirty="0"/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e.g.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&lt;</a:t>
            </a:r>
            <a:r>
              <a:rPr lang="en" sz="1800" dirty="0">
                <a:hlinkClick r:id="rId2"/>
              </a:rPr>
              <a:t>http://dbpedia.org/resource/Bruce_Springsteen</a:t>
            </a:r>
            <a:r>
              <a:rPr lang="en" sz="1800" dirty="0"/>
              <a:t>&gt;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" sz="1800" dirty="0"/>
              <a:t>&lt;</a:t>
            </a:r>
            <a:r>
              <a:rPr lang="en" sz="1800" dirty="0">
                <a:hlinkClick r:id="rId3"/>
              </a:rPr>
              <a:t>http://dbpedia.org/ontology/birthPlace</a:t>
            </a:r>
            <a:r>
              <a:rPr lang="en" sz="1800" dirty="0"/>
              <a:t>&gt;</a:t>
            </a:r>
          </a:p>
          <a:p>
            <a:pPr lvl="0">
              <a:spcBef>
                <a:spcPts val="0"/>
              </a:spcBef>
            </a:pPr>
            <a:r>
              <a:rPr lang="en" sz="1800" dirty="0" smtClean="0"/>
              <a:t>&lt;</a:t>
            </a:r>
            <a:r>
              <a:rPr lang="en" sz="1800" dirty="0" smtClean="0">
                <a:hlinkClick r:id="rId3"/>
              </a:rPr>
              <a:t>http://</a:t>
            </a:r>
            <a:r>
              <a:rPr lang="en" sz="1800" dirty="0">
                <a:hlinkClick r:id="rId3"/>
              </a:rPr>
              <a:t>dbpedia.org/resource/New_Jersey</a:t>
            </a:r>
            <a:r>
              <a:rPr lang="en" sz="1800" dirty="0"/>
              <a:t>&gt;</a:t>
            </a:r>
          </a:p>
          <a:p>
            <a:pPr lvl="0">
              <a:spcBef>
                <a:spcPts val="0"/>
              </a:spcBef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5229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Supported Triple formats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715000"/>
          </a:xfrm>
        </p:spPr>
        <p:txBody>
          <a:bodyPr/>
          <a:lstStyle/>
          <a:p>
            <a:pPr marL="400050" lvl="0" indent="-28575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RDF/XML </a:t>
            </a:r>
            <a:r>
              <a:rPr lang="en" sz="1800" dirty="0">
                <a:solidFill>
                  <a:srgbClr val="000000"/>
                </a:solidFill>
              </a:rPr>
              <a:t>(.</a:t>
            </a:r>
            <a:r>
              <a:rPr lang="en" sz="1800" dirty="0" smtClean="0">
                <a:solidFill>
                  <a:srgbClr val="000000"/>
                </a:solidFill>
              </a:rPr>
              <a:t>rdf)</a:t>
            </a:r>
          </a:p>
          <a:p>
            <a:pPr marL="400050" lvl="0" indent="-28575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Turtle </a:t>
            </a:r>
            <a:r>
              <a:rPr lang="en" sz="1800" dirty="0">
                <a:solidFill>
                  <a:srgbClr val="000000"/>
                </a:solidFill>
              </a:rPr>
              <a:t>(.</a:t>
            </a:r>
            <a:r>
              <a:rPr lang="en" sz="1800" dirty="0" smtClean="0">
                <a:solidFill>
                  <a:srgbClr val="000000"/>
                </a:solidFill>
              </a:rPr>
              <a:t>ttl)</a:t>
            </a:r>
          </a:p>
          <a:p>
            <a:pPr marL="400050" lvl="0" indent="-28575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RDF/JSON </a:t>
            </a:r>
            <a:r>
              <a:rPr lang="en" sz="1800" dirty="0">
                <a:solidFill>
                  <a:srgbClr val="000000"/>
                </a:solidFill>
              </a:rPr>
              <a:t>(.</a:t>
            </a:r>
            <a:r>
              <a:rPr lang="en" sz="1800" dirty="0" smtClean="0">
                <a:solidFill>
                  <a:srgbClr val="000000"/>
                </a:solidFill>
              </a:rPr>
              <a:t>json)</a:t>
            </a:r>
          </a:p>
          <a:p>
            <a:pPr marL="400050" lvl="0" indent="-28575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N-Triples </a:t>
            </a:r>
            <a:r>
              <a:rPr lang="en" sz="1800" dirty="0">
                <a:solidFill>
                  <a:srgbClr val="000000"/>
                </a:solidFill>
              </a:rPr>
              <a:t>(.</a:t>
            </a:r>
            <a:r>
              <a:rPr lang="en" sz="1800" dirty="0" smtClean="0">
                <a:solidFill>
                  <a:srgbClr val="000000"/>
                </a:solidFill>
              </a:rPr>
              <a:t>nt)</a:t>
            </a:r>
          </a:p>
          <a:p>
            <a:pPr marL="400050" lvl="0" indent="-28575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 panose="020B0604020202020204" pitchFamily="34" charset="0"/>
              <a:buChar char="•"/>
            </a:pPr>
            <a:r>
              <a:rPr lang="en" sz="1800" dirty="0" smtClean="0">
                <a:solidFill>
                  <a:srgbClr val="000000"/>
                </a:solidFill>
              </a:rPr>
              <a:t>N-Quads </a:t>
            </a:r>
            <a:r>
              <a:rPr lang="en" sz="1800" dirty="0">
                <a:solidFill>
                  <a:srgbClr val="000000"/>
                </a:solidFill>
              </a:rPr>
              <a:t>(.nq)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/>
              <a:t>RDF (.</a:t>
            </a:r>
            <a:r>
              <a:rPr lang="en-US" sz="1800" b="1" dirty="0" err="1"/>
              <a:t>rdf</a:t>
            </a:r>
            <a:r>
              <a:rPr lang="en-US" sz="1800" b="1" dirty="0"/>
              <a:t>)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&lt;</a:t>
            </a:r>
            <a:r>
              <a:rPr lang="en-US" sz="1600" dirty="0" err="1"/>
              <a:t>rdf:RDF</a:t>
            </a:r>
            <a:r>
              <a:rPr lang="en-US" sz="1600" dirty="0"/>
              <a:t> 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   	</a:t>
            </a:r>
            <a:r>
              <a:rPr lang="en-US" sz="1600" dirty="0" err="1"/>
              <a:t>xmlns:rdf</a:t>
            </a:r>
            <a:r>
              <a:rPr lang="en-US" sz="1600" dirty="0"/>
              <a:t>="http://www.w3.org/1999/02/22-rdf-syntax-ns#"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err="1"/>
              <a:t>xmlns:db</a:t>
            </a:r>
            <a:r>
              <a:rPr lang="en-US" sz="1600" dirty="0"/>
              <a:t>="http://dbpedia.org/resource/" 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</a:t>
            </a:r>
            <a:r>
              <a:rPr lang="en-US" sz="1600" dirty="0" err="1"/>
              <a:t>xmlns:onto</a:t>
            </a:r>
            <a:r>
              <a:rPr lang="en-US" sz="1600" dirty="0"/>
              <a:t>="http://dbpedia.org/ontology/"&gt;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&lt;</a:t>
            </a:r>
            <a:r>
              <a:rPr lang="en-US" sz="1600" dirty="0" err="1"/>
              <a:t>rdf:Description</a:t>
            </a:r>
            <a:r>
              <a:rPr lang="en-US" sz="1600" dirty="0"/>
              <a:t> </a:t>
            </a:r>
            <a:r>
              <a:rPr lang="en-US" sz="1600" dirty="0" err="1"/>
              <a:t>rdf:about</a:t>
            </a:r>
            <a:r>
              <a:rPr lang="en-US" sz="1600" dirty="0"/>
              <a:t>="http://dbpedia.org/resource/</a:t>
            </a:r>
            <a:r>
              <a:rPr lang="en-US" sz="1600" dirty="0" err="1"/>
              <a:t>David_Bowie</a:t>
            </a:r>
            <a:r>
              <a:rPr lang="en-US" sz="1600" dirty="0"/>
              <a:t>"&gt;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	&lt;</a:t>
            </a:r>
            <a:r>
              <a:rPr lang="en-US" sz="1600" dirty="0" err="1"/>
              <a:t>onto:birthPlace</a:t>
            </a:r>
            <a:r>
              <a:rPr lang="en-US" sz="1600" dirty="0"/>
              <a:t> </a:t>
            </a:r>
            <a:r>
              <a:rPr lang="en-US" sz="1600" dirty="0" err="1"/>
              <a:t>rdf:resource</a:t>
            </a:r>
            <a:r>
              <a:rPr lang="en-US" sz="1600" dirty="0"/>
              <a:t>="http://dbpedia.org/resource/London" /&gt; 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		&lt;</a:t>
            </a:r>
            <a:r>
              <a:rPr lang="en-US" sz="1600" dirty="0" err="1"/>
              <a:t>onto:birthDate</a:t>
            </a:r>
            <a:r>
              <a:rPr lang="en-US" sz="1600" dirty="0"/>
              <a:t> </a:t>
            </a:r>
            <a:r>
              <a:rPr lang="en-US" sz="1600" dirty="0" err="1"/>
              <a:t>rdf:datatype</a:t>
            </a:r>
            <a:r>
              <a:rPr lang="en-US" sz="1600" dirty="0"/>
              <a:t>="http://www.w3.org/2001/XMLSchema#date"&gt;1947-01-08&lt;/onto:birthDate&gt;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   &lt;/</a:t>
            </a:r>
            <a:r>
              <a:rPr lang="en-US" sz="1600" dirty="0" err="1"/>
              <a:t>rdf:Description</a:t>
            </a:r>
            <a:r>
              <a:rPr lang="en-US" sz="1600" dirty="0"/>
              <a:t>&gt;</a:t>
            </a:r>
          </a:p>
          <a:p>
            <a:pPr marL="0" lvl="0" indent="0">
              <a:spcBef>
                <a:spcPts val="0"/>
              </a:spcBef>
            </a:pPr>
            <a:r>
              <a:rPr lang="en-US" sz="1600" dirty="0"/>
              <a:t>&lt;/</a:t>
            </a:r>
            <a:r>
              <a:rPr lang="en-US" sz="1600" dirty="0" err="1"/>
              <a:t>rdf:RDF</a:t>
            </a:r>
            <a:r>
              <a:rPr lang="en-US" sz="1600" dirty="0"/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8624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2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4ADD5D1-4BA8-4F04-9C81-AF7E16DD3AFB}" type="slidenum">
              <a:rPr lang="en-US"/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0"/>
            <a:ext cx="8839200" cy="457200"/>
          </a:xfrm>
        </p:spPr>
        <p:txBody>
          <a:bodyPr/>
          <a:lstStyle/>
          <a:p>
            <a:pPr algn="just"/>
            <a:r>
              <a:rPr lang="en-US" sz="2400" dirty="0" smtClean="0"/>
              <a:t>Supported Triple formats</a:t>
            </a:r>
            <a:endParaRPr lang="en-US" sz="2400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609600"/>
            <a:ext cx="8534400" cy="5257800"/>
          </a:xfrm>
        </p:spPr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sz="1800" b="1" dirty="0"/>
              <a:t>TURTLE (.</a:t>
            </a:r>
            <a:r>
              <a:rPr lang="en-US" sz="1800" b="1" dirty="0" err="1"/>
              <a:t>ttl</a:t>
            </a:r>
            <a:r>
              <a:rPr lang="en-US" sz="1800" b="1" dirty="0" smtClean="0"/>
              <a:t>)</a:t>
            </a:r>
          </a:p>
          <a:p>
            <a:pPr marL="0" lvl="0" indent="0">
              <a:spcBef>
                <a:spcPts val="0"/>
              </a:spcBef>
            </a:pPr>
            <a:endParaRPr lang="en-US" sz="1800" dirty="0"/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@prefix </a:t>
            </a:r>
            <a:r>
              <a:rPr lang="en-US" sz="1800" dirty="0" err="1"/>
              <a:t>db</a:t>
            </a:r>
            <a:r>
              <a:rPr lang="en-US" sz="1800" dirty="0"/>
              <a:t>: &lt;http://dbpedia.org/resource/&gt; .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@prefix onto: &lt;http://dbpedia.org/ontology/&gt; .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@prefix </a:t>
            </a:r>
            <a:r>
              <a:rPr lang="en-US" sz="1800" dirty="0" err="1"/>
              <a:t>xs</a:t>
            </a:r>
            <a:r>
              <a:rPr lang="en-US" sz="1800" dirty="0"/>
              <a:t>: &lt;http://www.w3.org/2001/XMLSchema#&gt; .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@prefix dc: &lt;http://purl.org/dc/elements/1.1/&gt; .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 err="1"/>
              <a:t>db:Bob_Seger</a:t>
            </a:r>
            <a:r>
              <a:rPr lang="en-US" sz="1800" dirty="0"/>
              <a:t> </a:t>
            </a:r>
            <a:r>
              <a:rPr lang="en-US" sz="1800" dirty="0" err="1"/>
              <a:t>onto:birthPlace</a:t>
            </a:r>
            <a:r>
              <a:rPr lang="en-US" sz="1800" dirty="0"/>
              <a:t> </a:t>
            </a:r>
            <a:r>
              <a:rPr lang="en-US" sz="1800" dirty="0" err="1"/>
              <a:t>db:Detroit</a:t>
            </a:r>
            <a:r>
              <a:rPr lang="en-US" sz="1800" dirty="0"/>
              <a:t> 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        </a:t>
            </a:r>
            <a:r>
              <a:rPr lang="en-US" sz="1800" dirty="0" err="1" smtClean="0"/>
              <a:t>onto:birthDate</a:t>
            </a:r>
            <a:r>
              <a:rPr lang="en-US" sz="1800" dirty="0" smtClean="0"/>
              <a:t>  </a:t>
            </a:r>
            <a:r>
              <a:rPr lang="en-US" sz="1800" dirty="0"/>
              <a:t>"1945-05-06"^^</a:t>
            </a:r>
            <a:r>
              <a:rPr lang="en-US" sz="1800" dirty="0" err="1"/>
              <a:t>xs:date</a:t>
            </a:r>
            <a:r>
              <a:rPr lang="en-US" sz="1800" dirty="0"/>
              <a:t> ;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	</a:t>
            </a:r>
            <a:r>
              <a:rPr lang="en-US" sz="1800" dirty="0" smtClean="0"/>
              <a:t>       </a:t>
            </a:r>
            <a:r>
              <a:rPr lang="en-US" sz="1800" dirty="0" err="1" smtClean="0"/>
              <a:t>dc:description</a:t>
            </a:r>
            <a:r>
              <a:rPr lang="en-US" sz="1800" dirty="0" smtClean="0"/>
              <a:t> </a:t>
            </a:r>
            <a:r>
              <a:rPr lang="en-US" sz="1800" dirty="0"/>
              <a:t>"American singer, songwriter, </a:t>
            </a:r>
            <a:r>
              <a:rPr lang="en-US" sz="1800" dirty="0" smtClean="0"/>
              <a:t>			       musician</a:t>
            </a:r>
            <a:r>
              <a:rPr lang="en-US" sz="1800" dirty="0"/>
              <a:t>"^^</a:t>
            </a:r>
            <a:r>
              <a:rPr lang="en-US" sz="1800" dirty="0" err="1"/>
              <a:t>xs:string</a:t>
            </a:r>
            <a:r>
              <a:rPr lang="en-US" sz="1800" dirty="0"/>
              <a:t> 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  <a:p>
            <a:pPr marL="0" lvl="0" indent="0">
              <a:spcBef>
                <a:spcPts val="0"/>
              </a:spcBef>
            </a:pPr>
            <a:r>
              <a:rPr lang="en-US" sz="1800" b="1" dirty="0" err="1"/>
              <a:t>Ntriples</a:t>
            </a:r>
            <a:r>
              <a:rPr lang="en-US" sz="1800" b="1" dirty="0"/>
              <a:t> (.</a:t>
            </a:r>
            <a:r>
              <a:rPr lang="en-US" sz="1800" b="1" dirty="0" err="1"/>
              <a:t>nt</a:t>
            </a:r>
            <a:r>
              <a:rPr lang="en-US" sz="1800" b="1" dirty="0"/>
              <a:t>)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&lt;http://dbpedia.org/resource/Michael_Jackson&gt; &lt;http://dbpedia.org/property/netWorth&gt; "US $236 million"^^&lt;http://www.w3.org/2001/XMLSchema#untypedAtomic&gt; .</a:t>
            </a:r>
          </a:p>
          <a:p>
            <a:pPr marL="0" lvl="0" indent="0">
              <a:spcBef>
                <a:spcPts val="0"/>
              </a:spcBef>
            </a:pPr>
            <a:r>
              <a:rPr lang="en-US" sz="1800" dirty="0"/>
              <a:t>&lt;http://dbpedia.org/resource/Michael_Jackson&gt; &lt;http://dbpedia.org/ontology/birthDate&gt; "1958-08-29"^^&lt;http://www.w3.org/2001/XMLSchema#date&gt; .</a:t>
            </a:r>
          </a:p>
          <a:p>
            <a:pPr marL="0" lvl="0" indent="0">
              <a:spcBef>
                <a:spcPts val="0"/>
              </a:spcBef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74312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Corporate_Templat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gnizant_Corporate_Templat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Cognizant_Corporate_Template">
  <a:themeElements>
    <a:clrScheme name="Blank Presentation 2">
      <a:dk1>
        <a:srgbClr val="000000"/>
      </a:dk1>
      <a:lt1>
        <a:srgbClr val="FFFFFF"/>
      </a:lt1>
      <a:dk2>
        <a:srgbClr val="3E9AC0"/>
      </a:dk2>
      <a:lt2>
        <a:srgbClr val="ADAFB2"/>
      </a:lt2>
      <a:accent1>
        <a:srgbClr val="63AFE5"/>
      </a:accent1>
      <a:accent2>
        <a:srgbClr val="134575"/>
      </a:accent2>
      <a:accent3>
        <a:srgbClr val="FFFFFF"/>
      </a:accent3>
      <a:accent4>
        <a:srgbClr val="000000"/>
      </a:accent4>
      <a:accent5>
        <a:srgbClr val="B7D4F0"/>
      </a:accent5>
      <a:accent6>
        <a:srgbClr val="103E69"/>
      </a:accent6>
      <a:hlink>
        <a:srgbClr val="1E7226"/>
      </a:hlink>
      <a:folHlink>
        <a:srgbClr val="99CC00"/>
      </a:folHlink>
    </a:clrScheme>
    <a:fontScheme name="1_Blank Presentatio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12" charset="0"/>
            <a:ea typeface="ＭＳ Ｐゴシック" pitchFamily="-12" charset="-128"/>
            <a:cs typeface="ＭＳ Ｐゴシック" pitchFamily="-12" charset="-128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wrap="none" rtlCol="0">
        <a:prstTxWarp prst="textNoShape">
          <a:avLst/>
        </a:prstTxWarp>
        <a:spAutoFit/>
      </a:bodyPr>
      <a:lstStyle>
        <a:defPPr eaLnBrk="0" hangingPunct="0">
          <a:defRPr b="0" dirty="0" err="1" smtClean="0">
            <a:latin typeface="Verdana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3E9AC0"/>
        </a:dk2>
        <a:lt2>
          <a:srgbClr val="ADAFB2"/>
        </a:lt2>
        <a:accent1>
          <a:srgbClr val="63AFE5"/>
        </a:accent1>
        <a:accent2>
          <a:srgbClr val="134575"/>
        </a:accent2>
        <a:accent3>
          <a:srgbClr val="FFFFFF"/>
        </a:accent3>
        <a:accent4>
          <a:srgbClr val="000000"/>
        </a:accent4>
        <a:accent5>
          <a:srgbClr val="B7D4F0"/>
        </a:accent5>
        <a:accent6>
          <a:srgbClr val="103E69"/>
        </a:accent6>
        <a:hlink>
          <a:srgbClr val="1E7226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4F76CBFF1EE040AA53FF6B14C24778" ma:contentTypeVersion="0" ma:contentTypeDescription="Create a new document." ma:contentTypeScope="" ma:versionID="c0f68f0d97658c8e58b438b8336450f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A726F5-5943-4749-91D2-47B1B0BC3A4F}"/>
</file>

<file path=customXml/itemProps2.xml><?xml version="1.0" encoding="utf-8"?>
<ds:datastoreItem xmlns:ds="http://schemas.openxmlformats.org/officeDocument/2006/customXml" ds:itemID="{6AA10280-5B06-4812-BE9E-E338BC1952CF}"/>
</file>

<file path=customXml/itemProps3.xml><?xml version="1.0" encoding="utf-8"?>
<ds:datastoreItem xmlns:ds="http://schemas.openxmlformats.org/officeDocument/2006/customXml" ds:itemID="{CEB80733-01B4-4BDF-B52B-D1541A442686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4843</TotalTime>
  <Words>2488</Words>
  <Application>Microsoft Office PowerPoint</Application>
  <PresentationFormat>Widescreen</PresentationFormat>
  <Paragraphs>522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ＭＳ Ｐゴシック</vt:lpstr>
      <vt:lpstr>Arial</vt:lpstr>
      <vt:lpstr>Arial Black</vt:lpstr>
      <vt:lpstr>Helvetica Neue</vt:lpstr>
      <vt:lpstr>Verdana</vt:lpstr>
      <vt:lpstr>Wingdings</vt:lpstr>
      <vt:lpstr>Cognizant_Corporate_Template</vt:lpstr>
      <vt:lpstr>1_Cognizant_Corporate_Template</vt:lpstr>
      <vt:lpstr>2_Cognizant_Corporate_Template</vt:lpstr>
      <vt:lpstr>  MarkLogic Semantics    </vt:lpstr>
      <vt:lpstr>Topics Covered</vt:lpstr>
      <vt:lpstr>Understanding Semantics</vt:lpstr>
      <vt:lpstr>Basic Terminology</vt:lpstr>
      <vt:lpstr>Basic Terminology</vt:lpstr>
      <vt:lpstr>Basic Terminology</vt:lpstr>
      <vt:lpstr>Basic Terminology</vt:lpstr>
      <vt:lpstr>Supported Triple formats</vt:lpstr>
      <vt:lpstr>Supported Triple formats</vt:lpstr>
      <vt:lpstr>Supported Triple formats</vt:lpstr>
      <vt:lpstr>Loading triples into MarkLogic</vt:lpstr>
      <vt:lpstr>Loading triples into MarkLogic</vt:lpstr>
      <vt:lpstr>Loading triples into MarkLogic</vt:lpstr>
      <vt:lpstr>Loading Triples through XQUERY:</vt:lpstr>
      <vt:lpstr>Loading Triples through REST</vt:lpstr>
      <vt:lpstr>Loading triples through MLCP</vt:lpstr>
      <vt:lpstr>Loading embedded triples</vt:lpstr>
      <vt:lpstr>Loading embedded triples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Querying Triples with SPARQL</vt:lpstr>
      <vt:lpstr>Executing SPARQL through REST</vt:lpstr>
      <vt:lpstr>Executing SPARQL in XQuery </vt:lpstr>
      <vt:lpstr>Querying Triples with SPARQL</vt:lpstr>
      <vt:lpstr>PowerPoint Presentation</vt:lpstr>
    </vt:vector>
  </TitlesOfParts>
  <Company>Cognizant Technology Solutions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MarkLogic Semantics    </dc:title>
  <dc:creator>sivasubramani, Hemalatha (Cognizant)</dc:creator>
  <cp:lastModifiedBy>sivasubramani, Hemalatha (Cognizant)</cp:lastModifiedBy>
  <cp:revision>106</cp:revision>
  <dcterms:created xsi:type="dcterms:W3CDTF">2016-11-04T05:11:17Z</dcterms:created>
  <dcterms:modified xsi:type="dcterms:W3CDTF">2016-11-11T10:46:44Z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0x010100B84F76CBFF1EE040AA53FF6B14C24778</vt:lpwstr>
  </property>
</Properties>
</file>