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</p:sldMasterIdLst>
  <p:notesMasterIdLst>
    <p:notesMasterId r:id="rId22"/>
  </p:notesMasterIdLst>
  <p:handoutMasterIdLst>
    <p:handoutMasterId r:id="rId23"/>
  </p:handoutMasterIdLst>
  <p:sldIdLst>
    <p:sldId id="256" r:id="rId5"/>
    <p:sldId id="373" r:id="rId6"/>
    <p:sldId id="391" r:id="rId7"/>
    <p:sldId id="392" r:id="rId8"/>
    <p:sldId id="379" r:id="rId9"/>
    <p:sldId id="393" r:id="rId10"/>
    <p:sldId id="381" r:id="rId11"/>
    <p:sldId id="396" r:id="rId12"/>
    <p:sldId id="382" r:id="rId13"/>
    <p:sldId id="385" r:id="rId14"/>
    <p:sldId id="390" r:id="rId15"/>
    <p:sldId id="387" r:id="rId16"/>
    <p:sldId id="397" r:id="rId17"/>
    <p:sldId id="398" r:id="rId18"/>
    <p:sldId id="394" r:id="rId19"/>
    <p:sldId id="395" r:id="rId20"/>
    <p:sldId id="265" r:id="rId21"/>
  </p:sldIdLst>
  <p:sldSz cx="9144000" cy="6858000" type="screen4x3"/>
  <p:notesSz cx="9928225" cy="6797675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buChar char="•"/>
      <a:defRPr sz="1400" kern="1200">
        <a:solidFill>
          <a:srgbClr val="000066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buChar char="•"/>
      <a:defRPr sz="1400" kern="1200">
        <a:solidFill>
          <a:srgbClr val="000066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buChar char="•"/>
      <a:defRPr sz="1400" kern="1200">
        <a:solidFill>
          <a:srgbClr val="000066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buChar char="•"/>
      <a:defRPr sz="1400" kern="1200">
        <a:solidFill>
          <a:srgbClr val="000066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buChar char="•"/>
      <a:defRPr sz="1400" kern="1200">
        <a:solidFill>
          <a:srgbClr val="00006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rgbClr val="00006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rgbClr val="00006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rgbClr val="00006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rgbClr val="000066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4806"/>
    <a:srgbClr val="FFFF66"/>
    <a:srgbClr val="0000FF"/>
    <a:srgbClr val="008000"/>
    <a:srgbClr val="00FF00"/>
    <a:srgbClr val="00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3" autoAdjust="0"/>
    <p:restoredTop sz="77190" autoAdjust="0"/>
  </p:normalViewPr>
  <p:slideViewPr>
    <p:cSldViewPr snapToGrid="0">
      <p:cViewPr varScale="1">
        <p:scale>
          <a:sx n="67" d="100"/>
          <a:sy n="67" d="100"/>
        </p:scale>
        <p:origin x="194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88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1704" y="-90"/>
      </p:cViewPr>
      <p:guideLst>
        <p:guide orient="horz" pos="2141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9E4A-5F8D-4542-8458-927561267124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11BEE-FB4C-43C0-B614-C19CA5EF6B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2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23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994" y="0"/>
            <a:ext cx="430223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764" y="3228896"/>
            <a:ext cx="7280698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791"/>
            <a:ext cx="430223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994" y="6457791"/>
            <a:ext cx="430223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D2A3B439-FD49-4948-BDBB-2BE068DACD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82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08A982-2EEC-4F96-9891-FF42FF14B61C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2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err="1" smtClean="0"/>
              <a:t>jva.ml.connect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java.net.URI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com.marklogic.xcc.ContentSource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com.marklogic.xcc.ContentSourceFactory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com.marklogic.xcc.Request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com.marklogic.xcc.ResultSequence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com.marklogic.xcc.Session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com.marklogic.xcc.exceptions.RequestException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MLConnect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URI </a:t>
            </a:r>
            <a:r>
              <a:rPr lang="en-US" dirty="0" err="1" smtClean="0"/>
              <a:t>uri</a:t>
            </a:r>
            <a:r>
              <a:rPr lang="en-US" dirty="0" smtClean="0"/>
              <a:t>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ContentSource</a:t>
            </a:r>
            <a:r>
              <a:rPr lang="en-US" dirty="0" smtClean="0"/>
              <a:t> </a:t>
            </a:r>
            <a:r>
              <a:rPr lang="en-US" dirty="0" err="1" smtClean="0"/>
              <a:t>contentSource</a:t>
            </a:r>
            <a:r>
              <a:rPr lang="en-US" dirty="0" smtClean="0"/>
              <a:t>;</a:t>
            </a:r>
          </a:p>
          <a:p>
            <a:r>
              <a:rPr lang="en-US" dirty="0" smtClean="0"/>
              <a:t>	public </a:t>
            </a:r>
            <a:r>
              <a:rPr lang="en-US" dirty="0" err="1" smtClean="0"/>
              <a:t>MLConnect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		try 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uri</a:t>
            </a:r>
            <a:r>
              <a:rPr lang="en-US" dirty="0" smtClean="0"/>
              <a:t> = new URI("</a:t>
            </a:r>
            <a:r>
              <a:rPr lang="en-US" dirty="0" err="1" smtClean="0"/>
              <a:t>xcc</a:t>
            </a:r>
            <a:r>
              <a:rPr lang="en-US" dirty="0" smtClean="0"/>
              <a:t>://admin:admin@13.126.10.195:8000/java-sample-content");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contentSource</a:t>
            </a:r>
            <a:r>
              <a:rPr lang="en-US" dirty="0" smtClean="0"/>
              <a:t> = </a:t>
            </a:r>
            <a:r>
              <a:rPr lang="en-US" dirty="0" err="1" smtClean="0"/>
              <a:t>ContentSourceFactory.newContentSource</a:t>
            </a:r>
            <a:r>
              <a:rPr lang="en-US" dirty="0" smtClean="0"/>
              <a:t> (</a:t>
            </a:r>
            <a:r>
              <a:rPr lang="en-US" dirty="0" err="1" smtClean="0"/>
              <a:t>uri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} catch (Exception e) {</a:t>
            </a:r>
          </a:p>
          <a:p>
            <a:r>
              <a:rPr lang="en-US" dirty="0" smtClean="0"/>
              <a:t>			// TODO Auto-generated catch block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e.printStackTrace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){		</a:t>
            </a:r>
          </a:p>
          <a:p>
            <a:r>
              <a:rPr lang="en-US" dirty="0" smtClean="0"/>
              <a:t>		//</a:t>
            </a:r>
            <a:r>
              <a:rPr lang="en-US" dirty="0" err="1" smtClean="0"/>
              <a:t>insertDocument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deleteDocument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//</a:t>
            </a:r>
            <a:r>
              <a:rPr lang="en-US" dirty="0" err="1" smtClean="0"/>
              <a:t>readDocument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private static void </a:t>
            </a:r>
            <a:r>
              <a:rPr lang="en-US" dirty="0" err="1" smtClean="0"/>
              <a:t>insertDocument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MLConnect</a:t>
            </a:r>
            <a:r>
              <a:rPr lang="en-US" dirty="0" smtClean="0"/>
              <a:t> object = new </a:t>
            </a:r>
            <a:r>
              <a:rPr lang="en-US" dirty="0" err="1" smtClean="0"/>
              <a:t>MLConnect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Session </a:t>
            </a:r>
            <a:r>
              <a:rPr lang="en-US" dirty="0" err="1" smtClean="0"/>
              <a:t>session</a:t>
            </a:r>
            <a:r>
              <a:rPr lang="en-US" dirty="0" smtClean="0"/>
              <a:t> = </a:t>
            </a:r>
            <a:r>
              <a:rPr lang="en-US" dirty="0" err="1" smtClean="0"/>
              <a:t>object.contentSource.newSession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Request </a:t>
            </a:r>
            <a:r>
              <a:rPr lang="en-US" dirty="0" err="1" smtClean="0"/>
              <a:t>request</a:t>
            </a:r>
            <a:r>
              <a:rPr lang="en-US" dirty="0" smtClean="0"/>
              <a:t> = </a:t>
            </a:r>
            <a:r>
              <a:rPr lang="en-US" dirty="0" err="1" smtClean="0"/>
              <a:t>session.newAdhocQuery</a:t>
            </a:r>
            <a:r>
              <a:rPr lang="en-US" dirty="0" smtClean="0"/>
              <a:t> ("</a:t>
            </a:r>
            <a:r>
              <a:rPr lang="en-US" dirty="0" err="1" smtClean="0"/>
              <a:t>xdmp:document-insert</a:t>
            </a:r>
            <a:r>
              <a:rPr lang="en-US" dirty="0" smtClean="0"/>
              <a:t>("</a:t>
            </a:r>
          </a:p>
          <a:p>
            <a:r>
              <a:rPr lang="en-US" dirty="0" smtClean="0"/>
              <a:t>				+ "'/java-example/document2.xml',"</a:t>
            </a:r>
          </a:p>
          <a:p>
            <a:r>
              <a:rPr lang="en-US" dirty="0" smtClean="0"/>
              <a:t>				+ "&lt;root&gt;&lt;child&gt;child1&lt;/child&gt;&lt;child&gt;child2&lt;/child&gt;&lt;/root&gt;)");</a:t>
            </a:r>
          </a:p>
          <a:p>
            <a:r>
              <a:rPr lang="en-US" dirty="0" smtClean="0"/>
              <a:t>		try 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session.submitRequest</a:t>
            </a:r>
            <a:r>
              <a:rPr lang="en-US" dirty="0" smtClean="0"/>
              <a:t> (request);			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 smtClean="0"/>
              <a:t> ("Document inserted successfully");</a:t>
            </a:r>
          </a:p>
          <a:p>
            <a:r>
              <a:rPr lang="en-US" dirty="0" smtClean="0"/>
              <a:t>		} catch (</a:t>
            </a:r>
            <a:r>
              <a:rPr lang="en-US" dirty="0" err="1" smtClean="0"/>
              <a:t>RequestException</a:t>
            </a:r>
            <a:r>
              <a:rPr lang="en-US" dirty="0" smtClean="0"/>
              <a:t> e) 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e.getMessage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session.close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private static void </a:t>
            </a:r>
            <a:r>
              <a:rPr lang="en-US" dirty="0" err="1" smtClean="0"/>
              <a:t>deleteDocument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MLConnect</a:t>
            </a:r>
            <a:r>
              <a:rPr lang="en-US" dirty="0" smtClean="0"/>
              <a:t> object = new </a:t>
            </a:r>
            <a:r>
              <a:rPr lang="en-US" dirty="0" err="1" smtClean="0"/>
              <a:t>MLConnect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Session </a:t>
            </a:r>
            <a:r>
              <a:rPr lang="en-US" dirty="0" err="1" smtClean="0"/>
              <a:t>session</a:t>
            </a:r>
            <a:r>
              <a:rPr lang="en-US" dirty="0" smtClean="0"/>
              <a:t> = </a:t>
            </a:r>
            <a:r>
              <a:rPr lang="en-US" dirty="0" err="1" smtClean="0"/>
              <a:t>object.contentSource.newSession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Request </a:t>
            </a:r>
            <a:r>
              <a:rPr lang="en-US" dirty="0" err="1" smtClean="0"/>
              <a:t>request</a:t>
            </a:r>
            <a:r>
              <a:rPr lang="en-US" dirty="0" smtClean="0"/>
              <a:t> = </a:t>
            </a:r>
            <a:r>
              <a:rPr lang="en-US" dirty="0" err="1" smtClean="0"/>
              <a:t>session.newAdhocQuery</a:t>
            </a:r>
            <a:r>
              <a:rPr lang="en-US" dirty="0" smtClean="0"/>
              <a:t> ("</a:t>
            </a:r>
            <a:r>
              <a:rPr lang="en-US" dirty="0" err="1" smtClean="0"/>
              <a:t>xdmp:document-delete</a:t>
            </a:r>
            <a:r>
              <a:rPr lang="en-US" dirty="0" smtClean="0"/>
              <a:t>("</a:t>
            </a:r>
          </a:p>
          <a:p>
            <a:r>
              <a:rPr lang="en-US" dirty="0" smtClean="0"/>
              <a:t>				+ "'/java-example/document2.xml')");</a:t>
            </a:r>
          </a:p>
          <a:p>
            <a:r>
              <a:rPr lang="en-US" dirty="0" smtClean="0"/>
              <a:t>		try 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session.submitRequest</a:t>
            </a:r>
            <a:r>
              <a:rPr lang="en-US" dirty="0" smtClean="0"/>
              <a:t> (request);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 smtClean="0"/>
              <a:t> ("Document deleted successfully");</a:t>
            </a:r>
          </a:p>
          <a:p>
            <a:r>
              <a:rPr lang="en-US" dirty="0" smtClean="0"/>
              <a:t>		} catch (</a:t>
            </a:r>
            <a:r>
              <a:rPr lang="en-US" dirty="0" err="1" smtClean="0"/>
              <a:t>RequestException</a:t>
            </a:r>
            <a:r>
              <a:rPr lang="en-US" dirty="0" smtClean="0"/>
              <a:t> e) 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e.getMessage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session.close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private static void </a:t>
            </a:r>
            <a:r>
              <a:rPr lang="en-US" dirty="0" err="1" smtClean="0"/>
              <a:t>readDocument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MLConnect</a:t>
            </a:r>
            <a:r>
              <a:rPr lang="en-US" dirty="0" smtClean="0"/>
              <a:t> object = new </a:t>
            </a:r>
            <a:r>
              <a:rPr lang="en-US" dirty="0" err="1" smtClean="0"/>
              <a:t>MLConnect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Session </a:t>
            </a:r>
            <a:r>
              <a:rPr lang="en-US" dirty="0" err="1" smtClean="0"/>
              <a:t>session</a:t>
            </a:r>
            <a:r>
              <a:rPr lang="en-US" dirty="0" smtClean="0"/>
              <a:t> = </a:t>
            </a:r>
            <a:r>
              <a:rPr lang="en-US" dirty="0" err="1" smtClean="0"/>
              <a:t>object.contentSource.newSession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Request </a:t>
            </a:r>
            <a:r>
              <a:rPr lang="en-US" dirty="0" err="1" smtClean="0"/>
              <a:t>request</a:t>
            </a:r>
            <a:r>
              <a:rPr lang="en-US" dirty="0" smtClean="0"/>
              <a:t> = </a:t>
            </a:r>
            <a:r>
              <a:rPr lang="en-US" dirty="0" err="1" smtClean="0"/>
              <a:t>session.newAdhocQuery</a:t>
            </a:r>
            <a:r>
              <a:rPr lang="en-US" dirty="0" smtClean="0"/>
              <a:t> ("doc("</a:t>
            </a:r>
          </a:p>
          <a:p>
            <a:r>
              <a:rPr lang="en-US" dirty="0" smtClean="0"/>
              <a:t>				+ "'/java-example/document1.xml')");</a:t>
            </a:r>
          </a:p>
          <a:p>
            <a:r>
              <a:rPr lang="en-US" dirty="0" smtClean="0"/>
              <a:t>		try 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ResultSequence</a:t>
            </a:r>
            <a:r>
              <a:rPr lang="en-US" dirty="0" smtClean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 = </a:t>
            </a:r>
            <a:r>
              <a:rPr lang="en-US" dirty="0" err="1" smtClean="0"/>
              <a:t>session.submitRequest</a:t>
            </a:r>
            <a:r>
              <a:rPr lang="en-US" dirty="0" smtClean="0"/>
              <a:t> (request);</a:t>
            </a:r>
          </a:p>
          <a:p>
            <a:r>
              <a:rPr lang="en-US" dirty="0" smtClean="0"/>
              <a:t>			while(</a:t>
            </a:r>
            <a:r>
              <a:rPr lang="en-US" dirty="0" err="1" smtClean="0"/>
              <a:t>rs.hasNext</a:t>
            </a:r>
            <a:r>
              <a:rPr lang="en-US" dirty="0" smtClean="0"/>
              <a:t>()){</a:t>
            </a:r>
          </a:p>
          <a:p>
            <a:r>
              <a:rPr lang="en-US" dirty="0" smtClean="0"/>
              <a:t>			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rs.next</a:t>
            </a:r>
            <a:r>
              <a:rPr lang="en-US" dirty="0" smtClean="0"/>
              <a:t>().</a:t>
            </a:r>
            <a:r>
              <a:rPr lang="en-US" dirty="0" err="1" smtClean="0"/>
              <a:t>asString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			}</a:t>
            </a:r>
          </a:p>
          <a:p>
            <a:r>
              <a:rPr lang="en-US" dirty="0" smtClean="0"/>
              <a:t>		} catch (</a:t>
            </a:r>
            <a:r>
              <a:rPr lang="en-US" dirty="0" err="1" smtClean="0"/>
              <a:t>RequestException</a:t>
            </a:r>
            <a:r>
              <a:rPr lang="en-US" dirty="0" smtClean="0"/>
              <a:t> e) 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e.getMessage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session.close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3B439-FD49-4948-BDBB-2BE068DACDC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08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D06E3-F75E-4836-9F64-74F8A8E733D9}" type="slidenum">
              <a:rPr lang="en-US"/>
              <a:pPr/>
              <a:t>17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319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3B439-FD49-4948-BDBB-2BE068DACD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4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3B439-FD49-4948-BDBB-2BE068DACDC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99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3B439-FD49-4948-BDBB-2BE068DACDC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54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		</a:t>
            </a:r>
          </a:p>
          <a:p>
            <a:r>
              <a:rPr lang="en-IN" dirty="0" smtClean="0"/>
              <a:t>		</a:t>
            </a:r>
          </a:p>
          <a:p>
            <a:r>
              <a:rPr lang="en-IN" dirty="0" smtClean="0"/>
              <a:t>						</a:t>
            </a:r>
          </a:p>
          <a:p>
            <a:r>
              <a:rPr lang="en-IN" dirty="0" smtClean="0"/>
              <a:t>		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3B439-FD49-4948-BDBB-2BE068DACDC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65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smtClean="0"/>
              <a:t>REST endpoint creation:</a:t>
            </a:r>
          </a:p>
          <a:p>
            <a:r>
              <a:rPr lang="en-US" dirty="0" smtClean="0"/>
              <a:t>curl -X POST --</a:t>
            </a:r>
            <a:r>
              <a:rPr lang="en-US" dirty="0" err="1" smtClean="0"/>
              <a:t>anyauth</a:t>
            </a:r>
            <a:r>
              <a:rPr lang="en-US" dirty="0" smtClean="0"/>
              <a:t> --user </a:t>
            </a:r>
            <a:r>
              <a:rPr lang="en-US" dirty="0" err="1" smtClean="0"/>
              <a:t>admin:admin</a:t>
            </a:r>
            <a:r>
              <a:rPr lang="en-US" dirty="0" smtClean="0"/>
              <a:t> -d @"D:/MarkLogic/session/config.xml" -H "Content-type: application/xml" http://13.126.10.195:8002/LATEST/rest-apis</a:t>
            </a:r>
          </a:p>
          <a:p>
            <a:endParaRPr lang="en-US" dirty="0" smtClean="0"/>
          </a:p>
          <a:p>
            <a:r>
              <a:rPr lang="en-US" dirty="0" smtClean="0"/>
              <a:t>curl -v -X POST  --</a:t>
            </a:r>
            <a:r>
              <a:rPr lang="en-US" dirty="0" err="1" smtClean="0"/>
              <a:t>anyauth</a:t>
            </a:r>
            <a:r>
              <a:rPr lang="en-US" dirty="0" smtClean="0"/>
              <a:t> -u </a:t>
            </a:r>
            <a:r>
              <a:rPr lang="en-US" dirty="0" err="1" smtClean="0"/>
              <a:t>admin:admin</a:t>
            </a:r>
            <a:r>
              <a:rPr lang="en-US" dirty="0" smtClean="0"/>
              <a:t> --header "</a:t>
            </a:r>
            <a:r>
              <a:rPr lang="en-US" dirty="0" err="1" smtClean="0"/>
              <a:t>Content-Type:application</a:t>
            </a:r>
            <a:r>
              <a:rPr lang="en-US" dirty="0" smtClean="0"/>
              <a:t>/</a:t>
            </a:r>
            <a:r>
              <a:rPr lang="en-US" dirty="0" err="1" smtClean="0"/>
              <a:t>json</a:t>
            </a:r>
            <a:r>
              <a:rPr lang="en-US" dirty="0" smtClean="0"/>
              <a:t>" -d '{"rest-</a:t>
            </a:r>
            <a:r>
              <a:rPr lang="en-US" dirty="0" err="1" smtClean="0"/>
              <a:t>api</a:t>
            </a:r>
            <a:r>
              <a:rPr lang="en-US" dirty="0" smtClean="0"/>
              <a:t>": { "name": “</a:t>
            </a:r>
            <a:r>
              <a:rPr lang="en-US" dirty="0" err="1" smtClean="0"/>
              <a:t>RestTutorialServer</a:t>
            </a:r>
            <a:r>
              <a:rPr lang="en-US" dirty="0" smtClean="0"/>
              <a:t>", "port": “9801", "database": "</a:t>
            </a:r>
            <a:r>
              <a:rPr lang="en-US" dirty="0" err="1" smtClean="0"/>
              <a:t>TutorialDB</a:t>
            </a:r>
            <a:r>
              <a:rPr lang="en-US" dirty="0" smtClean="0"/>
              <a:t>", "modules-database": "Tutorial-Modules" } }' http://13.126.10.195:8002/v1/rest-apis</a:t>
            </a:r>
          </a:p>
          <a:p>
            <a:endParaRPr lang="en-US" dirty="0" smtClean="0"/>
          </a:p>
          <a:p>
            <a:r>
              <a:rPr lang="en-US" b="1" u="sng" dirty="0" smtClean="0"/>
              <a:t>Content of config.xml</a:t>
            </a:r>
          </a:p>
          <a:p>
            <a:r>
              <a:rPr lang="en-US" b="0" u="none" dirty="0" smtClean="0"/>
              <a:t>&lt;rest-</a:t>
            </a:r>
            <a:r>
              <a:rPr lang="en-US" b="0" u="none" dirty="0" err="1" smtClean="0"/>
              <a:t>api</a:t>
            </a:r>
            <a:r>
              <a:rPr lang="en-US" b="0" u="none" dirty="0" smtClean="0"/>
              <a:t> </a:t>
            </a:r>
            <a:r>
              <a:rPr lang="en-US" b="0" u="none" dirty="0" err="1" smtClean="0"/>
              <a:t>xmlns</a:t>
            </a:r>
            <a:r>
              <a:rPr lang="en-US" b="0" u="none" dirty="0" smtClean="0"/>
              <a:t>="http://marklogic.com/rest-</a:t>
            </a:r>
            <a:r>
              <a:rPr lang="en-US" b="0" u="none" dirty="0" err="1" smtClean="0"/>
              <a:t>api</a:t>
            </a:r>
            <a:r>
              <a:rPr lang="en-US" b="0" u="none" dirty="0" smtClean="0"/>
              <a:t>"&gt;</a:t>
            </a:r>
          </a:p>
          <a:p>
            <a:r>
              <a:rPr lang="en-US" b="0" u="none" dirty="0" smtClean="0"/>
              <a:t>  &lt;name&gt;REST-tutorial&lt;/name&gt;</a:t>
            </a:r>
          </a:p>
          <a:p>
            <a:r>
              <a:rPr lang="en-US" b="0" u="none" dirty="0" smtClean="0"/>
              <a:t>  &lt;database&gt;Documents&lt;/database&gt;</a:t>
            </a:r>
          </a:p>
          <a:p>
            <a:r>
              <a:rPr lang="en-US" b="0" u="none" dirty="0" smtClean="0"/>
              <a:t>  &lt;port&gt;9800&lt;/port&gt;</a:t>
            </a:r>
          </a:p>
          <a:p>
            <a:r>
              <a:rPr lang="en-US" b="0" u="none" dirty="0" smtClean="0"/>
              <a:t>&lt;/rest-</a:t>
            </a:r>
            <a:r>
              <a:rPr lang="en-US" b="0" u="none" dirty="0" err="1" smtClean="0"/>
              <a:t>api</a:t>
            </a:r>
            <a:r>
              <a:rPr lang="en-US" b="0" u="none" dirty="0" smtClean="0"/>
              <a:t>&gt;</a:t>
            </a:r>
          </a:p>
          <a:p>
            <a:r>
              <a:rPr lang="en-US" b="0" u="none" dirty="0" smtClean="0"/>
              <a:t>&lt;rest-</a:t>
            </a:r>
            <a:r>
              <a:rPr lang="en-US" b="0" u="none" dirty="0" err="1" smtClean="0"/>
              <a:t>api</a:t>
            </a:r>
            <a:r>
              <a:rPr lang="en-US" b="0" u="none" dirty="0" smtClean="0"/>
              <a:t> </a:t>
            </a:r>
            <a:r>
              <a:rPr lang="en-US" b="0" u="none" dirty="0" err="1" smtClean="0"/>
              <a:t>xmlns</a:t>
            </a:r>
            <a:r>
              <a:rPr lang="en-US" b="0" u="none" dirty="0" smtClean="0"/>
              <a:t>="http://marklogic.com/rest-</a:t>
            </a:r>
            <a:r>
              <a:rPr lang="en-US" b="0" u="none" dirty="0" err="1" smtClean="0"/>
              <a:t>api</a:t>
            </a:r>
            <a:r>
              <a:rPr lang="en-US" b="0" u="none" dirty="0" smtClean="0"/>
              <a:t>"&gt;</a:t>
            </a:r>
          </a:p>
          <a:p>
            <a:r>
              <a:rPr lang="en-US" b="0" u="none" dirty="0" smtClean="0"/>
              <a:t>  &lt;name&gt;</a:t>
            </a:r>
            <a:r>
              <a:rPr lang="en-US" dirty="0" err="1" smtClean="0"/>
              <a:t>RestTutorialServer</a:t>
            </a:r>
            <a:r>
              <a:rPr lang="en-US" b="0" u="none" dirty="0" smtClean="0"/>
              <a:t>&lt;/name&gt;</a:t>
            </a:r>
          </a:p>
          <a:p>
            <a:r>
              <a:rPr lang="en-US" b="0" u="none" dirty="0" smtClean="0"/>
              <a:t>  &lt;database&gt;</a:t>
            </a:r>
            <a:r>
              <a:rPr lang="en-US" dirty="0" err="1" smtClean="0"/>
              <a:t>TutorialDB</a:t>
            </a:r>
            <a:r>
              <a:rPr lang="en-US" b="0" u="none" dirty="0" smtClean="0"/>
              <a:t>&lt;/database&gt;</a:t>
            </a:r>
          </a:p>
          <a:p>
            <a:r>
              <a:rPr lang="en-US" b="0" u="none" dirty="0" smtClean="0"/>
              <a:t> &lt;</a:t>
            </a:r>
            <a:r>
              <a:rPr lang="en-US" dirty="0" smtClean="0"/>
              <a:t>modules-database</a:t>
            </a:r>
            <a:r>
              <a:rPr lang="en-US" b="0" u="none" dirty="0" smtClean="0"/>
              <a:t>&gt;</a:t>
            </a:r>
            <a:r>
              <a:rPr lang="en-US" dirty="0" smtClean="0"/>
              <a:t>Tutorial-Modules</a:t>
            </a:r>
            <a:r>
              <a:rPr lang="en-US" b="0" u="none" dirty="0" smtClean="0"/>
              <a:t>&lt;/database&gt;</a:t>
            </a:r>
          </a:p>
          <a:p>
            <a:r>
              <a:rPr lang="en-US" b="0" u="none" dirty="0" smtClean="0"/>
              <a:t>  &lt;port&gt;9801&lt;/port&gt;</a:t>
            </a:r>
          </a:p>
          <a:p>
            <a:r>
              <a:rPr lang="en-US" b="0" u="none" dirty="0" smtClean="0"/>
              <a:t>&lt;/rest-</a:t>
            </a:r>
            <a:r>
              <a:rPr lang="en-US" b="0" u="none" dirty="0" err="1" smtClean="0"/>
              <a:t>api</a:t>
            </a:r>
            <a:r>
              <a:rPr lang="en-US" b="0" u="none" dirty="0" smtClean="0"/>
              <a:t>&gt;</a:t>
            </a:r>
          </a:p>
          <a:p>
            <a:endParaRPr lang="en-US" b="0" u="none" dirty="0" smtClean="0"/>
          </a:p>
          <a:p>
            <a:endParaRPr lang="en-US" b="0" u="none" dirty="0" smtClean="0"/>
          </a:p>
          <a:p>
            <a:r>
              <a:rPr lang="en-US" b="1" u="sng" dirty="0" smtClean="0"/>
              <a:t>Content of </a:t>
            </a:r>
            <a:r>
              <a:rPr lang="en-US" b="1" u="sng" dirty="0" err="1" smtClean="0"/>
              <a:t>config.json</a:t>
            </a:r>
            <a:endParaRPr lang="en-US" b="1" u="sng" dirty="0" smtClean="0"/>
          </a:p>
          <a:p>
            <a:r>
              <a:rPr lang="en-US" dirty="0" smtClean="0"/>
              <a:t>{ "rest-</a:t>
            </a:r>
            <a:r>
              <a:rPr lang="en-US" dirty="0" err="1" smtClean="0"/>
              <a:t>api</a:t>
            </a:r>
            <a:r>
              <a:rPr lang="en-US" dirty="0" smtClean="0"/>
              <a:t>": {     "name": "</a:t>
            </a:r>
            <a:r>
              <a:rPr lang="en-US" b="0" u="none" dirty="0" smtClean="0"/>
              <a:t>REST-tutorial</a:t>
            </a:r>
            <a:r>
              <a:rPr lang="en-US" dirty="0" smtClean="0"/>
              <a:t>",     "database": "Documents",     "port": “9800" } }</a:t>
            </a:r>
          </a:p>
          <a:p>
            <a:r>
              <a:rPr lang="en-US" dirty="0" smtClean="0"/>
              <a:t>{"rest-</a:t>
            </a:r>
            <a:r>
              <a:rPr lang="en-US" dirty="0" err="1" smtClean="0"/>
              <a:t>api</a:t>
            </a:r>
            <a:r>
              <a:rPr lang="en-US" dirty="0" smtClean="0"/>
              <a:t>": { "name": "</a:t>
            </a:r>
            <a:r>
              <a:rPr lang="en-US" dirty="0" err="1" smtClean="0"/>
              <a:t>RestTutorialServer</a:t>
            </a:r>
            <a:r>
              <a:rPr lang="en-US" dirty="0" smtClean="0"/>
              <a:t>", "port": "9801", "database": "</a:t>
            </a:r>
            <a:r>
              <a:rPr lang="en-US" dirty="0" err="1" smtClean="0"/>
              <a:t>TutorialDB</a:t>
            </a:r>
            <a:r>
              <a:rPr lang="en-US" dirty="0" smtClean="0"/>
              <a:t>", "modules-database": "Tutorial-Modules" } }</a:t>
            </a:r>
          </a:p>
          <a:p>
            <a:endParaRPr lang="en-US" b="0" u="none" dirty="0" smtClean="0"/>
          </a:p>
          <a:p>
            <a:pPr marL="0" indent="0">
              <a:buFont typeface="+mj-lt"/>
              <a:buNone/>
            </a:pPr>
            <a:r>
              <a:rPr lang="en-US" sz="1400" b="1" u="sng" dirty="0" smtClean="0"/>
              <a:t>Delete</a:t>
            </a:r>
          </a:p>
          <a:p>
            <a:pPr marL="0" indent="0">
              <a:buFont typeface="+mj-lt"/>
              <a:buNone/>
            </a:pPr>
            <a:r>
              <a:rPr lang="en-US" sz="1400" b="0" dirty="0" smtClean="0"/>
              <a:t>curl --</a:t>
            </a:r>
            <a:r>
              <a:rPr lang="en-US" sz="1400" b="0" dirty="0" err="1" smtClean="0"/>
              <a:t>anyauth</a:t>
            </a:r>
            <a:r>
              <a:rPr lang="en-US" sz="1400" b="0" dirty="0" smtClean="0"/>
              <a:t> --user </a:t>
            </a:r>
            <a:r>
              <a:rPr lang="en-US" sz="1400" b="0" dirty="0" err="1" smtClean="0"/>
              <a:t>admin:admin</a:t>
            </a:r>
            <a:r>
              <a:rPr lang="en-US" sz="1400" b="0" dirty="0" smtClean="0"/>
              <a:t> -X DELETE "http://13.126.10.195:8002/v1/rest-</a:t>
            </a:r>
            <a:r>
              <a:rPr lang="en-US" sz="1400" b="0" dirty="0" err="1" smtClean="0"/>
              <a:t>apis</a:t>
            </a:r>
            <a:r>
              <a:rPr lang="en-US" sz="1400" b="0" dirty="0" smtClean="0"/>
              <a:t>/</a:t>
            </a:r>
            <a:r>
              <a:rPr lang="en-US" sz="1400" dirty="0" err="1" smtClean="0"/>
              <a:t>RestTutorialServer</a:t>
            </a:r>
            <a:r>
              <a:rPr lang="en-US" sz="1400" b="0" dirty="0" err="1" smtClean="0"/>
              <a:t>?include</a:t>
            </a:r>
            <a:r>
              <a:rPr lang="en-US" sz="1400" b="0" dirty="0" smtClean="0"/>
              <a:t>=</a:t>
            </a:r>
            <a:r>
              <a:rPr lang="en-US" sz="1400" b="0" dirty="0" err="1" smtClean="0"/>
              <a:t>content&amp;include</a:t>
            </a:r>
            <a:r>
              <a:rPr lang="en-US" sz="1400" b="0" dirty="0" smtClean="0"/>
              <a:t>=modules"</a:t>
            </a:r>
          </a:p>
          <a:p>
            <a:pPr marL="0" indent="0">
              <a:buNone/>
            </a:pPr>
            <a:r>
              <a:rPr lang="en-US" sz="1400" b="1" u="sng" dirty="0" smtClean="0"/>
              <a:t>Get configuration</a:t>
            </a:r>
            <a:endParaRPr lang="en-IN" sz="1400" b="1" u="sng" dirty="0" smtClean="0"/>
          </a:p>
          <a:p>
            <a:pPr marL="0" lvl="0" indent="0">
              <a:buNone/>
            </a:pPr>
            <a:r>
              <a:rPr lang="en-US" sz="1200" b="0" dirty="0" smtClean="0"/>
              <a:t>curl --</a:t>
            </a:r>
            <a:r>
              <a:rPr lang="en-US" sz="1200" b="0" dirty="0" err="1" smtClean="0"/>
              <a:t>anyauth</a:t>
            </a:r>
            <a:r>
              <a:rPr lang="en-US" sz="1200" b="0" dirty="0" smtClean="0"/>
              <a:t> --user </a:t>
            </a:r>
            <a:r>
              <a:rPr lang="en-US" sz="1200" b="0" dirty="0" err="1" smtClean="0"/>
              <a:t>admin:admin</a:t>
            </a:r>
            <a:r>
              <a:rPr lang="en-US" sz="1200" b="0" dirty="0" smtClean="0"/>
              <a:t> -X GET -H "Accept: application/</a:t>
            </a:r>
            <a:r>
              <a:rPr lang="en-US" sz="1200" b="0" dirty="0" err="1" smtClean="0"/>
              <a:t>json</a:t>
            </a:r>
            <a:r>
              <a:rPr lang="en-US" sz="1200" b="0" dirty="0" smtClean="0"/>
              <a:t>" http://13.126.10.195:8002/v1/rest-apis</a:t>
            </a:r>
          </a:p>
          <a:p>
            <a:pPr marL="0" lvl="0" indent="0">
              <a:buNone/>
            </a:pPr>
            <a:r>
              <a:rPr lang="en-US" sz="1400" b="1" u="sng" dirty="0" smtClean="0"/>
              <a:t>Get configuration for database name</a:t>
            </a:r>
            <a:endParaRPr lang="en-IN" sz="1400" b="1" u="sng" dirty="0" smtClean="0"/>
          </a:p>
          <a:p>
            <a:pPr marL="0" indent="0">
              <a:buNone/>
            </a:pPr>
            <a:r>
              <a:rPr lang="en-US" sz="1400" b="0" dirty="0" smtClean="0"/>
              <a:t>curl --</a:t>
            </a:r>
            <a:r>
              <a:rPr lang="en-US" sz="1400" b="0" dirty="0" err="1" smtClean="0"/>
              <a:t>anyauth</a:t>
            </a:r>
            <a:r>
              <a:rPr lang="en-US" sz="1400" b="0" dirty="0" smtClean="0"/>
              <a:t> --user </a:t>
            </a:r>
            <a:r>
              <a:rPr lang="en-US" sz="1400" b="0" dirty="0" err="1" smtClean="0"/>
              <a:t>admin:admin</a:t>
            </a:r>
            <a:r>
              <a:rPr lang="en-US" sz="1400" b="0" dirty="0" smtClean="0"/>
              <a:t> -X GET -H "Accept: application/</a:t>
            </a:r>
            <a:r>
              <a:rPr lang="en-US" sz="1400" b="0" dirty="0" err="1" smtClean="0"/>
              <a:t>json</a:t>
            </a:r>
            <a:r>
              <a:rPr lang="en-US" sz="1400" b="0" dirty="0" smtClean="0"/>
              <a:t>" http://13.126.10.195:8002/v1/rest-apis?database=REST-example-db</a:t>
            </a:r>
          </a:p>
          <a:p>
            <a:pPr marL="0" indent="0">
              <a:buNone/>
            </a:pPr>
            <a:r>
              <a:rPr lang="en-US" sz="1400" b="1" u="sng" dirty="0" smtClean="0"/>
              <a:t>Get Instance Configuration by Instance Name</a:t>
            </a:r>
            <a:r>
              <a:rPr lang="en-US" sz="1400" u="sng" dirty="0" smtClean="0"/>
              <a:t> </a:t>
            </a:r>
            <a:endParaRPr lang="en-IN" sz="1400" u="sng" dirty="0" smtClean="0"/>
          </a:p>
          <a:p>
            <a:r>
              <a:rPr lang="en-US" b="0" u="none" dirty="0" smtClean="0"/>
              <a:t>curl -X GET --</a:t>
            </a:r>
            <a:r>
              <a:rPr lang="en-US" b="0" u="none" dirty="0" err="1" smtClean="0"/>
              <a:t>anyauth</a:t>
            </a:r>
            <a:r>
              <a:rPr lang="en-US" b="0" u="none" dirty="0" smtClean="0"/>
              <a:t> --user </a:t>
            </a:r>
            <a:r>
              <a:rPr lang="en-US" b="0" u="none" dirty="0" err="1" smtClean="0"/>
              <a:t>admin:admin</a:t>
            </a:r>
            <a:r>
              <a:rPr lang="en-US" b="0" u="none" dirty="0" smtClean="0"/>
              <a:t> -H "Accept: application/</a:t>
            </a:r>
            <a:r>
              <a:rPr lang="en-US" b="0" u="none" dirty="0" err="1" smtClean="0"/>
              <a:t>json</a:t>
            </a:r>
            <a:r>
              <a:rPr lang="en-US" b="0" u="none" dirty="0" smtClean="0"/>
              <a:t>" http://13.126.10.195:8002/v1/rest-apis/kafka-ml-http</a:t>
            </a:r>
          </a:p>
          <a:p>
            <a:endParaRPr lang="en-US" b="0" u="non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3B439-FD49-4948-BDBB-2BE068DACDC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67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1200" b="1" dirty="0" smtClean="0"/>
              <a:t>1. Search with string (GET request)</a:t>
            </a:r>
            <a:endParaRPr lang="en-IN" sz="1200" b="1" dirty="0" smtClean="0"/>
          </a:p>
          <a:p>
            <a:pPr marL="0" indent="0">
              <a:buNone/>
            </a:pPr>
            <a:r>
              <a:rPr lang="en-US" sz="1100" dirty="0" smtClean="0"/>
              <a:t>curl -X GET --</a:t>
            </a:r>
            <a:r>
              <a:rPr lang="en-US" sz="1100" dirty="0" err="1" smtClean="0"/>
              <a:t>anyauth</a:t>
            </a:r>
            <a:r>
              <a:rPr lang="en-US" sz="1100" dirty="0" smtClean="0"/>
              <a:t> --user </a:t>
            </a:r>
            <a:r>
              <a:rPr lang="en-US" sz="1100" dirty="0" err="1" smtClean="0"/>
              <a:t>admin:admin</a:t>
            </a:r>
            <a:r>
              <a:rPr lang="en-US" sz="1100" dirty="0" smtClean="0"/>
              <a:t> "http://13.126.10.195:8000/v1/</a:t>
            </a:r>
            <a:r>
              <a:rPr lang="en-US" sz="1100" dirty="0" err="1" smtClean="0"/>
              <a:t>search?q</a:t>
            </a:r>
            <a:r>
              <a:rPr lang="en-US" sz="1100" dirty="0" smtClean="0"/>
              <a:t>=c1</a:t>
            </a:r>
          </a:p>
          <a:p>
            <a:pPr marL="0" indent="0">
              <a:buNone/>
            </a:pPr>
            <a:r>
              <a:rPr lang="en-IN" sz="1200" b="1" dirty="0" smtClean="0"/>
              <a:t>2. </a:t>
            </a:r>
            <a:r>
              <a:rPr lang="en-US" sz="1200" b="1" dirty="0" smtClean="0"/>
              <a:t>Remove documents from a collection</a:t>
            </a:r>
            <a:endParaRPr lang="en-IN" sz="1200" b="1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/>
              <a:t>curl -X DELETE --</a:t>
            </a:r>
            <a:r>
              <a:rPr lang="en-US" sz="1100" dirty="0" err="1" smtClean="0"/>
              <a:t>anyauth</a:t>
            </a:r>
            <a:r>
              <a:rPr lang="en-US" sz="1100" dirty="0" smtClean="0"/>
              <a:t> --user </a:t>
            </a:r>
            <a:r>
              <a:rPr lang="en-US" sz="11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admin:admin</a:t>
            </a:r>
            <a:r>
              <a:rPr lang="en-US" sz="11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100" dirty="0" smtClean="0"/>
              <a:t>"http://13.126.10.195:8000/v1/</a:t>
            </a:r>
            <a:r>
              <a:rPr lang="en-US" sz="1100" dirty="0" err="1" smtClean="0"/>
              <a:t>search?collections</a:t>
            </a:r>
            <a:r>
              <a:rPr lang="en-US" sz="1100" dirty="0" smtClean="0"/>
              <a:t>=java-collection“</a:t>
            </a:r>
          </a:p>
          <a:p>
            <a:pPr marL="0" indent="0">
              <a:buNone/>
            </a:pPr>
            <a:r>
              <a:rPr lang="en-US" sz="1200" b="1" dirty="0" smtClean="0"/>
              <a:t>3. Remove all the documents from database</a:t>
            </a:r>
            <a:endParaRPr lang="en-IN" sz="1200" b="1" dirty="0" smtClean="0"/>
          </a:p>
          <a:p>
            <a:pPr marL="0" indent="0">
              <a:buNone/>
            </a:pPr>
            <a:r>
              <a:rPr lang="en-US" sz="1100" dirty="0" smtClean="0"/>
              <a:t>curl –</a:t>
            </a:r>
            <a:r>
              <a:rPr lang="en-US" sz="1100" dirty="0" err="1" smtClean="0"/>
              <a:t>anyauth</a:t>
            </a:r>
            <a:r>
              <a:rPr lang="en-US" sz="1100" dirty="0" smtClean="0"/>
              <a:t> –user </a:t>
            </a:r>
            <a:r>
              <a:rPr lang="en-US" sz="11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admin:admin</a:t>
            </a:r>
            <a:r>
              <a:rPr lang="en-US" sz="1100" dirty="0" smtClean="0"/>
              <a:t> –X – I DELETE http://13.126.10.195:8000/v1/search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3B439-FD49-4948-BDBB-2BE068DACDC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74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 smtClean="0"/>
              <a:t>1. Insert documents</a:t>
            </a:r>
            <a:endParaRPr lang="en-IN" sz="1200" b="1" dirty="0" smtClean="0"/>
          </a:p>
          <a:p>
            <a:pPr marL="0" indent="0">
              <a:spcBef>
                <a:spcPts val="400"/>
              </a:spcBef>
              <a:buNone/>
            </a:pPr>
            <a:r>
              <a:rPr lang="en-US" sz="1100" dirty="0" smtClean="0"/>
              <a:t>curl --</a:t>
            </a:r>
            <a:r>
              <a:rPr lang="en-US" sz="1100" dirty="0" err="1" smtClean="0"/>
              <a:t>anyauth</a:t>
            </a:r>
            <a:r>
              <a:rPr lang="en-US" sz="1100" dirty="0" smtClean="0"/>
              <a:t> --user </a:t>
            </a:r>
            <a:r>
              <a:rPr lang="en-US" sz="1100" dirty="0" err="1" smtClean="0"/>
              <a:t>admin:admin</a:t>
            </a:r>
            <a:r>
              <a:rPr lang="en-US" sz="1100" dirty="0" smtClean="0"/>
              <a:t> -X PUT  -d @”./content.xml” -H “Content-type : Application/xml”</a:t>
            </a:r>
            <a:r>
              <a:rPr lang="en-US" sz="1100" baseline="0" dirty="0" smtClean="0"/>
              <a:t> </a:t>
            </a:r>
            <a:r>
              <a:rPr lang="en-US" sz="1100" dirty="0" smtClean="0"/>
              <a:t>http:13.126.10.195:8000/v1/</a:t>
            </a:r>
            <a:r>
              <a:rPr lang="en-US" sz="1100" dirty="0" err="1" smtClean="0"/>
              <a:t>documents?uri</a:t>
            </a:r>
            <a:r>
              <a:rPr lang="en-US" sz="1100" dirty="0" smtClean="0"/>
              <a:t>=/example/content1.xml</a:t>
            </a:r>
          </a:p>
          <a:p>
            <a:pPr marL="0" indent="0">
              <a:buNone/>
            </a:pPr>
            <a:r>
              <a:rPr lang="en-US" sz="1200" b="1" dirty="0" smtClean="0"/>
              <a:t>2. Retrieve documents</a:t>
            </a:r>
            <a:endParaRPr lang="en-IN" sz="1200" b="1" dirty="0" smtClean="0"/>
          </a:p>
          <a:p>
            <a:pPr marL="0" indent="0">
              <a:buNone/>
            </a:pPr>
            <a:r>
              <a:rPr lang="en-US" sz="1100" dirty="0" smtClean="0"/>
              <a:t>curl –</a:t>
            </a:r>
            <a:r>
              <a:rPr lang="en-US" sz="1100" dirty="0" err="1" smtClean="0"/>
              <a:t>anyauth</a:t>
            </a:r>
            <a:r>
              <a:rPr lang="en-US" sz="1100" dirty="0" smtClean="0"/>
              <a:t> –user </a:t>
            </a:r>
            <a:r>
              <a:rPr lang="en-US" sz="1100" dirty="0" err="1" smtClean="0"/>
              <a:t>admin:admin</a:t>
            </a:r>
            <a:r>
              <a:rPr lang="en-US" sz="1100" dirty="0" smtClean="0"/>
              <a:t> –X GET http:13.126.10.195:8000/v1/</a:t>
            </a:r>
            <a:r>
              <a:rPr lang="en-US" sz="1100" dirty="0" err="1" smtClean="0"/>
              <a:t>documents?uri</a:t>
            </a:r>
            <a:r>
              <a:rPr lang="en-US" sz="1100" dirty="0" smtClean="0"/>
              <a:t>=/example/content1.xml</a:t>
            </a:r>
            <a:endParaRPr lang="en-IN" sz="1100" dirty="0" smtClean="0"/>
          </a:p>
          <a:p>
            <a:pPr marL="0" indent="0">
              <a:buNone/>
            </a:pPr>
            <a:r>
              <a:rPr lang="en-US" sz="1200" b="1" dirty="0" smtClean="0"/>
              <a:t>3. Delete a document</a:t>
            </a:r>
            <a:endParaRPr lang="en-IN" sz="1200" b="1" dirty="0" smtClean="0"/>
          </a:p>
          <a:p>
            <a:pPr marL="0" indent="0">
              <a:buNone/>
            </a:pPr>
            <a:r>
              <a:rPr lang="en-US" sz="1100" dirty="0" smtClean="0"/>
              <a:t>curl –</a:t>
            </a:r>
            <a:r>
              <a:rPr lang="en-US" sz="1100" dirty="0" err="1" smtClean="0"/>
              <a:t>anyauth</a:t>
            </a:r>
            <a:r>
              <a:rPr lang="en-US" sz="1100" dirty="0" smtClean="0"/>
              <a:t> –user </a:t>
            </a:r>
            <a:r>
              <a:rPr lang="en-US" sz="1100" dirty="0" err="1" smtClean="0"/>
              <a:t>admin:admin</a:t>
            </a:r>
            <a:r>
              <a:rPr lang="en-US" sz="1100" dirty="0" smtClean="0"/>
              <a:t> –X DELETE http:13.126.10.195:8000/v1/</a:t>
            </a:r>
            <a:r>
              <a:rPr lang="en-US" sz="1100" dirty="0" err="1" smtClean="0"/>
              <a:t>documents?uri</a:t>
            </a:r>
            <a:r>
              <a:rPr lang="en-US" sz="1100" dirty="0" smtClean="0"/>
              <a:t>=/example/content1.xml</a:t>
            </a:r>
            <a:endParaRPr lang="en-IN" sz="11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3B439-FD49-4948-BDBB-2BE068DACDC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46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curl -X PUT --</a:t>
            </a:r>
            <a:r>
              <a:rPr lang="en-US" sz="1200" dirty="0" err="1" smtClean="0"/>
              <a:t>anyauth</a:t>
            </a:r>
            <a:r>
              <a:rPr lang="en-US" sz="1200" dirty="0" smtClean="0"/>
              <a:t> --user </a:t>
            </a:r>
            <a:r>
              <a:rPr lang="en-US" sz="1200" dirty="0" err="1" smtClean="0"/>
              <a:t>admin:admin</a:t>
            </a:r>
            <a:r>
              <a:rPr lang="en-US" sz="1200" dirty="0" smtClean="0"/>
              <a:t> -d </a:t>
            </a:r>
            <a:r>
              <a:rPr lang="en-US" dirty="0" smtClean="0"/>
              <a:t>@"D:/MarkLogic/session/child-cons.xml" </a:t>
            </a:r>
            <a:r>
              <a:rPr lang="en-US" sz="1200" dirty="0" smtClean="0"/>
              <a:t>-H </a:t>
            </a:r>
            <a:r>
              <a:rPr lang="en-US" dirty="0" smtClean="0"/>
              <a:t>“</a:t>
            </a:r>
            <a:r>
              <a:rPr lang="en-US" sz="1200" dirty="0" smtClean="0"/>
              <a:t>Content-type: application/xml</a:t>
            </a:r>
            <a:r>
              <a:rPr lang="en-US" dirty="0" smtClean="0"/>
              <a:t>"</a:t>
            </a:r>
            <a:r>
              <a:rPr lang="en-US" sz="1200" baseline="0" dirty="0" smtClean="0"/>
              <a:t> </a:t>
            </a:r>
            <a:r>
              <a:rPr lang="en-US" sz="1200" dirty="0" smtClean="0"/>
              <a:t>http://13.126.10.195:8002/v1/config/query/child-only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Curl -X GET --</a:t>
            </a:r>
            <a:r>
              <a:rPr lang="en-US" sz="1200" dirty="0" err="1" smtClean="0"/>
              <a:t>anyauth</a:t>
            </a:r>
            <a:r>
              <a:rPr lang="en-US" sz="1200" dirty="0" smtClean="0"/>
              <a:t> --user </a:t>
            </a:r>
            <a:r>
              <a:rPr lang="en-US" sz="1200" dirty="0" err="1" smtClean="0"/>
              <a:t>admin:admin</a:t>
            </a:r>
            <a:r>
              <a:rPr lang="en-US" sz="1200" dirty="0" smtClean="0"/>
              <a:t> http://13.126.10.195:8002/v1/search?q=childContraint:child1&amp;options=child-only</a:t>
            </a:r>
            <a:endParaRPr lang="en-IN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3B439-FD49-4948-BDBB-2BE068DACDC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8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3035" y="4572000"/>
            <a:ext cx="7772400" cy="685800"/>
          </a:xfrm>
        </p:spPr>
        <p:txBody>
          <a:bodyPr lIns="91440" anchor="t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410200"/>
            <a:ext cx="6400800" cy="457200"/>
          </a:xfrm>
        </p:spPr>
        <p:txBody>
          <a:bodyPr lIns="91440" tIns="45720"/>
          <a:lstStyle>
            <a:lvl1pPr marL="0" indent="0">
              <a:buFontTx/>
              <a:buNone/>
              <a:defRPr>
                <a:solidFill>
                  <a:srgbClr val="777777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69888" y="381000"/>
            <a:ext cx="8428037" cy="5875338"/>
          </a:xfrm>
          <a:prstGeom prst="rect">
            <a:avLst/>
          </a:prstGeom>
          <a:noFill/>
          <a:ln w="19050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633756" y="6449149"/>
            <a:ext cx="1075936" cy="26225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marL="173038" indent="-173038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sz="11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Confidential</a:t>
            </a:r>
            <a:endParaRPr lang="en-US" sz="1100" b="1" kern="1200" baseline="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2148" y="6328490"/>
            <a:ext cx="9146148" cy="529510"/>
            <a:chOff x="-2148" y="6328490"/>
            <a:chExt cx="9146148" cy="529510"/>
          </a:xfrm>
        </p:grpSpPr>
        <p:sp>
          <p:nvSpPr>
            <p:cNvPr id="15" name="Rectangle 14"/>
            <p:cNvSpPr/>
            <p:nvPr userDrawn="1"/>
          </p:nvSpPr>
          <p:spPr bwMode="auto">
            <a:xfrm>
              <a:off x="-2148" y="6328490"/>
              <a:ext cx="9144000" cy="308419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3038" marR="0" indent="-173038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tangle 15"/>
            <p:cNvSpPr/>
            <p:nvPr userDrawn="1"/>
          </p:nvSpPr>
          <p:spPr bwMode="auto">
            <a:xfrm>
              <a:off x="0" y="6549581"/>
              <a:ext cx="9144000" cy="308419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3038" marR="0" indent="-173038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05365" y="6426574"/>
            <a:ext cx="1308498" cy="26225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>
            <a:lvl1pPr marL="173038" indent="-173038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lang="en-US" sz="1100" b="1" kern="1200" baseline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69B58FB8-FA96-4092-A8F9-92973AB1175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9" name="Rectangle 6"/>
          <p:cNvSpPr>
            <a:spLocks noChangeArrowheads="1"/>
          </p:cNvSpPr>
          <p:nvPr userDrawn="1"/>
        </p:nvSpPr>
        <p:spPr bwMode="auto">
          <a:xfrm>
            <a:off x="1210234" y="6422587"/>
            <a:ext cx="2877671" cy="27764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marL="173038" indent="-173038">
              <a:lnSpc>
                <a:spcPct val="100000"/>
              </a:lnSpc>
              <a:spcBef>
                <a:spcPct val="50000"/>
              </a:spcBef>
              <a:buNone/>
              <a:defRPr/>
            </a:pPr>
            <a:r>
              <a:rPr lang="en-US" sz="1200" b="1" baseline="0" dirty="0" err="1" smtClean="0">
                <a:solidFill>
                  <a:schemeClr val="bg1"/>
                </a:solidFill>
              </a:rPr>
              <a:t>MarkLogic</a:t>
            </a:r>
            <a:r>
              <a:rPr lang="en-US" sz="1200" b="1" baseline="0" dirty="0" smtClean="0">
                <a:solidFill>
                  <a:schemeClr val="bg1"/>
                </a:solidFill>
              </a:rPr>
              <a:t> COE</a:t>
            </a:r>
            <a:endParaRPr lang="en-US" sz="1200" b="1" dirty="0">
              <a:solidFill>
                <a:srgbClr val="FFFFCC"/>
              </a:solidFill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 userDrawn="1"/>
        </p:nvSpPr>
        <p:spPr bwMode="auto">
          <a:xfrm>
            <a:off x="6065949" y="6406493"/>
            <a:ext cx="3064604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173038" indent="-173038" algn="ctr">
              <a:buFontTx/>
              <a:buNone/>
            </a:pPr>
            <a:r>
              <a:rPr lang="en-US" sz="11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Big Data </a:t>
            </a:r>
            <a:r>
              <a:rPr lang="en-US" sz="1100" b="1" kern="1200" baseline="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Marklogic</a:t>
            </a:r>
            <a:r>
              <a:rPr lang="en-US" sz="11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COE (Cognizant) &lt;BigDataMarklogicCOE@cognizant.com&gt;</a:t>
            </a:r>
            <a:endParaRPr lang="en-US" sz="1200" b="1" kern="1200" baseline="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0F61C9-87A5-473C-AF3D-493B73FE7A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369888"/>
            <a:ext cx="2046288" cy="5718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38" y="369888"/>
            <a:ext cx="5986462" cy="5718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681EDE-0EC3-409F-BC39-A8552BFA80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0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363545" y="3187"/>
            <a:ext cx="8416925" cy="109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</a:pPr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363545" y="1236666"/>
            <a:ext cx="8416925" cy="5006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71977" numCol="1" anchor="t" anchorCtr="0" compatLnSpc="1">
            <a:prstTxWarp prst="textNoShape">
              <a:avLst/>
            </a:prstTxWarp>
          </a:bodyPr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7972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2B2B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2B2B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2B2B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2B2B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2B2B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08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63545" y="3187"/>
            <a:ext cx="8416925" cy="109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</a:pPr>
            <a:r>
              <a:rPr lang="en-US" smtClean="0"/>
              <a:t>Click to edit Master title style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5126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883237" y="6426572"/>
            <a:ext cx="1113952" cy="431427"/>
          </a:xfrm>
        </p:spPr>
        <p:txBody>
          <a:bodyPr/>
          <a:lstStyle>
            <a:lvl1pPr>
              <a:defRPr/>
            </a:lvl1pPr>
          </a:lstStyle>
          <a:p>
            <a:fld id="{848C718A-9BC6-4BC2-A629-BA19BB3B336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4B6BA4-C85A-4261-962B-DFE7356A93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075" y="1219200"/>
            <a:ext cx="4011613" cy="4868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088" y="1219200"/>
            <a:ext cx="4013200" cy="4868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FCD849-AD63-4B72-9C1A-E5A07187B0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59C98B-FFB5-4714-A3F2-D6C83CE343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EC1C15-B7EC-449F-8B37-FB3C305491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6B1174-0BDD-4232-81B2-9B5CA9DCFF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7A8885-FAD5-4A53-8E9D-2B326886D0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6CF8B0-3B4E-41A6-9474-A509505959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-2148" y="6328490"/>
            <a:ext cx="9146148" cy="529510"/>
            <a:chOff x="-2148" y="6328490"/>
            <a:chExt cx="9146148" cy="529510"/>
          </a:xfrm>
        </p:grpSpPr>
        <p:sp>
          <p:nvSpPr>
            <p:cNvPr id="15" name="Rectangle 14"/>
            <p:cNvSpPr/>
            <p:nvPr userDrawn="1"/>
          </p:nvSpPr>
          <p:spPr bwMode="auto">
            <a:xfrm>
              <a:off x="-2148" y="6328490"/>
              <a:ext cx="9144000" cy="308419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3038" marR="0" indent="-173038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 userDrawn="1"/>
          </p:nvSpPr>
          <p:spPr bwMode="auto">
            <a:xfrm>
              <a:off x="0" y="6549581"/>
              <a:ext cx="9144000" cy="308419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3038" marR="0" indent="-173038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5138" y="369888"/>
            <a:ext cx="81454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3075" y="1147948"/>
            <a:ext cx="8177213" cy="486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65125" y="268288"/>
            <a:ext cx="8428038" cy="5988050"/>
          </a:xfrm>
          <a:prstGeom prst="rect">
            <a:avLst/>
          </a:prstGeom>
          <a:noFill/>
          <a:ln w="19050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457200" y="1090613"/>
            <a:ext cx="8229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70515" y="6426574"/>
            <a:ext cx="1308498" cy="26225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>
            <a:lvl1pPr marL="173038" indent="-173038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lang="en-US" sz="1100" b="1" kern="1200" baseline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69B58FB8-FA96-4092-A8F9-92973AB1175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6065949" y="6406493"/>
            <a:ext cx="3064604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173038" indent="-173038" algn="ctr">
              <a:buFontTx/>
              <a:buNone/>
            </a:pPr>
            <a:r>
              <a:rPr lang="en-US" sz="11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Big Data </a:t>
            </a:r>
            <a:r>
              <a:rPr lang="en-US" sz="1100" b="1" kern="1200" baseline="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Marklogic</a:t>
            </a:r>
            <a:r>
              <a:rPr lang="en-US" sz="11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COE (Cognizant) &lt;BigDataMarklogicCOE@cognizant.com&gt;</a:t>
            </a:r>
            <a:endParaRPr lang="en-US" sz="1200" b="1" kern="1200" baseline="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1210234" y="6422587"/>
            <a:ext cx="2877671" cy="27764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marL="173038" indent="-173038">
              <a:lnSpc>
                <a:spcPct val="100000"/>
              </a:lnSpc>
              <a:spcBef>
                <a:spcPct val="50000"/>
              </a:spcBef>
              <a:buNone/>
              <a:defRPr/>
            </a:pPr>
            <a:r>
              <a:rPr lang="en-US" sz="1200" b="1" baseline="0" dirty="0" err="1" smtClean="0">
                <a:solidFill>
                  <a:schemeClr val="bg1"/>
                </a:solidFill>
              </a:rPr>
              <a:t>MarkLogic</a:t>
            </a:r>
            <a:r>
              <a:rPr lang="en-US" sz="1200" b="1" baseline="0" dirty="0" smtClean="0">
                <a:solidFill>
                  <a:schemeClr val="bg1"/>
                </a:solidFill>
              </a:rPr>
              <a:t> COE</a:t>
            </a:r>
            <a:endParaRPr lang="en-US" sz="1200" b="1" dirty="0">
              <a:solidFill>
                <a:srgbClr val="FFFF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4/v1/config/query/child-onl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4/v1/config/resources/extensionNam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arklogic.com/learn/rest/setup-ml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url.haxx.se/download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501165" y="3555218"/>
            <a:ext cx="7772400" cy="685800"/>
          </a:xfrm>
        </p:spPr>
        <p:txBody>
          <a:bodyPr/>
          <a:lstStyle/>
          <a:p>
            <a:r>
              <a:rPr lang="en-IN" dirty="0" smtClean="0"/>
              <a:t>Various </a:t>
            </a:r>
            <a:r>
              <a:rPr lang="en-IN" dirty="0"/>
              <a:t>ways to consume data within </a:t>
            </a:r>
            <a:r>
              <a:rPr lang="en-IN" dirty="0" err="1" smtClean="0"/>
              <a:t>MarkLogic</a:t>
            </a:r>
            <a:endParaRPr lang="en-US" dirty="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593025" y="4965831"/>
            <a:ext cx="6400800" cy="457200"/>
          </a:xfrm>
        </p:spPr>
        <p:txBody>
          <a:bodyPr/>
          <a:lstStyle/>
          <a:p>
            <a:r>
              <a:rPr lang="en-IN" dirty="0" smtClean="0"/>
              <a:t>Integration </a:t>
            </a:r>
            <a:r>
              <a:rPr lang="en-IN" dirty="0"/>
              <a:t>– Java/REST</a:t>
            </a:r>
            <a:endParaRPr lang="en-US" dirty="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572871" y="5391311"/>
            <a:ext cx="7347636" cy="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/search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1600" b="1" dirty="0"/>
              <a:t>1. Search with string (GET request)</a:t>
            </a:r>
            <a:endParaRPr lang="en-IN" sz="1600" b="1" dirty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	http</a:t>
            </a:r>
            <a:r>
              <a:rPr lang="en-US" sz="1400" dirty="0"/>
              <a:t>://localhost :</a:t>
            </a:r>
            <a:r>
              <a:rPr lang="en-US" sz="1400" dirty="0" smtClean="0"/>
              <a:t>8004/v1/</a:t>
            </a:r>
            <a:r>
              <a:rPr lang="en-US" sz="1400" dirty="0" err="1" smtClean="0"/>
              <a:t>search?q</a:t>
            </a:r>
            <a:r>
              <a:rPr lang="en-US" sz="1400" dirty="0" smtClean="0"/>
              <a:t>=child1</a:t>
            </a:r>
          </a:p>
          <a:p>
            <a:pPr marL="0" indent="0">
              <a:buNone/>
            </a:pPr>
            <a:r>
              <a:rPr lang="en-IN" sz="1600" b="1" dirty="0" smtClean="0"/>
              <a:t>2</a:t>
            </a:r>
            <a:r>
              <a:rPr lang="en-IN" sz="1600" b="1" dirty="0"/>
              <a:t>. </a:t>
            </a:r>
            <a:r>
              <a:rPr lang="en-US" sz="1600" b="1" dirty="0"/>
              <a:t>Remove documents from a collection (DELETE request)</a:t>
            </a:r>
            <a:endParaRPr lang="en-IN" sz="1600" b="1" dirty="0"/>
          </a:p>
          <a:p>
            <a:pPr marL="0" indent="0">
              <a:buNone/>
            </a:pPr>
            <a:r>
              <a:rPr lang="en-US" sz="1400" dirty="0" smtClean="0"/>
              <a:t>	http</a:t>
            </a:r>
            <a:r>
              <a:rPr lang="en-US" sz="1400" dirty="0"/>
              <a:t>://</a:t>
            </a:r>
            <a:r>
              <a:rPr lang="en-US" sz="1400" dirty="0" smtClean="0"/>
              <a:t>localhost:8004/v1/search?collections=collection-name</a:t>
            </a:r>
          </a:p>
          <a:p>
            <a:pPr marL="0" indent="0">
              <a:buNone/>
            </a:pPr>
            <a:r>
              <a:rPr lang="en-US" sz="1600" b="1" dirty="0" smtClean="0"/>
              <a:t>3</a:t>
            </a:r>
            <a:r>
              <a:rPr lang="en-US" sz="1600" b="1" dirty="0"/>
              <a:t>. Remove all the documents from database (DELETE </a:t>
            </a:r>
            <a:r>
              <a:rPr lang="en-US" sz="1600" b="1" dirty="0" smtClean="0"/>
              <a:t>request)</a:t>
            </a:r>
            <a:endParaRPr lang="en-IN" sz="1600" b="1" dirty="0"/>
          </a:p>
          <a:p>
            <a:pPr marL="0" indent="0">
              <a:buNone/>
            </a:pPr>
            <a:r>
              <a:rPr lang="en-US" sz="1400" dirty="0" smtClean="0"/>
              <a:t>	http</a:t>
            </a:r>
            <a:r>
              <a:rPr lang="en-US" sz="1400" dirty="0"/>
              <a:t>://</a:t>
            </a:r>
            <a:r>
              <a:rPr lang="en-US" sz="1400" dirty="0" smtClean="0"/>
              <a:t>localhost:8004/v1/search</a:t>
            </a: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C718A-9BC6-4BC2-A629-BA19BB3B336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54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/documents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400" dirty="0"/>
              <a:t/>
            </a:r>
            <a:br>
              <a:rPr lang="en-IN" sz="1400" dirty="0"/>
            </a:br>
            <a:r>
              <a:rPr lang="en-US" sz="1600" b="1" dirty="0" smtClean="0"/>
              <a:t>1</a:t>
            </a:r>
            <a:r>
              <a:rPr lang="en-US" sz="1600" b="1" dirty="0"/>
              <a:t>. Insert documents</a:t>
            </a:r>
            <a:endParaRPr lang="en-IN" sz="1600" b="1" dirty="0"/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 smtClean="0"/>
              <a:t>	http:localhost:8004/v1/</a:t>
            </a:r>
            <a:r>
              <a:rPr lang="en-US" sz="1400" dirty="0" err="1" smtClean="0"/>
              <a:t>documents?uri</a:t>
            </a:r>
            <a:r>
              <a:rPr lang="en-US" sz="1400" dirty="0"/>
              <a:t>=/example/content1.xml</a:t>
            </a:r>
          </a:p>
          <a:p>
            <a:pPr marL="0" indent="0">
              <a:buNone/>
            </a:pPr>
            <a:r>
              <a:rPr lang="en-US" sz="1600" b="1" dirty="0"/>
              <a:t>2. Retrieve documents</a:t>
            </a:r>
            <a:endParaRPr lang="en-IN" sz="1600" b="1" dirty="0"/>
          </a:p>
          <a:p>
            <a:pPr marL="0" indent="0">
              <a:buNone/>
            </a:pPr>
            <a:r>
              <a:rPr lang="en-US" sz="1400" dirty="0" smtClean="0"/>
              <a:t>	http:localhost:8004/v1/</a:t>
            </a:r>
            <a:r>
              <a:rPr lang="en-US" sz="1400" dirty="0" err="1" smtClean="0"/>
              <a:t>documents?uri</a:t>
            </a:r>
            <a:r>
              <a:rPr lang="en-US" sz="1400" dirty="0"/>
              <a:t>=/example/content1.xml</a:t>
            </a:r>
            <a:endParaRPr lang="en-IN" sz="1400" dirty="0"/>
          </a:p>
          <a:p>
            <a:pPr marL="0" indent="0">
              <a:buNone/>
            </a:pPr>
            <a:r>
              <a:rPr lang="en-US" sz="1600" b="1" dirty="0"/>
              <a:t>3. Delete a document</a:t>
            </a:r>
            <a:endParaRPr lang="en-IN" sz="1600" b="1" dirty="0"/>
          </a:p>
          <a:p>
            <a:pPr marL="0" indent="0">
              <a:buNone/>
            </a:pPr>
            <a:r>
              <a:rPr lang="en-US" sz="1400" dirty="0" smtClean="0"/>
              <a:t>	http:localhost:8004/v1/</a:t>
            </a:r>
            <a:r>
              <a:rPr lang="en-US" sz="1400" dirty="0" err="1" smtClean="0"/>
              <a:t>documents?uri</a:t>
            </a:r>
            <a:r>
              <a:rPr lang="en-US" sz="1400" dirty="0"/>
              <a:t>=/example/content1.xml</a:t>
            </a: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C718A-9BC6-4BC2-A629-BA19BB3B336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54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/>
              <a:t>config</a:t>
            </a:r>
            <a:r>
              <a:rPr lang="en-US" dirty="0"/>
              <a:t>/query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u="sng" dirty="0" smtClean="0"/>
              <a:t>Constraint configuration:</a:t>
            </a:r>
          </a:p>
          <a:p>
            <a:pPr marL="0" indent="0">
              <a:buNone/>
            </a:pPr>
            <a:r>
              <a:rPr lang="en-US" sz="1400" dirty="0" smtClean="0"/>
              <a:t>&lt;</a:t>
            </a:r>
            <a:r>
              <a:rPr lang="en-US" sz="1400" dirty="0"/>
              <a:t>options </a:t>
            </a:r>
            <a:r>
              <a:rPr lang="en-US" sz="1400" dirty="0" err="1"/>
              <a:t>xmlns</a:t>
            </a:r>
            <a:r>
              <a:rPr lang="en-US" sz="1400" dirty="0"/>
              <a:t>= “http://marklogic.com/</a:t>
            </a:r>
            <a:r>
              <a:rPr lang="en-US" sz="1400" dirty="0" err="1"/>
              <a:t>appservices</a:t>
            </a:r>
            <a:r>
              <a:rPr lang="en-US" sz="1400" dirty="0"/>
              <a:t>/search”&gt;</a:t>
            </a:r>
            <a:endParaRPr lang="en-IN" sz="1400" dirty="0"/>
          </a:p>
          <a:p>
            <a:pPr marL="400050" lvl="1" indent="0">
              <a:buNone/>
            </a:pPr>
            <a:r>
              <a:rPr lang="en-US" sz="1400" dirty="0" smtClean="0"/>
              <a:t>&lt;</a:t>
            </a:r>
            <a:r>
              <a:rPr lang="en-US" sz="1400" dirty="0"/>
              <a:t>constraint name</a:t>
            </a:r>
            <a:r>
              <a:rPr lang="en-US" sz="1400" dirty="0" smtClean="0"/>
              <a:t>=“</a:t>
            </a:r>
            <a:r>
              <a:rPr lang="en-US" sz="1400" dirty="0" err="1" smtClean="0"/>
              <a:t>childConstraint</a:t>
            </a:r>
            <a:r>
              <a:rPr lang="en-US" sz="1400" dirty="0"/>
              <a:t>”&gt;</a:t>
            </a:r>
            <a:endParaRPr lang="en-IN" sz="1400" dirty="0"/>
          </a:p>
          <a:p>
            <a:pPr marL="800100" lvl="2" indent="0">
              <a:buNone/>
            </a:pPr>
            <a:r>
              <a:rPr lang="en-US" sz="1400" dirty="0"/>
              <a:t>&lt;word</a:t>
            </a:r>
            <a:r>
              <a:rPr lang="en-US" sz="1400" dirty="0" smtClean="0"/>
              <a:t>&gt;&lt;</a:t>
            </a:r>
            <a:r>
              <a:rPr lang="en-US" sz="1400" dirty="0"/>
              <a:t>element ns=“” name </a:t>
            </a:r>
            <a:r>
              <a:rPr lang="en-US" sz="1400" dirty="0" smtClean="0"/>
              <a:t>=“child”/&gt;&lt;/</a:t>
            </a:r>
            <a:r>
              <a:rPr lang="en-US" sz="1400" dirty="0"/>
              <a:t>word&gt;</a:t>
            </a:r>
            <a:endParaRPr lang="en-IN" sz="1400" dirty="0"/>
          </a:p>
          <a:p>
            <a:pPr marL="800100" lvl="2" indent="0">
              <a:buNone/>
            </a:pPr>
            <a:r>
              <a:rPr lang="en-US" sz="1400" dirty="0" smtClean="0"/>
              <a:t>&lt;</a:t>
            </a:r>
            <a:r>
              <a:rPr lang="en-US" sz="1400" dirty="0"/>
              <a:t>term</a:t>
            </a:r>
            <a:r>
              <a:rPr lang="en-US" sz="1400" dirty="0" smtClean="0"/>
              <a:t>&gt; </a:t>
            </a:r>
            <a:r>
              <a:rPr lang="en-US" sz="1400" dirty="0"/>
              <a:t>&lt;term-option&gt;case-sensitive&lt;/term-option</a:t>
            </a:r>
            <a:r>
              <a:rPr lang="en-US" sz="1400" dirty="0" smtClean="0"/>
              <a:t>&gt;&lt;/</a:t>
            </a:r>
            <a:r>
              <a:rPr lang="en-US" sz="1400" dirty="0"/>
              <a:t>term&gt;</a:t>
            </a:r>
            <a:endParaRPr lang="en-IN" sz="1400" dirty="0"/>
          </a:p>
          <a:p>
            <a:pPr marL="400050" lvl="1" indent="0">
              <a:buNone/>
            </a:pPr>
            <a:r>
              <a:rPr lang="en-US" sz="1400" dirty="0"/>
              <a:t>&lt;/constraint&gt;</a:t>
            </a:r>
            <a:endParaRPr lang="en-IN" sz="1400" dirty="0"/>
          </a:p>
          <a:p>
            <a:pPr marL="0" indent="0">
              <a:buNone/>
            </a:pPr>
            <a:r>
              <a:rPr lang="en-US" sz="1400" dirty="0"/>
              <a:t>&lt;/options&gt;  </a:t>
            </a:r>
            <a:endParaRPr lang="en-IN" sz="1400" dirty="0"/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r>
              <a:rPr lang="en-US" sz="1600" b="1" dirty="0"/>
              <a:t>Installing configuration</a:t>
            </a:r>
            <a:endParaRPr lang="en-IN" sz="1600" b="1" dirty="0"/>
          </a:p>
          <a:p>
            <a:pPr marL="0" indent="0">
              <a:buNone/>
            </a:pPr>
            <a:r>
              <a:rPr lang="en-US" sz="1400" dirty="0"/>
              <a:t>Curl –</a:t>
            </a:r>
            <a:r>
              <a:rPr lang="en-US" sz="1400" dirty="0" err="1"/>
              <a:t>anyauth</a:t>
            </a:r>
            <a:r>
              <a:rPr lang="en-US" sz="1400" dirty="0"/>
              <a:t> –user </a:t>
            </a:r>
            <a:r>
              <a:rPr lang="en-US" sz="1400" dirty="0" err="1"/>
              <a:t>username:password</a:t>
            </a:r>
            <a:r>
              <a:rPr lang="en-US" sz="1400" dirty="0"/>
              <a:t> –T  “./my-options.txt” –H “</a:t>
            </a:r>
            <a:r>
              <a:rPr lang="en-US" sz="1400" dirty="0" err="1"/>
              <a:t>Content-type:application</a:t>
            </a:r>
            <a:r>
              <a:rPr lang="en-US" sz="1400" dirty="0"/>
              <a:t>/xml”\</a:t>
            </a:r>
            <a:endParaRPr lang="en-IN" sz="1400" dirty="0"/>
          </a:p>
          <a:p>
            <a:pPr marL="0" indent="0">
              <a:buNone/>
            </a:pPr>
            <a:r>
              <a:rPr lang="en-US" sz="1400" u="sng" dirty="0">
                <a:hlinkClick r:id="rId3"/>
              </a:rPr>
              <a:t>http://</a:t>
            </a:r>
            <a:r>
              <a:rPr lang="en-US" sz="1400" u="sng" dirty="0" smtClean="0">
                <a:hlinkClick r:id="rId3"/>
              </a:rPr>
              <a:t>localhost:8004/v1/config/query/child-only</a:t>
            </a:r>
            <a:endParaRPr lang="en-US" sz="1400" u="sng" dirty="0" smtClean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US" sz="1600" b="1" dirty="0"/>
              <a:t>Using the service</a:t>
            </a:r>
            <a:endParaRPr lang="en-IN" sz="1600" b="1" dirty="0"/>
          </a:p>
          <a:p>
            <a:pPr marL="0" indent="0">
              <a:buNone/>
            </a:pPr>
            <a:r>
              <a:rPr lang="en-US" sz="1400" dirty="0"/>
              <a:t>Curl –</a:t>
            </a:r>
            <a:r>
              <a:rPr lang="en-US" sz="1400" dirty="0" err="1"/>
              <a:t>anyauth</a:t>
            </a:r>
            <a:r>
              <a:rPr lang="en-US" sz="1400" dirty="0"/>
              <a:t> –user </a:t>
            </a:r>
            <a:r>
              <a:rPr lang="en-US" sz="1400" dirty="0" err="1"/>
              <a:t>username:password</a:t>
            </a:r>
            <a:r>
              <a:rPr lang="en-US" sz="1400" dirty="0"/>
              <a:t> –X GET  http://</a:t>
            </a:r>
            <a:r>
              <a:rPr lang="en-US" sz="1400" dirty="0" smtClean="0"/>
              <a:t>localhost:8004/v1/search?q=childContraint:child1&amp;options=child-only</a:t>
            </a: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C718A-9BC6-4BC2-A629-BA19BB3B336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26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REST API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 smtClean="0"/>
              <a:t>Create </a:t>
            </a:r>
            <a:r>
              <a:rPr lang="en-US" sz="1200" dirty="0"/>
              <a:t>an XQuery library module that implements the extension. </a:t>
            </a:r>
            <a:endParaRPr lang="en-IN" sz="1200" dirty="0"/>
          </a:p>
          <a:p>
            <a:r>
              <a:rPr lang="en-US" sz="1200" dirty="0"/>
              <a:t>Install the extension in a MarkLogic REST API instance to make it available to applications. </a:t>
            </a:r>
            <a:endParaRPr lang="en-IN" sz="1200" dirty="0"/>
          </a:p>
          <a:p>
            <a:r>
              <a:rPr lang="en-US" sz="1200" dirty="0"/>
              <a:t>Access the extension service through a /resources/{</a:t>
            </a:r>
            <a:r>
              <a:rPr lang="en-US" sz="1200" dirty="0" err="1"/>
              <a:t>extensionName</a:t>
            </a:r>
            <a:r>
              <a:rPr lang="en-US" sz="1200" dirty="0"/>
              <a:t>} service endpoint </a:t>
            </a:r>
            <a:r>
              <a:rPr lang="en-US" sz="1200" dirty="0" smtClean="0"/>
              <a:t> </a:t>
            </a:r>
            <a:endParaRPr lang="en-IN" sz="1200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lvl="0"/>
            <a:endParaRPr lang="en-US" sz="1200" dirty="0" smtClean="0"/>
          </a:p>
          <a:p>
            <a:pPr lvl="0"/>
            <a:endParaRPr lang="en-US" sz="1200" dirty="0"/>
          </a:p>
          <a:p>
            <a:pPr lvl="0"/>
            <a:r>
              <a:rPr lang="en-US" sz="1200" dirty="0" smtClean="0"/>
              <a:t>The </a:t>
            </a:r>
            <a:r>
              <a:rPr lang="en-US" sz="1200" i="1" dirty="0" err="1"/>
              <a:t>extensionName</a:t>
            </a:r>
            <a:r>
              <a:rPr lang="en-US" sz="1200" i="1" dirty="0"/>
              <a:t> </a:t>
            </a:r>
            <a:r>
              <a:rPr lang="en-US" sz="1200" dirty="0"/>
              <a:t>in the module namespace is the user-defined name under which the extension is installed and by which applications access the service</a:t>
            </a:r>
            <a:endParaRPr lang="en-IN" sz="1200" dirty="0"/>
          </a:p>
          <a:p>
            <a:pPr lvl="0"/>
            <a:r>
              <a:rPr lang="en-US" sz="1200" dirty="0"/>
              <a:t>Each extension should have a unique name within the </a:t>
            </a:r>
            <a:r>
              <a:rPr lang="en-US" sz="1200" dirty="0" err="1"/>
              <a:t>MarkLogic</a:t>
            </a:r>
            <a:r>
              <a:rPr lang="en-US" sz="1200" dirty="0"/>
              <a:t> REST API instance in which it is installed</a:t>
            </a:r>
            <a:endParaRPr lang="en-IN" sz="1200" dirty="0"/>
          </a:p>
          <a:p>
            <a:pPr lvl="0"/>
            <a:r>
              <a:rPr lang="en-US" sz="1200" i="1" dirty="0" err="1"/>
              <a:t>yourNSPrefix</a:t>
            </a:r>
            <a:r>
              <a:rPr lang="en-US" sz="1200" i="1" dirty="0"/>
              <a:t> </a:t>
            </a:r>
            <a:r>
              <a:rPr lang="en-US" sz="1200" dirty="0"/>
              <a:t>is a namespace prefix of your  choosing</a:t>
            </a:r>
            <a:endParaRPr lang="en-IN" sz="12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C718A-9BC6-4BC2-A629-BA19BB3B336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2" descr="C:\Users\500962\Pictures\ML\rest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19" y="2046702"/>
            <a:ext cx="462915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500962\Pictures\ML\rest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143" y="2542860"/>
            <a:ext cx="30670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570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REST API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/>
              <a:t>1. Installing a Resource Service Extension</a:t>
            </a:r>
            <a:endParaRPr lang="en-IN" sz="1400" b="1" dirty="0"/>
          </a:p>
          <a:p>
            <a:pPr marL="0" indent="0">
              <a:buNone/>
            </a:pPr>
            <a:r>
              <a:rPr lang="en-US" sz="1200" dirty="0" smtClean="0"/>
              <a:t>	curl </a:t>
            </a:r>
            <a:r>
              <a:rPr lang="en-US" sz="1200" dirty="0"/>
              <a:t>--</a:t>
            </a:r>
            <a:r>
              <a:rPr lang="en-US" sz="1200" dirty="0" err="1"/>
              <a:t>anyauth</a:t>
            </a:r>
            <a:r>
              <a:rPr lang="en-US" sz="1200" dirty="0"/>
              <a:t> --user </a:t>
            </a:r>
            <a:r>
              <a:rPr lang="en-US" sz="1200" dirty="0" err="1"/>
              <a:t>user:password</a:t>
            </a:r>
            <a:r>
              <a:rPr lang="en-US" sz="1200" dirty="0"/>
              <a:t> -X PUT -T ./</a:t>
            </a:r>
            <a:r>
              <a:rPr lang="en-US" sz="1200" dirty="0" err="1"/>
              <a:t>extract.xqy</a:t>
            </a:r>
            <a:r>
              <a:rPr lang="en-US" sz="1200" dirty="0"/>
              <a:t> \ -H "Content-type: application/</a:t>
            </a:r>
            <a:r>
              <a:rPr lang="en-US" sz="1200" dirty="0" err="1"/>
              <a:t>xquery</a:t>
            </a:r>
            <a:r>
              <a:rPr lang="en-US" sz="1200" dirty="0"/>
              <a:t>" \ </a:t>
            </a:r>
            <a:r>
              <a:rPr lang="en-US" sz="1200" dirty="0" smtClean="0"/>
              <a:t>	</a:t>
            </a:r>
            <a:r>
              <a:rPr lang="en-US" sz="1200" dirty="0" smtClean="0">
                <a:hlinkClick r:id="rId2"/>
              </a:rPr>
              <a:t>http</a:t>
            </a:r>
            <a:r>
              <a:rPr lang="en-US" sz="1200" dirty="0">
                <a:hlinkClick r:id="rId2"/>
              </a:rPr>
              <a:t>://</a:t>
            </a:r>
            <a:r>
              <a:rPr lang="en-US" sz="1200" dirty="0" smtClean="0">
                <a:hlinkClick r:id="rId2"/>
              </a:rPr>
              <a:t>localhost:8004/v1/config/resources/</a:t>
            </a:r>
            <a:r>
              <a:rPr lang="en-US" sz="1200" i="1" dirty="0" smtClean="0">
                <a:hlinkClick r:id="rId2"/>
              </a:rPr>
              <a:t>extensionName</a:t>
            </a:r>
            <a:endParaRPr lang="en-US" sz="1200" dirty="0"/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400" b="1" dirty="0"/>
              <a:t>2. Accessing the resource extension</a:t>
            </a:r>
            <a:endParaRPr lang="en-IN" sz="1400" b="1" dirty="0"/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	curl </a:t>
            </a:r>
            <a:r>
              <a:rPr lang="en-US" sz="1200" dirty="0"/>
              <a:t>– </a:t>
            </a:r>
            <a:r>
              <a:rPr lang="en-US" sz="1200" dirty="0" err="1"/>
              <a:t>anyauth</a:t>
            </a:r>
            <a:r>
              <a:rPr lang="en-US" sz="1200" dirty="0"/>
              <a:t> – user </a:t>
            </a:r>
            <a:r>
              <a:rPr lang="en-US" sz="1200" dirty="0" err="1"/>
              <a:t>username:password</a:t>
            </a:r>
            <a:r>
              <a:rPr lang="en-US" sz="1200" dirty="0"/>
              <a:t> –X  GET\</a:t>
            </a:r>
            <a:endParaRPr lang="en-IN" sz="1200" dirty="0"/>
          </a:p>
          <a:p>
            <a:pPr marL="0" indent="0">
              <a:buNone/>
            </a:pPr>
            <a:r>
              <a:rPr lang="en-US" sz="1200" dirty="0" smtClean="0"/>
              <a:t>	http</a:t>
            </a:r>
            <a:r>
              <a:rPr lang="en-US" sz="1200" dirty="0"/>
              <a:t>://localhost:8004/v1/resource/</a:t>
            </a:r>
            <a:r>
              <a:rPr lang="en-US" sz="1200" i="1" dirty="0"/>
              <a:t>extensionName?rs:param1=paramValue1</a:t>
            </a:r>
            <a:endParaRPr lang="en-IN" sz="1200" dirty="0"/>
          </a:p>
          <a:p>
            <a:pPr marL="0" indent="0">
              <a:buNone/>
            </a:pPr>
            <a:r>
              <a:rPr lang="en-IN" sz="1200" dirty="0"/>
              <a:t> </a:t>
            </a:r>
          </a:p>
          <a:p>
            <a:pPr marL="0" indent="0">
              <a:buNone/>
            </a:pPr>
            <a:r>
              <a:rPr lang="en-IN" sz="1200" dirty="0"/>
              <a:t> </a:t>
            </a:r>
          </a:p>
          <a:p>
            <a:pPr marL="0" indent="0">
              <a:buNone/>
            </a:pPr>
            <a:endParaRPr lang="en-I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C718A-9BC6-4BC2-A629-BA19BB3B336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04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Java-XCC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JAR files,</a:t>
            </a:r>
          </a:p>
          <a:p>
            <a:pPr lvl="1"/>
            <a:r>
              <a:rPr lang="en-US" dirty="0" smtClean="0"/>
              <a:t>marklogic-xcc-9.0.4.jar</a:t>
            </a:r>
          </a:p>
          <a:p>
            <a:pPr lvl="1"/>
            <a:r>
              <a:rPr lang="en-US" dirty="0" smtClean="0"/>
              <a:t>marklogic-xcc-examples-9.0.4.jar</a:t>
            </a:r>
          </a:p>
          <a:p>
            <a:r>
              <a:rPr lang="en-US" dirty="0" smtClean="0"/>
              <a:t>Frequently used packages,</a:t>
            </a:r>
            <a:endParaRPr lang="en-US" dirty="0"/>
          </a:p>
          <a:p>
            <a:pPr lvl="1"/>
            <a:r>
              <a:rPr lang="en-US" dirty="0" err="1" smtClean="0"/>
              <a:t>com.marklogic.xcc.ContentSource</a:t>
            </a:r>
            <a:r>
              <a:rPr lang="en-US" dirty="0"/>
              <a:t>;</a:t>
            </a:r>
          </a:p>
          <a:p>
            <a:pPr lvl="1"/>
            <a:r>
              <a:rPr lang="en-US" dirty="0" err="1" smtClean="0"/>
              <a:t>com.marklogic.xcc.ContentSourceFactory</a:t>
            </a:r>
            <a:r>
              <a:rPr lang="en-US" dirty="0"/>
              <a:t>;</a:t>
            </a:r>
          </a:p>
          <a:p>
            <a:pPr lvl="1"/>
            <a:r>
              <a:rPr lang="en-US" dirty="0" err="1" smtClean="0"/>
              <a:t>com.marklogic.xcc.Request</a:t>
            </a:r>
            <a:r>
              <a:rPr lang="en-US" dirty="0"/>
              <a:t>;</a:t>
            </a:r>
          </a:p>
          <a:p>
            <a:pPr lvl="1"/>
            <a:r>
              <a:rPr lang="en-US" dirty="0" err="1" smtClean="0"/>
              <a:t>com.marklogic.xcc.ResultSequence</a:t>
            </a:r>
            <a:r>
              <a:rPr lang="en-US" dirty="0"/>
              <a:t>;</a:t>
            </a:r>
          </a:p>
          <a:p>
            <a:pPr lvl="1"/>
            <a:r>
              <a:rPr lang="en-US" dirty="0" err="1" smtClean="0"/>
              <a:t>com.marklogic.xcc.Session</a:t>
            </a:r>
            <a:r>
              <a:rPr lang="en-US" dirty="0"/>
              <a:t>;</a:t>
            </a:r>
          </a:p>
          <a:p>
            <a:pPr lvl="1"/>
            <a:r>
              <a:rPr lang="en-US" dirty="0" err="1" smtClean="0"/>
              <a:t>com.marklogic.xcc.exceptions.RequestException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C718A-9BC6-4BC2-A629-BA19BB3B336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135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Java-XCC connection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1800" dirty="0"/>
              <a:t>https://developer.marklogic.com/try/java/index </a:t>
            </a:r>
          </a:p>
          <a:p>
            <a:pPr marL="0" indent="0">
              <a:buNone/>
            </a:pPr>
            <a:r>
              <a:rPr lang="en-US" sz="1800" dirty="0"/>
              <a:t>https://docs.marklogic.com/guide/java/intro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C718A-9BC6-4BC2-A629-BA19BB3B336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63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REST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Api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instance is HTTP app server configured to service http request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Each REST API instance can host a single application 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Create, retrieve, update, and delete documents, metadata</a:t>
            </a:r>
          </a:p>
          <a:p>
            <a:pPr>
              <a:buFont typeface="Wingdings" pitchFamily="2" charset="2"/>
              <a:buChar char="Ø"/>
            </a:pPr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3823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Terms and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C718A-9BC6-4BC2-A629-BA19BB3B3369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764543"/>
              </p:ext>
            </p:extLst>
          </p:nvPr>
        </p:nvGraphicFramePr>
        <p:xfrm>
          <a:off x="473075" y="1270595"/>
          <a:ext cx="8220549" cy="433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3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7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Term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Definition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REST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err="1" smtClean="0"/>
                        <a:t>REpresentational</a:t>
                      </a:r>
                      <a:r>
                        <a:rPr lang="en-IN" sz="1400" dirty="0" smtClean="0"/>
                        <a:t> State Transfer, an architecture style that, in the context of the </a:t>
                      </a:r>
                      <a:r>
                        <a:rPr lang="en-IN" sz="1400" dirty="0" err="1" smtClean="0"/>
                        <a:t>MarkLoic</a:t>
                      </a:r>
                      <a:r>
                        <a:rPr lang="en-IN" sz="1400" dirty="0" smtClean="0"/>
                        <a:t> REST API, describes the use of </a:t>
                      </a:r>
                      <a:r>
                        <a:rPr lang="en-IN" sz="1400" b="1" u="sng" dirty="0" smtClean="0"/>
                        <a:t>HTTP</a:t>
                      </a:r>
                      <a:r>
                        <a:rPr lang="en-IN" sz="1400" dirty="0" smtClean="0"/>
                        <a:t> to make calls </a:t>
                      </a:r>
                      <a:r>
                        <a:rPr lang="en-IN" sz="1400" b="1" u="sng" dirty="0" smtClean="0"/>
                        <a:t>between</a:t>
                      </a:r>
                      <a:r>
                        <a:rPr lang="en-IN" sz="1400" dirty="0" smtClean="0"/>
                        <a:t> a </a:t>
                      </a:r>
                      <a:r>
                        <a:rPr lang="en-IN" sz="1400" b="1" u="sng" dirty="0" smtClean="0"/>
                        <a:t>client</a:t>
                      </a:r>
                      <a:r>
                        <a:rPr lang="en-IN" sz="1400" dirty="0" smtClean="0"/>
                        <a:t> application and </a:t>
                      </a:r>
                      <a:r>
                        <a:rPr lang="en-IN" sz="1400" dirty="0" err="1" smtClean="0"/>
                        <a:t>MarkLogic</a:t>
                      </a:r>
                      <a:r>
                        <a:rPr lang="en-IN" sz="1400" dirty="0" smtClean="0"/>
                        <a:t> </a:t>
                      </a:r>
                      <a:r>
                        <a:rPr lang="en-IN" sz="1400" b="1" u="sng" dirty="0" smtClean="0"/>
                        <a:t>Server</a:t>
                      </a:r>
                      <a:r>
                        <a:rPr lang="en-IN" sz="1400" dirty="0" smtClean="0"/>
                        <a:t> to create, update,</a:t>
                      </a:r>
                      <a:r>
                        <a:rPr lang="en-IN" sz="1400" baseline="0" dirty="0" smtClean="0"/>
                        <a:t> </a:t>
                      </a:r>
                      <a:r>
                        <a:rPr lang="en-IN" sz="1400" dirty="0" smtClean="0"/>
                        <a:t>delete and query content and metadata in the database.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Resource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An abstraction of a </a:t>
                      </a:r>
                      <a:r>
                        <a:rPr lang="en-IN" sz="1400" dirty="0" err="1" smtClean="0"/>
                        <a:t>MarkLogic</a:t>
                      </a:r>
                      <a:r>
                        <a:rPr lang="en-IN" sz="1400" dirty="0" smtClean="0"/>
                        <a:t> REST API service, as presented by the REST architecture.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resource address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A URL that identifies a </a:t>
                      </a:r>
                      <a:r>
                        <a:rPr lang="en-IN" sz="1400" dirty="0" err="1" smtClean="0"/>
                        <a:t>MarkLogic</a:t>
                      </a:r>
                      <a:r>
                        <a:rPr lang="en-IN" sz="1400" dirty="0" smtClean="0"/>
                        <a:t> Server resource.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Rewriter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An XQuery module that interprets the URL of an incoming HTTP request and rewrites it to an internal URL that services the request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RESTAPI instance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An instantiation of the </a:t>
                      </a:r>
                      <a:r>
                        <a:rPr lang="en-IN" sz="1400" dirty="0" err="1" smtClean="0"/>
                        <a:t>MarkLogic</a:t>
                      </a:r>
                      <a:r>
                        <a:rPr lang="en-IN" sz="1400" dirty="0" smtClean="0"/>
                        <a:t> REST API against which applications can make </a:t>
                      </a:r>
                      <a:r>
                        <a:rPr lang="en-IN" sz="1400" dirty="0" err="1" smtClean="0"/>
                        <a:t>RESTful</a:t>
                      </a:r>
                      <a:r>
                        <a:rPr lang="en-IN" sz="1400" dirty="0" smtClean="0"/>
                        <a:t> HTTP requests. An instance consists of an HTTP App Server, a URL rewriter, a content database, a modules database, and the modules that implement the API.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Extension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An user-defined </a:t>
                      </a:r>
                      <a:r>
                        <a:rPr lang="en-IN" sz="1400" dirty="0" err="1" smtClean="0"/>
                        <a:t>XQuerv</a:t>
                      </a:r>
                      <a:r>
                        <a:rPr lang="en-IN" sz="1400" dirty="0" smtClean="0"/>
                        <a:t> module that implements additional resource services that are made available through the </a:t>
                      </a:r>
                      <a:r>
                        <a:rPr lang="en-IN" sz="1400" dirty="0" err="1" smtClean="0"/>
                        <a:t>MarkLogic</a:t>
                      </a:r>
                      <a:r>
                        <a:rPr lang="en-IN" sz="1400" dirty="0" smtClean="0"/>
                        <a:t> REST API.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24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903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</a:t>
            </a:r>
            <a:r>
              <a:rPr lang="en-US" dirty="0" err="1" smtClean="0"/>
              <a:t>Api</a:t>
            </a:r>
            <a:r>
              <a:rPr lang="en-US" dirty="0" smtClean="0"/>
              <a:t> - Roles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486723" y="1393427"/>
          <a:ext cx="8193253" cy="3205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8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5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Role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Description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Rest-reader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Enables read operations through the </a:t>
                      </a:r>
                      <a:r>
                        <a:rPr lang="en-IN" sz="1400" dirty="0" err="1" smtClean="0"/>
                        <a:t>MarkLogic</a:t>
                      </a:r>
                      <a:r>
                        <a:rPr lang="en-IN" sz="1400" dirty="0" smtClean="0"/>
                        <a:t> REST APL such as retrieving documents and metadata. This role does not grant any other privileges, so the user might still require additional privileges to read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Rest-writer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Enables write operations through the </a:t>
                      </a:r>
                      <a:r>
                        <a:rPr lang="en-IN" sz="1400" dirty="0" err="1" smtClean="0"/>
                        <a:t>MarkLogic</a:t>
                      </a:r>
                      <a:r>
                        <a:rPr lang="en-IN" sz="1400" dirty="0" smtClean="0"/>
                        <a:t> REST API, such as creating documents, metadata, or configuration information. This role does not grant any other privileges, so the user might still require additional privileges to write content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rest-admin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Enables administrative operations through the </a:t>
                      </a:r>
                      <a:r>
                        <a:rPr lang="en-IN" sz="1400" dirty="0" err="1" smtClean="0"/>
                        <a:t>MarkLogic</a:t>
                      </a:r>
                      <a:r>
                        <a:rPr lang="en-IN" sz="1400" dirty="0" smtClean="0"/>
                        <a:t> REST API,</a:t>
                      </a:r>
                      <a:r>
                        <a:rPr lang="en-IN" sz="1400" baseline="0" dirty="0" smtClean="0"/>
                        <a:t> </a:t>
                      </a:r>
                      <a:r>
                        <a:rPr lang="en-IN" sz="1400" dirty="0" smtClean="0"/>
                        <a:t>such as creating an instance and managing instance configuration. This role does not grant any other privileges, so the user might still require additional privileges.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C718A-9BC6-4BC2-A629-BA19BB3B336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61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Instance creation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It can be created in two </a:t>
            </a:r>
            <a:r>
              <a:rPr lang="en-US" sz="1400" dirty="0" smtClean="0"/>
              <a:t>ways.</a:t>
            </a:r>
            <a:endParaRPr lang="en-US" sz="1400" dirty="0"/>
          </a:p>
          <a:p>
            <a:pPr marL="400050" lvl="1" indent="0">
              <a:buNone/>
            </a:pPr>
            <a:r>
              <a:rPr lang="en-US" sz="1400" dirty="0"/>
              <a:t> 1. I</a:t>
            </a:r>
            <a:r>
              <a:rPr lang="en-US" sz="1400" dirty="0" smtClean="0"/>
              <a:t>nteractively (</a:t>
            </a:r>
            <a:r>
              <a:rPr lang="en-US" sz="1400" dirty="0" err="1" smtClean="0"/>
              <a:t>MarkLogic</a:t>
            </a:r>
            <a:r>
              <a:rPr lang="en-US" sz="1400" dirty="0" smtClean="0"/>
              <a:t> version below 8)</a:t>
            </a:r>
          </a:p>
          <a:p>
            <a:pPr marL="400050" lvl="1" indent="0">
              <a:buNone/>
            </a:pPr>
            <a:r>
              <a:rPr lang="en-US" sz="1400" dirty="0"/>
              <a:t>	refer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developer.marklogic.com/learn/rest/setup-ml7</a:t>
            </a:r>
            <a:r>
              <a:rPr lang="en-US" sz="1400" dirty="0" smtClean="0"/>
              <a:t> </a:t>
            </a:r>
          </a:p>
          <a:p>
            <a:pPr marL="400050" lvl="1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2. </a:t>
            </a:r>
            <a:r>
              <a:rPr lang="en-US" sz="1400" dirty="0"/>
              <a:t>Script </a:t>
            </a:r>
            <a:r>
              <a:rPr lang="en-US" sz="1400" dirty="0" smtClean="0"/>
              <a:t>(</a:t>
            </a:r>
            <a:r>
              <a:rPr lang="en-US" sz="1400" dirty="0" err="1" smtClean="0"/>
              <a:t>cURL</a:t>
            </a:r>
            <a:r>
              <a:rPr lang="en-US" sz="1400" dirty="0" smtClean="0"/>
              <a:t>)</a:t>
            </a:r>
          </a:p>
          <a:p>
            <a:pPr marL="400050" lvl="1" indent="0">
              <a:buNone/>
            </a:pPr>
            <a:r>
              <a:rPr lang="en-US" sz="1400" dirty="0"/>
              <a:t>	refer </a:t>
            </a:r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curl.haxx.se/download.html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C718A-9BC6-4BC2-A629-BA19BB3B336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33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 command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Curl –-</a:t>
            </a:r>
            <a:r>
              <a:rPr lang="en-US" sz="1200" dirty="0" err="1"/>
              <a:t>anyauth</a:t>
            </a:r>
            <a:r>
              <a:rPr lang="en-US" sz="1200" dirty="0"/>
              <a:t>  -- user </a:t>
            </a:r>
            <a:r>
              <a:rPr lang="en-US" sz="1200" dirty="0" err="1"/>
              <a:t>username:password</a:t>
            </a:r>
            <a:r>
              <a:rPr lang="en-US" sz="1200" dirty="0"/>
              <a:t> –X GET –H “Content-type : application/xml”\ http://</a:t>
            </a:r>
            <a:r>
              <a:rPr lang="en-US" sz="1200" i="1" dirty="0"/>
              <a:t>host:port</a:t>
            </a:r>
            <a:r>
              <a:rPr lang="en-US" sz="1200" dirty="0"/>
              <a:t>/version/documents?uri=</a:t>
            </a:r>
            <a:r>
              <a:rPr lang="en-US" sz="1200" i="1" dirty="0"/>
              <a:t>doc_uri </a:t>
            </a:r>
            <a:endParaRPr lang="en-US" sz="1200" dirty="0">
              <a:latin typeface="Verdana" charset="0"/>
            </a:endParaRPr>
          </a:p>
          <a:p>
            <a:endParaRPr lang="en-I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C718A-9BC6-4BC2-A629-BA19BB3B3369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37954" y="1570918"/>
          <a:ext cx="7889358" cy="4572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84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5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Option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Description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--</a:t>
                      </a:r>
                      <a:r>
                        <a:rPr lang="en-IN" sz="1400" dirty="0" err="1" smtClean="0"/>
                        <a:t>anyauth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Have curl figure out the authentication method. The method depends on your REST API instance App Server configuration. You can specify an explicit method using options such as --digest or --basic.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--user </a:t>
                      </a:r>
                      <a:r>
                        <a:rPr lang="en-IN" sz="1400" dirty="0" err="1" smtClean="0"/>
                        <a:t>username:password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Username and password with which to authenticate the request. Use a </a:t>
                      </a:r>
                      <a:r>
                        <a:rPr lang="en-IN" sz="1400" dirty="0" err="1" smtClean="0"/>
                        <a:t>MarkLogic</a:t>
                      </a:r>
                      <a:r>
                        <a:rPr lang="en-IN" sz="1400" dirty="0" smtClean="0"/>
                        <a:t> Server user that has sufficient privileges to carry out the requested operation.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-X </a:t>
                      </a:r>
                      <a:r>
                        <a:rPr lang="en-IN" sz="1400" dirty="0" err="1" smtClean="0"/>
                        <a:t>http_method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The type of HTTP request (GET, PUT. POST. DELETE) that curl should send. If -x is not given. GET is assumed.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-d data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Data to include in the request body. Data may be placed directly on the command line as an argument to -d, or read from a file by using filename. The examples in this guide usually read from file to simplify the command line. For example, </a:t>
                      </a:r>
                      <a:r>
                        <a:rPr lang="en-IN" sz="1400" dirty="0" err="1" smtClean="0"/>
                        <a:t>url</a:t>
                      </a:r>
                      <a:r>
                        <a:rPr lang="en-IN" sz="1400" dirty="0" smtClean="0"/>
                        <a:t> -X POST -d@. /my-body. xml ... reads the post body contents from the file./my-body.xml.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-H headers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HTTP headers to include in the request. This is most often used by the examples to specify Accept and Content-type headers.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-i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Specifies that the curl output should include the HTTP response headers in the output. By default, curl doesn't display the response header.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633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/rest-</a:t>
            </a:r>
            <a:r>
              <a:rPr lang="en-US" sz="1600" dirty="0" err="1"/>
              <a:t>apis</a:t>
            </a:r>
            <a:r>
              <a:rPr lang="en-US" sz="1600" dirty="0"/>
              <a:t> </a:t>
            </a:r>
            <a:endParaRPr lang="en-IN" sz="1600" dirty="0"/>
          </a:p>
          <a:p>
            <a:r>
              <a:rPr lang="en-US" sz="1600" dirty="0"/>
              <a:t> /documents</a:t>
            </a:r>
            <a:endParaRPr lang="en-IN" sz="1600" dirty="0"/>
          </a:p>
          <a:p>
            <a:r>
              <a:rPr lang="en-US" sz="1600" dirty="0"/>
              <a:t> /search</a:t>
            </a:r>
            <a:endParaRPr lang="en-IN" sz="1600" dirty="0"/>
          </a:p>
          <a:p>
            <a:r>
              <a:rPr lang="en-IN" sz="1600" dirty="0"/>
              <a:t> </a:t>
            </a:r>
            <a:r>
              <a:rPr lang="en-US" sz="1600" dirty="0"/>
              <a:t>/</a:t>
            </a:r>
            <a:r>
              <a:rPr lang="en-US" sz="1600" dirty="0" err="1"/>
              <a:t>keyvalue</a:t>
            </a:r>
            <a:endParaRPr lang="en-IN" sz="1600" dirty="0"/>
          </a:p>
          <a:p>
            <a:r>
              <a:rPr lang="en-US" sz="1600" dirty="0"/>
              <a:t> /resource</a:t>
            </a:r>
            <a:endParaRPr lang="en-IN" sz="1600" dirty="0"/>
          </a:p>
          <a:p>
            <a:r>
              <a:rPr lang="en-US" sz="1600" dirty="0"/>
              <a:t> /</a:t>
            </a:r>
            <a:r>
              <a:rPr lang="en-US" sz="1600" dirty="0" err="1"/>
              <a:t>config</a:t>
            </a:r>
            <a:r>
              <a:rPr lang="en-US" sz="1600" dirty="0"/>
              <a:t>/query </a:t>
            </a:r>
            <a:endParaRPr lang="en-IN" sz="1600" dirty="0"/>
          </a:p>
          <a:p>
            <a:r>
              <a:rPr lang="en-US" sz="1600" dirty="0"/>
              <a:t> /</a:t>
            </a:r>
            <a:r>
              <a:rPr lang="en-US" sz="1600" dirty="0" err="1"/>
              <a:t>config</a:t>
            </a:r>
            <a:r>
              <a:rPr lang="en-US" sz="1600" dirty="0"/>
              <a:t>/namespaces, etc..,</a:t>
            </a:r>
            <a:endParaRPr lang="en-IN" sz="1600" dirty="0"/>
          </a:p>
          <a:p>
            <a:endParaRPr lang="en-IN" sz="1600" dirty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C718A-9BC6-4BC2-A629-BA19BB3B336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051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invoking the </a:t>
            </a:r>
            <a:r>
              <a:rPr lang="en-US" dirty="0" err="1" smtClean="0"/>
              <a:t>cURL</a:t>
            </a:r>
            <a:r>
              <a:rPr lang="en-US" dirty="0" smtClean="0"/>
              <a:t> commands (from Windows), it is possible that few non-UTF8 or ASCII characters might appear because of copying commands from other application like PPT or DOC.</a:t>
            </a:r>
          </a:p>
          <a:p>
            <a:r>
              <a:rPr lang="en-US" dirty="0" smtClean="0"/>
              <a:t>For example, </a:t>
            </a:r>
            <a:r>
              <a:rPr lang="en-US" dirty="0" err="1" smtClean="0"/>
              <a:t>cURL</a:t>
            </a:r>
            <a:r>
              <a:rPr lang="en-US" dirty="0" smtClean="0"/>
              <a:t> command only accepts double-quote in the format "</a:t>
            </a:r>
            <a:r>
              <a:rPr lang="en-US" dirty="0"/>
              <a:t>"</a:t>
            </a:r>
            <a:r>
              <a:rPr lang="en-US" dirty="0" smtClean="0"/>
              <a:t> (if we paste “ ” it will give error).</a:t>
            </a:r>
          </a:p>
          <a:p>
            <a:r>
              <a:rPr lang="en-US" dirty="0" smtClean="0"/>
              <a:t>It is advisable to type the entire command.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C718A-9BC6-4BC2-A629-BA19BB3B336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88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/rest-</a:t>
            </a:r>
            <a:r>
              <a:rPr lang="en-US" dirty="0" err="1"/>
              <a:t>apis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sz="1400" b="1" dirty="0" smtClean="0"/>
              <a:t>Create a rest-</a:t>
            </a:r>
            <a:r>
              <a:rPr lang="en-US" sz="1400" b="1" dirty="0" err="1" smtClean="0"/>
              <a:t>api</a:t>
            </a:r>
            <a:r>
              <a:rPr lang="en-US" sz="1400" b="1" dirty="0" smtClean="0"/>
              <a:t> instance</a:t>
            </a:r>
            <a:endParaRPr lang="en-IN" sz="1400" b="1" dirty="0"/>
          </a:p>
          <a:p>
            <a:pPr marL="628650" lvl="1" indent="-228600">
              <a:buFont typeface="+mj-lt"/>
              <a:buAutoNum type="alphaLcParenR"/>
            </a:pPr>
            <a:r>
              <a:rPr lang="en-US" sz="1200" dirty="0" smtClean="0"/>
              <a:t>Create a </a:t>
            </a:r>
            <a:r>
              <a:rPr lang="en-US" sz="1200" dirty="0" err="1" smtClean="0"/>
              <a:t>config</a:t>
            </a:r>
            <a:r>
              <a:rPr lang="en-US" sz="1200" dirty="0" smtClean="0"/>
              <a:t> file (XML/JSON) with REST endpoint name</a:t>
            </a:r>
          </a:p>
          <a:p>
            <a:pPr marL="628650" lvl="1" indent="-228600">
              <a:buFont typeface="+mj-lt"/>
              <a:buAutoNum type="alphaLcParenR"/>
            </a:pPr>
            <a:r>
              <a:rPr lang="en-US" sz="1200" dirty="0" smtClean="0"/>
              <a:t>Run </a:t>
            </a:r>
            <a:r>
              <a:rPr lang="en-US" sz="1200" dirty="0" err="1" smtClean="0"/>
              <a:t>cURL</a:t>
            </a:r>
            <a:r>
              <a:rPr lang="en-US" sz="1200" dirty="0" smtClean="0"/>
              <a:t> command to create REST endpoint (as defined in </a:t>
            </a:r>
            <a:r>
              <a:rPr lang="en-US" sz="1200" dirty="0" err="1" smtClean="0"/>
              <a:t>config</a:t>
            </a:r>
            <a:r>
              <a:rPr lang="en-US" sz="1200" dirty="0" smtClean="0"/>
              <a:t> file)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b="1" dirty="0" smtClean="0"/>
              <a:t>Delete </a:t>
            </a:r>
            <a:r>
              <a:rPr lang="en-US" sz="1400" b="1" dirty="0"/>
              <a:t>a rest instance</a:t>
            </a:r>
            <a:endParaRPr lang="en-IN" sz="1400" b="1" dirty="0"/>
          </a:p>
          <a:p>
            <a:pPr marL="400050" lvl="1" indent="0">
              <a:buNone/>
            </a:pPr>
            <a:r>
              <a:rPr lang="en-US" sz="1200" dirty="0" smtClean="0"/>
              <a:t>curl </a:t>
            </a:r>
            <a:r>
              <a:rPr lang="en-US" sz="1200" dirty="0"/>
              <a:t>--</a:t>
            </a:r>
            <a:r>
              <a:rPr lang="en-US" sz="1200" dirty="0" err="1"/>
              <a:t>anyauth</a:t>
            </a:r>
            <a:r>
              <a:rPr lang="en-US" sz="1200" dirty="0"/>
              <a:t> --user </a:t>
            </a:r>
            <a:r>
              <a:rPr lang="en-US" sz="1200" dirty="0" err="1"/>
              <a:t>user:password</a:t>
            </a:r>
            <a:r>
              <a:rPr lang="en-US" sz="1200" dirty="0"/>
              <a:t> -X DELETE </a:t>
            </a:r>
            <a:r>
              <a:rPr lang="en-US" sz="1200" dirty="0" smtClean="0"/>
              <a:t> &lt;</a:t>
            </a:r>
            <a:r>
              <a:rPr lang="en-US" sz="1200" dirty="0" err="1" smtClean="0"/>
              <a:t>cURL</a:t>
            </a:r>
            <a:r>
              <a:rPr lang="en-US" sz="1200" dirty="0" smtClean="0"/>
              <a:t>-request-URL&gt;</a:t>
            </a:r>
          </a:p>
          <a:p>
            <a:pPr marL="0" indent="0">
              <a:buNone/>
            </a:pPr>
            <a:r>
              <a:rPr lang="en-US" sz="1400" b="1" dirty="0" smtClean="0"/>
              <a:t>3</a:t>
            </a:r>
            <a:r>
              <a:rPr lang="en-US" sz="1400" b="1" dirty="0"/>
              <a:t>. Get configuration for all instances</a:t>
            </a:r>
            <a:endParaRPr lang="en-IN" sz="1400" b="1" dirty="0"/>
          </a:p>
          <a:p>
            <a:pPr marL="400050" lvl="1" indent="0">
              <a:buNone/>
            </a:pPr>
            <a:r>
              <a:rPr lang="en-US" sz="1200" dirty="0" smtClean="0"/>
              <a:t>curl </a:t>
            </a:r>
            <a:r>
              <a:rPr lang="en-US" sz="1200" dirty="0"/>
              <a:t>--</a:t>
            </a:r>
            <a:r>
              <a:rPr lang="en-US" sz="1200" dirty="0" err="1"/>
              <a:t>anyauth</a:t>
            </a:r>
            <a:r>
              <a:rPr lang="en-US" sz="1200" dirty="0"/>
              <a:t> --user </a:t>
            </a:r>
            <a:r>
              <a:rPr lang="en-US" sz="1200" dirty="0" err="1"/>
              <a:t>user:password</a:t>
            </a:r>
            <a:r>
              <a:rPr lang="en-US" sz="1200" dirty="0"/>
              <a:t> -X GET  </a:t>
            </a:r>
            <a:r>
              <a:rPr lang="en-US" sz="1200" dirty="0" smtClean="0"/>
              <a:t>-</a:t>
            </a:r>
            <a:r>
              <a:rPr lang="en-US" sz="1200" dirty="0"/>
              <a:t>H "Accept: application/</a:t>
            </a:r>
            <a:r>
              <a:rPr lang="en-US" sz="1200" dirty="0" err="1"/>
              <a:t>json</a:t>
            </a:r>
            <a:r>
              <a:rPr lang="en-US" sz="1200" dirty="0"/>
              <a:t>" &lt;</a:t>
            </a:r>
            <a:r>
              <a:rPr lang="en-US" sz="1200" dirty="0" err="1"/>
              <a:t>cURL</a:t>
            </a:r>
            <a:r>
              <a:rPr lang="en-US" sz="1200" dirty="0"/>
              <a:t>-request-URL&gt;</a:t>
            </a:r>
            <a:endParaRPr lang="en-US" sz="1200" u="sng" dirty="0" smtClean="0"/>
          </a:p>
          <a:p>
            <a:pPr marL="0" indent="0">
              <a:buNone/>
            </a:pPr>
            <a:r>
              <a:rPr lang="en-US" sz="1400" b="1" dirty="0" smtClean="0"/>
              <a:t>4</a:t>
            </a:r>
            <a:r>
              <a:rPr lang="en-US" sz="1400" b="1" dirty="0"/>
              <a:t>. Get configuration for one instance by database name</a:t>
            </a:r>
            <a:endParaRPr lang="en-IN" sz="1400" b="1" dirty="0"/>
          </a:p>
          <a:p>
            <a:pPr marL="400050" lvl="1" indent="0">
              <a:buNone/>
            </a:pPr>
            <a:r>
              <a:rPr lang="en-US" sz="1200" dirty="0" smtClean="0"/>
              <a:t>curl </a:t>
            </a:r>
            <a:r>
              <a:rPr lang="en-US" sz="1200" dirty="0"/>
              <a:t>--</a:t>
            </a:r>
            <a:r>
              <a:rPr lang="en-US" sz="1200" dirty="0" err="1"/>
              <a:t>anyauth</a:t>
            </a:r>
            <a:r>
              <a:rPr lang="en-US" sz="1200" dirty="0"/>
              <a:t> --user </a:t>
            </a:r>
            <a:r>
              <a:rPr lang="en-US" sz="1200" dirty="0" err="1"/>
              <a:t>user:password</a:t>
            </a:r>
            <a:r>
              <a:rPr lang="en-US" sz="1200" dirty="0"/>
              <a:t> -X GET </a:t>
            </a:r>
            <a:r>
              <a:rPr lang="en-US" sz="1200" dirty="0" smtClean="0"/>
              <a:t>-</a:t>
            </a:r>
            <a:r>
              <a:rPr lang="en-US" sz="1200" dirty="0"/>
              <a:t>H "Accept: application/</a:t>
            </a:r>
            <a:r>
              <a:rPr lang="en-US" sz="1200" dirty="0" err="1"/>
              <a:t>json</a:t>
            </a:r>
            <a:r>
              <a:rPr lang="en-US" sz="1200" dirty="0"/>
              <a:t>" &lt;</a:t>
            </a:r>
            <a:r>
              <a:rPr lang="en-US" sz="1200" dirty="0" err="1"/>
              <a:t>cURL</a:t>
            </a:r>
            <a:r>
              <a:rPr lang="en-US" sz="1200" dirty="0"/>
              <a:t>-request-URL&gt;</a:t>
            </a:r>
          </a:p>
          <a:p>
            <a:pPr marL="0" indent="0">
              <a:buNone/>
            </a:pPr>
            <a:r>
              <a:rPr lang="en-US" sz="1400" b="1" dirty="0" smtClean="0"/>
              <a:t>5</a:t>
            </a:r>
            <a:r>
              <a:rPr lang="en-US" sz="1400" b="1" dirty="0"/>
              <a:t>. Retrieving Instance Configuration by Instance Name</a:t>
            </a:r>
            <a:r>
              <a:rPr lang="en-US" sz="1400" dirty="0"/>
              <a:t> </a:t>
            </a:r>
            <a:endParaRPr lang="en-IN" sz="1400" dirty="0"/>
          </a:p>
          <a:p>
            <a:pPr marL="400050" lvl="1" indent="0">
              <a:buNone/>
            </a:pPr>
            <a:r>
              <a:rPr lang="en-US" sz="1200" dirty="0" smtClean="0"/>
              <a:t>curl </a:t>
            </a:r>
            <a:r>
              <a:rPr lang="en-US" sz="1200" dirty="0"/>
              <a:t>-X GET --</a:t>
            </a:r>
            <a:r>
              <a:rPr lang="en-US" sz="1200" dirty="0" err="1"/>
              <a:t>anyauth</a:t>
            </a:r>
            <a:r>
              <a:rPr lang="en-US" sz="1200" dirty="0"/>
              <a:t> --user </a:t>
            </a:r>
            <a:r>
              <a:rPr lang="en-US" sz="1200" dirty="0" err="1"/>
              <a:t>user:password</a:t>
            </a:r>
            <a:r>
              <a:rPr lang="en-US" sz="1200" dirty="0"/>
              <a:t> </a:t>
            </a:r>
            <a:r>
              <a:rPr lang="en-US" sz="1200" dirty="0" smtClean="0"/>
              <a:t>-</a:t>
            </a:r>
            <a:r>
              <a:rPr lang="en-US" sz="1200" dirty="0"/>
              <a:t>H "Accept: application/</a:t>
            </a:r>
            <a:r>
              <a:rPr lang="en-US" sz="1200" dirty="0" err="1"/>
              <a:t>json</a:t>
            </a:r>
            <a:r>
              <a:rPr lang="en-US" sz="1200" dirty="0"/>
              <a:t>" &lt;</a:t>
            </a:r>
            <a:r>
              <a:rPr lang="en-US" sz="1200" dirty="0" err="1"/>
              <a:t>cURL</a:t>
            </a:r>
            <a:r>
              <a:rPr lang="en-US" sz="1200" dirty="0"/>
              <a:t>-request-URL&gt;</a:t>
            </a: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lv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C718A-9BC6-4BC2-A629-BA19BB3B336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06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 Presentation Templa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&amp;R Slides Presentatio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173038" marR="0" indent="-173038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173038" marR="0" indent="-173038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&amp;R Slides Presentatio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&amp;R Slides Presentatio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&amp;R Slides Presentatio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&amp;R Slides Presentatio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&amp;R Slides Presentatio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&amp;R Slides Presentatio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&amp;R Slides Presentatio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9E0858C930E743A3264E6FE2C9A88A" ma:contentTypeVersion="1" ma:contentTypeDescription="Create a new document." ma:contentTypeScope="" ma:versionID="069cc3bec605c3690c944df56ae09171">
  <xsd:schema xmlns:xsd="http://www.w3.org/2001/XMLSchema" xmlns:p="http://schemas.microsoft.com/office/2006/metadata/properties" xmlns:ns2="1d663281-abe2-46f4-8981-dddc4add0c37" targetNamespace="http://schemas.microsoft.com/office/2006/metadata/properties" ma:root="true" ma:fieldsID="61d2c93bda3564339e68b5babe2497b2" ns2:_="">
    <xsd:import namespace="1d663281-abe2-46f4-8981-dddc4add0c37"/>
    <xsd:element name="properties">
      <xsd:complexType>
        <xsd:sequence>
          <xsd:element name="documentManagement">
            <xsd:complexType>
              <xsd:all>
                <xsd:element ref="ns2:Target_x0020_Audience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1d663281-abe2-46f4-8981-dddc4add0c37" elementFormDefault="qualified">
    <xsd:import namespace="http://schemas.microsoft.com/office/2006/documentManagement/types"/>
    <xsd:element name="Target_x0020_Audiences" ma:index="8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Target_x0020_Audiences xmlns="1d663281-abe2-46f4-8981-dddc4add0c37" xsi:nil="true"/>
  </documentManagement>
</p:properties>
</file>

<file path=customXml/itemProps1.xml><?xml version="1.0" encoding="utf-8"?>
<ds:datastoreItem xmlns:ds="http://schemas.openxmlformats.org/officeDocument/2006/customXml" ds:itemID="{C661B71A-F050-4D63-9AA9-D234E6FE6D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663281-abe2-46f4-8981-dddc4add0c3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4105B3EE-90B2-44E7-80DC-CC5D537ED3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373862-7555-44AF-814B-74655B6EF9CA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d663281-abe2-46f4-8981-dddc4add0c3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3020</TotalTime>
  <Words>1436</Words>
  <Application>Microsoft Office PowerPoint</Application>
  <PresentationFormat>On-screen Show (4:3)</PresentationFormat>
  <Paragraphs>300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Times New Roman</vt:lpstr>
      <vt:lpstr>Verdana</vt:lpstr>
      <vt:lpstr>Wingdings</vt:lpstr>
      <vt:lpstr>Slides Presentation Template</vt:lpstr>
      <vt:lpstr>Various ways to consume data within MarkLogic</vt:lpstr>
      <vt:lpstr>REST Api</vt:lpstr>
      <vt:lpstr>Terms and Definitions</vt:lpstr>
      <vt:lpstr>REST Api - Roles</vt:lpstr>
      <vt:lpstr>REST Instance creation</vt:lpstr>
      <vt:lpstr>Curl command</vt:lpstr>
      <vt:lpstr>REST Services</vt:lpstr>
      <vt:lpstr>Caution</vt:lpstr>
      <vt:lpstr>/rest-apis</vt:lpstr>
      <vt:lpstr> /search</vt:lpstr>
      <vt:lpstr> /documents</vt:lpstr>
      <vt:lpstr>/config/query</vt:lpstr>
      <vt:lpstr>Extending the REST API </vt:lpstr>
      <vt:lpstr>Extending the REST API </vt:lpstr>
      <vt:lpstr>Java-XCC packages</vt:lpstr>
      <vt:lpstr>Java-XCC connection example</vt:lpstr>
      <vt:lpstr>Thank You</vt:lpstr>
    </vt:vector>
  </TitlesOfParts>
  <Company>Infosys Technologies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Name&gt;</dc:title>
  <dc:subject>&lt;Course Name&gt; Slides Presentation</dc:subject>
  <dc:creator>maverick</dc:creator>
  <cp:lastModifiedBy>Singh, Vikas (Cognizant)</cp:lastModifiedBy>
  <cp:revision>876</cp:revision>
  <cp:lastPrinted>2012-12-20T13:00:00Z</cp:lastPrinted>
  <dcterms:created xsi:type="dcterms:W3CDTF">2008-08-05T08:37:18Z</dcterms:created>
  <dcterms:modified xsi:type="dcterms:W3CDTF">2019-03-15T13:38:52Z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0x010100EF9E0858C930E743A3264E6FE2C9A88A</vt:lpwstr>
  </property>
</Properties>
</file>