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2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81" r:id="rId1"/>
  </p:sldMasterIdLst>
  <p:notesMasterIdLst>
    <p:notesMasterId r:id="rId24"/>
  </p:notesMasterIdLst>
  <p:handoutMasterIdLst>
    <p:handoutMasterId r:id="rId25"/>
  </p:handoutMasterIdLst>
  <p:sldIdLst>
    <p:sldId id="347" r:id="rId2"/>
    <p:sldId id="408" r:id="rId3"/>
    <p:sldId id="409" r:id="rId4"/>
    <p:sldId id="410" r:id="rId5"/>
    <p:sldId id="411" r:id="rId6"/>
    <p:sldId id="412" r:id="rId7"/>
    <p:sldId id="420" r:id="rId8"/>
    <p:sldId id="422" r:id="rId9"/>
    <p:sldId id="421" r:id="rId10"/>
    <p:sldId id="423" r:id="rId11"/>
    <p:sldId id="414" r:id="rId12"/>
    <p:sldId id="415" r:id="rId13"/>
    <p:sldId id="424" r:id="rId14"/>
    <p:sldId id="425" r:id="rId15"/>
    <p:sldId id="426" r:id="rId16"/>
    <p:sldId id="429" r:id="rId17"/>
    <p:sldId id="428" r:id="rId18"/>
    <p:sldId id="431" r:id="rId19"/>
    <p:sldId id="430" r:id="rId20"/>
    <p:sldId id="433" r:id="rId21"/>
    <p:sldId id="432" r:id="rId22"/>
    <p:sldId id="353" r:id="rId23"/>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charset="0"/>
        <a:ea typeface="ＭＳ Ｐゴシック" charset="-128"/>
        <a:cs typeface="+mn-cs"/>
      </a:defRPr>
    </a:lvl1pPr>
    <a:lvl2pPr marL="457200" algn="l" rtl="0" fontAlgn="base">
      <a:spcBef>
        <a:spcPct val="0"/>
      </a:spcBef>
      <a:spcAft>
        <a:spcPct val="0"/>
      </a:spcAft>
      <a:defRPr sz="2400" b="1" kern="1200">
        <a:solidFill>
          <a:schemeClr val="tx1"/>
        </a:solidFill>
        <a:latin typeface="Arial" charset="0"/>
        <a:ea typeface="ＭＳ Ｐゴシック" charset="-128"/>
        <a:cs typeface="+mn-cs"/>
      </a:defRPr>
    </a:lvl2pPr>
    <a:lvl3pPr marL="914400" algn="l" rtl="0" fontAlgn="base">
      <a:spcBef>
        <a:spcPct val="0"/>
      </a:spcBef>
      <a:spcAft>
        <a:spcPct val="0"/>
      </a:spcAft>
      <a:defRPr sz="2400" b="1" kern="1200">
        <a:solidFill>
          <a:schemeClr val="tx1"/>
        </a:solidFill>
        <a:latin typeface="Arial" charset="0"/>
        <a:ea typeface="ＭＳ Ｐゴシック" charset="-128"/>
        <a:cs typeface="+mn-cs"/>
      </a:defRPr>
    </a:lvl3pPr>
    <a:lvl4pPr marL="1371600" algn="l" rtl="0" fontAlgn="base">
      <a:spcBef>
        <a:spcPct val="0"/>
      </a:spcBef>
      <a:spcAft>
        <a:spcPct val="0"/>
      </a:spcAft>
      <a:defRPr sz="2400" b="1" kern="1200">
        <a:solidFill>
          <a:schemeClr val="tx1"/>
        </a:solidFill>
        <a:latin typeface="Arial" charset="0"/>
        <a:ea typeface="ＭＳ Ｐゴシック" charset="-128"/>
        <a:cs typeface="+mn-cs"/>
      </a:defRPr>
    </a:lvl4pPr>
    <a:lvl5pPr marL="1828800" algn="l" rtl="0" fontAlgn="base">
      <a:spcBef>
        <a:spcPct val="0"/>
      </a:spcBef>
      <a:spcAft>
        <a:spcPct val="0"/>
      </a:spcAft>
      <a:defRPr sz="2400" b="1" kern="1200">
        <a:solidFill>
          <a:schemeClr val="tx1"/>
        </a:solidFill>
        <a:latin typeface="Arial" charset="0"/>
        <a:ea typeface="ＭＳ Ｐゴシック" charset="-128"/>
        <a:cs typeface="+mn-cs"/>
      </a:defRPr>
    </a:lvl5pPr>
    <a:lvl6pPr marL="2286000" algn="l" defTabSz="914400" rtl="0" eaLnBrk="1" latinLnBrk="0" hangingPunct="1">
      <a:defRPr sz="2400" b="1" kern="1200">
        <a:solidFill>
          <a:schemeClr val="tx1"/>
        </a:solidFill>
        <a:latin typeface="Arial" charset="0"/>
        <a:ea typeface="ＭＳ Ｐゴシック" charset="-128"/>
        <a:cs typeface="+mn-cs"/>
      </a:defRPr>
    </a:lvl6pPr>
    <a:lvl7pPr marL="2743200" algn="l" defTabSz="914400" rtl="0" eaLnBrk="1" latinLnBrk="0" hangingPunct="1">
      <a:defRPr sz="2400" b="1" kern="1200">
        <a:solidFill>
          <a:schemeClr val="tx1"/>
        </a:solidFill>
        <a:latin typeface="Arial" charset="0"/>
        <a:ea typeface="ＭＳ Ｐゴシック" charset="-128"/>
        <a:cs typeface="+mn-cs"/>
      </a:defRPr>
    </a:lvl7pPr>
    <a:lvl8pPr marL="3200400" algn="l" defTabSz="914400" rtl="0" eaLnBrk="1" latinLnBrk="0" hangingPunct="1">
      <a:defRPr sz="2400" b="1" kern="1200">
        <a:solidFill>
          <a:schemeClr val="tx1"/>
        </a:solidFill>
        <a:latin typeface="Arial" charset="0"/>
        <a:ea typeface="ＭＳ Ｐゴシック" charset="-128"/>
        <a:cs typeface="+mn-cs"/>
      </a:defRPr>
    </a:lvl8pPr>
    <a:lvl9pPr marL="3657600" algn="l" defTabSz="914400" rtl="0" eaLnBrk="1" latinLnBrk="0" hangingPunct="1">
      <a:defRPr sz="2400" b="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784">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D8750D"/>
    <a:srgbClr val="E1AD00"/>
    <a:srgbClr val="492D16"/>
    <a:srgbClr val="565522"/>
    <a:srgbClr val="5B77BA"/>
    <a:srgbClr val="3D96AC"/>
    <a:srgbClr val="6DB23F"/>
    <a:srgbClr val="55B7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9" d="100"/>
          <a:sy n="69" d="100"/>
        </p:scale>
        <p:origin x="-1416" y="-96"/>
      </p:cViewPr>
      <p:guideLst>
        <p:guide orient="horz" pos="2160"/>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2" y="3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2560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smtClean="0"/>
            </a:lvl1pPr>
          </a:lstStyle>
          <a:p>
            <a:pPr>
              <a:defRPr/>
            </a:pPr>
            <a:fld id="{7694112B-1A79-4243-9302-90342E29F869}" type="slidenum">
              <a:rPr lang="en-US"/>
              <a:pPr>
                <a:defRPr/>
              </a:pPr>
              <a:t>‹#›</a:t>
            </a:fld>
            <a:endParaRPr lang="en-US"/>
          </a:p>
        </p:txBody>
      </p:sp>
    </p:spTree>
    <p:extLst>
      <p:ext uri="{BB962C8B-B14F-4D97-AF65-F5344CB8AC3E}">
        <p14:creationId xmlns:p14="http://schemas.microsoft.com/office/powerpoint/2010/main" val="945669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24" name="Placeholder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0">
                <a:latin typeface="Arial" pitchFamily="-12" charset="0"/>
                <a:ea typeface="ＭＳ Ｐゴシック" pitchFamily="-12" charset="-128"/>
                <a:cs typeface="ＭＳ Ｐゴシック" pitchFamily="-12" charset="-128"/>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smtClean="0"/>
            </a:lvl1pPr>
          </a:lstStyle>
          <a:p>
            <a:pPr>
              <a:defRPr/>
            </a:pPr>
            <a:fld id="{920FBF33-BA41-4C3B-9658-94ABD7C709D2}" type="slidenum">
              <a:rPr lang="en-US"/>
              <a:pPr>
                <a:defRPr/>
              </a:pPr>
              <a:t>‹#›</a:t>
            </a:fld>
            <a:endParaRPr lang="en-US"/>
          </a:p>
        </p:txBody>
      </p:sp>
    </p:spTree>
    <p:extLst>
      <p:ext uri="{BB962C8B-B14F-4D97-AF65-F5344CB8AC3E}">
        <p14:creationId xmlns:p14="http://schemas.microsoft.com/office/powerpoint/2010/main" val="32370505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ＭＳ Ｐゴシック" pitchFamily="-12" charset="-128"/>
      </a:defRPr>
    </a:lvl1pPr>
    <a:lvl2pPr marL="4572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2pPr>
    <a:lvl3pPr marL="9144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3pPr>
    <a:lvl4pPr marL="13716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4pPr>
    <a:lvl5pPr marL="1828800" algn="l" rtl="0" eaLnBrk="0" fontAlgn="base" hangingPunct="0">
      <a:spcBef>
        <a:spcPct val="30000"/>
      </a:spcBef>
      <a:spcAft>
        <a:spcPct val="0"/>
      </a:spcAft>
      <a:defRPr sz="1200" kern="1200">
        <a:solidFill>
          <a:schemeClr val="tx1"/>
        </a:solidFill>
        <a:latin typeface="Arial" pitchFamily="-12" charset="0"/>
        <a:ea typeface="ＭＳ Ｐゴシック" pitchFamily="-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
          <p:cNvSpPr>
            <a:spLocks noChangeArrowheads="1"/>
          </p:cNvSpPr>
          <p:nvPr userDrawn="1"/>
        </p:nvSpPr>
        <p:spPr bwMode="auto">
          <a:xfrm>
            <a:off x="0" y="5715000"/>
            <a:ext cx="9144000" cy="1143000"/>
          </a:xfrm>
          <a:prstGeom prst="rect">
            <a:avLst/>
          </a:prstGeom>
          <a:gradFill>
            <a:gsLst>
              <a:gs pos="0">
                <a:schemeClr val="accent1">
                  <a:lumMod val="40000"/>
                  <a:lumOff val="60000"/>
                  <a:alpha val="50000"/>
                </a:schemeClr>
              </a:gs>
              <a:gs pos="25000">
                <a:schemeClr val="accent1">
                  <a:lumMod val="20000"/>
                  <a:lumOff val="80000"/>
                </a:schemeClr>
              </a:gs>
              <a:gs pos="84000">
                <a:schemeClr val="bg1">
                  <a:alpha val="50000"/>
                </a:schemeClr>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a:solidFill>
                  <a:srgbClr val="000000"/>
                </a:solidFill>
                <a:latin typeface="Verdana" charset="0"/>
              </a:rPr>
              <a:t>      </a:t>
            </a:r>
            <a:r>
              <a:rPr lang="en-US" sz="800">
                <a:solidFill>
                  <a:srgbClr val="000000"/>
                </a:solidFill>
                <a:latin typeface="Verdana" charset="0"/>
              </a:rPr>
              <a:t>|  </a:t>
            </a:r>
            <a:r>
              <a:rPr lang="en-US" sz="800" b="0">
                <a:solidFill>
                  <a:srgbClr val="000000"/>
                </a:solidFill>
                <a:latin typeface="Verdana" charset="0"/>
              </a:rPr>
              <a:t>©2010, Cognizant 		</a:t>
            </a:r>
            <a:endParaRPr lang="en-US" sz="900" b="0">
              <a:solidFill>
                <a:srgbClr val="000000"/>
              </a:solidFill>
              <a:latin typeface="Verdana" charset="0"/>
            </a:endParaRPr>
          </a:p>
        </p:txBody>
      </p:sp>
      <p:pic>
        <p:nvPicPr>
          <p:cNvPr id="6"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cxnSp>
        <p:nvCxnSpPr>
          <p:cNvPr id="7" name="Straight Connector 9"/>
          <p:cNvCxnSpPr>
            <a:cxnSpLocks noChangeShapeType="1"/>
          </p:cNvCxnSpPr>
          <p:nvPr userDrawn="1"/>
        </p:nvCxnSpPr>
        <p:spPr bwMode="auto">
          <a:xfrm>
            <a:off x="152400" y="457200"/>
            <a:ext cx="8763000" cy="1588"/>
          </a:xfrm>
          <a:prstGeom prst="line">
            <a:avLst/>
          </a:prstGeom>
          <a:noFill/>
          <a:ln w="9525">
            <a:solidFill>
              <a:srgbClr val="55B738"/>
            </a:solidFill>
            <a:round/>
            <a:headEnd/>
            <a:tailEnd/>
          </a:ln>
        </p:spPr>
      </p:cxnSp>
      <p:sp>
        <p:nvSpPr>
          <p:cNvPr id="2" name="Title 1"/>
          <p:cNvSpPr>
            <a:spLocks noGrp="1"/>
          </p:cNvSpPr>
          <p:nvPr>
            <p:ph type="title"/>
          </p:nvPr>
        </p:nvSpPr>
        <p:spPr>
          <a:xfrm>
            <a:off x="152400" y="457200"/>
            <a:ext cx="8610600" cy="990600"/>
          </a:xfrm>
        </p:spPr>
        <p:txBody>
          <a:bodyPr/>
          <a:lstStyle/>
          <a:p>
            <a:r>
              <a:rPr lang="en-US" smtClean="0"/>
              <a:t>Click to edit Master title style</a:t>
            </a:r>
            <a:endParaRPr lang="en-US" dirty="0"/>
          </a:p>
        </p:txBody>
      </p:sp>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7A274C82-67D7-4610-88D3-C54432A97B2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Rectangle 1"/>
          <p:cNvSpPr>
            <a:spLocks noChangeArrowheads="1"/>
          </p:cNvSpPr>
          <p:nvPr userDrawn="1"/>
        </p:nvSpPr>
        <p:spPr bwMode="auto">
          <a:xfrm rot="10800000">
            <a:off x="0" y="0"/>
            <a:ext cx="9144000" cy="762000"/>
          </a:xfrm>
          <a:prstGeom prst="rect">
            <a:avLst/>
          </a:prstGeom>
          <a:gradFill flip="none" rotWithShape="1">
            <a:gsLst>
              <a:gs pos="0">
                <a:schemeClr val="accent1">
                  <a:lumMod val="40000"/>
                  <a:lumOff val="60000"/>
                  <a:alpha val="50000"/>
                </a:schemeClr>
              </a:gs>
              <a:gs pos="25000">
                <a:schemeClr val="accent1">
                  <a:lumMod val="20000"/>
                  <a:lumOff val="80000"/>
                  <a:alpha val="50000"/>
                </a:schemeClr>
              </a:gs>
              <a:gs pos="84000">
                <a:schemeClr val="bg1">
                  <a:alpha val="50000"/>
                </a:schemeClr>
              </a:gs>
            </a:gsLst>
            <a:lin ang="16200000" scaled="1"/>
            <a:tileRec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3" name="Rectangle 2"/>
          <p:cNvSpPr>
            <a:spLocks noChangeArrowheads="1"/>
          </p:cNvSpPr>
          <p:nvPr userDrawn="1"/>
        </p:nvSpPr>
        <p:spPr bwMode="auto">
          <a:xfrm>
            <a:off x="0" y="5562600"/>
            <a:ext cx="9144000" cy="12954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4" name="Rectangle 33"/>
          <p:cNvSpPr>
            <a:spLocks noChangeArrowheads="1"/>
          </p:cNvSpPr>
          <p:nvPr/>
        </p:nvSpPr>
        <p:spPr bwMode="auto">
          <a:xfrm>
            <a:off x="228600" y="6248400"/>
            <a:ext cx="5181600" cy="228600"/>
          </a:xfrm>
          <a:prstGeom prst="rect">
            <a:avLst/>
          </a:prstGeom>
          <a:noFill/>
          <a:ln w="9525">
            <a:noFill/>
            <a:miter lim="800000"/>
            <a:headEnd/>
            <a:tailEnd/>
          </a:ln>
          <a:effectLst/>
        </p:spPr>
        <p:txBody>
          <a:bodyPr/>
          <a:lstStyle/>
          <a:p>
            <a:pPr eaLnBrk="0" hangingPunct="0">
              <a:lnSpc>
                <a:spcPct val="190000"/>
              </a:lnSpc>
              <a:defRPr/>
            </a:pPr>
            <a:r>
              <a:rPr lang="en-US" sz="900">
                <a:solidFill>
                  <a:srgbClr val="000000"/>
                </a:solidFill>
                <a:latin typeface="Verdana" charset="0"/>
              </a:rPr>
              <a:t>      </a:t>
            </a:r>
            <a:r>
              <a:rPr lang="en-US" sz="800">
                <a:solidFill>
                  <a:srgbClr val="000000"/>
                </a:solidFill>
                <a:latin typeface="Verdana" charset="0"/>
              </a:rPr>
              <a:t>|  </a:t>
            </a:r>
            <a:r>
              <a:rPr lang="en-US" sz="800" b="0">
                <a:solidFill>
                  <a:srgbClr val="000000"/>
                </a:solidFill>
                <a:latin typeface="Verdana" charset="0"/>
              </a:rPr>
              <a:t>©2010, Cognizant 		</a:t>
            </a:r>
            <a:endParaRPr lang="en-US" sz="900" b="0">
              <a:solidFill>
                <a:srgbClr val="000000"/>
              </a:solidFill>
              <a:latin typeface="Verdana" charset="0"/>
            </a:endParaRPr>
          </a:p>
        </p:txBody>
      </p:sp>
      <p:pic>
        <p:nvPicPr>
          <p:cNvPr id="5" name="CG_logoReflect_RGB.png" descr="/Users/jason_feuilly/Desktop/CG_logoReflect_RGB.png"/>
          <p:cNvPicPr>
            <a:picLocks noChangeAspect="1"/>
          </p:cNvPicPr>
          <p:nvPr userDrawn="1"/>
        </p:nvPicPr>
        <p:blipFill>
          <a:blip r:embed="rId2"/>
          <a:srcRect/>
          <a:stretch>
            <a:fillRect/>
          </a:stretch>
        </p:blipFill>
        <p:spPr bwMode="auto">
          <a:xfrm>
            <a:off x="7104063" y="6137275"/>
            <a:ext cx="1963737" cy="720725"/>
          </a:xfrm>
          <a:prstGeom prst="rect">
            <a:avLst/>
          </a:prstGeom>
          <a:noFill/>
          <a:ln w="9525">
            <a:noFill/>
            <a:miter lim="800000"/>
            <a:headEnd/>
            <a:tailEnd/>
          </a:ln>
        </p:spPr>
      </p:pic>
      <p:sp>
        <p:nvSpPr>
          <p:cNvPr id="6" name="Round Same Side Corner Rectangle 5"/>
          <p:cNvSpPr/>
          <p:nvPr userDrawn="1"/>
        </p:nvSpPr>
        <p:spPr bwMode="auto">
          <a:xfrm rot="5400000">
            <a:off x="2514600" y="-381000"/>
            <a:ext cx="2362200" cy="7391400"/>
          </a:xfrm>
          <a:prstGeom prst="round2SameRect">
            <a:avLst/>
          </a:prstGeom>
          <a:solidFill>
            <a:srgbClr val="55B738"/>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pic>
        <p:nvPicPr>
          <p:cNvPr id="7" name="Picture 10" descr="side_circles.png"/>
          <p:cNvPicPr>
            <a:picLocks noChangeAspect="1"/>
          </p:cNvPicPr>
          <p:nvPr userDrawn="1"/>
        </p:nvPicPr>
        <p:blipFill>
          <a:blip r:embed="rId3"/>
          <a:srcRect r="53333"/>
          <a:stretch>
            <a:fillRect/>
          </a:stretch>
        </p:blipFill>
        <p:spPr bwMode="auto">
          <a:xfrm>
            <a:off x="8882063" y="1981200"/>
            <a:ext cx="261937" cy="2578100"/>
          </a:xfrm>
          <a:prstGeom prst="rect">
            <a:avLst/>
          </a:prstGeom>
          <a:noFill/>
          <a:ln w="9525">
            <a:noFill/>
            <a:miter lim="800000"/>
            <a:headEnd/>
            <a:tailEnd/>
          </a:ln>
        </p:spPr>
      </p:pic>
      <p:sp>
        <p:nvSpPr>
          <p:cNvPr id="8" name="Rectangle 42"/>
          <p:cNvSpPr>
            <a:spLocks noGrp="1" noChangeArrowheads="1"/>
          </p:cNvSpPr>
          <p:nvPr>
            <p:ph type="sldNum" sz="quarter" idx="10"/>
          </p:nvPr>
        </p:nvSpPr>
        <p:spPr>
          <a:xfrm>
            <a:off x="76200" y="6324600"/>
            <a:ext cx="457200" cy="457200"/>
          </a:xfrm>
        </p:spPr>
        <p:txBody>
          <a:bodyPr/>
          <a:lstStyle>
            <a:lvl1pPr>
              <a:defRPr sz="1200" smtClean="0">
                <a:solidFill>
                  <a:srgbClr val="6DB23F"/>
                </a:solidFill>
              </a:defRPr>
            </a:lvl1pPr>
          </a:lstStyle>
          <a:p>
            <a:pPr>
              <a:defRPr/>
            </a:pPr>
            <a:fld id="{D0883967-C388-47F3-BF5C-7E1A0043372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9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09563"/>
          </a:xfrm>
          <a:prstGeom prst="rect">
            <a:avLst/>
          </a:prstGeom>
          <a:noFill/>
          <a:ln w="9525">
            <a:noFill/>
            <a:miter lim="800000"/>
            <a:headEnd/>
            <a:tailEnd/>
          </a:ln>
        </p:spPr>
        <p:txBody>
          <a:bodyPr>
            <a:spAutoFit/>
          </a:bodyPr>
          <a:lstStyle/>
          <a:p>
            <a:pPr>
              <a:lnSpc>
                <a:spcPct val="150000"/>
              </a:lnSpc>
              <a:spcBef>
                <a:spcPct val="50000"/>
              </a:spcBef>
              <a:defRPr/>
            </a:pPr>
            <a:r>
              <a:rPr lang="en-US" sz="1000" b="0">
                <a:solidFill>
                  <a:srgbClr val="808388"/>
                </a:solidFill>
                <a:latin typeface="Verdana" charset="0"/>
              </a:rPr>
              <a:t>©2010, 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sp>
        <p:nvSpPr>
          <p:cNvPr id="9" name="Rectangle 8"/>
          <p:cNvSpPr/>
          <p:nvPr userDrawn="1"/>
        </p:nvSpPr>
        <p:spPr bwMode="auto">
          <a:xfrm>
            <a:off x="6781800" y="2286000"/>
            <a:ext cx="1981200" cy="2057400"/>
          </a:xfrm>
          <a:prstGeom prst="rect">
            <a:avLst/>
          </a:prstGeom>
          <a:solidFill>
            <a:schemeClr val="bg2"/>
          </a:solidFill>
          <a:ln w="9525" cap="flat" cmpd="sng" algn="ctr">
            <a:noFill/>
            <a:prstDash val="solid"/>
            <a:round/>
            <a:headEnd type="none" w="med" len="med"/>
            <a:tailEnd type="none" w="med" len="med"/>
          </a:ln>
          <a:effectLst/>
        </p:spPr>
        <p:txBody>
          <a:bodyPr/>
          <a:lstStyle/>
          <a:p>
            <a:pPr eaLnBrk="0" hangingPunct="0">
              <a:defRPr/>
            </a:pPr>
            <a:endParaRPr lang="en-US">
              <a:latin typeface="Arial" pitchFamily="-12" charset="0"/>
              <a:ea typeface="ＭＳ Ｐゴシック" pitchFamily="-12" charset="-128"/>
              <a:cs typeface="ＭＳ Ｐゴシック" pitchFamily="-12" charset="-128"/>
            </a:endParaRPr>
          </a:p>
        </p:txBody>
      </p:sp>
      <p:sp>
        <p:nvSpPr>
          <p:cNvPr id="10" name="TextBox 9"/>
          <p:cNvSpPr txBox="1"/>
          <p:nvPr userDrawn="1"/>
        </p:nvSpPr>
        <p:spPr bwMode="auto">
          <a:xfrm>
            <a:off x="6858000" y="2743200"/>
            <a:ext cx="1828800" cy="1077913"/>
          </a:xfrm>
          <a:prstGeom prst="rect">
            <a:avLst/>
          </a:prstGeom>
          <a:noFill/>
          <a:ln w="9525">
            <a:noFill/>
            <a:miter lim="800000"/>
            <a:headEnd/>
            <a:tailEnd/>
          </a:ln>
        </p:spPr>
        <p:txBody>
          <a:bodyPr>
            <a:spAutoFit/>
          </a:bodyPr>
          <a:lstStyle/>
          <a:p>
            <a:pPr eaLnBrk="0" hangingPunct="0">
              <a:defRPr/>
            </a:pPr>
            <a:r>
              <a:rPr lang="en-US" sz="3200" b="0" dirty="0">
                <a:solidFill>
                  <a:schemeClr val="bg1"/>
                </a:solidFill>
                <a:latin typeface="Verdana" charset="0"/>
                <a:cs typeface="ＭＳ Ｐゴシック" charset="-128"/>
              </a:rPr>
              <a:t>Image Area</a:t>
            </a:r>
          </a:p>
        </p:txBody>
      </p:sp>
      <p:sp>
        <p:nvSpPr>
          <p:cNvPr id="36870" name="Rectangle 3"/>
          <p:cNvSpPr>
            <a:spLocks noGrp="1" noChangeArrowheads="1"/>
          </p:cNvSpPr>
          <p:nvPr>
            <p:ph type="subTitle" idx="1"/>
          </p:nvPr>
        </p:nvSpPr>
        <p:spPr>
          <a:xfrm>
            <a:off x="1295400" y="3352800"/>
            <a:ext cx="518160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295400" y="1414463"/>
            <a:ext cx="51816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smtClean="0"/>
              <a:t>Click to edit Master title style</a:t>
            </a:r>
            <a:endParaRPr lang="en-US" dirty="0"/>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0_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rot="10800000">
            <a:off x="0" y="0"/>
            <a:ext cx="9144000" cy="762000"/>
          </a:xfrm>
          <a:prstGeom prst="rect">
            <a:avLst/>
          </a:prstGeom>
          <a:gradFill>
            <a:gsLst>
              <a:gs pos="0">
                <a:schemeClr val="accent1">
                  <a:lumMod val="40000"/>
                  <a:lumOff val="60000"/>
                </a:schemeClr>
              </a:gs>
              <a:gs pos="25000">
                <a:schemeClr val="accent1">
                  <a:lumMod val="20000"/>
                  <a:lumOff val="80000"/>
                </a:schemeClr>
              </a:gs>
              <a:gs pos="84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5" name="Rectangle 4"/>
          <p:cNvSpPr>
            <a:spLocks noChangeArrowheads="1"/>
          </p:cNvSpPr>
          <p:nvPr userDrawn="1"/>
        </p:nvSpPr>
        <p:spPr bwMode="auto">
          <a:xfrm>
            <a:off x="0" y="5257800"/>
            <a:ext cx="9144000" cy="1600200"/>
          </a:xfrm>
          <a:prstGeom prst="rect">
            <a:avLst/>
          </a:prstGeom>
          <a:gradFill>
            <a:gsLst>
              <a:gs pos="0">
                <a:schemeClr val="accent1">
                  <a:lumMod val="40000"/>
                  <a:lumOff val="60000"/>
                </a:schemeClr>
              </a:gs>
              <a:gs pos="25000">
                <a:schemeClr val="accent1">
                  <a:lumMod val="20000"/>
                  <a:lumOff val="80000"/>
                </a:schemeClr>
              </a:gs>
              <a:gs pos="100000">
                <a:schemeClr val="bg1"/>
              </a:gs>
            </a:gsLst>
          </a:gradFill>
          <a:ln>
            <a:noFill/>
            <a:headEnd/>
            <a:tailEnd/>
          </a:ln>
          <a:effectLst/>
        </p:spPr>
        <p:style>
          <a:lnRef idx="1">
            <a:schemeClr val="accent4"/>
          </a:lnRef>
          <a:fillRef idx="2">
            <a:schemeClr val="accent4"/>
          </a:fillRef>
          <a:effectRef idx="1">
            <a:schemeClr val="accent4"/>
          </a:effectRef>
          <a:fontRef idx="minor">
            <a:schemeClr val="dk1"/>
          </a:fontRef>
        </p:style>
        <p:txBody>
          <a:bodyPr wrap="none" anchor="ctr"/>
          <a:lstStyle/>
          <a:p>
            <a:pPr>
              <a:defRPr/>
            </a:pPr>
            <a:endParaRPr lang="en-US"/>
          </a:p>
        </p:txBody>
      </p:sp>
      <p:sp>
        <p:nvSpPr>
          <p:cNvPr id="6" name="Text Box 1042"/>
          <p:cNvSpPr txBox="1">
            <a:spLocks noChangeArrowheads="1"/>
          </p:cNvSpPr>
          <p:nvPr/>
        </p:nvSpPr>
        <p:spPr bwMode="auto">
          <a:xfrm>
            <a:off x="381000" y="6172200"/>
            <a:ext cx="6096000" cy="309563"/>
          </a:xfrm>
          <a:prstGeom prst="rect">
            <a:avLst/>
          </a:prstGeom>
          <a:noFill/>
          <a:ln w="9525">
            <a:noFill/>
            <a:miter lim="800000"/>
            <a:headEnd/>
            <a:tailEnd/>
          </a:ln>
        </p:spPr>
        <p:txBody>
          <a:bodyPr>
            <a:spAutoFit/>
          </a:bodyPr>
          <a:lstStyle/>
          <a:p>
            <a:pPr>
              <a:lnSpc>
                <a:spcPct val="150000"/>
              </a:lnSpc>
              <a:spcBef>
                <a:spcPct val="50000"/>
              </a:spcBef>
              <a:defRPr/>
            </a:pPr>
            <a:r>
              <a:rPr lang="en-US" sz="1000" b="0">
                <a:solidFill>
                  <a:srgbClr val="808388"/>
                </a:solidFill>
                <a:latin typeface="Verdana" charset="0"/>
              </a:rPr>
              <a:t>©2010, Cognizant 		</a:t>
            </a:r>
          </a:p>
        </p:txBody>
      </p:sp>
      <p:pic>
        <p:nvPicPr>
          <p:cNvPr id="7" name="CG_logoReflect_RGB.png" descr="/Users/jason_feuilly/Desktop/CG_logoReflect_RGB.png"/>
          <p:cNvPicPr>
            <a:picLocks noChangeAspect="1"/>
          </p:cNvPicPr>
          <p:nvPr userDrawn="1"/>
        </p:nvPicPr>
        <p:blipFill>
          <a:blip r:embed="rId2"/>
          <a:srcRect/>
          <a:stretch>
            <a:fillRect/>
          </a:stretch>
        </p:blipFill>
        <p:spPr bwMode="auto">
          <a:xfrm>
            <a:off x="6019800" y="5715000"/>
            <a:ext cx="2955925" cy="1084263"/>
          </a:xfrm>
          <a:prstGeom prst="rect">
            <a:avLst/>
          </a:prstGeom>
          <a:noFill/>
          <a:ln w="9525">
            <a:noFill/>
            <a:miter lim="800000"/>
            <a:headEnd/>
            <a:tailEnd/>
          </a:ln>
        </p:spPr>
      </p:pic>
      <p:pic>
        <p:nvPicPr>
          <p:cNvPr id="8" name="Picture 9" descr="Cognizant_36x84_04D.png"/>
          <p:cNvPicPr>
            <a:picLocks noChangeAspect="1"/>
          </p:cNvPicPr>
          <p:nvPr userDrawn="1"/>
        </p:nvPicPr>
        <p:blipFill>
          <a:blip r:embed="rId3"/>
          <a:srcRect t="1440"/>
          <a:stretch>
            <a:fillRect/>
          </a:stretch>
        </p:blipFill>
        <p:spPr bwMode="auto">
          <a:xfrm>
            <a:off x="185738" y="0"/>
            <a:ext cx="576262" cy="3614738"/>
          </a:xfrm>
          <a:prstGeom prst="rect">
            <a:avLst/>
          </a:prstGeom>
          <a:noFill/>
          <a:ln w="9525">
            <a:noFill/>
            <a:miter lim="800000"/>
            <a:headEnd/>
            <a:tailEnd/>
          </a:ln>
        </p:spPr>
      </p:pic>
      <p:pic>
        <p:nvPicPr>
          <p:cNvPr id="9" name="Picture 7" descr="side_circles.png"/>
          <p:cNvPicPr>
            <a:picLocks noChangeAspect="1"/>
          </p:cNvPicPr>
          <p:nvPr userDrawn="1"/>
        </p:nvPicPr>
        <p:blipFill>
          <a:blip r:embed="rId4"/>
          <a:srcRect r="53333"/>
          <a:stretch>
            <a:fillRect/>
          </a:stretch>
        </p:blipFill>
        <p:spPr bwMode="auto">
          <a:xfrm>
            <a:off x="8882063" y="1981200"/>
            <a:ext cx="261937" cy="2578100"/>
          </a:xfrm>
          <a:prstGeom prst="rect">
            <a:avLst/>
          </a:prstGeom>
          <a:noFill/>
          <a:ln w="9525">
            <a:noFill/>
            <a:miter lim="800000"/>
            <a:headEnd/>
            <a:tailEnd/>
          </a:ln>
        </p:spPr>
      </p:pic>
      <p:sp>
        <p:nvSpPr>
          <p:cNvPr id="36870" name="Rectangle 3"/>
          <p:cNvSpPr>
            <a:spLocks noGrp="1" noChangeArrowheads="1"/>
          </p:cNvSpPr>
          <p:nvPr>
            <p:ph type="subTitle" idx="1"/>
          </p:nvPr>
        </p:nvSpPr>
        <p:spPr>
          <a:xfrm>
            <a:off x="1447800" y="3352800"/>
            <a:ext cx="6400800" cy="1295400"/>
          </a:xfrm>
        </p:spPr>
        <p:txBody>
          <a:bodyPr/>
          <a:lstStyle>
            <a:lvl1pPr marL="0" indent="0">
              <a:defRPr sz="2000">
                <a:solidFill>
                  <a:srgbClr val="3E9AC0"/>
                </a:solidFill>
              </a:defRPr>
            </a:lvl1pPr>
          </a:lstStyle>
          <a:p>
            <a:r>
              <a:rPr lang="en-US" smtClean="0"/>
              <a:t>Click to edit Master subtitle style</a:t>
            </a:r>
            <a:endParaRPr lang="en-US" dirty="0"/>
          </a:p>
        </p:txBody>
      </p:sp>
      <p:sp>
        <p:nvSpPr>
          <p:cNvPr id="36869" name="Rectangle 2"/>
          <p:cNvSpPr>
            <a:spLocks noGrp="1" noChangeArrowheads="1"/>
          </p:cNvSpPr>
          <p:nvPr>
            <p:ph type="ctrTitle"/>
          </p:nvPr>
        </p:nvSpPr>
        <p:spPr>
          <a:xfrm>
            <a:off x="1447800" y="1414463"/>
            <a:ext cx="6400800" cy="1938337"/>
          </a:xfrm>
        </p:spPr>
        <p:txBody>
          <a:bodyPr anchor="b"/>
          <a:lstStyle>
            <a:lvl1pPr marL="0" marR="0" indent="0" algn="l" defTabSz="914400" rtl="0" eaLnBrk="0" fontAlgn="base" latinLnBrk="0" hangingPunct="0">
              <a:lnSpc>
                <a:spcPct val="100000"/>
              </a:lnSpc>
              <a:spcBef>
                <a:spcPct val="0"/>
              </a:spcBef>
              <a:spcAft>
                <a:spcPct val="0"/>
              </a:spcAft>
              <a:buClrTx/>
              <a:buSzTx/>
              <a:buFontTx/>
              <a:buNone/>
              <a:tabLst/>
              <a:defRPr sz="3600">
                <a:solidFill>
                  <a:schemeClr val="tx1"/>
                </a:solidFill>
              </a:defRPr>
            </a:lvl1pPr>
          </a:lstStyle>
          <a:p>
            <a:r>
              <a:rPr lang="en-US" smtClean="0"/>
              <a:t>Click to edit Master title style</a:t>
            </a:r>
            <a:endParaRPr lang="en-US" dirty="0"/>
          </a:p>
        </p:txBody>
      </p:sp>
    </p:spTree>
  </p:cSld>
  <p:clrMapOvr>
    <a:masterClrMapping/>
  </p:clrMapOvr>
  <p:transition/>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457200"/>
            <a:ext cx="8839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52400" y="1600200"/>
            <a:ext cx="8839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 name="Rectangle 42"/>
          <p:cNvSpPr>
            <a:spLocks noGrp="1" noChangeArrowheads="1"/>
          </p:cNvSpPr>
          <p:nvPr>
            <p:ph type="sldNum" sz="quarter" idx="4"/>
          </p:nvPr>
        </p:nvSpPr>
        <p:spPr bwMode="auto">
          <a:xfrm>
            <a:off x="0" y="6553200"/>
            <a:ext cx="4572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0" hangingPunct="0">
              <a:lnSpc>
                <a:spcPct val="110000"/>
              </a:lnSpc>
              <a:defRPr sz="1000" b="0" smtClean="0">
                <a:solidFill>
                  <a:schemeClr val="bg1"/>
                </a:solidFill>
                <a:latin typeface="Arial Black" charset="0"/>
              </a:defRPr>
            </a:lvl1pPr>
          </a:lstStyle>
          <a:p>
            <a:pPr>
              <a:defRPr/>
            </a:pPr>
            <a:fld id="{246B1BAA-4351-4205-B0BC-B3709F10736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72" r:id="rId1"/>
    <p:sldLayoutId id="2147484073" r:id="rId2"/>
    <p:sldLayoutId id="2147484074" r:id="rId3"/>
    <p:sldLayoutId id="2147484075" r:id="rId4"/>
  </p:sldLayoutIdLst>
  <p:hf hdr="0" ftr="0" dt="0"/>
  <p:txStyles>
    <p:titleStyle>
      <a:lvl1pPr algn="l" rtl="0" eaLnBrk="1" fontAlgn="base" hangingPunct="1">
        <a:spcBef>
          <a:spcPct val="0"/>
        </a:spcBef>
        <a:spcAft>
          <a:spcPct val="0"/>
        </a:spcAft>
        <a:defRPr sz="2800">
          <a:solidFill>
            <a:srgbClr val="3D97BB"/>
          </a:solidFill>
          <a:latin typeface="+mj-lt"/>
          <a:ea typeface="ＭＳ Ｐゴシック" charset="-128"/>
          <a:cs typeface="ＭＳ Ｐゴシック" charset="-128"/>
        </a:defRPr>
      </a:lvl1pPr>
      <a:lvl2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2pPr>
      <a:lvl3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3pPr>
      <a:lvl4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4pPr>
      <a:lvl5pPr algn="l" rtl="0" eaLnBrk="1" fontAlgn="base" hangingPunct="1">
        <a:spcBef>
          <a:spcPct val="0"/>
        </a:spcBef>
        <a:spcAft>
          <a:spcPct val="0"/>
        </a:spcAft>
        <a:defRPr sz="2800">
          <a:solidFill>
            <a:srgbClr val="3D97BB"/>
          </a:solidFill>
          <a:latin typeface="Verdana" pitchFamily="-12" charset="0"/>
          <a:ea typeface="ＭＳ Ｐゴシック" pitchFamily="-12" charset="-128"/>
          <a:cs typeface="ＭＳ Ｐゴシック" pitchFamily="-12" charset="-128"/>
        </a:defRPr>
      </a:lvl5pPr>
      <a:lvl6pPr marL="4572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6pPr>
      <a:lvl7pPr marL="9144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7pPr>
      <a:lvl8pPr marL="13716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8pPr>
      <a:lvl9pPr marL="1828800" algn="l" rtl="0" eaLnBrk="1" fontAlgn="base" hangingPunct="1">
        <a:spcBef>
          <a:spcPct val="0"/>
        </a:spcBef>
        <a:spcAft>
          <a:spcPct val="0"/>
        </a:spcAft>
        <a:defRPr sz="2400" b="1">
          <a:solidFill>
            <a:srgbClr val="3D97BB"/>
          </a:solidFill>
          <a:latin typeface="Verdana" pitchFamily="-12" charset="0"/>
          <a:ea typeface="ＭＳ Ｐゴシック" pitchFamily="-12" charset="-128"/>
          <a:cs typeface="ＭＳ Ｐゴシック" pitchFamily="-12" charset="-128"/>
        </a:defRPr>
      </a:lvl9pPr>
    </p:titleStyle>
    <p:body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arklogic.com/cts:search" TargetMode="External"/><Relationship Id="rId2" Type="http://schemas.openxmlformats.org/officeDocument/2006/relationships/hyperlink" Target="https://docs.marklogic.com/xdmp:estimate"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p:txBody>
          <a:bodyPr/>
          <a:lstStyle/>
          <a:p>
            <a:endParaRPr lang="en-US" dirty="0" smtClean="0"/>
          </a:p>
          <a:p>
            <a:r>
              <a:rPr lang="en-US" b="1" i="1" dirty="0" smtClean="0"/>
              <a:t>September 2016</a:t>
            </a:r>
          </a:p>
          <a:p>
            <a:endParaRPr lang="en-US" dirty="0"/>
          </a:p>
          <a:p>
            <a:r>
              <a:rPr lang="en-US" b="1" i="1" dirty="0" smtClean="0"/>
              <a:t>Author: </a:t>
            </a:r>
            <a:r>
              <a:rPr lang="en-US" sz="1400" b="1" i="1" dirty="0" smtClean="0"/>
              <a:t>Rashmi Ranjan Acharya</a:t>
            </a:r>
          </a:p>
        </p:txBody>
      </p:sp>
      <p:sp>
        <p:nvSpPr>
          <p:cNvPr id="6147" name="Rectangle 2"/>
          <p:cNvSpPr>
            <a:spLocks noGrp="1" noChangeArrowheads="1"/>
          </p:cNvSpPr>
          <p:nvPr>
            <p:ph type="ctrTitle"/>
          </p:nvPr>
        </p:nvSpPr>
        <p:spPr/>
        <p:txBody>
          <a:bodyPr/>
          <a:lstStyle/>
          <a:p>
            <a:r>
              <a:rPr lang="en-US" dirty="0" smtClean="0"/>
              <a:t>MarkLogic Search </a:t>
            </a:r>
          </a:p>
        </p:txBody>
      </p:sp>
      <p:sp>
        <p:nvSpPr>
          <p:cNvPr id="4" name="Rectangle 3"/>
          <p:cNvSpPr txBox="1">
            <a:spLocks noChangeArrowheads="1"/>
          </p:cNvSpPr>
          <p:nvPr/>
        </p:nvSpPr>
        <p:spPr bwMode="auto">
          <a:xfrm>
            <a:off x="304800" y="5105400"/>
            <a:ext cx="5943600" cy="15240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9</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685800"/>
          </a:xfrm>
        </p:spPr>
        <p:txBody>
          <a:bodyPr/>
          <a:lstStyle/>
          <a:p>
            <a:r>
              <a:rPr lang="en-US" sz="2400" b="1" dirty="0" smtClean="0"/>
              <a:t>Search: Search API</a:t>
            </a:r>
            <a:endParaRPr lang="en-US" sz="2400" dirty="0" smtClean="0"/>
          </a:p>
        </p:txBody>
      </p:sp>
      <p:sp>
        <p:nvSpPr>
          <p:cNvPr id="5" name="Rectangle 3"/>
          <p:cNvSpPr txBox="1">
            <a:spLocks noChangeArrowheads="1"/>
          </p:cNvSpPr>
          <p:nvPr/>
        </p:nvSpPr>
        <p:spPr>
          <a:xfrm>
            <a:off x="436562" y="955964"/>
            <a:ext cx="8174037" cy="5562600"/>
          </a:xfrm>
          <a:prstGeom prst="rect">
            <a:avLst/>
          </a:prstGeom>
        </p:spPr>
        <p:txBody>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90000"/>
              </a:lnSpc>
              <a:buFont typeface="Wingdings" pitchFamily="2" charset="2"/>
              <a:buNone/>
            </a:pPr>
            <a:r>
              <a:rPr lang="en-US" altLang="en-US" sz="1000" b="0" kern="0" dirty="0" smtClean="0">
                <a:latin typeface="Courier New" pitchFamily="49" charset="0"/>
              </a:rPr>
              <a:t>  </a:t>
            </a:r>
            <a:endParaRPr lang="en-US" altLang="en-US" sz="1800" b="0" kern="0" dirty="0" smtClean="0">
              <a:latin typeface="Calibri" panose="020F0502020204030204" pitchFamily="34" charset="0"/>
            </a:endParaRPr>
          </a:p>
        </p:txBody>
      </p:sp>
      <p:sp>
        <p:nvSpPr>
          <p:cNvPr id="6" name="Rectangle 3"/>
          <p:cNvSpPr txBox="1">
            <a:spLocks noChangeArrowheads="1"/>
          </p:cNvSpPr>
          <p:nvPr/>
        </p:nvSpPr>
        <p:spPr bwMode="auto">
          <a:xfrm>
            <a:off x="152400" y="685800"/>
            <a:ext cx="8763000" cy="53340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Arial" panose="020B0604020202020204" pitchFamily="34" charset="0"/>
              <a:buChar char="•"/>
            </a:pPr>
            <a:endParaRPr lang="en-US" sz="1600" dirty="0" smtClean="0"/>
          </a:p>
          <a:p>
            <a:pPr marL="285750" indent="-285750">
              <a:buFont typeface="Arial" panose="020B0604020202020204" pitchFamily="34" charset="0"/>
              <a:buChar char="•"/>
            </a:pPr>
            <a:r>
              <a:rPr lang="en-US" sz="1600" dirty="0" smtClean="0"/>
              <a:t>additional-query</a:t>
            </a:r>
            <a:r>
              <a:rPr lang="en-US" sz="1600" b="0" dirty="0"/>
              <a:t> - </a:t>
            </a:r>
            <a:r>
              <a:rPr lang="en-US" sz="1400" b="0" dirty="0"/>
              <a:t>Additional query(s) to apply to the search. </a:t>
            </a:r>
            <a:endParaRPr lang="en-US" sz="1400" b="0" dirty="0" smtClean="0"/>
          </a:p>
          <a:p>
            <a:pPr marL="285750" indent="-285750">
              <a:buFont typeface="Arial" panose="020B0604020202020204" pitchFamily="34" charset="0"/>
              <a:buChar char="•"/>
            </a:pPr>
            <a:r>
              <a:rPr lang="en-US" sz="1600" dirty="0" smtClean="0"/>
              <a:t>constraint</a:t>
            </a:r>
            <a:r>
              <a:rPr lang="en-US" sz="1600" b="0" dirty="0"/>
              <a:t> - </a:t>
            </a:r>
            <a:r>
              <a:rPr lang="en-US" sz="1400" b="0" dirty="0"/>
              <a:t>Limit the scope of a search and define facets. </a:t>
            </a:r>
            <a:endParaRPr lang="en-US" sz="1400" b="0" dirty="0" smtClean="0"/>
          </a:p>
          <a:p>
            <a:pPr marL="285750" indent="-285750">
              <a:buFont typeface="Arial" panose="020B0604020202020204" pitchFamily="34" charset="0"/>
              <a:buChar char="•"/>
            </a:pPr>
            <a:r>
              <a:rPr lang="en-US" sz="1600" dirty="0" smtClean="0"/>
              <a:t>forest</a:t>
            </a:r>
            <a:r>
              <a:rPr lang="en-US" sz="1600" b="0" dirty="0"/>
              <a:t> - </a:t>
            </a:r>
            <a:r>
              <a:rPr lang="en-US" sz="1400" b="0" dirty="0"/>
              <a:t>Limit a search or lexicon query to specific forests. </a:t>
            </a:r>
          </a:p>
          <a:p>
            <a:pPr marL="285750" indent="-285750">
              <a:buFont typeface="Arial" panose="020B0604020202020204" pitchFamily="34" charset="0"/>
              <a:buChar char="•"/>
            </a:pPr>
            <a:r>
              <a:rPr lang="en-US" sz="1600" dirty="0" smtClean="0"/>
              <a:t>fragment-scope</a:t>
            </a:r>
            <a:r>
              <a:rPr lang="en-US" sz="1600" b="0" dirty="0"/>
              <a:t> - </a:t>
            </a:r>
            <a:r>
              <a:rPr lang="en-US" sz="1400" b="0" dirty="0"/>
              <a:t>Control the global fragment scope (properties or documents) over which to search. </a:t>
            </a:r>
          </a:p>
          <a:p>
            <a:pPr marL="285750" indent="-285750">
              <a:buFont typeface="Arial" panose="020B0604020202020204" pitchFamily="34" charset="0"/>
              <a:buChar char="•"/>
            </a:pPr>
            <a:r>
              <a:rPr lang="en-US" sz="1600" dirty="0"/>
              <a:t>grammar</a:t>
            </a:r>
            <a:r>
              <a:rPr lang="en-US" sz="1600" b="0" dirty="0"/>
              <a:t> - </a:t>
            </a:r>
            <a:r>
              <a:rPr lang="en-US" sz="1400" b="0" dirty="0"/>
              <a:t>Define a custom search grammar. </a:t>
            </a:r>
          </a:p>
          <a:p>
            <a:pPr marL="285750" indent="-285750">
              <a:buFont typeface="Arial" panose="020B0604020202020204" pitchFamily="34" charset="0"/>
              <a:buChar char="•"/>
            </a:pPr>
            <a:r>
              <a:rPr lang="en-US" sz="1600" dirty="0" smtClean="0"/>
              <a:t>page-length</a:t>
            </a:r>
            <a:r>
              <a:rPr lang="en-US" sz="1600" b="0" dirty="0"/>
              <a:t> - </a:t>
            </a:r>
            <a:r>
              <a:rPr lang="en-US" sz="1400" b="0" dirty="0"/>
              <a:t>The number of results to return in each page of results. </a:t>
            </a:r>
          </a:p>
          <a:p>
            <a:pPr marL="285750" indent="-285750">
              <a:buFont typeface="Arial" panose="020B0604020202020204" pitchFamily="34" charset="0"/>
              <a:buChar char="•"/>
            </a:pPr>
            <a:r>
              <a:rPr lang="en-US" sz="1600" dirty="0" smtClean="0"/>
              <a:t>quality-weight</a:t>
            </a:r>
            <a:r>
              <a:rPr lang="en-US" sz="1600" b="0" dirty="0"/>
              <a:t> - </a:t>
            </a:r>
            <a:r>
              <a:rPr lang="en-US" sz="1400" b="0" dirty="0"/>
              <a:t>A document quality weight to use when computing scores</a:t>
            </a:r>
          </a:p>
          <a:p>
            <a:pPr marL="285750" indent="-285750">
              <a:buFont typeface="Arial" panose="020B0604020202020204" pitchFamily="34" charset="0"/>
              <a:buChar char="•"/>
            </a:pPr>
            <a:r>
              <a:rPr lang="en-US" sz="1600" dirty="0" smtClean="0"/>
              <a:t>return-facets</a:t>
            </a:r>
            <a:r>
              <a:rPr lang="en-US" sz="1600" b="0" dirty="0"/>
              <a:t> - </a:t>
            </a:r>
            <a:r>
              <a:rPr lang="en-US" sz="1400" b="0" dirty="0"/>
              <a:t>Whether or not to include facets in the search response</a:t>
            </a:r>
            <a:r>
              <a:rPr lang="en-US" sz="1600" b="0" dirty="0"/>
              <a:t>. </a:t>
            </a:r>
            <a:endParaRPr lang="en-US" sz="1600" b="0" dirty="0" smtClean="0"/>
          </a:p>
          <a:p>
            <a:pPr marL="285750" indent="-285750">
              <a:buFont typeface="Arial" panose="020B0604020202020204" pitchFamily="34" charset="0"/>
              <a:buChar char="•"/>
            </a:pPr>
            <a:r>
              <a:rPr lang="en-US" sz="1600" dirty="0" smtClean="0"/>
              <a:t>return-query</a:t>
            </a:r>
            <a:r>
              <a:rPr lang="en-US" sz="1600" b="0" dirty="0"/>
              <a:t> - </a:t>
            </a:r>
            <a:r>
              <a:rPr lang="en-US" sz="1400" b="0" dirty="0"/>
              <a:t>Whether or not to include the final representation of the input query in the search response. </a:t>
            </a:r>
          </a:p>
          <a:p>
            <a:pPr marL="285750" indent="-285750">
              <a:buFont typeface="Arial" panose="020B0604020202020204" pitchFamily="34" charset="0"/>
              <a:buChar char="•"/>
            </a:pPr>
            <a:r>
              <a:rPr lang="en-US" sz="1600" dirty="0"/>
              <a:t>return-results</a:t>
            </a:r>
            <a:r>
              <a:rPr lang="en-US" sz="1600" b="0" dirty="0"/>
              <a:t> - </a:t>
            </a:r>
            <a:r>
              <a:rPr lang="en-US" sz="1400" b="0" dirty="0"/>
              <a:t>Whether or not to include search result details in the search response. </a:t>
            </a:r>
          </a:p>
          <a:p>
            <a:pPr marL="285750" indent="-285750">
              <a:buFont typeface="Arial" panose="020B0604020202020204" pitchFamily="34" charset="0"/>
              <a:buChar char="•"/>
            </a:pPr>
            <a:r>
              <a:rPr lang="en-US" sz="1600" dirty="0" smtClean="0"/>
              <a:t>search-option</a:t>
            </a:r>
            <a:r>
              <a:rPr lang="en-US" sz="1600" b="0" dirty="0"/>
              <a:t> - </a:t>
            </a:r>
            <a:r>
              <a:rPr lang="en-US" sz="1400" b="0" dirty="0"/>
              <a:t>Specify an advanced option to pass to the underlying </a:t>
            </a:r>
            <a:r>
              <a:rPr lang="en-US" sz="1400" b="0" dirty="0" err="1"/>
              <a:t>cts</a:t>
            </a:r>
            <a:r>
              <a:rPr lang="en-US" sz="1400" b="0" dirty="0"/>
              <a:t> query layer</a:t>
            </a:r>
          </a:p>
          <a:p>
            <a:pPr marL="285750" indent="-285750">
              <a:buFont typeface="Arial" panose="020B0604020202020204" pitchFamily="34" charset="0"/>
              <a:buChar char="•"/>
            </a:pPr>
            <a:r>
              <a:rPr lang="en-US" sz="1600" dirty="0" smtClean="0"/>
              <a:t>searchable-expression</a:t>
            </a:r>
            <a:r>
              <a:rPr lang="en-US" sz="1600" b="0" dirty="0"/>
              <a:t> - </a:t>
            </a:r>
            <a:r>
              <a:rPr lang="en-US" sz="1400" b="0" dirty="0"/>
              <a:t>An XPath expression that selects the documents to include in a search.</a:t>
            </a:r>
          </a:p>
          <a:p>
            <a:pPr marL="285750" indent="-285750">
              <a:buFont typeface="Arial" panose="020B0604020202020204" pitchFamily="34" charset="0"/>
              <a:buChar char="•"/>
            </a:pPr>
            <a:r>
              <a:rPr lang="en-US" sz="1600" dirty="0" smtClean="0"/>
              <a:t>sort-order</a:t>
            </a:r>
            <a:r>
              <a:rPr lang="en-US" sz="1600" b="0" dirty="0"/>
              <a:t> - </a:t>
            </a:r>
            <a:r>
              <a:rPr lang="en-US" sz="1400" b="0" dirty="0"/>
              <a:t>Define elements, attributes, fields, or JSON properties on which to order results. </a:t>
            </a:r>
          </a:p>
          <a:p>
            <a:pPr marL="0" indent="0"/>
            <a:endParaRPr lang="en-US" sz="1400" b="0" kern="0" dirty="0">
              <a:latin typeface="Calibri" panose="020F0502020204030204" pitchFamily="34" charset="0"/>
            </a:endParaRPr>
          </a:p>
        </p:txBody>
      </p:sp>
      <p:sp>
        <p:nvSpPr>
          <p:cNvPr id="7" name="Rectangle 3"/>
          <p:cNvSpPr txBox="1">
            <a:spLocks noChangeArrowheads="1"/>
          </p:cNvSpPr>
          <p:nvPr/>
        </p:nvSpPr>
        <p:spPr bwMode="auto">
          <a:xfrm>
            <a:off x="304800" y="6096000"/>
            <a:ext cx="5943600" cy="5334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Tree>
    <p:extLst>
      <p:ext uri="{BB962C8B-B14F-4D97-AF65-F5344CB8AC3E}">
        <p14:creationId xmlns:p14="http://schemas.microsoft.com/office/powerpoint/2010/main" val="26212197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10</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762000"/>
          </a:xfrm>
        </p:spPr>
        <p:txBody>
          <a:bodyPr/>
          <a:lstStyle/>
          <a:p>
            <a:r>
              <a:rPr lang="en-US" sz="2400" b="1" dirty="0" smtClean="0"/>
              <a:t>Search Relevancy</a:t>
            </a:r>
            <a:endParaRPr lang="en-US" sz="2400" dirty="0" smtClean="0"/>
          </a:p>
        </p:txBody>
      </p:sp>
      <p:sp>
        <p:nvSpPr>
          <p:cNvPr id="8196" name="Rectangle 3"/>
          <p:cNvSpPr>
            <a:spLocks noGrp="1" noChangeArrowheads="1"/>
          </p:cNvSpPr>
          <p:nvPr>
            <p:ph type="body" idx="4294967295"/>
          </p:nvPr>
        </p:nvSpPr>
        <p:spPr>
          <a:xfrm>
            <a:off x="304800" y="838200"/>
            <a:ext cx="8534400" cy="5334000"/>
          </a:xfrm>
          <a:solidFill>
            <a:schemeClr val="bg1"/>
          </a:solidFill>
        </p:spPr>
        <p:txBody>
          <a:bodyPr/>
          <a:lstStyle/>
          <a:p>
            <a:pPr marL="285750" indent="-285750">
              <a:buFont typeface="Wingdings" panose="05000000000000000000" pitchFamily="2" charset="2"/>
              <a:buChar char="Ø"/>
            </a:pPr>
            <a:r>
              <a:rPr lang="en-US" sz="1600" dirty="0" smtClean="0">
                <a:latin typeface="Calibri" panose="020F0502020204030204" pitchFamily="34" charset="0"/>
              </a:rPr>
              <a:t>Default order of search results: Relevance</a:t>
            </a:r>
          </a:p>
          <a:p>
            <a:pPr marL="285750" indent="-285750">
              <a:buFont typeface="Wingdings" panose="05000000000000000000" pitchFamily="2" charset="2"/>
              <a:buChar char="Ø"/>
            </a:pPr>
            <a:endParaRPr lang="en-US" sz="1600" dirty="0">
              <a:latin typeface="Calibri" panose="020F0502020204030204" pitchFamily="34" charset="0"/>
            </a:endParaRPr>
          </a:p>
          <a:p>
            <a:pPr marL="285750" indent="-285750">
              <a:buFont typeface="Wingdings" panose="05000000000000000000" pitchFamily="2" charset="2"/>
              <a:buChar char="Ø"/>
            </a:pPr>
            <a:r>
              <a:rPr lang="en-US" sz="1600" dirty="0" smtClean="0">
                <a:latin typeface="Calibri" panose="020F0502020204030204" pitchFamily="34" charset="0"/>
              </a:rPr>
              <a:t>Marklogic fetches results that includes items matching </a:t>
            </a:r>
            <a:r>
              <a:rPr lang="en-US" sz="1600" dirty="0" err="1" smtClean="0">
                <a:latin typeface="Calibri" panose="020F0502020204030204" pitchFamily="34" charset="0"/>
              </a:rPr>
              <a:t>cts:query</a:t>
            </a:r>
            <a:r>
              <a:rPr lang="en-US" sz="1600" dirty="0" smtClean="0">
                <a:latin typeface="Calibri" panose="020F0502020204030204" pitchFamily="34" charset="0"/>
              </a:rPr>
              <a:t> and each item, there is a score.</a:t>
            </a:r>
          </a:p>
          <a:p>
            <a:pPr marL="285750" indent="-285750">
              <a:buFont typeface="Arial" panose="020B0604020202020204" pitchFamily="34" charset="0"/>
              <a:buChar char="•"/>
            </a:pPr>
            <a:endParaRPr lang="en-US" sz="1600" dirty="0">
              <a:latin typeface="Calibri" panose="020F0502020204030204" pitchFamily="34" charset="0"/>
            </a:endParaRPr>
          </a:p>
          <a:p>
            <a:pPr marL="0" indent="0"/>
            <a:r>
              <a:rPr lang="en-US" sz="1600" b="1" u="sng" dirty="0" smtClean="0">
                <a:latin typeface="Calibri" panose="020F0502020204030204" pitchFamily="34" charset="0"/>
              </a:rPr>
              <a:t>Score Calculation:</a:t>
            </a:r>
          </a:p>
          <a:p>
            <a:pPr marL="0" indent="0"/>
            <a:endParaRPr lang="en-US" sz="1600" b="1" u="sng" dirty="0">
              <a:latin typeface="Calibri" panose="020F0502020204030204" pitchFamily="34" charset="0"/>
            </a:endParaRPr>
          </a:p>
          <a:p>
            <a:pPr marL="0" indent="0"/>
            <a:r>
              <a:rPr lang="en-US" sz="1600" dirty="0" smtClean="0">
                <a:latin typeface="Calibri" panose="020F0502020204030204" pitchFamily="34" charset="0"/>
              </a:rPr>
              <a:t>It’s a number which is calculated based on </a:t>
            </a:r>
          </a:p>
          <a:p>
            <a:pPr marL="0" indent="0"/>
            <a:endParaRPr lang="en-US" sz="1600" dirty="0">
              <a:latin typeface="Calibri" panose="020F0502020204030204" pitchFamily="34" charset="0"/>
            </a:endParaRPr>
          </a:p>
          <a:p>
            <a:pPr marL="628650" lvl="1" indent="-285750">
              <a:buFont typeface="Arial" panose="020B0604020202020204" pitchFamily="34" charset="0"/>
              <a:buChar char="•"/>
            </a:pPr>
            <a:r>
              <a:rPr lang="en-US" sz="1600" dirty="0">
                <a:latin typeface="Calibri" panose="020F0502020204030204" pitchFamily="34" charset="0"/>
              </a:rPr>
              <a:t>N</a:t>
            </a:r>
            <a:r>
              <a:rPr lang="en-US" sz="1600" dirty="0" smtClean="0">
                <a:latin typeface="Calibri" panose="020F0502020204030204" pitchFamily="34" charset="0"/>
              </a:rPr>
              <a:t>umber </a:t>
            </a:r>
            <a:r>
              <a:rPr lang="en-US" sz="1600" dirty="0">
                <a:latin typeface="Calibri" panose="020F0502020204030204" pitchFamily="34" charset="0"/>
              </a:rPr>
              <a:t>of documents in a </a:t>
            </a:r>
            <a:r>
              <a:rPr lang="en-US" sz="1600" dirty="0" smtClean="0">
                <a:latin typeface="Calibri" panose="020F0502020204030204" pitchFamily="34" charset="0"/>
              </a:rPr>
              <a:t>database</a:t>
            </a:r>
          </a:p>
          <a:p>
            <a:pPr marL="628650" lvl="1" indent="-285750">
              <a:buFont typeface="Arial" panose="020B0604020202020204" pitchFamily="34" charset="0"/>
              <a:buChar char="•"/>
            </a:pPr>
            <a:r>
              <a:rPr lang="en-US" sz="1600" dirty="0" smtClean="0">
                <a:latin typeface="Calibri" panose="020F0502020204030204" pitchFamily="34" charset="0"/>
              </a:rPr>
              <a:t>The </a:t>
            </a:r>
            <a:r>
              <a:rPr lang="en-US" sz="1600" dirty="0">
                <a:latin typeface="Calibri" panose="020F0502020204030204" pitchFamily="34" charset="0"/>
              </a:rPr>
              <a:t>frequency in which the search terms appear in the </a:t>
            </a:r>
            <a:r>
              <a:rPr lang="en-US" sz="1600" dirty="0" smtClean="0">
                <a:latin typeface="Calibri" panose="020F0502020204030204" pitchFamily="34" charset="0"/>
              </a:rPr>
              <a:t>database</a:t>
            </a:r>
          </a:p>
          <a:p>
            <a:pPr marL="628650" lvl="1" indent="-285750">
              <a:buFont typeface="Arial" panose="020B0604020202020204" pitchFamily="34" charset="0"/>
              <a:buChar char="•"/>
            </a:pPr>
            <a:r>
              <a:rPr lang="en-US" sz="1600" dirty="0">
                <a:latin typeface="Calibri" panose="020F0502020204030204" pitchFamily="34" charset="0"/>
              </a:rPr>
              <a:t>T</a:t>
            </a:r>
            <a:r>
              <a:rPr lang="en-US" sz="1600" dirty="0" smtClean="0">
                <a:latin typeface="Calibri" panose="020F0502020204030204" pitchFamily="34" charset="0"/>
              </a:rPr>
              <a:t>he </a:t>
            </a:r>
            <a:r>
              <a:rPr lang="en-US" sz="1600" dirty="0">
                <a:latin typeface="Calibri" panose="020F0502020204030204" pitchFamily="34" charset="0"/>
              </a:rPr>
              <a:t>frequency in which the </a:t>
            </a:r>
            <a:r>
              <a:rPr lang="en-US" sz="1600" dirty="0" smtClean="0">
                <a:latin typeface="Calibri" panose="020F0502020204030204" pitchFamily="34" charset="0"/>
              </a:rPr>
              <a:t>search </a:t>
            </a:r>
            <a:r>
              <a:rPr lang="en-US" sz="1600" dirty="0">
                <a:latin typeface="Calibri" panose="020F0502020204030204" pitchFamily="34" charset="0"/>
              </a:rPr>
              <a:t>term appears in the </a:t>
            </a:r>
            <a:r>
              <a:rPr lang="en-US" sz="1600" dirty="0" smtClean="0">
                <a:latin typeface="Calibri" panose="020F0502020204030204" pitchFamily="34" charset="0"/>
              </a:rPr>
              <a:t>document</a:t>
            </a:r>
            <a:r>
              <a:rPr lang="en-US" sz="1600" dirty="0">
                <a:latin typeface="Calibri" panose="020F0502020204030204" pitchFamily="34" charset="0"/>
              </a:rPr>
              <a:t> </a:t>
            </a:r>
            <a:endParaRPr lang="en-US" sz="1600" dirty="0" smtClean="0">
              <a:latin typeface="Calibri" panose="020F0502020204030204" pitchFamily="34" charset="0"/>
            </a:endParaRPr>
          </a:p>
          <a:p>
            <a:pPr marL="342900" lvl="1" indent="0">
              <a:buNone/>
            </a:pPr>
            <a:endParaRPr lang="en-US" sz="1600" dirty="0">
              <a:latin typeface="Calibri" panose="020F0502020204030204" pitchFamily="34" charset="0"/>
            </a:endParaRPr>
          </a:p>
          <a:p>
            <a:pPr marL="0" indent="0"/>
            <a:r>
              <a:rPr lang="en-US" sz="1600" b="1" u="sng" dirty="0" smtClean="0">
                <a:latin typeface="Calibri" panose="020F0502020204030204" pitchFamily="34" charset="0"/>
              </a:rPr>
              <a:t>APIs  to get the score value / explore relevance details :</a:t>
            </a:r>
          </a:p>
          <a:p>
            <a:pPr marL="0" indent="0"/>
            <a:endParaRPr lang="en-US" sz="1600" b="1" u="sng" dirty="0">
              <a:latin typeface="Calibri" panose="020F0502020204030204" pitchFamily="34" charset="0"/>
            </a:endParaRPr>
          </a:p>
          <a:p>
            <a:pPr marL="285750" indent="-285750">
              <a:buFont typeface="Arial" panose="020B0604020202020204" pitchFamily="34" charset="0"/>
              <a:buChar char="•"/>
            </a:pPr>
            <a:r>
              <a:rPr lang="en-US" sz="1600" dirty="0" err="1" smtClean="0">
                <a:latin typeface="Calibri" panose="020F0502020204030204" pitchFamily="34" charset="0"/>
              </a:rPr>
              <a:t>cts:score</a:t>
            </a:r>
            <a:r>
              <a:rPr lang="en-US" sz="1600" dirty="0">
                <a:latin typeface="Calibri" panose="020F0502020204030204" pitchFamily="34" charset="0"/>
              </a:rPr>
              <a:t> </a:t>
            </a:r>
            <a:r>
              <a:rPr lang="en-US" sz="1600" dirty="0" smtClean="0">
                <a:latin typeface="Calibri" panose="020F0502020204030204" pitchFamily="34" charset="0"/>
              </a:rPr>
              <a:t>  	</a:t>
            </a:r>
            <a:r>
              <a:rPr lang="en-US" sz="1600" dirty="0">
                <a:latin typeface="Calibri" panose="020F0502020204030204" pitchFamily="34" charset="0"/>
              </a:rPr>
              <a:t>	Returns the score of a node </a:t>
            </a:r>
            <a:endParaRPr lang="en-US" sz="1600" dirty="0" smtClean="0">
              <a:latin typeface="Calibri" panose="020F0502020204030204" pitchFamily="34" charset="0"/>
            </a:endParaRPr>
          </a:p>
          <a:p>
            <a:pPr marL="285750" indent="-285750">
              <a:buFont typeface="Arial" panose="020B0604020202020204" pitchFamily="34" charset="0"/>
              <a:buChar char="•"/>
            </a:pPr>
            <a:r>
              <a:rPr lang="en-US" sz="1600" dirty="0" err="1" smtClean="0">
                <a:latin typeface="Calibri" panose="020F0502020204030204" pitchFamily="34" charset="0"/>
              </a:rPr>
              <a:t>cts:relevance-info</a:t>
            </a:r>
            <a:r>
              <a:rPr lang="en-US" sz="1600" dirty="0" smtClean="0">
                <a:latin typeface="Calibri" panose="020F0502020204030204" pitchFamily="34" charset="0"/>
              </a:rPr>
              <a:t>	</a:t>
            </a:r>
            <a:r>
              <a:rPr lang="en-US" sz="1600" dirty="0">
                <a:latin typeface="Calibri" panose="020F0502020204030204" pitchFamily="34" charset="0"/>
              </a:rPr>
              <a:t>	Return the relevance score computation report for a node</a:t>
            </a:r>
            <a:r>
              <a:rPr lang="en-US" sz="1600" dirty="0" smtClean="0">
                <a:latin typeface="Calibri" panose="020F0502020204030204" pitchFamily="34" charset="0"/>
              </a:rPr>
              <a:t>.</a:t>
            </a:r>
          </a:p>
          <a:p>
            <a:pPr marL="628650" lvl="1" indent="-285750">
              <a:buFont typeface="Arial" panose="020B0604020202020204" pitchFamily="34" charset="0"/>
              <a:buChar char="•"/>
            </a:pPr>
            <a:endParaRPr lang="en-US" sz="1600" dirty="0">
              <a:latin typeface="Calibri" panose="020F0502020204030204" pitchFamily="34" charset="0"/>
            </a:endParaRPr>
          </a:p>
          <a:p>
            <a:pPr marL="342900" lvl="1" indent="0">
              <a:buNone/>
            </a:pPr>
            <a:r>
              <a:rPr lang="en-US" sz="1600" dirty="0" smtClean="0">
                <a:latin typeface="Calibri" panose="020F0502020204030204" pitchFamily="34" charset="0"/>
              </a:rPr>
              <a:t>Example :  cts:search (/node, ”Hello World”,  "</a:t>
            </a:r>
            <a:r>
              <a:rPr lang="en-US" sz="1600" dirty="0">
                <a:latin typeface="Calibri" panose="020F0502020204030204" pitchFamily="34" charset="0"/>
              </a:rPr>
              <a:t>relevance-trace”)</a:t>
            </a:r>
          </a:p>
        </p:txBody>
      </p:sp>
      <p:sp>
        <p:nvSpPr>
          <p:cNvPr id="5" name="Rectangle 3"/>
          <p:cNvSpPr txBox="1">
            <a:spLocks noChangeArrowheads="1"/>
          </p:cNvSpPr>
          <p:nvPr/>
        </p:nvSpPr>
        <p:spPr bwMode="auto">
          <a:xfrm>
            <a:off x="76200" y="6248400"/>
            <a:ext cx="6172200" cy="3810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Tree>
    <p:extLst>
      <p:ext uri="{BB962C8B-B14F-4D97-AF65-F5344CB8AC3E}">
        <p14:creationId xmlns:p14="http://schemas.microsoft.com/office/powerpoint/2010/main" val="2811087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11</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609600"/>
          </a:xfrm>
        </p:spPr>
        <p:txBody>
          <a:bodyPr/>
          <a:lstStyle/>
          <a:p>
            <a:r>
              <a:rPr lang="en-US" sz="2400" b="1" dirty="0" smtClean="0"/>
              <a:t>Query Weighting</a:t>
            </a:r>
            <a:endParaRPr lang="en-US" sz="2400" dirty="0" smtClean="0"/>
          </a:p>
        </p:txBody>
      </p:sp>
      <p:sp>
        <p:nvSpPr>
          <p:cNvPr id="8196" name="Rectangle 3"/>
          <p:cNvSpPr>
            <a:spLocks noGrp="1" noChangeArrowheads="1"/>
          </p:cNvSpPr>
          <p:nvPr>
            <p:ph type="body" idx="4294967295"/>
          </p:nvPr>
        </p:nvSpPr>
        <p:spPr>
          <a:xfrm>
            <a:off x="152400" y="838200"/>
            <a:ext cx="8839200" cy="4724400"/>
          </a:xfrm>
          <a:solidFill>
            <a:schemeClr val="bg1"/>
          </a:solidFill>
        </p:spPr>
        <p:txBody>
          <a:bodyPr/>
          <a:lstStyle/>
          <a:p>
            <a:pPr marL="0" indent="0"/>
            <a:r>
              <a:rPr lang="en-US" sz="1800" dirty="0" smtClean="0">
                <a:latin typeface="Calibri" panose="020F0502020204030204" pitchFamily="34" charset="0"/>
              </a:rPr>
              <a:t>Using  a </a:t>
            </a:r>
            <a:r>
              <a:rPr lang="en-US" sz="1800" dirty="0">
                <a:latin typeface="Calibri" panose="020F0502020204030204" pitchFamily="34" charset="0"/>
              </a:rPr>
              <a:t>weight in a query sub-expression </a:t>
            </a:r>
            <a:r>
              <a:rPr lang="en-US" sz="1800" dirty="0" smtClean="0">
                <a:latin typeface="Calibri" panose="020F0502020204030204" pitchFamily="34" charset="0"/>
              </a:rPr>
              <a:t>can increase / decrease the </a:t>
            </a:r>
            <a:r>
              <a:rPr lang="en-US" sz="1800" dirty="0">
                <a:latin typeface="Calibri" panose="020F0502020204030204" pitchFamily="34" charset="0"/>
              </a:rPr>
              <a:t>sub-expression contribution to the relevance score.</a:t>
            </a:r>
          </a:p>
          <a:p>
            <a:endParaRPr lang="en-US" sz="1600" dirty="0"/>
          </a:p>
          <a:p>
            <a:r>
              <a:rPr lang="en-US" sz="1800" dirty="0" smtClean="0">
                <a:latin typeface="Calibri" panose="020F0502020204030204" pitchFamily="34" charset="0"/>
              </a:rPr>
              <a:t>The </a:t>
            </a:r>
            <a:r>
              <a:rPr lang="en-US" sz="1800" dirty="0">
                <a:latin typeface="Calibri" panose="020F0502020204030204" pitchFamily="34" charset="0"/>
              </a:rPr>
              <a:t>default weight is 1.0. Use the following guidelines for choosing custom weights:</a:t>
            </a:r>
          </a:p>
          <a:p>
            <a:endParaRPr lang="en-US" sz="1600" dirty="0"/>
          </a:p>
          <a:p>
            <a:pPr marL="628650" lvl="1" indent="-285750">
              <a:buFont typeface="Arial" panose="020B0604020202020204" pitchFamily="34" charset="0"/>
              <a:buChar char="•"/>
            </a:pPr>
            <a:r>
              <a:rPr lang="en-US" sz="1600" dirty="0">
                <a:latin typeface="Calibri" panose="020F0502020204030204" pitchFamily="34" charset="0"/>
              </a:rPr>
              <a:t>To boost the score contribution, set the weight higher than 1.0.</a:t>
            </a:r>
          </a:p>
          <a:p>
            <a:pPr marL="628650" lvl="1" indent="-285750">
              <a:buFont typeface="Arial" panose="020B0604020202020204" pitchFamily="34" charset="0"/>
              <a:buChar char="•"/>
            </a:pPr>
            <a:r>
              <a:rPr lang="en-US" sz="1600" dirty="0">
                <a:latin typeface="Calibri" panose="020F0502020204030204" pitchFamily="34" charset="0"/>
              </a:rPr>
              <a:t>To lower the score contribution, set the weight between 0 and 1.0.</a:t>
            </a:r>
          </a:p>
          <a:p>
            <a:pPr marL="628650" lvl="1" indent="-285750">
              <a:buFont typeface="Arial" panose="020B0604020202020204" pitchFamily="34" charset="0"/>
              <a:buChar char="•"/>
            </a:pPr>
            <a:r>
              <a:rPr lang="en-US" sz="1600" dirty="0">
                <a:latin typeface="Calibri" panose="020F0502020204030204" pitchFamily="34" charset="0"/>
              </a:rPr>
              <a:t>To contribute nothing to the score, set the weight to 0.</a:t>
            </a:r>
          </a:p>
          <a:p>
            <a:pPr marL="628650" lvl="1" indent="-285750">
              <a:buFont typeface="Arial" panose="020B0604020202020204" pitchFamily="34" charset="0"/>
              <a:buChar char="•"/>
            </a:pPr>
            <a:r>
              <a:rPr lang="en-US" sz="1600" dirty="0">
                <a:latin typeface="Calibri" panose="020F0502020204030204" pitchFamily="34" charset="0"/>
              </a:rPr>
              <a:t>To make the score contribution negative, </a:t>
            </a:r>
            <a:r>
              <a:rPr lang="en-US" sz="1600" dirty="0" smtClean="0">
                <a:latin typeface="Calibri" panose="020F0502020204030204" pitchFamily="34" charset="0"/>
              </a:rPr>
              <a:t>set  </a:t>
            </a:r>
            <a:r>
              <a:rPr lang="en-US" sz="1600" dirty="0">
                <a:latin typeface="Calibri" panose="020F0502020204030204" pitchFamily="34" charset="0"/>
              </a:rPr>
              <a:t>the weight to a negative number</a:t>
            </a:r>
            <a:r>
              <a:rPr lang="en-US" sz="1600" dirty="0" smtClean="0">
                <a:latin typeface="Calibri" panose="020F0502020204030204" pitchFamily="34" charset="0"/>
              </a:rPr>
              <a:t>.</a:t>
            </a:r>
          </a:p>
          <a:p>
            <a:pPr marL="628650" lvl="1" indent="-285750">
              <a:buFont typeface="Arial" panose="020B0604020202020204" pitchFamily="34" charset="0"/>
              <a:buChar char="•"/>
            </a:pPr>
            <a:endParaRPr lang="en-US" sz="1800" dirty="0">
              <a:latin typeface="Calibri" panose="020F0502020204030204" pitchFamily="34" charset="0"/>
              <a:cs typeface="ＭＳ Ｐゴシック" charset="-128"/>
            </a:endParaRPr>
          </a:p>
          <a:p>
            <a:pPr marL="0" indent="0"/>
            <a:r>
              <a:rPr lang="en-US" sz="1800" dirty="0">
                <a:latin typeface="Calibri" panose="020F0502020204030204" pitchFamily="34" charset="0"/>
              </a:rPr>
              <a:t>For proximity boosting, we can use “distance-weight” option to </a:t>
            </a:r>
            <a:r>
              <a:rPr lang="en-US" sz="1800" dirty="0" err="1" smtClean="0">
                <a:latin typeface="Calibri" panose="020F0502020204030204" pitchFamily="34" charset="0"/>
              </a:rPr>
              <a:t>cts:query</a:t>
            </a:r>
            <a:r>
              <a:rPr lang="en-US" sz="1800" dirty="0" smtClean="0">
                <a:latin typeface="Calibri" panose="020F0502020204030204" pitchFamily="34" charset="0"/>
              </a:rPr>
              <a:t>.</a:t>
            </a:r>
          </a:p>
          <a:p>
            <a:pPr marL="0" indent="0"/>
            <a:endParaRPr lang="en-US" sz="1800" dirty="0">
              <a:latin typeface="Calibri" panose="020F0502020204030204" pitchFamily="34" charset="0"/>
            </a:endParaRPr>
          </a:p>
          <a:p>
            <a:pPr marL="0" indent="0"/>
            <a:r>
              <a:rPr lang="en-US" sz="1600" dirty="0">
                <a:latin typeface="Calibri" panose="020F0502020204030204" pitchFamily="34" charset="0"/>
              </a:rPr>
              <a:t>Example: cts:word-query((“cat”, “dog”), “distance-weight = 3”)</a:t>
            </a:r>
          </a:p>
        </p:txBody>
      </p:sp>
      <p:sp>
        <p:nvSpPr>
          <p:cNvPr id="5" name="Rectangle 3"/>
          <p:cNvSpPr txBox="1">
            <a:spLocks noChangeArrowheads="1"/>
          </p:cNvSpPr>
          <p:nvPr/>
        </p:nvSpPr>
        <p:spPr bwMode="auto">
          <a:xfrm>
            <a:off x="76200" y="5943600"/>
            <a:ext cx="6172200" cy="685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Tree>
    <p:extLst>
      <p:ext uri="{BB962C8B-B14F-4D97-AF65-F5344CB8AC3E}">
        <p14:creationId xmlns:p14="http://schemas.microsoft.com/office/powerpoint/2010/main" val="28110878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12</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533400"/>
          </a:xfrm>
        </p:spPr>
        <p:txBody>
          <a:bodyPr/>
          <a:lstStyle/>
          <a:p>
            <a:r>
              <a:rPr lang="en-US" sz="2400" b="1" dirty="0" smtClean="0"/>
              <a:t>Query Performance</a:t>
            </a:r>
            <a:endParaRPr lang="en-US" sz="2400" dirty="0" smtClean="0"/>
          </a:p>
        </p:txBody>
      </p:sp>
      <p:sp>
        <p:nvSpPr>
          <p:cNvPr id="8196" name="Rectangle 3"/>
          <p:cNvSpPr>
            <a:spLocks noGrp="1" noChangeArrowheads="1"/>
          </p:cNvSpPr>
          <p:nvPr>
            <p:ph type="body" idx="4294967295"/>
          </p:nvPr>
        </p:nvSpPr>
        <p:spPr>
          <a:xfrm>
            <a:off x="152400" y="609600"/>
            <a:ext cx="8839200" cy="5486400"/>
          </a:xfrm>
          <a:solidFill>
            <a:schemeClr val="bg1"/>
          </a:solidFill>
        </p:spPr>
        <p:txBody>
          <a:bodyPr/>
          <a:lstStyle/>
          <a:p>
            <a:pPr marL="0" indent="0"/>
            <a:r>
              <a:rPr lang="en-US" sz="1800" dirty="0">
                <a:latin typeface="Calibri" panose="020F0502020204030204" pitchFamily="34" charset="0"/>
              </a:rPr>
              <a:t>There are several things to consider when looking at query performance</a:t>
            </a:r>
            <a:r>
              <a:rPr lang="en-US" sz="1800" dirty="0" smtClean="0">
                <a:latin typeface="Calibri" panose="020F0502020204030204" pitchFamily="34" charset="0"/>
              </a:rPr>
              <a:t>:</a:t>
            </a:r>
          </a:p>
          <a:p>
            <a:r>
              <a:rPr lang="en-US" sz="1600" b="1" u="sng" dirty="0" smtClean="0">
                <a:latin typeface="Calibri" panose="020F0502020204030204" pitchFamily="34" charset="0"/>
              </a:rPr>
              <a:t>Application </a:t>
            </a:r>
            <a:r>
              <a:rPr lang="en-US" sz="1600" b="1" u="sng" dirty="0">
                <a:latin typeface="Calibri" panose="020F0502020204030204" pitchFamily="34" charset="0"/>
              </a:rPr>
              <a:t>requirements</a:t>
            </a:r>
            <a:r>
              <a:rPr lang="en-US" sz="1600" dirty="0">
                <a:latin typeface="Calibri" panose="020F0502020204030204" pitchFamily="34" charset="0"/>
              </a:rPr>
              <a:t>: </a:t>
            </a:r>
            <a:endParaRPr lang="en-US" sz="1600" dirty="0" smtClean="0">
              <a:latin typeface="Calibri" panose="020F0502020204030204" pitchFamily="34" charset="0"/>
            </a:endParaRPr>
          </a:p>
          <a:p>
            <a:r>
              <a:rPr lang="en-US" sz="1600" dirty="0">
                <a:latin typeface="Calibri" panose="020F0502020204030204" pitchFamily="34" charset="0"/>
              </a:rPr>
              <a:t>	</a:t>
            </a:r>
            <a:r>
              <a:rPr lang="en-US" sz="1600" dirty="0" smtClean="0">
                <a:latin typeface="Calibri" panose="020F0502020204030204" pitchFamily="34" charset="0"/>
              </a:rPr>
              <a:t>The factors we need to consider are who </a:t>
            </a:r>
            <a:r>
              <a:rPr lang="en-US" sz="1600" dirty="0">
                <a:latin typeface="Calibri" panose="020F0502020204030204" pitchFamily="34" charset="0"/>
              </a:rPr>
              <a:t>will be using the application, what any user expectations for performance are, and whether the application will be publicly available are important considerations in defining performance requirements.</a:t>
            </a:r>
            <a:endParaRPr lang="en-US" sz="1600" dirty="0" smtClean="0">
              <a:latin typeface="Calibri" panose="020F0502020204030204" pitchFamily="34" charset="0"/>
            </a:endParaRPr>
          </a:p>
          <a:p>
            <a:endParaRPr lang="en-US" sz="1600" dirty="0">
              <a:latin typeface="Calibri" panose="020F0502020204030204" pitchFamily="34" charset="0"/>
            </a:endParaRPr>
          </a:p>
          <a:p>
            <a:r>
              <a:rPr lang="en-US" sz="1600" b="1" u="sng" dirty="0" smtClean="0">
                <a:latin typeface="Calibri" panose="020F0502020204030204" pitchFamily="34" charset="0"/>
              </a:rPr>
              <a:t>Indexing </a:t>
            </a:r>
            <a:r>
              <a:rPr lang="en-US" sz="1600" b="1" u="sng" dirty="0">
                <a:latin typeface="Calibri" panose="020F0502020204030204" pitchFamily="34" charset="0"/>
              </a:rPr>
              <a:t>options: </a:t>
            </a:r>
            <a:endParaRPr lang="en-US" sz="1600" b="1" u="sng" dirty="0" smtClean="0">
              <a:latin typeface="Calibri" panose="020F0502020204030204" pitchFamily="34" charset="0"/>
            </a:endParaRPr>
          </a:p>
          <a:p>
            <a:r>
              <a:rPr lang="en-US" sz="1600" dirty="0" smtClean="0">
                <a:latin typeface="Calibri" panose="020F0502020204030204" pitchFamily="34" charset="0"/>
              </a:rPr>
              <a:t>	</a:t>
            </a:r>
            <a:r>
              <a:rPr lang="en-US" sz="1600" dirty="0">
                <a:latin typeface="Calibri" panose="020F0502020204030204" pitchFamily="34" charset="0"/>
              </a:rPr>
              <a:t>Indexing options play an important role in how well queries can be resolved from the indexes. The fastest way to resolve a query is directly from the indexes.</a:t>
            </a:r>
            <a:endParaRPr lang="en-US" sz="1600" dirty="0" smtClean="0">
              <a:latin typeface="Calibri" panose="020F0502020204030204" pitchFamily="34" charset="0"/>
            </a:endParaRPr>
          </a:p>
          <a:p>
            <a:endParaRPr lang="en-US" sz="1600" dirty="0">
              <a:latin typeface="Calibri" panose="020F0502020204030204" pitchFamily="34" charset="0"/>
            </a:endParaRPr>
          </a:p>
          <a:p>
            <a:r>
              <a:rPr lang="en-US" sz="1600" b="1" u="sng" dirty="0" smtClean="0">
                <a:latin typeface="Calibri" panose="020F0502020204030204" pitchFamily="34" charset="0"/>
              </a:rPr>
              <a:t>XQuery </a:t>
            </a:r>
            <a:r>
              <a:rPr lang="en-US" sz="1600" b="1" u="sng" dirty="0">
                <a:latin typeface="Calibri" panose="020F0502020204030204" pitchFamily="34" charset="0"/>
              </a:rPr>
              <a:t>code: </a:t>
            </a:r>
            <a:endParaRPr lang="en-US" sz="1600" b="1" u="sng" dirty="0" smtClean="0">
              <a:latin typeface="Calibri" panose="020F0502020204030204" pitchFamily="34" charset="0"/>
            </a:endParaRPr>
          </a:p>
          <a:p>
            <a:r>
              <a:rPr lang="en-US" sz="1600" dirty="0" smtClean="0">
                <a:latin typeface="Calibri" panose="020F0502020204030204" pitchFamily="34" charset="0"/>
              </a:rPr>
              <a:t>	Performance degrades due to redundant codes and </a:t>
            </a:r>
            <a:r>
              <a:rPr lang="en-US" sz="1600" dirty="0">
                <a:latin typeface="Calibri" panose="020F0502020204030204" pitchFamily="34" charset="0"/>
              </a:rPr>
              <a:t>unneeded function </a:t>
            </a:r>
            <a:r>
              <a:rPr lang="en-US" sz="1600" dirty="0" smtClean="0">
                <a:latin typeface="Calibri" panose="020F0502020204030204" pitchFamily="34" charset="0"/>
              </a:rPr>
              <a:t>calls. We need to use more efficient built-in functions such as </a:t>
            </a:r>
            <a:r>
              <a:rPr lang="en-US" sz="1600" dirty="0">
                <a:latin typeface="Calibri" panose="020F0502020204030204" pitchFamily="34" charset="0"/>
              </a:rPr>
              <a:t> </a:t>
            </a:r>
            <a:r>
              <a:rPr lang="en-US" sz="1600" dirty="0">
                <a:latin typeface="Calibri" panose="020F0502020204030204" pitchFamily="34" charset="0"/>
                <a:hlinkClick r:id="rId2"/>
              </a:rPr>
              <a:t>xdmp:estimate</a:t>
            </a:r>
            <a:r>
              <a:rPr lang="en-US" sz="1600" dirty="0">
                <a:latin typeface="Calibri" panose="020F0502020204030204" pitchFamily="34" charset="0"/>
              </a:rPr>
              <a:t>, </a:t>
            </a:r>
            <a:r>
              <a:rPr lang="en-US" sz="1600" dirty="0">
                <a:latin typeface="Calibri" panose="020F0502020204030204" pitchFamily="34" charset="0"/>
                <a:hlinkClick r:id="rId3"/>
              </a:rPr>
              <a:t>cts:search</a:t>
            </a:r>
            <a:r>
              <a:rPr lang="en-US" sz="1600" dirty="0">
                <a:latin typeface="Calibri" panose="020F0502020204030204" pitchFamily="34" charset="0"/>
              </a:rPr>
              <a:t>, lexicon functions, and so on </a:t>
            </a:r>
            <a:r>
              <a:rPr lang="en-US" sz="1600" dirty="0" smtClean="0">
                <a:latin typeface="Calibri" panose="020F0502020204030204" pitchFamily="34" charset="0"/>
              </a:rPr>
              <a:t>which are </a:t>
            </a:r>
            <a:r>
              <a:rPr lang="en-US" sz="1600" dirty="0">
                <a:latin typeface="Calibri" panose="020F0502020204030204" pitchFamily="34" charset="0"/>
              </a:rPr>
              <a:t>all designed for fast performance.</a:t>
            </a:r>
          </a:p>
          <a:p>
            <a:endParaRPr lang="en-US" sz="1600" dirty="0">
              <a:latin typeface="Calibri" panose="020F0502020204030204" pitchFamily="34" charset="0"/>
            </a:endParaRPr>
          </a:p>
          <a:p>
            <a:r>
              <a:rPr lang="en-US" sz="1600" b="1" u="sng" dirty="0" smtClean="0">
                <a:latin typeface="Calibri" panose="020F0502020204030204" pitchFamily="34" charset="0"/>
              </a:rPr>
              <a:t>Scalability:</a:t>
            </a:r>
          </a:p>
          <a:p>
            <a:r>
              <a:rPr lang="en-US" sz="1600" dirty="0">
                <a:latin typeface="Calibri" panose="020F0502020204030204" pitchFamily="34" charset="0"/>
              </a:rPr>
              <a:t>	</a:t>
            </a:r>
            <a:r>
              <a:rPr lang="en-US" sz="1600" dirty="0" smtClean="0">
                <a:latin typeface="Calibri" panose="020F0502020204030204" pitchFamily="34" charset="0"/>
              </a:rPr>
              <a:t>MarkLogic </a:t>
            </a:r>
            <a:r>
              <a:rPr lang="en-US" sz="1600" dirty="0">
                <a:latin typeface="Calibri" panose="020F0502020204030204" pitchFamily="34" charset="0"/>
              </a:rPr>
              <a:t>Server is designed to scale to very large clusters with extremely large amounts of content. Memory, disk space and quality, swap space, number of processors, and number of servers all contribute to the overall scalability of a MarkLogic Server system.</a:t>
            </a:r>
          </a:p>
        </p:txBody>
      </p:sp>
      <p:sp>
        <p:nvSpPr>
          <p:cNvPr id="5" name="Rectangle 3"/>
          <p:cNvSpPr txBox="1">
            <a:spLocks noChangeArrowheads="1"/>
          </p:cNvSpPr>
          <p:nvPr/>
        </p:nvSpPr>
        <p:spPr bwMode="auto">
          <a:xfrm>
            <a:off x="76200" y="6248400"/>
            <a:ext cx="6172200" cy="3810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Tree>
    <p:extLst>
      <p:ext uri="{BB962C8B-B14F-4D97-AF65-F5344CB8AC3E}">
        <p14:creationId xmlns:p14="http://schemas.microsoft.com/office/powerpoint/2010/main" val="4294618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0" y="0"/>
            <a:ext cx="8839200" cy="609600"/>
          </a:xfrm>
        </p:spPr>
        <p:txBody>
          <a:bodyPr/>
          <a:lstStyle/>
          <a:p>
            <a:r>
              <a:rPr lang="en-US" sz="2400" b="1" dirty="0" smtClean="0"/>
              <a:t>Query Profiling</a:t>
            </a:r>
            <a:endParaRPr lang="en-US" sz="2400" dirty="0" smtClean="0"/>
          </a:p>
        </p:txBody>
      </p:sp>
      <p:sp>
        <p:nvSpPr>
          <p:cNvPr id="8196" name="Rectangle 3"/>
          <p:cNvSpPr>
            <a:spLocks noGrp="1" noChangeArrowheads="1"/>
          </p:cNvSpPr>
          <p:nvPr>
            <p:ph type="body" idx="4294967295"/>
          </p:nvPr>
        </p:nvSpPr>
        <p:spPr>
          <a:xfrm>
            <a:off x="152400" y="685800"/>
            <a:ext cx="8839200" cy="685800"/>
          </a:xfrm>
          <a:solidFill>
            <a:schemeClr val="bg1"/>
          </a:solidFill>
        </p:spPr>
        <p:txBody>
          <a:bodyPr/>
          <a:lstStyle/>
          <a:p>
            <a:pPr marL="0" indent="0"/>
            <a:r>
              <a:rPr lang="en-US" sz="1600" dirty="0" smtClean="0"/>
              <a:t>Marklogic provides an </a:t>
            </a:r>
            <a:r>
              <a:rPr lang="en-US" sz="1600" dirty="0"/>
              <a:t>application which measures the performance characteristics of a running </a:t>
            </a:r>
            <a:r>
              <a:rPr lang="en-US" sz="1600" dirty="0" smtClean="0"/>
              <a:t>XQuery program.</a:t>
            </a:r>
          </a:p>
          <a:p>
            <a:pPr marL="0" indent="0"/>
            <a:endParaRPr lang="en-US" sz="1600" dirty="0"/>
          </a:p>
          <a:p>
            <a:pPr marL="0" indent="0"/>
            <a:endParaRPr lang="en-US"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3373582"/>
            <a:ext cx="90678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https://docs.marklogic.com/media/apidoc/8.0/guide/performance/profile/images/profile_allow.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43100"/>
            <a:ext cx="5638800" cy="685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txBox="1">
            <a:spLocks noChangeArrowheads="1"/>
          </p:cNvSpPr>
          <p:nvPr/>
        </p:nvSpPr>
        <p:spPr bwMode="auto">
          <a:xfrm>
            <a:off x="135082" y="6165273"/>
            <a:ext cx="5732318" cy="540327"/>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endParaRPr lang="en-US" sz="1600" b="0" kern="0" dirty="0" smtClean="0"/>
          </a:p>
          <a:p>
            <a:pPr marL="0" indent="0"/>
            <a:endParaRPr lang="en-US" sz="1600" b="0" kern="0" dirty="0" smtClean="0"/>
          </a:p>
        </p:txBody>
      </p:sp>
    </p:spTree>
    <p:extLst>
      <p:ext uri="{BB962C8B-B14F-4D97-AF65-F5344CB8AC3E}">
        <p14:creationId xmlns:p14="http://schemas.microsoft.com/office/powerpoint/2010/main" val="4294618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14</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609600"/>
          </a:xfrm>
        </p:spPr>
        <p:txBody>
          <a:bodyPr/>
          <a:lstStyle/>
          <a:p>
            <a:r>
              <a:rPr lang="en-US" sz="2400" b="1" dirty="0" smtClean="0"/>
              <a:t>Query Profiling</a:t>
            </a:r>
            <a:endParaRPr lang="en-US" sz="2400" dirty="0" smtClean="0"/>
          </a:p>
        </p:txBody>
      </p:sp>
      <p:graphicFrame>
        <p:nvGraphicFramePr>
          <p:cNvPr id="2" name="Table 1"/>
          <p:cNvGraphicFramePr>
            <a:graphicFrameLocks noGrp="1"/>
          </p:cNvGraphicFramePr>
          <p:nvPr>
            <p:extLst>
              <p:ext uri="{D42A27DB-BD31-4B8C-83A1-F6EECF244321}">
                <p14:modId xmlns:p14="http://schemas.microsoft.com/office/powerpoint/2010/main" val="2103821097"/>
              </p:ext>
            </p:extLst>
          </p:nvPr>
        </p:nvGraphicFramePr>
        <p:xfrm>
          <a:off x="152400" y="1143000"/>
          <a:ext cx="8645236" cy="4648200"/>
        </p:xfrm>
        <a:graphic>
          <a:graphicData uri="http://schemas.openxmlformats.org/drawingml/2006/table">
            <a:tbl>
              <a:tblPr/>
              <a:tblGrid>
                <a:gridCol w="3352800"/>
                <a:gridCol w="5292436"/>
              </a:tblGrid>
              <a:tr h="1785499">
                <a:tc>
                  <a:txBody>
                    <a:bodyPr/>
                    <a:lstStyle/>
                    <a:p>
                      <a:pPr algn="l" fontAlgn="t"/>
                      <a:r>
                        <a:rPr lang="en-US" sz="1800" i="1" dirty="0">
                          <a:effectLst/>
                          <a:latin typeface="Calibri" panose="020F0502020204030204" pitchFamily="34" charset="0"/>
                        </a:rPr>
                        <a:t>shallow time</a:t>
                      </a:r>
                      <a:endParaRPr lang="en-US" sz="1800" dirty="0">
                        <a:effectLst/>
                        <a:latin typeface="Calibri" panose="020F0502020204030204" pitchFamily="34" charset="0"/>
                      </a:endParaRPr>
                    </a:p>
                  </a:txBody>
                  <a:tcPr marL="95250" marR="95250" marT="142875" marB="1428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Calibri" panose="020F0502020204030204" pitchFamily="34" charset="0"/>
                        </a:rPr>
                        <a:t>The time spent evaluating a specific expression, not including time spent evaluating any expressions contained within the specific expression.</a:t>
                      </a:r>
                    </a:p>
                  </a:txBody>
                  <a:tcPr marL="95250" marR="95250" marT="142875" marB="1428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785499">
                <a:tc>
                  <a:txBody>
                    <a:bodyPr/>
                    <a:lstStyle/>
                    <a:p>
                      <a:pPr algn="l" fontAlgn="t"/>
                      <a:r>
                        <a:rPr lang="en-US" sz="1800" i="1">
                          <a:effectLst/>
                          <a:latin typeface="Calibri" panose="020F0502020204030204" pitchFamily="34" charset="0"/>
                        </a:rPr>
                        <a:t>deep time</a:t>
                      </a:r>
                      <a:endParaRPr lang="en-US" sz="1800">
                        <a:effectLst/>
                        <a:latin typeface="Calibri" panose="020F0502020204030204" pitchFamily="34" charset="0"/>
                      </a:endParaRPr>
                    </a:p>
                  </a:txBody>
                  <a:tcPr marL="95250" marR="95250" marT="142875" marB="1428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Calibri" panose="020F0502020204030204" pitchFamily="34" charset="0"/>
                        </a:rPr>
                        <a:t>The total time spent evaluating an expression, including time spent evaluating any expressions contained within the specific expression.</a:t>
                      </a:r>
                    </a:p>
                  </a:txBody>
                  <a:tcPr marL="95250" marR="95250" marT="142875" marB="1428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077202">
                <a:tc>
                  <a:txBody>
                    <a:bodyPr/>
                    <a:lstStyle/>
                    <a:p>
                      <a:pPr algn="l" fontAlgn="t"/>
                      <a:r>
                        <a:rPr lang="en-US" sz="1800" i="1">
                          <a:effectLst/>
                          <a:latin typeface="Calibri" panose="020F0502020204030204" pitchFamily="34" charset="0"/>
                        </a:rPr>
                        <a:t>elapsed time</a:t>
                      </a:r>
                      <a:endParaRPr lang="en-US" sz="1800">
                        <a:effectLst/>
                        <a:latin typeface="Calibri" panose="020F0502020204030204" pitchFamily="34" charset="0"/>
                      </a:endParaRPr>
                    </a:p>
                  </a:txBody>
                  <a:tcPr marL="95250" marR="95250" marT="142875" marB="1428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latin typeface="Calibri" panose="020F0502020204030204" pitchFamily="34" charset="0"/>
                        </a:rPr>
                        <a:t>Both shallow and deep time are expressed in elapsed wall clock time.</a:t>
                      </a:r>
                    </a:p>
                  </a:txBody>
                  <a:tcPr marL="95250" marR="95250" marT="142875" marB="14287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bl>
          </a:graphicData>
        </a:graphic>
      </p:graphicFrame>
      <p:sp>
        <p:nvSpPr>
          <p:cNvPr id="8" name="Rectangle 3"/>
          <p:cNvSpPr txBox="1">
            <a:spLocks noChangeArrowheads="1"/>
          </p:cNvSpPr>
          <p:nvPr/>
        </p:nvSpPr>
        <p:spPr bwMode="auto">
          <a:xfrm>
            <a:off x="131618" y="5943600"/>
            <a:ext cx="5202382" cy="685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endParaRPr lang="en-US" sz="1600" b="0" kern="0" dirty="0" smtClean="0"/>
          </a:p>
          <a:p>
            <a:pPr marL="0" indent="0"/>
            <a:endParaRPr lang="en-US" sz="1600" b="0" kern="0" dirty="0" smtClean="0"/>
          </a:p>
        </p:txBody>
      </p:sp>
    </p:spTree>
    <p:extLst>
      <p:ext uri="{BB962C8B-B14F-4D97-AF65-F5344CB8AC3E}">
        <p14:creationId xmlns:p14="http://schemas.microsoft.com/office/powerpoint/2010/main" val="991386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15</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609600"/>
          </a:xfrm>
        </p:spPr>
        <p:txBody>
          <a:bodyPr/>
          <a:lstStyle/>
          <a:p>
            <a:r>
              <a:rPr lang="en-US" sz="2400" b="1" dirty="0" smtClean="0"/>
              <a:t>Query Tuning Tips</a:t>
            </a:r>
            <a:endParaRPr lang="en-US" sz="2400" dirty="0" smtClean="0"/>
          </a:p>
        </p:txBody>
      </p:sp>
      <p:sp>
        <p:nvSpPr>
          <p:cNvPr id="8" name="Rectangle 3"/>
          <p:cNvSpPr txBox="1">
            <a:spLocks noChangeArrowheads="1"/>
          </p:cNvSpPr>
          <p:nvPr/>
        </p:nvSpPr>
        <p:spPr bwMode="auto">
          <a:xfrm>
            <a:off x="131618" y="5943600"/>
            <a:ext cx="3525982" cy="685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endParaRPr lang="en-US" sz="1600" b="0" kern="0" dirty="0" smtClean="0"/>
          </a:p>
          <a:p>
            <a:pPr marL="0" indent="0"/>
            <a:endParaRPr lang="en-US" sz="1600" b="0" kern="0" dirty="0" smtClean="0"/>
          </a:p>
        </p:txBody>
      </p:sp>
      <p:sp>
        <p:nvSpPr>
          <p:cNvPr id="6" name="Rectangle 3"/>
          <p:cNvSpPr txBox="1">
            <a:spLocks noChangeArrowheads="1"/>
          </p:cNvSpPr>
          <p:nvPr/>
        </p:nvSpPr>
        <p:spPr bwMode="auto">
          <a:xfrm>
            <a:off x="284018" y="685800"/>
            <a:ext cx="8686800" cy="4876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r>
              <a:rPr lang="en-US" sz="1600" b="0" dirty="0">
                <a:latin typeface="Calibri" panose="020F0502020204030204" pitchFamily="34" charset="0"/>
              </a:rPr>
              <a:t> </a:t>
            </a:r>
            <a:r>
              <a:rPr lang="en-US" sz="2000" u="sng" dirty="0">
                <a:latin typeface="Calibri" panose="020F0502020204030204" pitchFamily="34" charset="0"/>
              </a:rPr>
              <a:t>xdmp:query-meters() </a:t>
            </a:r>
            <a:r>
              <a:rPr lang="en-US" sz="2000" u="sng" dirty="0" smtClean="0">
                <a:latin typeface="Calibri" panose="020F0502020204030204" pitchFamily="34" charset="0"/>
              </a:rPr>
              <a:t>:</a:t>
            </a:r>
          </a:p>
          <a:p>
            <a:pPr marL="342900" lvl="1" indent="0">
              <a:buNone/>
            </a:pPr>
            <a:endParaRPr lang="en-US" sz="1600" b="0" dirty="0" smtClean="0">
              <a:latin typeface="Calibri" panose="020F0502020204030204" pitchFamily="34" charset="0"/>
            </a:endParaRPr>
          </a:p>
          <a:p>
            <a:pPr lvl="1">
              <a:buFont typeface="Wingdings" panose="05000000000000000000" pitchFamily="2" charset="2"/>
              <a:buChar char="q"/>
            </a:pPr>
            <a:r>
              <a:rPr lang="en-US" sz="1600" b="0" dirty="0" smtClean="0">
                <a:latin typeface="Calibri" panose="020F0502020204030204" pitchFamily="34" charset="0"/>
              </a:rPr>
              <a:t>provides </a:t>
            </a:r>
            <a:r>
              <a:rPr lang="en-US" sz="1600" b="0" dirty="0">
                <a:latin typeface="Calibri" panose="020F0502020204030204" pitchFamily="34" charset="0"/>
              </a:rPr>
              <a:t>statistics about query execution. To use xdmp:query-meters, concatenate the xdmp:query-meters() function to the end of your query. For example, the following query produces both the initial query results and the query-meters </a:t>
            </a:r>
            <a:r>
              <a:rPr lang="en-US" sz="1600" b="0" dirty="0" smtClean="0">
                <a:latin typeface="Calibri" panose="020F0502020204030204" pitchFamily="34" charset="0"/>
              </a:rPr>
              <a:t>output.</a:t>
            </a:r>
          </a:p>
          <a:p>
            <a:pPr lvl="1">
              <a:buFont typeface="Wingdings" panose="05000000000000000000" pitchFamily="2" charset="2"/>
              <a:buChar char="q"/>
            </a:pPr>
            <a:endParaRPr lang="en-US" sz="1600" b="0" dirty="0">
              <a:latin typeface="Calibri" panose="020F0502020204030204" pitchFamily="34" charset="0"/>
            </a:endParaRPr>
          </a:p>
          <a:p>
            <a:pPr lvl="1">
              <a:buFont typeface="Wingdings" panose="05000000000000000000" pitchFamily="2" charset="2"/>
              <a:buChar char="q"/>
            </a:pPr>
            <a:r>
              <a:rPr lang="en-US" sz="1600" b="0" dirty="0" smtClean="0">
                <a:latin typeface="Calibri" panose="020F0502020204030204" pitchFamily="34" charset="0"/>
              </a:rPr>
              <a:t>It returns XML output </a:t>
            </a:r>
            <a:r>
              <a:rPr lang="en-US" sz="1600" b="0" dirty="0">
                <a:latin typeface="Calibri" panose="020F0502020204030204" pitchFamily="34" charset="0"/>
              </a:rPr>
              <a:t>that list the number of hits and misses on the query caches. </a:t>
            </a:r>
            <a:endParaRPr lang="en-US" sz="1600" b="0" dirty="0" smtClean="0">
              <a:latin typeface="Calibri" panose="020F0502020204030204" pitchFamily="34" charset="0"/>
            </a:endParaRPr>
          </a:p>
          <a:p>
            <a:pPr lvl="1">
              <a:buFont typeface="Wingdings" panose="05000000000000000000" pitchFamily="2" charset="2"/>
              <a:buChar char="q"/>
            </a:pPr>
            <a:endParaRPr lang="en-US" sz="1600" b="0" dirty="0">
              <a:latin typeface="Calibri" panose="020F0502020204030204" pitchFamily="34" charset="0"/>
            </a:endParaRPr>
          </a:p>
          <a:p>
            <a:pPr lvl="1">
              <a:buFont typeface="Wingdings" panose="05000000000000000000" pitchFamily="2" charset="2"/>
              <a:buChar char="q"/>
            </a:pPr>
            <a:r>
              <a:rPr lang="en-US" sz="1600" b="0" dirty="0" smtClean="0">
                <a:latin typeface="Calibri" panose="020F0502020204030204" pitchFamily="34" charset="0"/>
              </a:rPr>
              <a:t>Cache </a:t>
            </a:r>
            <a:r>
              <a:rPr lang="en-US" sz="1600" b="0" dirty="0">
                <a:latin typeface="Calibri" panose="020F0502020204030204" pitchFamily="34" charset="0"/>
              </a:rPr>
              <a:t>hits </a:t>
            </a:r>
            <a:r>
              <a:rPr lang="en-US" sz="1600" b="0" dirty="0" smtClean="0">
                <a:latin typeface="Calibri" panose="020F0502020204030204" pitchFamily="34" charset="0"/>
              </a:rPr>
              <a:t>indicates </a:t>
            </a:r>
            <a:r>
              <a:rPr lang="en-US" sz="1600" b="0" dirty="0">
                <a:latin typeface="Calibri" panose="020F0502020204030204" pitchFamily="34" charset="0"/>
              </a:rPr>
              <a:t>the query is running in an optimized fashion. </a:t>
            </a:r>
            <a:endParaRPr lang="en-US" sz="1600" b="0" dirty="0" smtClean="0">
              <a:latin typeface="Calibri" panose="020F0502020204030204" pitchFamily="34" charset="0"/>
            </a:endParaRPr>
          </a:p>
          <a:p>
            <a:pPr lvl="1">
              <a:buFont typeface="Wingdings" panose="05000000000000000000" pitchFamily="2" charset="2"/>
              <a:buChar char="q"/>
            </a:pPr>
            <a:endParaRPr lang="en-US" sz="1600" b="0" dirty="0">
              <a:latin typeface="Calibri" panose="020F0502020204030204" pitchFamily="34" charset="0"/>
            </a:endParaRPr>
          </a:p>
          <a:p>
            <a:pPr lvl="1">
              <a:buFont typeface="Wingdings" panose="05000000000000000000" pitchFamily="2" charset="2"/>
              <a:buChar char="q"/>
            </a:pPr>
            <a:r>
              <a:rPr lang="en-US" sz="1600" b="0" dirty="0" smtClean="0">
                <a:latin typeface="Calibri" panose="020F0502020204030204" pitchFamily="34" charset="0"/>
              </a:rPr>
              <a:t>Cache </a:t>
            </a:r>
            <a:r>
              <a:rPr lang="en-US" sz="1600" b="0" dirty="0">
                <a:latin typeface="Calibri" panose="020F0502020204030204" pitchFamily="34" charset="0"/>
              </a:rPr>
              <a:t>misses indicate that the query could not retrieve its results directly from the cache, and had to read the data from disk. Because disk I/O is expensive relative to reading from memory, cache misses indicate that the query might be able to be </a:t>
            </a:r>
            <a:r>
              <a:rPr lang="en-US" sz="1600" b="0" dirty="0" smtClean="0">
                <a:latin typeface="Calibri" panose="020F0502020204030204" pitchFamily="34" charset="0"/>
              </a:rPr>
              <a:t>optimized. </a:t>
            </a:r>
            <a:endParaRPr lang="en-US" sz="1600" b="0" dirty="0">
              <a:latin typeface="Calibri" panose="020F0502020204030204" pitchFamily="34" charset="0"/>
            </a:endParaRPr>
          </a:p>
        </p:txBody>
      </p:sp>
    </p:spTree>
    <p:extLst>
      <p:ext uri="{BB962C8B-B14F-4D97-AF65-F5344CB8AC3E}">
        <p14:creationId xmlns:p14="http://schemas.microsoft.com/office/powerpoint/2010/main" val="500112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16</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609600"/>
          </a:xfrm>
        </p:spPr>
        <p:txBody>
          <a:bodyPr/>
          <a:lstStyle/>
          <a:p>
            <a:r>
              <a:rPr lang="en-US" sz="2400" b="1" dirty="0" smtClean="0"/>
              <a:t>Query Tuning Tips</a:t>
            </a:r>
            <a:endParaRPr lang="en-US" sz="2400" dirty="0" smtClean="0"/>
          </a:p>
        </p:txBody>
      </p:sp>
      <p:sp>
        <p:nvSpPr>
          <p:cNvPr id="8" name="Rectangle 3"/>
          <p:cNvSpPr txBox="1">
            <a:spLocks noChangeArrowheads="1"/>
          </p:cNvSpPr>
          <p:nvPr/>
        </p:nvSpPr>
        <p:spPr bwMode="auto">
          <a:xfrm>
            <a:off x="131618" y="5943600"/>
            <a:ext cx="4059382" cy="685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endParaRPr lang="en-US" sz="1600" b="0" kern="0" dirty="0" smtClean="0"/>
          </a:p>
          <a:p>
            <a:pPr marL="0" indent="0"/>
            <a:endParaRPr lang="en-US" sz="1600" b="0" kern="0" dirty="0" smtClean="0"/>
          </a:p>
        </p:txBody>
      </p:sp>
      <p:sp>
        <p:nvSpPr>
          <p:cNvPr id="5" name="Rectangle 3"/>
          <p:cNvSpPr txBox="1">
            <a:spLocks noChangeArrowheads="1"/>
          </p:cNvSpPr>
          <p:nvPr/>
        </p:nvSpPr>
        <p:spPr bwMode="auto">
          <a:xfrm>
            <a:off x="284018" y="685800"/>
            <a:ext cx="8686800" cy="4495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r>
              <a:rPr lang="en-US" sz="1600" b="0" dirty="0">
                <a:latin typeface="Calibri" panose="020F0502020204030204" pitchFamily="34" charset="0"/>
              </a:rPr>
              <a:t> </a:t>
            </a:r>
            <a:r>
              <a:rPr lang="en-US" sz="2000" u="sng" dirty="0" smtClean="0">
                <a:latin typeface="Calibri" panose="020F0502020204030204" pitchFamily="34" charset="0"/>
              </a:rPr>
              <a:t>xdmp:query-trace()</a:t>
            </a:r>
            <a:r>
              <a:rPr lang="en-US" sz="2000" u="sng" dirty="0">
                <a:latin typeface="Calibri" panose="020F0502020204030204" pitchFamily="34" charset="0"/>
              </a:rPr>
              <a:t> </a:t>
            </a:r>
            <a:r>
              <a:rPr lang="en-US" sz="2000" u="sng" dirty="0" smtClean="0">
                <a:latin typeface="Calibri" panose="020F0502020204030204" pitchFamily="34" charset="0"/>
              </a:rPr>
              <a:t>:</a:t>
            </a:r>
          </a:p>
          <a:p>
            <a:pPr marL="342900" lvl="1" indent="0">
              <a:buNone/>
            </a:pPr>
            <a:endParaRPr lang="en-US" sz="1600" b="0" dirty="0" smtClean="0">
              <a:latin typeface="Calibri" panose="020F0502020204030204" pitchFamily="34" charset="0"/>
            </a:endParaRPr>
          </a:p>
          <a:p>
            <a:pPr lvl="1">
              <a:buFont typeface="Wingdings" panose="05000000000000000000" pitchFamily="2" charset="2"/>
              <a:buChar char="q"/>
            </a:pPr>
            <a:r>
              <a:rPr lang="en-US" sz="1600" b="0" dirty="0">
                <a:latin typeface="Calibri" panose="020F0502020204030204" pitchFamily="34" charset="0"/>
              </a:rPr>
              <a:t>Add xdmp:query-trace(true()) to the beginning of the portion of the query you want to analyze, with the concatenate operator (,) after the function. Then add xdmp:query-trace(false()) at the end of the portion of the query you want to analyze, with the concatenate operator (,) before the function</a:t>
            </a:r>
            <a:r>
              <a:rPr lang="en-US" sz="1600" b="0" dirty="0" smtClean="0">
                <a:latin typeface="Calibri" panose="020F0502020204030204" pitchFamily="34" charset="0"/>
              </a:rPr>
              <a:t>.</a:t>
            </a:r>
          </a:p>
          <a:p>
            <a:pPr lvl="1">
              <a:buFont typeface="Wingdings" panose="05000000000000000000" pitchFamily="2" charset="2"/>
              <a:buChar char="q"/>
            </a:pPr>
            <a:endParaRPr lang="en-US" sz="1600" b="0" dirty="0">
              <a:latin typeface="Calibri" panose="020F0502020204030204" pitchFamily="34" charset="0"/>
            </a:endParaRPr>
          </a:p>
          <a:p>
            <a:pPr lvl="1">
              <a:buFont typeface="Wingdings" panose="05000000000000000000" pitchFamily="2" charset="2"/>
              <a:buChar char="q"/>
            </a:pPr>
            <a:r>
              <a:rPr lang="en-US" sz="1600" b="0" dirty="0" smtClean="0">
                <a:latin typeface="Calibri" panose="020F0502020204030204" pitchFamily="34" charset="0"/>
              </a:rPr>
              <a:t>This function </a:t>
            </a:r>
            <a:r>
              <a:rPr lang="en-US" sz="1600" b="0" dirty="0">
                <a:latin typeface="Calibri" panose="020F0502020204030204" pitchFamily="34" charset="0"/>
              </a:rPr>
              <a:t>prints INFO-level messages to the log file while a query is executing. It prints </a:t>
            </a:r>
            <a:r>
              <a:rPr lang="en-US" sz="1600" b="0" dirty="0" smtClean="0">
                <a:latin typeface="Calibri" panose="020F0502020204030204" pitchFamily="34" charset="0"/>
              </a:rPr>
              <a:t> at </a:t>
            </a:r>
            <a:r>
              <a:rPr lang="en-US" sz="1600" b="0" dirty="0">
                <a:latin typeface="Calibri" panose="020F0502020204030204" pitchFamily="34" charset="0"/>
              </a:rPr>
              <a:t>least one log message for each step in the XPath expression. It also prints messages for predicates and other parts of query evaluation. Therefore, </a:t>
            </a:r>
            <a:r>
              <a:rPr lang="en-US" sz="1600" dirty="0">
                <a:latin typeface="Calibri" panose="020F0502020204030204" pitchFamily="34" charset="0"/>
              </a:rPr>
              <a:t>xdmp:query-trace</a:t>
            </a:r>
            <a:r>
              <a:rPr lang="en-US" sz="1600" b="0" dirty="0">
                <a:latin typeface="Calibri" panose="020F0502020204030204" pitchFamily="34" charset="0"/>
              </a:rPr>
              <a:t> can potentially log a large number of messages to the log file, particularly for complex queries that contain very deep XPath expressions and many searches</a:t>
            </a:r>
            <a:r>
              <a:rPr lang="en-US" sz="1600" b="0" dirty="0" smtClean="0">
                <a:latin typeface="Calibri" panose="020F0502020204030204" pitchFamily="34" charset="0"/>
              </a:rPr>
              <a:t>.</a:t>
            </a:r>
          </a:p>
          <a:p>
            <a:pPr lvl="1">
              <a:buFont typeface="Wingdings" panose="05000000000000000000" pitchFamily="2" charset="2"/>
              <a:buChar char="q"/>
            </a:pPr>
            <a:endParaRPr lang="en-US" sz="1600" b="0" dirty="0" smtClean="0">
              <a:latin typeface="Calibri" panose="020F0502020204030204" pitchFamily="34" charset="0"/>
            </a:endParaRPr>
          </a:p>
          <a:p>
            <a:pPr lvl="1">
              <a:buFont typeface="Wingdings" panose="05000000000000000000" pitchFamily="2" charset="2"/>
              <a:buChar char="q"/>
            </a:pPr>
            <a:r>
              <a:rPr lang="en-US" sz="1600" b="0" dirty="0" smtClean="0">
                <a:latin typeface="Calibri" panose="020F0502020204030204" pitchFamily="34" charset="0"/>
              </a:rPr>
              <a:t>Example:</a:t>
            </a:r>
            <a:endParaRPr lang="en-US" sz="1600" b="0" dirty="0">
              <a:latin typeface="Calibri" panose="020F0502020204030204" pitchFamily="34" charset="0"/>
            </a:endParaRPr>
          </a:p>
          <a:p>
            <a:pPr marL="685800" lvl="2" indent="0">
              <a:buNone/>
            </a:pPr>
            <a:r>
              <a:rPr lang="en-US" sz="1600" b="0" i="1" dirty="0">
                <a:latin typeface="Calibri" panose="020F0502020204030204" pitchFamily="34" charset="0"/>
              </a:rPr>
              <a:t>xdmp:query-trace(true</a:t>
            </a:r>
            <a:r>
              <a:rPr lang="en-US" sz="1600" b="0" i="1" dirty="0" smtClean="0">
                <a:latin typeface="Calibri" panose="020F0502020204030204" pitchFamily="34" charset="0"/>
              </a:rPr>
              <a:t>()),  doc</a:t>
            </a:r>
            <a:r>
              <a:rPr lang="en-US" sz="1600" b="0" i="1" dirty="0">
                <a:latin typeface="Calibri" panose="020F0502020204030204" pitchFamily="34" charset="0"/>
              </a:rPr>
              <a:t>("/</a:t>
            </a:r>
            <a:r>
              <a:rPr lang="en-US" sz="1600" b="0" i="1" dirty="0" err="1">
                <a:latin typeface="Calibri" panose="020F0502020204030204" pitchFamily="34" charset="0"/>
              </a:rPr>
              <a:t>myDocuments</a:t>
            </a:r>
            <a:r>
              <a:rPr lang="en-US" sz="1600" b="0" i="1" dirty="0">
                <a:latin typeface="Calibri" panose="020F0502020204030204" pitchFamily="34" charset="0"/>
              </a:rPr>
              <a:t>/hello.xml")//</a:t>
            </a:r>
            <a:r>
              <a:rPr lang="en-US" sz="1600" b="0" i="1" dirty="0" smtClean="0">
                <a:latin typeface="Calibri" panose="020F0502020204030204" pitchFamily="34" charset="0"/>
              </a:rPr>
              <a:t>a/b/c, </a:t>
            </a:r>
            <a:r>
              <a:rPr lang="en-US" sz="1600" b="0" i="1" dirty="0">
                <a:latin typeface="Calibri" panose="020F0502020204030204" pitchFamily="34" charset="0"/>
              </a:rPr>
              <a:t>xdmp:query-trace(false())</a:t>
            </a:r>
            <a:endParaRPr lang="en-US" sz="1600" b="0" i="1" dirty="0" smtClean="0">
              <a:latin typeface="Calibri" panose="020F0502020204030204" pitchFamily="34" charset="0"/>
            </a:endParaRPr>
          </a:p>
          <a:p>
            <a:pPr lvl="1">
              <a:buFont typeface="Wingdings" panose="05000000000000000000" pitchFamily="2" charset="2"/>
              <a:buChar char="q"/>
            </a:pPr>
            <a:endParaRPr lang="en-US" sz="1600" b="0" dirty="0">
              <a:latin typeface="Calibri" panose="020F0502020204030204" pitchFamily="34" charset="0"/>
            </a:endParaRPr>
          </a:p>
          <a:p>
            <a:pPr lvl="2">
              <a:buFont typeface="Wingdings" panose="05000000000000000000" pitchFamily="2" charset="2"/>
              <a:buChar char="q"/>
            </a:pPr>
            <a:endParaRPr lang="en-US" sz="1200" b="0" dirty="0" smtClean="0">
              <a:latin typeface="Calibri" panose="020F0502020204030204" pitchFamily="34" charset="0"/>
            </a:endParaRPr>
          </a:p>
        </p:txBody>
      </p:sp>
    </p:spTree>
    <p:extLst>
      <p:ext uri="{BB962C8B-B14F-4D97-AF65-F5344CB8AC3E}">
        <p14:creationId xmlns:p14="http://schemas.microsoft.com/office/powerpoint/2010/main" val="7302260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17</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609600"/>
          </a:xfrm>
        </p:spPr>
        <p:txBody>
          <a:bodyPr/>
          <a:lstStyle/>
          <a:p>
            <a:r>
              <a:rPr lang="en-US" sz="2400" b="1" dirty="0" smtClean="0"/>
              <a:t>Query Tuning Tips</a:t>
            </a:r>
            <a:endParaRPr lang="en-US" sz="2400" dirty="0" smtClean="0"/>
          </a:p>
        </p:txBody>
      </p:sp>
      <p:sp>
        <p:nvSpPr>
          <p:cNvPr id="8" name="Rectangle 3"/>
          <p:cNvSpPr txBox="1">
            <a:spLocks noChangeArrowheads="1"/>
          </p:cNvSpPr>
          <p:nvPr/>
        </p:nvSpPr>
        <p:spPr bwMode="auto">
          <a:xfrm>
            <a:off x="131618" y="5943600"/>
            <a:ext cx="4059382" cy="685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endParaRPr lang="en-US" sz="1600" b="0" kern="0" dirty="0" smtClean="0"/>
          </a:p>
          <a:p>
            <a:pPr marL="0" indent="0"/>
            <a:endParaRPr lang="en-US" sz="1600" b="0" kern="0" dirty="0" smtClean="0"/>
          </a:p>
        </p:txBody>
      </p:sp>
      <p:sp>
        <p:nvSpPr>
          <p:cNvPr id="5" name="Rectangle 3"/>
          <p:cNvSpPr txBox="1">
            <a:spLocks noChangeArrowheads="1"/>
          </p:cNvSpPr>
          <p:nvPr/>
        </p:nvSpPr>
        <p:spPr bwMode="auto">
          <a:xfrm>
            <a:off x="284018" y="685800"/>
            <a:ext cx="8686800" cy="4495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r>
              <a:rPr lang="en-US" sz="1600" b="0" dirty="0">
                <a:latin typeface="Calibri" panose="020F0502020204030204" pitchFamily="34" charset="0"/>
              </a:rPr>
              <a:t> </a:t>
            </a:r>
            <a:r>
              <a:rPr lang="en-US" sz="2000" u="sng" dirty="0" smtClean="0">
                <a:latin typeface="Calibri" panose="020F0502020204030204" pitchFamily="34" charset="0"/>
              </a:rPr>
              <a:t>xdmp:plan()</a:t>
            </a:r>
            <a:r>
              <a:rPr lang="en-US" sz="2000" u="sng" dirty="0">
                <a:latin typeface="Calibri" panose="020F0502020204030204" pitchFamily="34" charset="0"/>
              </a:rPr>
              <a:t> </a:t>
            </a:r>
            <a:r>
              <a:rPr lang="en-US" sz="2000" u="sng" dirty="0" smtClean="0">
                <a:latin typeface="Calibri" panose="020F0502020204030204" pitchFamily="34" charset="0"/>
              </a:rPr>
              <a:t>:</a:t>
            </a:r>
          </a:p>
          <a:p>
            <a:pPr marL="342900" lvl="1" indent="0">
              <a:buNone/>
            </a:pPr>
            <a:endParaRPr lang="en-US" sz="1600" b="0" dirty="0" smtClean="0">
              <a:latin typeface="Calibri" panose="020F0502020204030204" pitchFamily="34" charset="0"/>
            </a:endParaRPr>
          </a:p>
          <a:p>
            <a:pPr lvl="1">
              <a:buFont typeface="Wingdings" panose="05000000000000000000" pitchFamily="2" charset="2"/>
              <a:buChar char="q"/>
            </a:pPr>
            <a:r>
              <a:rPr lang="en-US" sz="1600" b="0" dirty="0">
                <a:latin typeface="Calibri" panose="020F0502020204030204" pitchFamily="34" charset="0"/>
              </a:rPr>
              <a:t>Returns an XML element recording information about how the given expression will be processed by the index. The information is a structured representation of the information provided in the error log when query trace is enabled. The query will be processed up to the point of getting an estimate of the number of fragments returned by the index</a:t>
            </a:r>
            <a:r>
              <a:rPr lang="en-US" sz="1600" b="0" dirty="0" smtClean="0">
                <a:latin typeface="Calibri" panose="020F0502020204030204" pitchFamily="34" charset="0"/>
              </a:rPr>
              <a:t>.</a:t>
            </a:r>
          </a:p>
          <a:p>
            <a:pPr marL="342900" lvl="1" indent="0">
              <a:buNone/>
            </a:pPr>
            <a:endParaRPr lang="en-US" sz="1600" b="0" dirty="0">
              <a:latin typeface="Calibri" panose="020F0502020204030204" pitchFamily="34" charset="0"/>
            </a:endParaRPr>
          </a:p>
          <a:p>
            <a:pPr lvl="1">
              <a:buFont typeface="Wingdings" panose="05000000000000000000" pitchFamily="2" charset="2"/>
              <a:buChar char="q"/>
            </a:pPr>
            <a:r>
              <a:rPr lang="en-US" sz="1600" b="0" dirty="0">
                <a:latin typeface="Calibri" panose="020F0502020204030204" pitchFamily="34" charset="0"/>
              </a:rPr>
              <a:t>Running an xdmp:plan on a search is similar to running an xdmp:estimate on a search, but it returns a report on the search instead of just an estimate. As part of the report, the </a:t>
            </a:r>
            <a:r>
              <a:rPr lang="en-US" sz="1600" b="0" dirty="0" err="1">
                <a:latin typeface="Calibri" panose="020F0502020204030204" pitchFamily="34" charset="0"/>
              </a:rPr>
              <a:t>qry:result</a:t>
            </a:r>
            <a:r>
              <a:rPr lang="en-US" sz="1600" b="0" dirty="0">
                <a:latin typeface="Calibri" panose="020F0502020204030204" pitchFamily="34" charset="0"/>
              </a:rPr>
              <a:t> element includes the estimate. If the search expression argument cannot be run in the plan because it is not partially searchable, then an XDMP-UNSEARCHABLE exception is returned as part of the xdmp:plan output</a:t>
            </a:r>
            <a:r>
              <a:rPr lang="en-US" sz="1600" b="0" dirty="0" smtClean="0">
                <a:latin typeface="Calibri" panose="020F0502020204030204" pitchFamily="34" charset="0"/>
              </a:rPr>
              <a:t>.</a:t>
            </a:r>
          </a:p>
          <a:p>
            <a:pPr marL="342900" lvl="1" indent="0">
              <a:buNone/>
            </a:pPr>
            <a:endParaRPr lang="en-US" sz="1600" b="0" dirty="0">
              <a:latin typeface="Calibri" panose="020F0502020204030204" pitchFamily="34" charset="0"/>
            </a:endParaRPr>
          </a:p>
          <a:p>
            <a:pPr lvl="1">
              <a:buFont typeface="Wingdings" panose="05000000000000000000" pitchFamily="2" charset="2"/>
              <a:buChar char="q"/>
            </a:pPr>
            <a:r>
              <a:rPr lang="en-US" sz="1600" b="0" dirty="0" smtClean="0">
                <a:latin typeface="Calibri" panose="020F0502020204030204" pitchFamily="34" charset="0"/>
              </a:rPr>
              <a:t>Example:</a:t>
            </a:r>
            <a:endParaRPr lang="en-US" sz="1600" b="0" dirty="0">
              <a:latin typeface="Calibri" panose="020F0502020204030204" pitchFamily="34" charset="0"/>
            </a:endParaRPr>
          </a:p>
          <a:p>
            <a:pPr marL="685800" lvl="2" indent="0">
              <a:buNone/>
            </a:pPr>
            <a:r>
              <a:rPr lang="en-US" sz="1600" b="0" i="1" dirty="0" smtClean="0">
                <a:latin typeface="Calibri" panose="020F0502020204030204" pitchFamily="34" charset="0"/>
              </a:rPr>
              <a:t>xdmp:plan (cts:search (</a:t>
            </a:r>
            <a:r>
              <a:rPr lang="en-US" sz="1600" b="0" i="1" dirty="0">
                <a:latin typeface="Calibri" panose="020F0502020204030204" pitchFamily="34" charset="0"/>
              </a:rPr>
              <a:t>fn:doc</a:t>
            </a:r>
            <a:r>
              <a:rPr lang="en-US" sz="1600" b="0" i="1" dirty="0" smtClean="0">
                <a:latin typeface="Calibri" panose="020F0502020204030204" pitchFamily="34" charset="0"/>
              </a:rPr>
              <a:t>(), cts:word-query(“xml")))</a:t>
            </a:r>
            <a:endParaRPr lang="en-US" sz="1600" b="0" dirty="0" smtClean="0">
              <a:latin typeface="Calibri" panose="020F0502020204030204" pitchFamily="34" charset="0"/>
            </a:endParaRPr>
          </a:p>
          <a:p>
            <a:pPr lvl="2">
              <a:buFont typeface="Wingdings" panose="05000000000000000000" pitchFamily="2" charset="2"/>
              <a:buChar char="q"/>
            </a:pPr>
            <a:endParaRPr lang="en-US" sz="1200" b="0" dirty="0" smtClean="0">
              <a:latin typeface="Calibri" panose="020F0502020204030204" pitchFamily="34" charset="0"/>
            </a:endParaRPr>
          </a:p>
        </p:txBody>
      </p:sp>
    </p:spTree>
    <p:extLst>
      <p:ext uri="{BB962C8B-B14F-4D97-AF65-F5344CB8AC3E}">
        <p14:creationId xmlns:p14="http://schemas.microsoft.com/office/powerpoint/2010/main" val="30108097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18</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609600"/>
          </a:xfrm>
        </p:spPr>
        <p:txBody>
          <a:bodyPr/>
          <a:lstStyle/>
          <a:p>
            <a:r>
              <a:rPr lang="en-US" sz="2400" b="1" dirty="0" smtClean="0"/>
              <a:t>Query Tuning Tips</a:t>
            </a:r>
            <a:endParaRPr lang="en-US" sz="2400" dirty="0" smtClean="0"/>
          </a:p>
        </p:txBody>
      </p:sp>
      <p:sp>
        <p:nvSpPr>
          <p:cNvPr id="8" name="Rectangle 3"/>
          <p:cNvSpPr txBox="1">
            <a:spLocks noChangeArrowheads="1"/>
          </p:cNvSpPr>
          <p:nvPr/>
        </p:nvSpPr>
        <p:spPr bwMode="auto">
          <a:xfrm>
            <a:off x="131618" y="5943600"/>
            <a:ext cx="4059382" cy="685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endParaRPr lang="en-US" sz="1600" b="0" kern="0" dirty="0" smtClean="0"/>
          </a:p>
          <a:p>
            <a:pPr marL="0" indent="0"/>
            <a:endParaRPr lang="en-US" sz="1600" b="0" kern="0" dirty="0" smtClean="0"/>
          </a:p>
        </p:txBody>
      </p:sp>
      <p:sp>
        <p:nvSpPr>
          <p:cNvPr id="5" name="Rectangle 3"/>
          <p:cNvSpPr txBox="1">
            <a:spLocks noChangeArrowheads="1"/>
          </p:cNvSpPr>
          <p:nvPr/>
        </p:nvSpPr>
        <p:spPr bwMode="auto">
          <a:xfrm>
            <a:off x="284018" y="685800"/>
            <a:ext cx="8686800" cy="50292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r>
              <a:rPr lang="en-US" sz="1600" b="0" dirty="0" smtClean="0">
                <a:latin typeface="Calibri" panose="020F0502020204030204" pitchFamily="34" charset="0"/>
              </a:rPr>
              <a:t> </a:t>
            </a:r>
            <a:r>
              <a:rPr lang="en-US" sz="2000" u="sng" dirty="0" smtClean="0">
                <a:latin typeface="Calibri" panose="020F0502020204030204" pitchFamily="34" charset="0"/>
              </a:rPr>
              <a:t>Registered Queries</a:t>
            </a:r>
            <a:endParaRPr lang="en-US" sz="2000" u="sng" dirty="0">
              <a:latin typeface="Calibri" panose="020F0502020204030204" pitchFamily="34" charset="0"/>
            </a:endParaRPr>
          </a:p>
          <a:p>
            <a:pPr marL="0" indent="0"/>
            <a:endParaRPr lang="en-US" sz="2000" u="sng" dirty="0">
              <a:latin typeface="Calibri" panose="020F0502020204030204" pitchFamily="34" charset="0"/>
            </a:endParaRPr>
          </a:p>
          <a:p>
            <a:pPr marL="342900" lvl="1" indent="0">
              <a:buNone/>
            </a:pPr>
            <a:r>
              <a:rPr lang="en-US" sz="1800" b="0" dirty="0">
                <a:latin typeface="Calibri" panose="020F0502020204030204" pitchFamily="34" charset="0"/>
              </a:rPr>
              <a:t>Registered queries are another performance optimization. They allow you to </a:t>
            </a:r>
            <a:r>
              <a:rPr lang="en-US" sz="1800" b="0" dirty="0" smtClean="0">
                <a:latin typeface="Calibri" panose="020F0502020204030204" pitchFamily="34" charset="0"/>
              </a:rPr>
              <a:t>register a </a:t>
            </a:r>
            <a:r>
              <a:rPr lang="en-US" sz="1800" b="0" dirty="0" err="1">
                <a:latin typeface="Calibri" panose="020F0502020204030204" pitchFamily="34" charset="0"/>
              </a:rPr>
              <a:t>cts:query</a:t>
            </a:r>
            <a:r>
              <a:rPr lang="en-US" sz="1800" b="0" dirty="0">
                <a:latin typeface="Calibri" panose="020F0502020204030204" pitchFamily="34" charset="0"/>
              </a:rPr>
              <a:t> as something you plan to use repeatedly and whose results you'd </a:t>
            </a:r>
            <a:r>
              <a:rPr lang="en-US" sz="1800" b="0" dirty="0" smtClean="0">
                <a:latin typeface="Calibri" panose="020F0502020204030204" pitchFamily="34" charset="0"/>
              </a:rPr>
              <a:t>like MarkLogic </a:t>
            </a:r>
            <a:r>
              <a:rPr lang="en-US" sz="1800" b="0" dirty="0">
                <a:latin typeface="Calibri" panose="020F0502020204030204" pitchFamily="34" charset="0"/>
              </a:rPr>
              <a:t>to remember for later use.</a:t>
            </a:r>
            <a:endParaRPr lang="en-US" sz="1800" b="0" dirty="0" smtClean="0">
              <a:latin typeface="Calibri" panose="020F0502020204030204" pitchFamily="34" charset="0"/>
            </a:endParaRPr>
          </a:p>
          <a:p>
            <a:pPr lvl="1">
              <a:buFont typeface="Wingdings" panose="05000000000000000000" pitchFamily="2" charset="2"/>
              <a:buChar char="q"/>
            </a:pPr>
            <a:endParaRPr lang="en-US" sz="1600" b="0" dirty="0">
              <a:latin typeface="Calibri" panose="020F0502020204030204" pitchFamily="34" charset="0"/>
            </a:endParaRPr>
          </a:p>
          <a:p>
            <a:pPr lvl="2">
              <a:buFont typeface="Wingdings" panose="05000000000000000000" pitchFamily="2" charset="2"/>
              <a:buChar char="q"/>
            </a:pPr>
            <a:r>
              <a:rPr lang="en-US" sz="1600" dirty="0" err="1" smtClean="0">
                <a:latin typeface="Calibri" panose="020F0502020204030204" pitchFamily="34" charset="0"/>
              </a:rPr>
              <a:t>cts:register</a:t>
            </a:r>
            <a:r>
              <a:rPr lang="en-US" sz="1600" dirty="0">
                <a:latin typeface="Calibri" panose="020F0502020204030204" pitchFamily="34" charset="0"/>
              </a:rPr>
              <a:t>() </a:t>
            </a:r>
            <a:r>
              <a:rPr lang="en-US" sz="1600" b="0" dirty="0" smtClean="0">
                <a:latin typeface="Calibri" panose="020F0502020204030204" pitchFamily="34" charset="0"/>
              </a:rPr>
              <a:t>returns </a:t>
            </a:r>
            <a:r>
              <a:rPr lang="en-US" sz="1600" b="0" dirty="0">
                <a:latin typeface="Calibri" panose="020F0502020204030204" pitchFamily="34" charset="0"/>
              </a:rPr>
              <a:t>an </a:t>
            </a:r>
            <a:r>
              <a:rPr lang="en-US" sz="1600" b="0" dirty="0" err="1">
                <a:latin typeface="Calibri" panose="020F0502020204030204" pitchFamily="34" charset="0"/>
              </a:rPr>
              <a:t>xs:long</a:t>
            </a:r>
            <a:r>
              <a:rPr lang="en-US" sz="1600" b="0" dirty="0">
                <a:latin typeface="Calibri" panose="020F0502020204030204" pitchFamily="34" charset="0"/>
              </a:rPr>
              <a:t> identifier for the registration. </a:t>
            </a:r>
            <a:endParaRPr lang="en-US" sz="1600" b="0" dirty="0" smtClean="0">
              <a:latin typeface="Calibri" panose="020F0502020204030204" pitchFamily="34" charset="0"/>
            </a:endParaRPr>
          </a:p>
          <a:p>
            <a:pPr lvl="2">
              <a:buFont typeface="Wingdings" panose="05000000000000000000" pitchFamily="2" charset="2"/>
              <a:buChar char="q"/>
            </a:pPr>
            <a:r>
              <a:rPr lang="en-US" sz="1600" dirty="0" err="1" smtClean="0">
                <a:latin typeface="Calibri" panose="020F0502020204030204" pitchFamily="34" charset="0"/>
              </a:rPr>
              <a:t>cts:registered-query</a:t>
            </a:r>
            <a:r>
              <a:rPr lang="en-US" sz="1600" dirty="0">
                <a:latin typeface="Calibri" panose="020F0502020204030204" pitchFamily="34" charset="0"/>
              </a:rPr>
              <a:t>() </a:t>
            </a:r>
            <a:r>
              <a:rPr lang="en-US" sz="1600" dirty="0" smtClean="0">
                <a:latin typeface="Calibri" panose="020F0502020204030204" pitchFamily="34" charset="0"/>
              </a:rPr>
              <a:t> </a:t>
            </a:r>
            <a:r>
              <a:rPr lang="en-US" sz="1600" b="0" dirty="0" smtClean="0">
                <a:latin typeface="Calibri" panose="020F0502020204030204" pitchFamily="34" charset="0"/>
              </a:rPr>
              <a:t>turns </a:t>
            </a:r>
            <a:r>
              <a:rPr lang="en-US" sz="1600" b="0" dirty="0">
                <a:latin typeface="Calibri" panose="020F0502020204030204" pitchFamily="34" charset="0"/>
              </a:rPr>
              <a:t>that </a:t>
            </a:r>
            <a:r>
              <a:rPr lang="en-US" sz="1600" b="0" dirty="0" err="1">
                <a:latin typeface="Calibri" panose="020F0502020204030204" pitchFamily="34" charset="0"/>
              </a:rPr>
              <a:t>xs:long</a:t>
            </a:r>
            <a:r>
              <a:rPr lang="en-US" sz="1600" b="0" dirty="0">
                <a:latin typeface="Calibri" panose="020F0502020204030204" pitchFamily="34" charset="0"/>
              </a:rPr>
              <a:t> into a live </a:t>
            </a:r>
            <a:r>
              <a:rPr lang="en-US" sz="1600" b="0" dirty="0" err="1">
                <a:latin typeface="Calibri" panose="020F0502020204030204" pitchFamily="34" charset="0"/>
              </a:rPr>
              <a:t>cts:query</a:t>
            </a:r>
            <a:r>
              <a:rPr lang="en-US" sz="1600" b="0" dirty="0">
                <a:latin typeface="Calibri" panose="020F0502020204030204" pitchFamily="34" charset="0"/>
              </a:rPr>
              <a:t> </a:t>
            </a:r>
            <a:r>
              <a:rPr lang="en-US" sz="1600" b="0" dirty="0" smtClean="0">
                <a:latin typeface="Calibri" panose="020F0502020204030204" pitchFamily="34" charset="0"/>
              </a:rPr>
              <a:t>object</a:t>
            </a:r>
          </a:p>
          <a:p>
            <a:pPr lvl="2">
              <a:buFont typeface="Wingdings" panose="05000000000000000000" pitchFamily="2" charset="2"/>
              <a:buChar char="q"/>
            </a:pPr>
            <a:endParaRPr lang="en-US" sz="1600" b="0" dirty="0">
              <a:latin typeface="Calibri" panose="020F0502020204030204" pitchFamily="34" charset="0"/>
            </a:endParaRPr>
          </a:p>
          <a:p>
            <a:pPr marL="342900" lvl="1" indent="0">
              <a:buNone/>
            </a:pPr>
            <a:r>
              <a:rPr lang="en-US" sz="1800" b="0" dirty="0">
                <a:latin typeface="Calibri" panose="020F0502020204030204" pitchFamily="34" charset="0"/>
              </a:rPr>
              <a:t>Registered queries are tracked in a memory cache, and if the cache grows too big, some</a:t>
            </a:r>
          </a:p>
          <a:p>
            <a:pPr marL="342900" lvl="1" indent="0">
              <a:buNone/>
            </a:pPr>
            <a:r>
              <a:rPr lang="en-US" sz="1800" b="0" dirty="0">
                <a:latin typeface="Calibri" panose="020F0502020204030204" pitchFamily="34" charset="0"/>
              </a:rPr>
              <a:t>registered queries might be aged out of the cache. Also, if MarkLogic stops or restarts,</a:t>
            </a:r>
          </a:p>
          <a:p>
            <a:pPr marL="342900" lvl="1" indent="0">
              <a:buNone/>
            </a:pPr>
            <a:r>
              <a:rPr lang="en-US" sz="1800" b="0" dirty="0">
                <a:latin typeface="Calibri" panose="020F0502020204030204" pitchFamily="34" charset="0"/>
              </a:rPr>
              <a:t>any queries that were registered are lost and must be re-registered. </a:t>
            </a:r>
            <a:endParaRPr lang="en-US" sz="1800" b="0" dirty="0" smtClean="0">
              <a:latin typeface="Calibri" panose="020F0502020204030204" pitchFamily="34" charset="0"/>
            </a:endParaRPr>
          </a:p>
        </p:txBody>
      </p:sp>
    </p:spTree>
    <p:extLst>
      <p:ext uri="{BB962C8B-B14F-4D97-AF65-F5344CB8AC3E}">
        <p14:creationId xmlns:p14="http://schemas.microsoft.com/office/powerpoint/2010/main" val="1082802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1</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609600"/>
          </a:xfrm>
        </p:spPr>
        <p:txBody>
          <a:bodyPr/>
          <a:lstStyle/>
          <a:p>
            <a:r>
              <a:rPr lang="en-US" sz="2400" b="1" dirty="0" smtClean="0"/>
              <a:t>Content</a:t>
            </a:r>
            <a:endParaRPr lang="en-US" sz="2400" dirty="0" smtClean="0"/>
          </a:p>
        </p:txBody>
      </p:sp>
      <p:sp>
        <p:nvSpPr>
          <p:cNvPr id="8196" name="Rectangle 3"/>
          <p:cNvSpPr>
            <a:spLocks noGrp="1" noChangeArrowheads="1"/>
          </p:cNvSpPr>
          <p:nvPr>
            <p:ph type="body" idx="4294967295"/>
          </p:nvPr>
        </p:nvSpPr>
        <p:spPr>
          <a:xfrm>
            <a:off x="304800" y="990600"/>
            <a:ext cx="8839200" cy="4648200"/>
          </a:xfrm>
          <a:solidFill>
            <a:schemeClr val="bg1"/>
          </a:solidFill>
        </p:spPr>
        <p:txBody>
          <a:bodyPr/>
          <a:lstStyle/>
          <a:p>
            <a:pPr marL="285750" indent="-285750">
              <a:buFont typeface="Wingdings" pitchFamily="2" charset="2"/>
              <a:buChar char="Ø"/>
            </a:pPr>
            <a:r>
              <a:rPr lang="en-US" sz="1600" b="1" dirty="0"/>
              <a:t>Overview Of Search </a:t>
            </a:r>
            <a:r>
              <a:rPr lang="en-US" sz="1600" b="1" dirty="0" smtClean="0"/>
              <a:t>Features</a:t>
            </a:r>
            <a:endParaRPr lang="en-US" sz="1600" dirty="0" smtClean="0"/>
          </a:p>
          <a:p>
            <a:pPr marL="285750" indent="-285750">
              <a:buFont typeface="Wingdings" pitchFamily="2" charset="2"/>
              <a:buChar char="Ø"/>
            </a:pPr>
            <a:r>
              <a:rPr lang="en-US" sz="1600" b="1" dirty="0"/>
              <a:t>APIs For Multiple Programming </a:t>
            </a:r>
            <a:r>
              <a:rPr lang="en-US" sz="1600" b="1" dirty="0" smtClean="0"/>
              <a:t>Language</a:t>
            </a:r>
            <a:endParaRPr lang="en-US" sz="1600" b="1" dirty="0"/>
          </a:p>
          <a:p>
            <a:pPr marL="285750" indent="-285750">
              <a:buFont typeface="Wingdings" pitchFamily="2" charset="2"/>
              <a:buChar char="Ø"/>
            </a:pPr>
            <a:r>
              <a:rPr lang="en-US" sz="1600" b="1" dirty="0"/>
              <a:t>Query </a:t>
            </a:r>
            <a:r>
              <a:rPr lang="en-US" sz="1600" b="1" dirty="0" smtClean="0"/>
              <a:t>Options</a:t>
            </a:r>
            <a:endParaRPr lang="en-US" sz="1600" b="1" dirty="0"/>
          </a:p>
          <a:p>
            <a:pPr marL="285750" indent="-285750">
              <a:buFont typeface="Wingdings" pitchFamily="2" charset="2"/>
              <a:buChar char="Ø"/>
            </a:pPr>
            <a:r>
              <a:rPr lang="en-US" sz="1600" b="1" dirty="0" smtClean="0"/>
              <a:t>cts:search API</a:t>
            </a:r>
            <a:endParaRPr lang="en-US" sz="1600" b="1" dirty="0"/>
          </a:p>
          <a:p>
            <a:pPr marL="285750" indent="-285750">
              <a:buFont typeface="Wingdings" pitchFamily="2" charset="2"/>
              <a:buChar char="Ø"/>
            </a:pPr>
            <a:r>
              <a:rPr lang="en-US" sz="1600" b="1" dirty="0"/>
              <a:t>Filtered vs </a:t>
            </a:r>
            <a:r>
              <a:rPr lang="en-US" sz="1600" b="1" dirty="0" smtClean="0"/>
              <a:t>Unfiltered</a:t>
            </a:r>
          </a:p>
          <a:p>
            <a:pPr marL="285750" indent="-285750">
              <a:buFont typeface="Wingdings" pitchFamily="2" charset="2"/>
              <a:buChar char="Ø"/>
            </a:pPr>
            <a:r>
              <a:rPr lang="en-US" sz="1600" b="1" dirty="0" smtClean="0"/>
              <a:t>Search:search API</a:t>
            </a:r>
            <a:endParaRPr lang="en-US" sz="1600" b="1" dirty="0"/>
          </a:p>
          <a:p>
            <a:pPr marL="285750" indent="-285750">
              <a:buFont typeface="Wingdings" pitchFamily="2" charset="2"/>
              <a:buChar char="Ø"/>
            </a:pPr>
            <a:r>
              <a:rPr lang="en-US" sz="1600" b="1" dirty="0"/>
              <a:t>Search Relevancy</a:t>
            </a:r>
            <a:r>
              <a:rPr lang="en-US" sz="1600" b="1" dirty="0" smtClean="0"/>
              <a:t> </a:t>
            </a:r>
          </a:p>
          <a:p>
            <a:pPr marL="285750" indent="-285750">
              <a:buFont typeface="Wingdings" pitchFamily="2" charset="2"/>
              <a:buChar char="Ø"/>
            </a:pPr>
            <a:r>
              <a:rPr lang="en-US" sz="1600" b="1" dirty="0"/>
              <a:t>Query </a:t>
            </a:r>
            <a:r>
              <a:rPr lang="en-US" sz="1600" b="1" dirty="0" smtClean="0"/>
              <a:t>Weighting</a:t>
            </a:r>
          </a:p>
          <a:p>
            <a:pPr marL="285750" indent="-285750">
              <a:buFont typeface="Wingdings" pitchFamily="2" charset="2"/>
              <a:buChar char="Ø"/>
            </a:pPr>
            <a:r>
              <a:rPr lang="en-US" sz="1600" b="1" dirty="0" smtClean="0"/>
              <a:t>Query Performance</a:t>
            </a:r>
          </a:p>
          <a:p>
            <a:pPr marL="285750" indent="-285750">
              <a:buFont typeface="Wingdings" pitchFamily="2" charset="2"/>
              <a:buChar char="Ø"/>
            </a:pPr>
            <a:r>
              <a:rPr lang="en-US" sz="1600" b="1" dirty="0" smtClean="0"/>
              <a:t>Query Profiling</a:t>
            </a:r>
          </a:p>
          <a:p>
            <a:pPr marL="285750" indent="-285750">
              <a:buFont typeface="Wingdings" pitchFamily="2" charset="2"/>
              <a:buChar char="Ø"/>
            </a:pPr>
            <a:r>
              <a:rPr lang="en-US" sz="1600" b="1" dirty="0"/>
              <a:t>Query Tuning Tips</a:t>
            </a:r>
            <a:endParaRPr lang="en-US" sz="1600" b="1" dirty="0" smtClean="0"/>
          </a:p>
          <a:p>
            <a:pPr marL="285750" indent="-285750">
              <a:buFont typeface="Wingdings" pitchFamily="2" charset="2"/>
              <a:buChar char="Ø"/>
            </a:pPr>
            <a:endParaRPr lang="en-US" sz="1600" b="1" dirty="0"/>
          </a:p>
          <a:p>
            <a:pPr marL="285750" indent="-285750">
              <a:buFont typeface="Wingdings" pitchFamily="2" charset="2"/>
              <a:buChar char="Ø"/>
            </a:pPr>
            <a:endParaRPr lang="en-US" sz="1600" b="1" dirty="0"/>
          </a:p>
          <a:p>
            <a:pPr marL="285750" indent="-285750">
              <a:buFont typeface="Wingdings" pitchFamily="2" charset="2"/>
              <a:buChar char="Ø"/>
            </a:pPr>
            <a:endParaRPr lang="en-US" sz="1600" dirty="0" smtClean="0"/>
          </a:p>
        </p:txBody>
      </p:sp>
      <p:sp>
        <p:nvSpPr>
          <p:cNvPr id="5" name="Rectangle 3"/>
          <p:cNvSpPr txBox="1">
            <a:spLocks noChangeArrowheads="1"/>
          </p:cNvSpPr>
          <p:nvPr/>
        </p:nvSpPr>
        <p:spPr bwMode="auto">
          <a:xfrm>
            <a:off x="304800" y="5105400"/>
            <a:ext cx="5943600" cy="15240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Tree>
    <p:extLst>
      <p:ext uri="{BB962C8B-B14F-4D97-AF65-F5344CB8AC3E}">
        <p14:creationId xmlns:p14="http://schemas.microsoft.com/office/powerpoint/2010/main" val="1980135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19</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609600"/>
          </a:xfrm>
        </p:spPr>
        <p:txBody>
          <a:bodyPr/>
          <a:lstStyle/>
          <a:p>
            <a:r>
              <a:rPr lang="en-US" sz="2400" b="1" dirty="0" smtClean="0"/>
              <a:t>Query Tuning Tips</a:t>
            </a:r>
            <a:endParaRPr lang="en-US" sz="2400" dirty="0" smtClean="0"/>
          </a:p>
        </p:txBody>
      </p:sp>
      <p:sp>
        <p:nvSpPr>
          <p:cNvPr id="8" name="Rectangle 3"/>
          <p:cNvSpPr txBox="1">
            <a:spLocks noChangeArrowheads="1"/>
          </p:cNvSpPr>
          <p:nvPr/>
        </p:nvSpPr>
        <p:spPr bwMode="auto">
          <a:xfrm>
            <a:off x="131618" y="5943600"/>
            <a:ext cx="4059382" cy="685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endParaRPr lang="en-US" sz="1600" b="0" kern="0" dirty="0" smtClean="0"/>
          </a:p>
          <a:p>
            <a:pPr marL="0" indent="0"/>
            <a:endParaRPr lang="en-US" sz="1600" b="0" kern="0" dirty="0" smtClean="0"/>
          </a:p>
        </p:txBody>
      </p:sp>
      <p:sp>
        <p:nvSpPr>
          <p:cNvPr id="5" name="Rectangle 3"/>
          <p:cNvSpPr txBox="1">
            <a:spLocks noChangeArrowheads="1"/>
          </p:cNvSpPr>
          <p:nvPr/>
        </p:nvSpPr>
        <p:spPr bwMode="auto">
          <a:xfrm>
            <a:off x="284018" y="685800"/>
            <a:ext cx="8686800" cy="50292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anose="05000000000000000000" pitchFamily="2" charset="2"/>
              <a:buChar char="q"/>
            </a:pPr>
            <a:r>
              <a:rPr lang="en-US" sz="1600" b="0" dirty="0">
                <a:latin typeface="Calibri" panose="020F0502020204030204" pitchFamily="34" charset="0"/>
              </a:rPr>
              <a:t>Avoid queries that return the entire database. Instead, return the results in batches.</a:t>
            </a:r>
          </a:p>
          <a:p>
            <a:pPr marL="285750" indent="-285750">
              <a:buFont typeface="Wingdings" panose="05000000000000000000" pitchFamily="2" charset="2"/>
              <a:buChar char="q"/>
            </a:pPr>
            <a:endParaRPr lang="en-US" sz="1600" b="0" dirty="0" smtClean="0">
              <a:latin typeface="Calibri" panose="020F0502020204030204" pitchFamily="34" charset="0"/>
            </a:endParaRPr>
          </a:p>
          <a:p>
            <a:pPr marL="285750" indent="-285750">
              <a:buFont typeface="Wingdings" panose="05000000000000000000" pitchFamily="2" charset="2"/>
              <a:buChar char="q"/>
            </a:pPr>
            <a:r>
              <a:rPr lang="en-US" sz="1600" b="0" dirty="0" smtClean="0">
                <a:latin typeface="Calibri" panose="020F0502020204030204" pitchFamily="34" charset="0"/>
              </a:rPr>
              <a:t>If </a:t>
            </a:r>
            <a:r>
              <a:rPr lang="en-US" sz="1600" b="0" dirty="0">
                <a:latin typeface="Calibri" panose="020F0502020204030204" pitchFamily="34" charset="0"/>
              </a:rPr>
              <a:t>you do not have sufficient memory on your server, consider adding more memory to </a:t>
            </a:r>
            <a:r>
              <a:rPr lang="en-US" sz="1600" b="0" dirty="0" smtClean="0">
                <a:latin typeface="Calibri" panose="020F0502020204030204" pitchFamily="34" charset="0"/>
              </a:rPr>
              <a:t>the system</a:t>
            </a:r>
            <a:r>
              <a:rPr lang="en-US" sz="1600" b="0" dirty="0">
                <a:latin typeface="Calibri" panose="020F0502020204030204" pitchFamily="34" charset="0"/>
              </a:rPr>
              <a:t>.</a:t>
            </a:r>
          </a:p>
          <a:p>
            <a:pPr marL="285750" indent="-285750">
              <a:buFont typeface="Wingdings" panose="05000000000000000000" pitchFamily="2" charset="2"/>
              <a:buChar char="q"/>
            </a:pPr>
            <a:endParaRPr lang="en-US" sz="1600" b="0" dirty="0">
              <a:latin typeface="Calibri" panose="020F0502020204030204" pitchFamily="34" charset="0"/>
            </a:endParaRPr>
          </a:p>
          <a:p>
            <a:pPr marL="285750" indent="-285750">
              <a:buFont typeface="Wingdings" panose="05000000000000000000" pitchFamily="2" charset="2"/>
              <a:buChar char="q"/>
            </a:pPr>
            <a:r>
              <a:rPr lang="en-US" sz="1600" b="0" dirty="0" smtClean="0">
                <a:latin typeface="Calibri" panose="020F0502020204030204" pitchFamily="34" charset="0"/>
              </a:rPr>
              <a:t>Increase the size of various cache s . </a:t>
            </a:r>
            <a:endParaRPr lang="en-US" sz="1600" b="0" dirty="0">
              <a:latin typeface="Calibri" panose="020F0502020204030204" pitchFamily="34" charset="0"/>
            </a:endParaRPr>
          </a:p>
          <a:p>
            <a:pPr marL="285750" indent="-285750">
              <a:buFont typeface="Wingdings" panose="05000000000000000000" pitchFamily="2" charset="2"/>
              <a:buChar char="q"/>
            </a:pPr>
            <a:endParaRPr lang="en-US" sz="1600" b="0" dirty="0">
              <a:latin typeface="Calibri" panose="020F0502020204030204" pitchFamily="34" charset="0"/>
            </a:endParaRPr>
          </a:p>
          <a:p>
            <a:pPr marL="285750" indent="-285750">
              <a:buFont typeface="Wingdings" panose="05000000000000000000" pitchFamily="2" charset="2"/>
              <a:buChar char="q"/>
            </a:pPr>
            <a:r>
              <a:rPr lang="en-US" sz="1600" b="0" dirty="0">
                <a:latin typeface="Calibri" panose="020F0502020204030204" pitchFamily="34" charset="0"/>
              </a:rPr>
              <a:t>64-bit systems are recommended. 64-bit systems can hold a lot more </a:t>
            </a:r>
            <a:r>
              <a:rPr lang="en-US" sz="1600" b="0" dirty="0" smtClean="0">
                <a:latin typeface="Calibri" panose="020F0502020204030204" pitchFamily="34" charset="0"/>
              </a:rPr>
              <a:t>memory</a:t>
            </a:r>
          </a:p>
          <a:p>
            <a:pPr marL="285750" indent="-285750">
              <a:buFont typeface="Wingdings" panose="05000000000000000000" pitchFamily="2" charset="2"/>
              <a:buChar char="q"/>
            </a:pPr>
            <a:endParaRPr lang="en-US" sz="1600" b="0" dirty="0">
              <a:latin typeface="Calibri" panose="020F0502020204030204" pitchFamily="34" charset="0"/>
            </a:endParaRPr>
          </a:p>
          <a:p>
            <a:pPr marL="285750" indent="-285750">
              <a:buFont typeface="Wingdings" panose="05000000000000000000" pitchFamily="2" charset="2"/>
              <a:buChar char="q"/>
            </a:pPr>
            <a:r>
              <a:rPr lang="en-US" sz="1600" b="0" dirty="0" smtClean="0">
                <a:latin typeface="Calibri" panose="020F0502020204030204" pitchFamily="34" charset="0"/>
              </a:rPr>
              <a:t>Effective usage of </a:t>
            </a:r>
            <a:r>
              <a:rPr lang="en-US" sz="1600" b="0" dirty="0" err="1" smtClean="0">
                <a:latin typeface="Calibri" panose="020F0502020204030204" pitchFamily="34" charset="0"/>
              </a:rPr>
              <a:t>fn:count</a:t>
            </a:r>
            <a:r>
              <a:rPr lang="en-US" sz="1600" b="0" dirty="0" smtClean="0">
                <a:latin typeface="Calibri" panose="020F0502020204030204" pitchFamily="34" charset="0"/>
              </a:rPr>
              <a:t> and xdmp:estimate functionality.</a:t>
            </a:r>
          </a:p>
          <a:p>
            <a:pPr marL="285750" indent="-285750">
              <a:buFont typeface="Wingdings" panose="05000000000000000000" pitchFamily="2" charset="2"/>
              <a:buChar char="q"/>
            </a:pPr>
            <a:endParaRPr lang="en-US" sz="1600" b="0" dirty="0">
              <a:latin typeface="Calibri" panose="020F0502020204030204" pitchFamily="34" charset="0"/>
            </a:endParaRPr>
          </a:p>
          <a:p>
            <a:pPr marL="285750" indent="-285750">
              <a:buFont typeface="Wingdings" panose="05000000000000000000" pitchFamily="2" charset="2"/>
              <a:buChar char="q"/>
            </a:pPr>
            <a:r>
              <a:rPr lang="en-US" sz="1600" b="0" dirty="0" smtClean="0">
                <a:latin typeface="Calibri" panose="020F0502020204030204" pitchFamily="34" charset="0"/>
              </a:rPr>
              <a:t>Use </a:t>
            </a:r>
            <a:r>
              <a:rPr lang="en-US" sz="1600" b="0" dirty="0" err="1" smtClean="0">
                <a:latin typeface="Calibri" panose="020F0502020204030204" pitchFamily="34" charset="0"/>
              </a:rPr>
              <a:t>cts:element-values</a:t>
            </a:r>
            <a:r>
              <a:rPr lang="en-US" sz="1600" b="0" dirty="0" smtClean="0">
                <a:latin typeface="Calibri" panose="020F0502020204030204" pitchFamily="34" charset="0"/>
              </a:rPr>
              <a:t>() / element-value-</a:t>
            </a:r>
            <a:r>
              <a:rPr lang="en-US" sz="1600" b="0" dirty="0" err="1" smtClean="0">
                <a:latin typeface="Calibri" panose="020F0502020204030204" pitchFamily="34" charset="0"/>
              </a:rPr>
              <a:t>cooccurances</a:t>
            </a:r>
            <a:r>
              <a:rPr lang="en-US" sz="1600" b="0" dirty="0" smtClean="0">
                <a:latin typeface="Calibri" panose="020F0502020204030204" pitchFamily="34" charset="0"/>
              </a:rPr>
              <a:t>() as they use indexes to fetch the distinct values.</a:t>
            </a:r>
          </a:p>
          <a:p>
            <a:pPr marL="285750" indent="-285750">
              <a:buFont typeface="Wingdings" panose="05000000000000000000" pitchFamily="2" charset="2"/>
              <a:buChar char="q"/>
            </a:pPr>
            <a:r>
              <a:rPr lang="en-US" sz="1600" b="0" dirty="0" smtClean="0">
                <a:latin typeface="Calibri" panose="020F0502020204030204" pitchFamily="34" charset="0"/>
              </a:rPr>
              <a:t>Increase number of nodes in the cluster and instead of hitting a single node use a load balancer to distribute the requests among them.</a:t>
            </a:r>
          </a:p>
          <a:p>
            <a:pPr marL="285750" indent="-285750">
              <a:buFont typeface="Wingdings" panose="05000000000000000000" pitchFamily="2" charset="2"/>
              <a:buChar char="q"/>
            </a:pPr>
            <a:endParaRPr lang="en-US" sz="1600" b="0" dirty="0">
              <a:latin typeface="Calibri" panose="020F0502020204030204" pitchFamily="34" charset="0"/>
            </a:endParaRPr>
          </a:p>
          <a:p>
            <a:pPr marL="285750" indent="-285750">
              <a:buFont typeface="Wingdings" panose="05000000000000000000" pitchFamily="2" charset="2"/>
              <a:buChar char="q"/>
            </a:pPr>
            <a:r>
              <a:rPr lang="en-US" sz="1600" b="0" dirty="0" smtClean="0">
                <a:latin typeface="Calibri" panose="020F0502020204030204" pitchFamily="34" charset="0"/>
              </a:rPr>
              <a:t>Multithreading concept is also very useful to improve application performance. </a:t>
            </a:r>
            <a:endParaRPr lang="en-US" sz="1600" b="0" dirty="0">
              <a:latin typeface="Calibri" panose="020F0502020204030204" pitchFamily="34" charset="0"/>
            </a:endParaRPr>
          </a:p>
          <a:p>
            <a:pPr marL="0" indent="0"/>
            <a:endParaRPr lang="en-US" sz="1800" b="0" dirty="0" smtClean="0">
              <a:latin typeface="Calibri" panose="020F0502020204030204" pitchFamily="34" charset="0"/>
            </a:endParaRPr>
          </a:p>
        </p:txBody>
      </p:sp>
    </p:spTree>
    <p:extLst>
      <p:ext uri="{BB962C8B-B14F-4D97-AF65-F5344CB8AC3E}">
        <p14:creationId xmlns:p14="http://schemas.microsoft.com/office/powerpoint/2010/main" val="128589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ctrTitle"/>
          </p:nvPr>
        </p:nvSpPr>
        <p:spPr>
          <a:xfrm>
            <a:off x="2971800" y="881063"/>
            <a:ext cx="4876800" cy="2243137"/>
          </a:xfrm>
        </p:spPr>
        <p:txBody>
          <a:bodyPr/>
          <a:lstStyle/>
          <a:p>
            <a:r>
              <a:rPr lang="en-US" b="1" i="1" dirty="0" smtClean="0"/>
              <a:t>Q&amp;A</a:t>
            </a:r>
          </a:p>
        </p:txBody>
      </p:sp>
      <p:sp>
        <p:nvSpPr>
          <p:cNvPr id="4" name="Rectangle 3"/>
          <p:cNvSpPr txBox="1">
            <a:spLocks noChangeArrowheads="1"/>
          </p:cNvSpPr>
          <p:nvPr/>
        </p:nvSpPr>
        <p:spPr bwMode="auto">
          <a:xfrm>
            <a:off x="76200" y="5486400"/>
            <a:ext cx="4724400" cy="11430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Tree>
    <p:extLst>
      <p:ext uri="{BB962C8B-B14F-4D97-AF65-F5344CB8AC3E}">
        <p14:creationId xmlns:p14="http://schemas.microsoft.com/office/powerpoint/2010/main" val="19492691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ctrTitle"/>
          </p:nvPr>
        </p:nvSpPr>
        <p:spPr>
          <a:xfrm>
            <a:off x="2438400" y="881063"/>
            <a:ext cx="5410200" cy="1785937"/>
          </a:xfrm>
        </p:spPr>
        <p:txBody>
          <a:bodyPr/>
          <a:lstStyle/>
          <a:p>
            <a:r>
              <a:rPr lang="en-US" b="1" i="1" dirty="0" smtClean="0"/>
              <a:t>Thank you</a:t>
            </a:r>
          </a:p>
        </p:txBody>
      </p:sp>
      <p:sp>
        <p:nvSpPr>
          <p:cNvPr id="4" name="Rectangle 3"/>
          <p:cNvSpPr txBox="1">
            <a:spLocks noChangeArrowheads="1"/>
          </p:cNvSpPr>
          <p:nvPr/>
        </p:nvSpPr>
        <p:spPr bwMode="auto">
          <a:xfrm>
            <a:off x="76200" y="5486400"/>
            <a:ext cx="4724400" cy="11430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2</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762000"/>
          </a:xfrm>
        </p:spPr>
        <p:txBody>
          <a:bodyPr/>
          <a:lstStyle/>
          <a:p>
            <a:r>
              <a:rPr lang="en-US" sz="2400" b="1" dirty="0" smtClean="0"/>
              <a:t>Overview Of Search Features</a:t>
            </a:r>
            <a:endParaRPr lang="en-US" sz="2400" dirty="0" smtClean="0"/>
          </a:p>
        </p:txBody>
      </p:sp>
      <p:sp>
        <p:nvSpPr>
          <p:cNvPr id="8196" name="Rectangle 3"/>
          <p:cNvSpPr>
            <a:spLocks noGrp="1" noChangeArrowheads="1"/>
          </p:cNvSpPr>
          <p:nvPr>
            <p:ph type="body" idx="4294967295"/>
          </p:nvPr>
        </p:nvSpPr>
        <p:spPr>
          <a:xfrm>
            <a:off x="304800" y="990600"/>
            <a:ext cx="8686800" cy="4572000"/>
          </a:xfrm>
          <a:solidFill>
            <a:schemeClr val="bg1"/>
          </a:solidFill>
        </p:spPr>
        <p:txBody>
          <a:bodyPr/>
          <a:lstStyle/>
          <a:p>
            <a:pPr marL="285750" indent="-285750">
              <a:buFont typeface="Wingdings" pitchFamily="2" charset="2"/>
              <a:buChar char="Ø"/>
            </a:pPr>
            <a:endParaRPr lang="en-US" sz="1600" dirty="0" smtClean="0"/>
          </a:p>
          <a:p>
            <a:pPr marL="342900" indent="-342900">
              <a:buFont typeface="Arial" panose="020B0604020202020204" pitchFamily="34" charset="0"/>
              <a:buChar char="•"/>
            </a:pPr>
            <a:r>
              <a:rPr lang="en-US" sz="1600" dirty="0">
                <a:latin typeface="Calibri" panose="020F0502020204030204" pitchFamily="34" charset="0"/>
              </a:rPr>
              <a:t>MarkLogic Server is designed to scale to extremely large databases (100s of terabytes or more). </a:t>
            </a:r>
            <a:endParaRPr lang="en-US" sz="1600" dirty="0" smtClean="0">
              <a:latin typeface="Calibri" panose="020F0502020204030204" pitchFamily="34" charset="0"/>
            </a:endParaRPr>
          </a:p>
          <a:p>
            <a:pPr marL="0" indent="0"/>
            <a:endParaRPr lang="en-US" sz="1600" dirty="0" smtClean="0">
              <a:latin typeface="Calibri" panose="020F0502020204030204" pitchFamily="34" charset="0"/>
            </a:endParaRPr>
          </a:p>
          <a:p>
            <a:pPr marL="342900" indent="-342900">
              <a:buFont typeface="Arial" panose="020B0604020202020204" pitchFamily="34" charset="0"/>
              <a:buChar char="•"/>
            </a:pPr>
            <a:r>
              <a:rPr lang="en-US" sz="1600" dirty="0" smtClean="0">
                <a:latin typeface="Calibri" panose="020F0502020204030204" pitchFamily="34" charset="0"/>
              </a:rPr>
              <a:t>Search </a:t>
            </a:r>
            <a:r>
              <a:rPr lang="en-US" sz="1600" dirty="0">
                <a:latin typeface="Calibri" panose="020F0502020204030204" pitchFamily="34" charset="0"/>
              </a:rPr>
              <a:t>functionality operates directly against the database, no matter </a:t>
            </a:r>
            <a:r>
              <a:rPr lang="en-US" sz="1600" dirty="0" smtClean="0">
                <a:latin typeface="Calibri" panose="020F0502020204030204" pitchFamily="34" charset="0"/>
              </a:rPr>
              <a:t>how many documents are there in the database or what is the size of the </a:t>
            </a:r>
            <a:r>
              <a:rPr lang="en-US" sz="1600" dirty="0" smtClean="0">
                <a:latin typeface="Calibri" panose="020F0502020204030204" pitchFamily="34" charset="0"/>
              </a:rPr>
              <a:t>database</a:t>
            </a:r>
            <a:r>
              <a:rPr lang="en-US" sz="1600" dirty="0" smtClean="0">
                <a:latin typeface="Calibri" panose="020F0502020204030204" pitchFamily="34" charset="0"/>
              </a:rPr>
              <a:t>.</a:t>
            </a:r>
          </a:p>
          <a:p>
            <a:pPr marL="0" indent="0"/>
            <a:endParaRPr lang="en-US" sz="1600" dirty="0" smtClean="0">
              <a:latin typeface="Calibri" panose="020F0502020204030204" pitchFamily="34" charset="0"/>
            </a:endParaRPr>
          </a:p>
          <a:p>
            <a:pPr marL="342900" indent="-342900">
              <a:buFont typeface="Arial" panose="020B0604020202020204" pitchFamily="34" charset="0"/>
              <a:buChar char="•"/>
            </a:pPr>
            <a:r>
              <a:rPr lang="en-US" sz="1600" dirty="0" smtClean="0">
                <a:latin typeface="Calibri" panose="020F0502020204030204" pitchFamily="34" charset="0"/>
              </a:rPr>
              <a:t>Marklogic  search capabilities : Text Search, Geospatial Search, Semantic Search and alerting (Reverse search)</a:t>
            </a:r>
            <a:endParaRPr lang="en-US" sz="1600" dirty="0" smtClean="0">
              <a:latin typeface="Calibri" panose="020F0502020204030204" pitchFamily="34" charset="0"/>
            </a:endParaRPr>
          </a:p>
          <a:p>
            <a:pPr marL="0" indent="0"/>
            <a:endParaRPr lang="en-US" sz="1600" dirty="0" smtClean="0">
              <a:latin typeface="Calibri" panose="020F0502020204030204" pitchFamily="34" charset="0"/>
            </a:endParaRPr>
          </a:p>
          <a:p>
            <a:pPr marL="342900" indent="-342900">
              <a:buFont typeface="Arial" panose="020B0604020202020204" pitchFamily="34" charset="0"/>
              <a:buChar char="•"/>
            </a:pPr>
            <a:r>
              <a:rPr lang="en-US" sz="1600" dirty="0" smtClean="0">
                <a:latin typeface="Calibri" panose="020F0502020204030204" pitchFamily="34" charset="0"/>
              </a:rPr>
              <a:t>Search features include facets, highlighting, snippets, relevance  ranking, document structure-based search, proximity boosting,  wild carded search, stemming, case sensitive, diacritic sensitive etc.</a:t>
            </a:r>
          </a:p>
          <a:p>
            <a:pPr marL="342900" indent="-342900">
              <a:buFont typeface="Arial" panose="020B0604020202020204" pitchFamily="34" charset="0"/>
              <a:buChar char="•"/>
            </a:pPr>
            <a:endParaRPr lang="en-US" sz="1600" dirty="0">
              <a:latin typeface="Calibri" panose="020F0502020204030204" pitchFamily="34" charset="0"/>
            </a:endParaRPr>
          </a:p>
          <a:p>
            <a:pPr marL="342900" indent="-342900">
              <a:buFont typeface="Arial" panose="020B0604020202020204" pitchFamily="34" charset="0"/>
              <a:buChar char="•"/>
            </a:pPr>
            <a:r>
              <a:rPr lang="en-US" sz="1600" dirty="0">
                <a:latin typeface="Calibri" panose="020F0502020204030204" pitchFamily="34" charset="0"/>
              </a:rPr>
              <a:t>Searches automatically use the indexes. Features such as the xdmp:estimate XQuery function and the unfiltered search option allow you to return results directly out of the MarkLogic indexes.</a:t>
            </a:r>
          </a:p>
          <a:p>
            <a:pPr marL="342900" indent="-342900">
              <a:buFont typeface="Arial" panose="020B0604020202020204" pitchFamily="34" charset="0"/>
              <a:buChar char="•"/>
            </a:pPr>
            <a:endParaRPr lang="en-US" sz="1600" dirty="0" smtClean="0">
              <a:latin typeface="Calibri" panose="020F0502020204030204" pitchFamily="34" charset="0"/>
            </a:endParaRPr>
          </a:p>
        </p:txBody>
      </p:sp>
      <p:sp>
        <p:nvSpPr>
          <p:cNvPr id="5" name="Rectangle 3"/>
          <p:cNvSpPr txBox="1">
            <a:spLocks noChangeArrowheads="1"/>
          </p:cNvSpPr>
          <p:nvPr/>
        </p:nvSpPr>
        <p:spPr bwMode="auto">
          <a:xfrm>
            <a:off x="304800" y="5105400"/>
            <a:ext cx="5943600" cy="15240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Tree>
    <p:extLst>
      <p:ext uri="{BB962C8B-B14F-4D97-AF65-F5344CB8AC3E}">
        <p14:creationId xmlns:p14="http://schemas.microsoft.com/office/powerpoint/2010/main" val="16161928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0" y="0"/>
            <a:ext cx="8839200" cy="1295400"/>
          </a:xfrm>
        </p:spPr>
        <p:txBody>
          <a:bodyPr/>
          <a:lstStyle/>
          <a:p>
            <a:r>
              <a:rPr lang="en-US" sz="2400" b="1" dirty="0"/>
              <a:t>Overview Of Search Features</a:t>
            </a:r>
            <a:endParaRPr lang="en-US"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33400"/>
            <a:ext cx="6400800" cy="36094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297873" y="4142874"/>
            <a:ext cx="8686800" cy="1953126"/>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Arial" panose="020B0604020202020204" pitchFamily="34" charset="0"/>
              <a:buChar char="•"/>
            </a:pPr>
            <a:r>
              <a:rPr lang="en-US" sz="1600" b="0" dirty="0" smtClean="0">
                <a:latin typeface="Calibri" panose="020F0502020204030204" pitchFamily="34" charset="0"/>
              </a:rPr>
              <a:t>During </a:t>
            </a:r>
            <a:r>
              <a:rPr lang="en-US" sz="1600" b="0" dirty="0">
                <a:latin typeface="Calibri" panose="020F0502020204030204" pitchFamily="34" charset="0"/>
              </a:rPr>
              <a:t>ingestion, </a:t>
            </a:r>
            <a:r>
              <a:rPr lang="en-US" sz="1600" b="0" dirty="0" smtClean="0">
                <a:latin typeface="Calibri" panose="020F0502020204030204" pitchFamily="34" charset="0"/>
              </a:rPr>
              <a:t>MarkLogic </a:t>
            </a:r>
            <a:r>
              <a:rPr lang="en-US" sz="1600" b="0" dirty="0">
                <a:latin typeface="Calibri" panose="020F0502020204030204" pitchFamily="34" charset="0"/>
              </a:rPr>
              <a:t>takes the terms in your documents and organizes them </a:t>
            </a:r>
            <a:r>
              <a:rPr lang="en-US" sz="1600" b="0" dirty="0" smtClean="0">
                <a:latin typeface="Calibri" panose="020F0502020204030204" pitchFamily="34" charset="0"/>
              </a:rPr>
              <a:t>into an </a:t>
            </a:r>
            <a:r>
              <a:rPr lang="en-US" sz="1600" i="1" dirty="0">
                <a:latin typeface="Calibri" panose="020F0502020204030204" pitchFamily="34" charset="0"/>
              </a:rPr>
              <a:t>inverted </a:t>
            </a:r>
            <a:r>
              <a:rPr lang="en-US" sz="1600" i="1" dirty="0" smtClean="0">
                <a:latin typeface="Calibri" panose="020F0502020204030204" pitchFamily="34" charset="0"/>
              </a:rPr>
              <a:t>index</a:t>
            </a:r>
            <a:r>
              <a:rPr lang="en-US" sz="1600" b="0" dirty="0" smtClean="0">
                <a:latin typeface="Calibri" panose="020F0502020204030204" pitchFamily="34" charset="0"/>
              </a:rPr>
              <a:t>, </a:t>
            </a:r>
            <a:r>
              <a:rPr lang="en-US" sz="1600" b="0" dirty="0">
                <a:latin typeface="Calibri" panose="020F0502020204030204" pitchFamily="34" charset="0"/>
              </a:rPr>
              <a:t>which maps each term to the documents in which it appears. </a:t>
            </a:r>
            <a:r>
              <a:rPr lang="en-US" sz="1600" b="0" dirty="0" smtClean="0">
                <a:latin typeface="Calibri" panose="020F0502020204030204" pitchFamily="34" charset="0"/>
              </a:rPr>
              <a:t>MarkLogic </a:t>
            </a:r>
            <a:r>
              <a:rPr lang="en-US" sz="1600" b="0" dirty="0">
                <a:latin typeface="Calibri" panose="020F0502020204030204" pitchFamily="34" charset="0"/>
              </a:rPr>
              <a:t>uses </a:t>
            </a:r>
            <a:r>
              <a:rPr lang="en-US" sz="1600" b="0" dirty="0" smtClean="0">
                <a:latin typeface="Calibri" panose="020F0502020204030204" pitchFamily="34" charset="0"/>
              </a:rPr>
              <a:t>the </a:t>
            </a:r>
            <a:r>
              <a:rPr lang="en-US" sz="1600" b="0" dirty="0">
                <a:latin typeface="Calibri" panose="020F0502020204030204" pitchFamily="34" charset="0"/>
              </a:rPr>
              <a:t>index </a:t>
            </a:r>
            <a:r>
              <a:rPr lang="en-US" sz="1600" b="0" dirty="0">
                <a:latin typeface="Calibri" panose="020F0502020204030204" pitchFamily="34" charset="0"/>
              </a:rPr>
              <a:t>to resolve search </a:t>
            </a:r>
            <a:r>
              <a:rPr lang="en-US" sz="1600" b="0" dirty="0">
                <a:latin typeface="Calibri" panose="020F0502020204030204" pitchFamily="34" charset="0"/>
              </a:rPr>
              <a:t>queries</a:t>
            </a:r>
            <a:r>
              <a:rPr lang="en-US" sz="1600" b="0" dirty="0" smtClean="0">
                <a:latin typeface="Calibri" panose="020F0502020204030204" pitchFamily="34" charset="0"/>
              </a:rPr>
              <a:t>.</a:t>
            </a:r>
          </a:p>
          <a:p>
            <a:pPr marL="285750" indent="-285750">
              <a:buFont typeface="Arial" panose="020B0604020202020204" pitchFamily="34" charset="0"/>
              <a:buChar char="•"/>
            </a:pPr>
            <a:endParaRPr lang="en-US" sz="1600" b="0" dirty="0">
              <a:latin typeface="Calibri" panose="020F0502020204030204" pitchFamily="34" charset="0"/>
            </a:endParaRPr>
          </a:p>
          <a:p>
            <a:pPr marL="285750" indent="-285750">
              <a:buFont typeface="Arial" panose="020B0604020202020204" pitchFamily="34" charset="0"/>
              <a:buChar char="•"/>
            </a:pPr>
            <a:r>
              <a:rPr lang="en-US" sz="1600" b="0" dirty="0">
                <a:latin typeface="Calibri" panose="020F0502020204030204" pitchFamily="34" charset="0"/>
              </a:rPr>
              <a:t>Inverted index because instead </a:t>
            </a:r>
            <a:r>
              <a:rPr lang="en-US" sz="1600" b="0" dirty="0">
                <a:latin typeface="Calibri" panose="020F0502020204030204" pitchFamily="34" charset="0"/>
              </a:rPr>
              <a:t>of documents having words, it's words </a:t>
            </a:r>
            <a:r>
              <a:rPr lang="en-US" sz="1600" b="0" dirty="0" smtClean="0">
                <a:latin typeface="Calibri" panose="020F0502020204030204" pitchFamily="34" charset="0"/>
              </a:rPr>
              <a:t>having document </a:t>
            </a:r>
            <a:r>
              <a:rPr lang="en-US" sz="1600" b="0" dirty="0">
                <a:latin typeface="Calibri" panose="020F0502020204030204" pitchFamily="34" charset="0"/>
              </a:rPr>
              <a:t>identifiers</a:t>
            </a:r>
            <a:r>
              <a:rPr lang="en-US" sz="1600" b="0" dirty="0" smtClean="0">
                <a:latin typeface="Calibri" panose="020F0502020204030204" pitchFamily="34" charset="0"/>
              </a:rPr>
              <a:t>.</a:t>
            </a:r>
          </a:p>
          <a:p>
            <a:pPr marL="285750" indent="-285750">
              <a:buFont typeface="Arial" panose="020B0604020202020204" pitchFamily="34" charset="0"/>
              <a:buChar char="•"/>
            </a:pPr>
            <a:endParaRPr lang="en-US" sz="1600" b="0" dirty="0">
              <a:latin typeface="Calibri" panose="020F0502020204030204" pitchFamily="34" charset="0"/>
            </a:endParaRPr>
          </a:p>
          <a:p>
            <a:pPr marL="285750" indent="-285750">
              <a:buFont typeface="Arial" panose="020B0604020202020204" pitchFamily="34" charset="0"/>
              <a:buChar char="•"/>
            </a:pPr>
            <a:r>
              <a:rPr lang="en-US" sz="1600" b="0" dirty="0">
                <a:latin typeface="Calibri" panose="020F0502020204030204" pitchFamily="34" charset="0"/>
              </a:rPr>
              <a:t>Each entry in the inverted index is called a term list.</a:t>
            </a:r>
            <a:endParaRPr lang="en-US" sz="1600" b="0" dirty="0">
              <a:latin typeface="Calibri" panose="020F0502020204030204" pitchFamily="34" charset="0"/>
            </a:endParaRPr>
          </a:p>
          <a:p>
            <a:pPr marL="0" indent="0"/>
            <a:endParaRPr lang="en-US" sz="1600" b="0" kern="0" dirty="0">
              <a:latin typeface="Calibri" panose="020F0502020204030204" pitchFamily="34" charset="0"/>
            </a:endParaRPr>
          </a:p>
        </p:txBody>
      </p:sp>
      <p:sp>
        <p:nvSpPr>
          <p:cNvPr id="5" name="Rectangle 3"/>
          <p:cNvSpPr txBox="1">
            <a:spLocks noChangeArrowheads="1"/>
          </p:cNvSpPr>
          <p:nvPr/>
        </p:nvSpPr>
        <p:spPr bwMode="auto">
          <a:xfrm>
            <a:off x="685800" y="5024187"/>
            <a:ext cx="5943600" cy="1905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
        <p:nvSpPr>
          <p:cNvPr id="6" name="Rectangle 3"/>
          <p:cNvSpPr txBox="1">
            <a:spLocks noChangeArrowheads="1"/>
          </p:cNvSpPr>
          <p:nvPr/>
        </p:nvSpPr>
        <p:spPr bwMode="auto">
          <a:xfrm>
            <a:off x="311728" y="6248400"/>
            <a:ext cx="4731327" cy="4572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endParaRPr lang="en-US" sz="1600" b="0" kern="0" dirty="0">
              <a:latin typeface="Calibri" panose="020F0502020204030204" pitchFamily="34" charset="0"/>
            </a:endParaRPr>
          </a:p>
        </p:txBody>
      </p:sp>
    </p:spTree>
    <p:extLst>
      <p:ext uri="{BB962C8B-B14F-4D97-AF65-F5344CB8AC3E}">
        <p14:creationId xmlns:p14="http://schemas.microsoft.com/office/powerpoint/2010/main" val="1616192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4</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1295400"/>
          </a:xfrm>
        </p:spPr>
        <p:txBody>
          <a:bodyPr/>
          <a:lstStyle/>
          <a:p>
            <a:r>
              <a:rPr lang="en-US" sz="2400" b="1" dirty="0" smtClean="0"/>
              <a:t>APIs For Multiple Programming Language </a:t>
            </a:r>
            <a:endParaRPr lang="en-US" sz="24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09600"/>
            <a:ext cx="60198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bwMode="auto">
          <a:xfrm>
            <a:off x="297873" y="2819400"/>
            <a:ext cx="8686800" cy="28956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Arial" panose="020B0604020202020204" pitchFamily="34" charset="0"/>
              <a:buChar char="•"/>
            </a:pPr>
            <a:endParaRPr lang="en-US" sz="1800" b="0" kern="0" dirty="0" smtClean="0">
              <a:latin typeface="Calibri" panose="020F0502020204030204" pitchFamily="34" charset="0"/>
            </a:endParaRPr>
          </a:p>
          <a:p>
            <a:pPr marL="285750" indent="-285750">
              <a:buFont typeface="Arial" panose="020B0604020202020204" pitchFamily="34" charset="0"/>
              <a:buChar char="•"/>
            </a:pPr>
            <a:r>
              <a:rPr lang="en-US" sz="1600" b="0" kern="0" dirty="0" smtClean="0">
                <a:latin typeface="Calibri" panose="020F0502020204030204" pitchFamily="34" charset="0"/>
              </a:rPr>
              <a:t>Through a set of layered APIs, MarkLogic Server provides search features  which supports </a:t>
            </a:r>
            <a:r>
              <a:rPr lang="en-US" sz="1600" b="0" kern="0" dirty="0">
                <a:latin typeface="Calibri" panose="020F0502020204030204" pitchFamily="34" charset="0"/>
              </a:rPr>
              <a:t>multiple programming languages. The </a:t>
            </a:r>
            <a:r>
              <a:rPr lang="en-US" sz="1600" b="0" kern="0" dirty="0" smtClean="0">
                <a:latin typeface="Calibri" panose="020F0502020204030204" pitchFamily="34" charset="0"/>
              </a:rPr>
              <a:t>above diagram </a:t>
            </a:r>
            <a:r>
              <a:rPr lang="en-US" sz="1600" b="0" kern="0" dirty="0">
                <a:latin typeface="Calibri" panose="020F0502020204030204" pitchFamily="34" charset="0"/>
              </a:rPr>
              <a:t>illustrates the layering of the MarkLogic search APIs</a:t>
            </a:r>
            <a:r>
              <a:rPr lang="en-US" sz="1600" b="0" kern="0" dirty="0" smtClean="0">
                <a:latin typeface="Calibri" panose="020F0502020204030204" pitchFamily="34" charset="0"/>
              </a:rPr>
              <a:t>.</a:t>
            </a:r>
          </a:p>
          <a:p>
            <a:pPr marL="285750" indent="-285750">
              <a:buFont typeface="Arial" panose="020B0604020202020204" pitchFamily="34" charset="0"/>
              <a:buChar char="•"/>
            </a:pPr>
            <a:endParaRPr lang="en-US" sz="1600" b="0" kern="0" dirty="0">
              <a:latin typeface="Calibri" panose="020F0502020204030204" pitchFamily="34" charset="0"/>
            </a:endParaRPr>
          </a:p>
          <a:p>
            <a:pPr marL="285750" indent="-285750">
              <a:buFont typeface="Arial" panose="020B0604020202020204" pitchFamily="34" charset="0"/>
              <a:buChar char="•"/>
            </a:pPr>
            <a:r>
              <a:rPr lang="en-US" sz="1600" b="0" kern="0" dirty="0">
                <a:latin typeface="Calibri" panose="020F0502020204030204" pitchFamily="34" charset="0"/>
              </a:rPr>
              <a:t>The core text search foundation in MarkLogic Server is the CTS API, a set of built-in XQuery functions in the </a:t>
            </a:r>
            <a:r>
              <a:rPr lang="en-US" sz="1600" b="0" kern="0" dirty="0" err="1">
                <a:latin typeface="Calibri" panose="020F0502020204030204" pitchFamily="34" charset="0"/>
              </a:rPr>
              <a:t>cts</a:t>
            </a:r>
            <a:r>
              <a:rPr lang="en-US" sz="1600" b="0" kern="0" dirty="0">
                <a:latin typeface="Calibri" panose="020F0502020204030204" pitchFamily="34" charset="0"/>
              </a:rPr>
              <a:t> namespace that perform full-text search. These capabilities are also exposed through Server-Side </a:t>
            </a:r>
            <a:r>
              <a:rPr lang="en-US" sz="1600" b="0" kern="0" dirty="0" err="1">
                <a:latin typeface="Calibri" panose="020F0502020204030204" pitchFamily="34" charset="0"/>
              </a:rPr>
              <a:t>Javascript</a:t>
            </a:r>
            <a:r>
              <a:rPr lang="en-US" sz="1600" b="0" kern="0" dirty="0">
                <a:latin typeface="Calibri" panose="020F0502020204030204" pitchFamily="34" charset="0"/>
              </a:rPr>
              <a:t> functions with a '</a:t>
            </a:r>
            <a:r>
              <a:rPr lang="en-US" sz="1600" b="0" kern="0" dirty="0" err="1">
                <a:latin typeface="Calibri" panose="020F0502020204030204" pitchFamily="34" charset="0"/>
              </a:rPr>
              <a:t>cts</a:t>
            </a:r>
            <a:r>
              <a:rPr lang="en-US" sz="1600" b="0" kern="0" dirty="0">
                <a:latin typeface="Calibri" panose="020F0502020204030204" pitchFamily="34" charset="0"/>
              </a:rPr>
              <a:t>.' prefix</a:t>
            </a:r>
            <a:r>
              <a:rPr lang="en-US" sz="1600" b="0" kern="0" dirty="0" smtClean="0">
                <a:latin typeface="Calibri" panose="020F0502020204030204" pitchFamily="34" charset="0"/>
              </a:rPr>
              <a:t>.</a:t>
            </a:r>
          </a:p>
          <a:p>
            <a:pPr marL="285750" indent="-285750">
              <a:buFont typeface="Arial" panose="020B0604020202020204" pitchFamily="34" charset="0"/>
              <a:buChar char="•"/>
            </a:pPr>
            <a:endParaRPr lang="en-US" sz="1600" b="0" kern="0" dirty="0">
              <a:latin typeface="Calibri" panose="020F0502020204030204" pitchFamily="34" charset="0"/>
            </a:endParaRPr>
          </a:p>
          <a:p>
            <a:pPr marL="285750" indent="-285750">
              <a:buFont typeface="Arial" panose="020B0604020202020204" pitchFamily="34" charset="0"/>
              <a:buChar char="•"/>
            </a:pPr>
            <a:r>
              <a:rPr lang="en-US" sz="1600" b="0" kern="0" dirty="0" smtClean="0">
                <a:latin typeface="Calibri" panose="020F0502020204030204" pitchFamily="34" charset="0"/>
              </a:rPr>
              <a:t>Example: </a:t>
            </a:r>
            <a:r>
              <a:rPr lang="en-US" sz="1600" b="0" kern="0" dirty="0" err="1" smtClean="0">
                <a:latin typeface="Calibri" panose="020F0502020204030204" pitchFamily="34" charset="0"/>
              </a:rPr>
              <a:t>cts.elementValueQuery</a:t>
            </a:r>
            <a:endParaRPr lang="en-US" sz="1600" b="0" kern="0" dirty="0" smtClean="0">
              <a:latin typeface="Calibri" panose="020F0502020204030204" pitchFamily="34" charset="0"/>
            </a:endParaRPr>
          </a:p>
          <a:p>
            <a:pPr marL="1028700" lvl="3" indent="0">
              <a:buNone/>
            </a:pPr>
            <a:r>
              <a:rPr lang="en-US" sz="1600" b="0" kern="0" dirty="0">
                <a:latin typeface="Calibri" panose="020F0502020204030204" pitchFamily="34" charset="0"/>
              </a:rPr>
              <a:t> </a:t>
            </a:r>
            <a:r>
              <a:rPr lang="en-US" sz="1600" b="0" kern="0" dirty="0" smtClean="0">
                <a:latin typeface="Calibri" panose="020F0502020204030204" pitchFamily="34" charset="0"/>
              </a:rPr>
              <a:t>   </a:t>
            </a:r>
            <a:r>
              <a:rPr lang="en-US" sz="1600" b="0" kern="0" dirty="0" err="1" smtClean="0">
                <a:latin typeface="Calibri" panose="020F0502020204030204" pitchFamily="34" charset="0"/>
              </a:rPr>
              <a:t>cts:elementRangeQuery</a:t>
            </a:r>
            <a:endParaRPr lang="en-US" sz="1600" b="0" kern="0" dirty="0">
              <a:latin typeface="Calibri" panose="020F0502020204030204" pitchFamily="34" charset="0"/>
            </a:endParaRPr>
          </a:p>
        </p:txBody>
      </p:sp>
      <p:sp>
        <p:nvSpPr>
          <p:cNvPr id="7" name="Rectangle 3"/>
          <p:cNvSpPr txBox="1">
            <a:spLocks noChangeArrowheads="1"/>
          </p:cNvSpPr>
          <p:nvPr/>
        </p:nvSpPr>
        <p:spPr bwMode="auto">
          <a:xfrm>
            <a:off x="304800" y="5867400"/>
            <a:ext cx="5943600" cy="7620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Tree>
    <p:extLst>
      <p:ext uri="{BB962C8B-B14F-4D97-AF65-F5344CB8AC3E}">
        <p14:creationId xmlns:p14="http://schemas.microsoft.com/office/powerpoint/2010/main" val="1616192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5</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1295400"/>
          </a:xfrm>
        </p:spPr>
        <p:txBody>
          <a:bodyPr/>
          <a:lstStyle/>
          <a:p>
            <a:r>
              <a:rPr lang="en-US" sz="2400" b="1" dirty="0" smtClean="0"/>
              <a:t>Query Options</a:t>
            </a:r>
            <a:endParaRPr lang="en-US" sz="2400" dirty="0" smtClean="0"/>
          </a:p>
        </p:txBody>
      </p:sp>
      <p:sp>
        <p:nvSpPr>
          <p:cNvPr id="6" name="Rectangle 3"/>
          <p:cNvSpPr txBox="1">
            <a:spLocks noChangeArrowheads="1"/>
          </p:cNvSpPr>
          <p:nvPr/>
        </p:nvSpPr>
        <p:spPr bwMode="auto">
          <a:xfrm>
            <a:off x="152400" y="990600"/>
            <a:ext cx="8763000" cy="51054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lnSpc>
                <a:spcPct val="90000"/>
              </a:lnSpc>
              <a:buFont typeface="Arial" panose="020B0604020202020204" pitchFamily="34" charset="0"/>
              <a:buChar char="•"/>
            </a:pPr>
            <a:r>
              <a:rPr lang="en-US" altLang="en-US" sz="1600" b="0" kern="0" dirty="0">
                <a:latin typeface="Calibri" panose="020F0502020204030204" pitchFamily="34" charset="0"/>
              </a:rPr>
              <a:t>MarkLogic Server search supports a wide range of full-text features.</a:t>
            </a:r>
          </a:p>
          <a:p>
            <a:pPr marL="285750" indent="-285750">
              <a:lnSpc>
                <a:spcPct val="90000"/>
              </a:lnSpc>
              <a:buFont typeface="Arial" panose="020B0604020202020204" pitchFamily="34" charset="0"/>
              <a:buChar char="•"/>
            </a:pPr>
            <a:endParaRPr lang="en-US" altLang="en-US" sz="1600" b="0" kern="0" dirty="0">
              <a:latin typeface="Calibri" panose="020F0502020204030204" pitchFamily="34" charset="0"/>
            </a:endParaRPr>
          </a:p>
          <a:p>
            <a:pPr>
              <a:lnSpc>
                <a:spcPct val="90000"/>
              </a:lnSpc>
              <a:buFont typeface="Wingdings" pitchFamily="2" charset="2"/>
              <a:buNone/>
            </a:pPr>
            <a:r>
              <a:rPr lang="en-US" altLang="en-US" sz="1600" b="0" kern="0" dirty="0" smtClean="0">
                <a:latin typeface="Calibri" panose="020F0502020204030204" pitchFamily="34" charset="0"/>
              </a:rPr>
              <a:t>	</a:t>
            </a:r>
            <a:r>
              <a:rPr lang="en-US" altLang="en-US" sz="1600" b="0" i="1" kern="0" dirty="0" smtClean="0">
                <a:latin typeface="Calibri" panose="020F0502020204030204" pitchFamily="34" charset="0"/>
              </a:rPr>
              <a:t>cts:word-query</a:t>
            </a:r>
            <a:r>
              <a:rPr lang="en-US" altLang="en-US" sz="1600" i="1" kern="0" dirty="0" smtClean="0">
                <a:latin typeface="Calibri" panose="020F0502020204030204" pitchFamily="34" charset="0"/>
              </a:rPr>
              <a:t>  </a:t>
            </a:r>
            <a:r>
              <a:rPr lang="en-US" altLang="en-US" sz="1600" b="0" i="1" kern="0" dirty="0">
                <a:latin typeface="Calibri" panose="020F0502020204030204" pitchFamily="34" charset="0"/>
              </a:rPr>
              <a:t>(  $text as </a:t>
            </a:r>
            <a:r>
              <a:rPr lang="en-US" altLang="en-US" sz="1600" b="0" i="1" kern="0" dirty="0" err="1">
                <a:latin typeface="Calibri" panose="020F0502020204030204" pitchFamily="34" charset="0"/>
              </a:rPr>
              <a:t>xs:string</a:t>
            </a:r>
            <a:r>
              <a:rPr lang="en-US" altLang="en-US" sz="1600" b="0" i="1" kern="0" dirty="0">
                <a:latin typeface="Calibri" panose="020F0502020204030204" pitchFamily="34" charset="0"/>
              </a:rPr>
              <a:t>,</a:t>
            </a:r>
          </a:p>
          <a:p>
            <a:pPr>
              <a:lnSpc>
                <a:spcPct val="90000"/>
              </a:lnSpc>
              <a:buFont typeface="Wingdings" pitchFamily="2" charset="2"/>
              <a:buNone/>
            </a:pPr>
            <a:r>
              <a:rPr lang="en-US" altLang="en-US" sz="1600" b="0" i="1" kern="0" dirty="0">
                <a:latin typeface="Calibri" panose="020F0502020204030204" pitchFamily="34" charset="0"/>
              </a:rPr>
              <a:t>                 		[$options as </a:t>
            </a:r>
            <a:r>
              <a:rPr lang="en-US" altLang="en-US" sz="1600" b="0" i="1" kern="0" dirty="0" err="1">
                <a:latin typeface="Calibri" panose="020F0502020204030204" pitchFamily="34" charset="0"/>
              </a:rPr>
              <a:t>xs:string</a:t>
            </a:r>
            <a:r>
              <a:rPr lang="en-US" altLang="en-US" sz="1600" b="0" i="1" kern="0" dirty="0">
                <a:latin typeface="Calibri" panose="020F0502020204030204" pitchFamily="34" charset="0"/>
              </a:rPr>
              <a:t>*],   </a:t>
            </a:r>
          </a:p>
          <a:p>
            <a:pPr>
              <a:lnSpc>
                <a:spcPct val="90000"/>
              </a:lnSpc>
              <a:buFont typeface="Wingdings" pitchFamily="2" charset="2"/>
              <a:buNone/>
            </a:pPr>
            <a:r>
              <a:rPr lang="en-US" altLang="en-US" sz="1600" b="0" i="1" kern="0" dirty="0">
                <a:latin typeface="Calibri" panose="020F0502020204030204" pitchFamily="34" charset="0"/>
              </a:rPr>
              <a:t>                 		[$weight as </a:t>
            </a:r>
            <a:r>
              <a:rPr lang="en-US" altLang="en-US" sz="1600" b="0" i="1" kern="0" dirty="0" err="1">
                <a:latin typeface="Calibri" panose="020F0502020204030204" pitchFamily="34" charset="0"/>
              </a:rPr>
              <a:t>xs:double</a:t>
            </a:r>
            <a:r>
              <a:rPr lang="en-US" altLang="en-US" sz="1600" b="0" i="1" kern="0" dirty="0">
                <a:latin typeface="Calibri" panose="020F0502020204030204" pitchFamily="34" charset="0"/>
              </a:rPr>
              <a:t>] </a:t>
            </a:r>
          </a:p>
          <a:p>
            <a:pPr>
              <a:lnSpc>
                <a:spcPct val="90000"/>
              </a:lnSpc>
              <a:buFont typeface="Wingdings" pitchFamily="2" charset="2"/>
              <a:buNone/>
            </a:pPr>
            <a:r>
              <a:rPr lang="en-US" altLang="en-US" sz="1600" b="0" i="1" kern="0" dirty="0">
                <a:latin typeface="Calibri" panose="020F0502020204030204" pitchFamily="34" charset="0"/>
              </a:rPr>
              <a:t>		              )  as  cts:word-query </a:t>
            </a:r>
            <a:endParaRPr lang="en-US" altLang="en-US" sz="1600" b="0" i="1" kern="0" dirty="0" smtClean="0">
              <a:latin typeface="Calibri" panose="020F0502020204030204" pitchFamily="34" charset="0"/>
            </a:endParaRPr>
          </a:p>
          <a:p>
            <a:pPr>
              <a:lnSpc>
                <a:spcPct val="90000"/>
              </a:lnSpc>
              <a:buFont typeface="Wingdings" pitchFamily="2" charset="2"/>
              <a:buNone/>
            </a:pPr>
            <a:endParaRPr lang="en-US" altLang="en-US" sz="1600" b="0" kern="0" dirty="0">
              <a:latin typeface="Calibri" panose="020F0502020204030204" pitchFamily="34" charset="0"/>
            </a:endParaRPr>
          </a:p>
          <a:p>
            <a:pPr>
              <a:lnSpc>
                <a:spcPct val="90000"/>
              </a:lnSpc>
            </a:pPr>
            <a:endParaRPr lang="en-US" altLang="en-US" sz="1600" u="sng" kern="0" dirty="0">
              <a:latin typeface="Calibri" panose="020F0502020204030204" pitchFamily="34" charset="0"/>
            </a:endParaRPr>
          </a:p>
          <a:p>
            <a:pPr>
              <a:lnSpc>
                <a:spcPct val="90000"/>
              </a:lnSpc>
            </a:pPr>
            <a:r>
              <a:rPr lang="en-US" altLang="en-US" sz="1600" u="sng" kern="0" dirty="0">
                <a:latin typeface="Calibri" panose="020F0502020204030204" pitchFamily="34" charset="0"/>
              </a:rPr>
              <a:t>Options include:</a:t>
            </a:r>
          </a:p>
          <a:p>
            <a:pPr lvl="1">
              <a:lnSpc>
                <a:spcPct val="90000"/>
              </a:lnSpc>
              <a:buFont typeface="Times" pitchFamily="18" charset="0"/>
              <a:buNone/>
            </a:pPr>
            <a:r>
              <a:rPr lang="en-US" altLang="en-US" sz="1600" b="0" kern="0" dirty="0">
                <a:latin typeface="Calibri" panose="020F0502020204030204" pitchFamily="34" charset="0"/>
              </a:rPr>
              <a:t>"case-sensitive“ 	</a:t>
            </a:r>
            <a:r>
              <a:rPr lang="en-US" altLang="en-US" sz="1600" b="0" kern="0" dirty="0" smtClean="0">
                <a:latin typeface="Calibri" panose="020F0502020204030204" pitchFamily="34" charset="0"/>
              </a:rPr>
              <a:t>	Specifies </a:t>
            </a:r>
            <a:r>
              <a:rPr lang="en-US" altLang="en-US" sz="1600" b="0" kern="0" dirty="0">
                <a:latin typeface="Calibri" panose="020F0502020204030204" pitchFamily="34" charset="0"/>
              </a:rPr>
              <a:t>a case-sensitive query </a:t>
            </a:r>
          </a:p>
          <a:p>
            <a:pPr lvl="1">
              <a:lnSpc>
                <a:spcPct val="90000"/>
              </a:lnSpc>
              <a:buFont typeface="Times" pitchFamily="18" charset="0"/>
              <a:buNone/>
            </a:pPr>
            <a:r>
              <a:rPr lang="en-US" altLang="en-US" sz="1600" b="0" kern="0" dirty="0">
                <a:latin typeface="Calibri" panose="020F0502020204030204" pitchFamily="34" charset="0"/>
              </a:rPr>
              <a:t>"case-insensitive“	</a:t>
            </a:r>
            <a:r>
              <a:rPr lang="en-US" altLang="en-US" sz="1600" b="0" kern="0" dirty="0" smtClean="0">
                <a:latin typeface="Calibri" panose="020F0502020204030204" pitchFamily="34" charset="0"/>
              </a:rPr>
              <a:t>	Specifies </a:t>
            </a:r>
            <a:r>
              <a:rPr lang="en-US" altLang="en-US" sz="1600" b="0" kern="0" dirty="0">
                <a:latin typeface="Calibri" panose="020F0502020204030204" pitchFamily="34" charset="0"/>
              </a:rPr>
              <a:t>a case-insensitive query</a:t>
            </a:r>
          </a:p>
          <a:p>
            <a:pPr lvl="1">
              <a:lnSpc>
                <a:spcPct val="90000"/>
              </a:lnSpc>
              <a:buFont typeface="Times" pitchFamily="18" charset="0"/>
              <a:buNone/>
            </a:pPr>
            <a:r>
              <a:rPr lang="en-US" altLang="en-US" sz="1600" b="0" kern="0" dirty="0">
                <a:latin typeface="Calibri" panose="020F0502020204030204" pitchFamily="34" charset="0"/>
              </a:rPr>
              <a:t>"punctuation-sensitive“	Specifies a punctuation-sensitive query</a:t>
            </a:r>
          </a:p>
          <a:p>
            <a:pPr lvl="1">
              <a:lnSpc>
                <a:spcPct val="90000"/>
              </a:lnSpc>
              <a:buFont typeface="Times" pitchFamily="18" charset="0"/>
              <a:buNone/>
            </a:pPr>
            <a:r>
              <a:rPr lang="en-US" altLang="en-US" sz="1600" b="0" kern="0" dirty="0">
                <a:latin typeface="Calibri" panose="020F0502020204030204" pitchFamily="34" charset="0"/>
              </a:rPr>
              <a:t>"</a:t>
            </a:r>
            <a:r>
              <a:rPr lang="en-US" altLang="en-US" sz="1600" b="0" kern="0" dirty="0" smtClean="0">
                <a:latin typeface="Calibri" panose="020F0502020204030204" pitchFamily="34" charset="0"/>
              </a:rPr>
              <a:t>punctuation-insensitive“	Specifies </a:t>
            </a:r>
            <a:r>
              <a:rPr lang="en-US" altLang="en-US" sz="1600" b="0" kern="0" dirty="0">
                <a:latin typeface="Calibri" panose="020F0502020204030204" pitchFamily="34" charset="0"/>
              </a:rPr>
              <a:t>a punctuation-insensitive query</a:t>
            </a:r>
          </a:p>
          <a:p>
            <a:pPr lvl="1">
              <a:lnSpc>
                <a:spcPct val="90000"/>
              </a:lnSpc>
              <a:buFont typeface="Times" pitchFamily="18" charset="0"/>
              <a:buNone/>
            </a:pPr>
            <a:r>
              <a:rPr lang="en-US" altLang="en-US" sz="1600" b="0" kern="0" dirty="0">
                <a:latin typeface="Calibri" panose="020F0502020204030204" pitchFamily="34" charset="0"/>
              </a:rPr>
              <a:t>"stemmed“		Specifies a stemmed query</a:t>
            </a:r>
          </a:p>
          <a:p>
            <a:pPr lvl="1">
              <a:lnSpc>
                <a:spcPct val="90000"/>
              </a:lnSpc>
              <a:buFont typeface="Times" pitchFamily="18" charset="0"/>
              <a:buNone/>
            </a:pPr>
            <a:r>
              <a:rPr lang="en-US" altLang="en-US" sz="1600" b="0" kern="0" dirty="0">
                <a:latin typeface="Calibri" panose="020F0502020204030204" pitchFamily="34" charset="0"/>
              </a:rPr>
              <a:t>"</a:t>
            </a:r>
            <a:r>
              <a:rPr lang="en-US" altLang="en-US" sz="1600" b="0" kern="0" dirty="0" err="1">
                <a:latin typeface="Calibri" panose="020F0502020204030204" pitchFamily="34" charset="0"/>
              </a:rPr>
              <a:t>unstemmed</a:t>
            </a:r>
            <a:r>
              <a:rPr lang="en-US" altLang="en-US" sz="1600" b="0" kern="0" dirty="0">
                <a:latin typeface="Calibri" panose="020F0502020204030204" pitchFamily="34" charset="0"/>
              </a:rPr>
              <a:t>“		Specifies an </a:t>
            </a:r>
            <a:r>
              <a:rPr lang="en-US" altLang="en-US" sz="1600" b="0" kern="0" dirty="0" err="1">
                <a:latin typeface="Calibri" panose="020F0502020204030204" pitchFamily="34" charset="0"/>
              </a:rPr>
              <a:t>unstemmed</a:t>
            </a:r>
            <a:r>
              <a:rPr lang="en-US" altLang="en-US" sz="1600" b="0" kern="0" dirty="0">
                <a:latin typeface="Calibri" panose="020F0502020204030204" pitchFamily="34" charset="0"/>
              </a:rPr>
              <a:t> query</a:t>
            </a:r>
          </a:p>
          <a:p>
            <a:pPr lvl="1">
              <a:lnSpc>
                <a:spcPct val="90000"/>
              </a:lnSpc>
              <a:buFont typeface="Times" pitchFamily="18" charset="0"/>
              <a:buNone/>
            </a:pPr>
            <a:r>
              <a:rPr lang="en-US" altLang="en-US" sz="1600" b="0" kern="0" dirty="0">
                <a:latin typeface="Calibri" panose="020F0502020204030204" pitchFamily="34" charset="0"/>
              </a:rPr>
              <a:t>"</a:t>
            </a:r>
            <a:r>
              <a:rPr lang="en-US" altLang="en-US" sz="1600" b="0" kern="0" dirty="0" err="1">
                <a:latin typeface="Calibri" panose="020F0502020204030204" pitchFamily="34" charset="0"/>
              </a:rPr>
              <a:t>wildcarded</a:t>
            </a:r>
            <a:r>
              <a:rPr lang="en-US" altLang="en-US" sz="1600" b="0" kern="0" dirty="0">
                <a:latin typeface="Calibri" panose="020F0502020204030204" pitchFamily="34" charset="0"/>
              </a:rPr>
              <a:t>" 		Specifies a </a:t>
            </a:r>
            <a:r>
              <a:rPr lang="en-US" altLang="en-US" sz="1600" b="0" kern="0" dirty="0" err="1">
                <a:latin typeface="Calibri" panose="020F0502020204030204" pitchFamily="34" charset="0"/>
              </a:rPr>
              <a:t>wildcarded</a:t>
            </a:r>
            <a:r>
              <a:rPr lang="en-US" altLang="en-US" sz="1600" b="0" kern="0" dirty="0">
                <a:latin typeface="Calibri" panose="020F0502020204030204" pitchFamily="34" charset="0"/>
              </a:rPr>
              <a:t> query</a:t>
            </a:r>
          </a:p>
          <a:p>
            <a:pPr lvl="1">
              <a:lnSpc>
                <a:spcPct val="90000"/>
              </a:lnSpc>
              <a:buFont typeface="Times" pitchFamily="18" charset="0"/>
              <a:buNone/>
            </a:pPr>
            <a:r>
              <a:rPr lang="en-US" altLang="en-US" sz="1600" b="0" kern="0" dirty="0">
                <a:latin typeface="Calibri" panose="020F0502020204030204" pitchFamily="34" charset="0"/>
              </a:rPr>
              <a:t>"</a:t>
            </a:r>
            <a:r>
              <a:rPr lang="en-US" altLang="en-US" sz="1600" b="0" kern="0" dirty="0" err="1">
                <a:latin typeface="Calibri" panose="020F0502020204030204" pitchFamily="34" charset="0"/>
              </a:rPr>
              <a:t>unwildcarded</a:t>
            </a:r>
            <a:r>
              <a:rPr lang="en-US" altLang="en-US" sz="1600" b="0" kern="0" dirty="0">
                <a:latin typeface="Calibri" panose="020F0502020204030204" pitchFamily="34" charset="0"/>
              </a:rPr>
              <a:t>“		Specifies an </a:t>
            </a:r>
            <a:r>
              <a:rPr lang="en-US" altLang="en-US" sz="1600" b="0" kern="0" dirty="0" err="1">
                <a:latin typeface="Calibri" panose="020F0502020204030204" pitchFamily="34" charset="0"/>
              </a:rPr>
              <a:t>unwildcarded</a:t>
            </a:r>
            <a:r>
              <a:rPr lang="en-US" altLang="en-US" sz="1600" b="0" kern="0" dirty="0">
                <a:latin typeface="Calibri" panose="020F0502020204030204" pitchFamily="34" charset="0"/>
              </a:rPr>
              <a:t> query</a:t>
            </a:r>
          </a:p>
          <a:p>
            <a:pPr lvl="1">
              <a:lnSpc>
                <a:spcPct val="90000"/>
              </a:lnSpc>
              <a:buFont typeface="Times" pitchFamily="18" charset="0"/>
              <a:buNone/>
            </a:pPr>
            <a:r>
              <a:rPr lang="en-US" altLang="en-US" sz="1600" b="0" kern="0" dirty="0">
                <a:latin typeface="Calibri" panose="020F0502020204030204" pitchFamily="34" charset="0"/>
              </a:rPr>
              <a:t>"</a:t>
            </a:r>
            <a:r>
              <a:rPr lang="en-US" altLang="en-US" sz="1600" b="0" kern="0" dirty="0" err="1">
                <a:latin typeface="Calibri" panose="020F0502020204030204" pitchFamily="34" charset="0"/>
              </a:rPr>
              <a:t>lang</a:t>
            </a:r>
            <a:r>
              <a:rPr lang="en-US" altLang="en-US" sz="1600" b="0" kern="0" dirty="0">
                <a:latin typeface="Calibri" panose="020F0502020204030204" pitchFamily="34" charset="0"/>
              </a:rPr>
              <a:t>=</a:t>
            </a:r>
            <a:r>
              <a:rPr lang="en-US" altLang="en-US" sz="1600" b="0" kern="0" dirty="0" err="1">
                <a:latin typeface="Calibri" panose="020F0502020204030204" pitchFamily="34" charset="0"/>
              </a:rPr>
              <a:t>en</a:t>
            </a:r>
            <a:r>
              <a:rPr lang="en-US" altLang="en-US" sz="1600" b="0" kern="0" dirty="0">
                <a:latin typeface="Calibri" panose="020F0502020204030204" pitchFamily="34" charset="0"/>
              </a:rPr>
              <a:t>“		Specifies, (e.g.) that the query is in English </a:t>
            </a:r>
          </a:p>
          <a:p>
            <a:pPr marL="285750" indent="-285750">
              <a:buFont typeface="Arial" panose="020B0604020202020204" pitchFamily="34" charset="0"/>
              <a:buChar char="•"/>
            </a:pPr>
            <a:endParaRPr lang="en-US" sz="1800" b="0" kern="0" dirty="0" smtClean="0">
              <a:latin typeface="Calibri" panose="020F0502020204030204" pitchFamily="34" charset="0"/>
            </a:endParaRPr>
          </a:p>
        </p:txBody>
      </p:sp>
      <p:sp>
        <p:nvSpPr>
          <p:cNvPr id="5" name="Rectangle 3"/>
          <p:cNvSpPr txBox="1">
            <a:spLocks noChangeArrowheads="1"/>
          </p:cNvSpPr>
          <p:nvPr/>
        </p:nvSpPr>
        <p:spPr bwMode="auto">
          <a:xfrm>
            <a:off x="304800" y="6096000"/>
            <a:ext cx="5943600" cy="5334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Tree>
    <p:extLst>
      <p:ext uri="{BB962C8B-B14F-4D97-AF65-F5344CB8AC3E}">
        <p14:creationId xmlns:p14="http://schemas.microsoft.com/office/powerpoint/2010/main" val="2811087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6</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1295400"/>
          </a:xfrm>
        </p:spPr>
        <p:txBody>
          <a:bodyPr/>
          <a:lstStyle/>
          <a:p>
            <a:r>
              <a:rPr lang="en-US" sz="2400" b="1" dirty="0" err="1" smtClean="0"/>
              <a:t>cts</a:t>
            </a:r>
            <a:r>
              <a:rPr lang="en-US" sz="2400" b="1" dirty="0" smtClean="0"/>
              <a:t>: </a:t>
            </a:r>
            <a:r>
              <a:rPr lang="en-US" sz="2400" b="1" dirty="0"/>
              <a:t>s</a:t>
            </a:r>
            <a:r>
              <a:rPr lang="en-US" sz="2400" b="1" dirty="0" smtClean="0"/>
              <a:t>earch API</a:t>
            </a:r>
            <a:endParaRPr lang="en-US" sz="2400" dirty="0" smtClean="0"/>
          </a:p>
        </p:txBody>
      </p:sp>
      <p:sp>
        <p:nvSpPr>
          <p:cNvPr id="5" name="Rectangle 3"/>
          <p:cNvSpPr txBox="1">
            <a:spLocks noChangeArrowheads="1"/>
          </p:cNvSpPr>
          <p:nvPr/>
        </p:nvSpPr>
        <p:spPr>
          <a:xfrm>
            <a:off x="436562" y="955964"/>
            <a:ext cx="8174037" cy="5562600"/>
          </a:xfrm>
          <a:prstGeom prst="rect">
            <a:avLst/>
          </a:prstGeom>
        </p:spPr>
        <p:txBody>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90000"/>
              </a:lnSpc>
              <a:buFont typeface="Wingdings" pitchFamily="2" charset="2"/>
              <a:buNone/>
            </a:pPr>
            <a:r>
              <a:rPr lang="en-US" altLang="en-US" sz="1000" b="0" kern="0" dirty="0" smtClean="0">
                <a:latin typeface="Courier New" pitchFamily="49" charset="0"/>
              </a:rPr>
              <a:t>  </a:t>
            </a:r>
            <a:endParaRPr lang="en-US" altLang="en-US" sz="1800" b="0" kern="0" dirty="0" smtClean="0">
              <a:latin typeface="Calibri" panose="020F0502020204030204" pitchFamily="34" charset="0"/>
            </a:endParaRPr>
          </a:p>
        </p:txBody>
      </p:sp>
      <p:sp>
        <p:nvSpPr>
          <p:cNvPr id="6" name="Rectangle 3"/>
          <p:cNvSpPr txBox="1">
            <a:spLocks noChangeArrowheads="1"/>
          </p:cNvSpPr>
          <p:nvPr/>
        </p:nvSpPr>
        <p:spPr bwMode="auto">
          <a:xfrm>
            <a:off x="152400" y="685800"/>
            <a:ext cx="8763000" cy="6019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r>
              <a:rPr lang="en-US" sz="1600" b="0" kern="0" dirty="0">
                <a:latin typeface="Calibri" panose="020F0502020204030204" pitchFamily="34" charset="0"/>
              </a:rPr>
              <a:t>cts:search(</a:t>
            </a:r>
          </a:p>
          <a:p>
            <a:pPr marL="342900" lvl="1" indent="0">
              <a:buNone/>
            </a:pPr>
            <a:r>
              <a:rPr lang="en-US" sz="1600" b="0" kern="0" dirty="0" smtClean="0">
                <a:latin typeface="Calibri" panose="020F0502020204030204" pitchFamily="34" charset="0"/>
              </a:rPr>
              <a:t>  </a:t>
            </a:r>
            <a:r>
              <a:rPr lang="en-US" sz="1600" b="0" kern="0" dirty="0">
                <a:latin typeface="Calibri" panose="020F0502020204030204" pitchFamily="34" charset="0"/>
              </a:rPr>
              <a:t>$expression as node()*,</a:t>
            </a:r>
          </a:p>
          <a:p>
            <a:pPr marL="342900" lvl="1" indent="0">
              <a:buNone/>
            </a:pPr>
            <a:r>
              <a:rPr lang="en-US" sz="1600" b="0" kern="0" dirty="0">
                <a:latin typeface="Calibri" panose="020F0502020204030204" pitchFamily="34" charset="0"/>
              </a:rPr>
              <a:t>   $query as </a:t>
            </a:r>
            <a:r>
              <a:rPr lang="en-US" sz="1600" b="0" kern="0" dirty="0" err="1">
                <a:latin typeface="Calibri" panose="020F0502020204030204" pitchFamily="34" charset="0"/>
              </a:rPr>
              <a:t>cts:query</a:t>
            </a:r>
            <a:r>
              <a:rPr lang="en-US" sz="1600" b="0" kern="0" dirty="0">
                <a:latin typeface="Calibri" panose="020F0502020204030204" pitchFamily="34" charset="0"/>
              </a:rPr>
              <a:t>?,</a:t>
            </a:r>
          </a:p>
          <a:p>
            <a:pPr marL="342900" lvl="1" indent="0">
              <a:buNone/>
            </a:pPr>
            <a:r>
              <a:rPr lang="en-US" sz="1600" b="0" kern="0" dirty="0" smtClean="0">
                <a:latin typeface="Calibri" panose="020F0502020204030204" pitchFamily="34" charset="0"/>
              </a:rPr>
              <a:t>  </a:t>
            </a:r>
            <a:r>
              <a:rPr lang="en-US" sz="1600" b="0" kern="0" dirty="0">
                <a:latin typeface="Calibri" panose="020F0502020204030204" pitchFamily="34" charset="0"/>
              </a:rPr>
              <a:t>[$options as (</a:t>
            </a:r>
            <a:r>
              <a:rPr lang="en-US" sz="1600" b="0" kern="0" dirty="0" err="1">
                <a:latin typeface="Calibri" panose="020F0502020204030204" pitchFamily="34" charset="0"/>
              </a:rPr>
              <a:t>cts:order|xs:string</a:t>
            </a:r>
            <a:r>
              <a:rPr lang="en-US" sz="1600" b="0" kern="0" dirty="0">
                <a:latin typeface="Calibri" panose="020F0502020204030204" pitchFamily="34" charset="0"/>
              </a:rPr>
              <a:t>)*],</a:t>
            </a:r>
          </a:p>
          <a:p>
            <a:pPr marL="342900" lvl="1" indent="0">
              <a:buNone/>
            </a:pPr>
            <a:r>
              <a:rPr lang="en-US" sz="1600" b="0" kern="0" dirty="0" smtClean="0">
                <a:latin typeface="Calibri" panose="020F0502020204030204" pitchFamily="34" charset="0"/>
              </a:rPr>
              <a:t>  </a:t>
            </a:r>
            <a:r>
              <a:rPr lang="en-US" sz="1600" b="0" kern="0" dirty="0">
                <a:latin typeface="Calibri" panose="020F0502020204030204" pitchFamily="34" charset="0"/>
              </a:rPr>
              <a:t>[$quality-weight as </a:t>
            </a:r>
            <a:r>
              <a:rPr lang="en-US" sz="1600" b="0" kern="0" dirty="0" err="1">
                <a:latin typeface="Calibri" panose="020F0502020204030204" pitchFamily="34" charset="0"/>
              </a:rPr>
              <a:t>xs:double</a:t>
            </a:r>
            <a:r>
              <a:rPr lang="en-US" sz="1600" b="0" kern="0" dirty="0">
                <a:latin typeface="Calibri" panose="020F0502020204030204" pitchFamily="34" charset="0"/>
              </a:rPr>
              <a:t>?],</a:t>
            </a:r>
          </a:p>
          <a:p>
            <a:pPr marL="342900" lvl="1" indent="0">
              <a:buNone/>
            </a:pPr>
            <a:r>
              <a:rPr lang="en-US" sz="1600" b="0" kern="0" dirty="0" smtClean="0">
                <a:latin typeface="Calibri" panose="020F0502020204030204" pitchFamily="34" charset="0"/>
              </a:rPr>
              <a:t>  </a:t>
            </a:r>
            <a:r>
              <a:rPr lang="en-US" sz="1600" b="0" kern="0" dirty="0">
                <a:latin typeface="Calibri" panose="020F0502020204030204" pitchFamily="34" charset="0"/>
              </a:rPr>
              <a:t>[$forest-ids as </a:t>
            </a:r>
            <a:r>
              <a:rPr lang="en-US" sz="1600" b="0" kern="0" dirty="0" err="1">
                <a:latin typeface="Calibri" panose="020F0502020204030204" pitchFamily="34" charset="0"/>
              </a:rPr>
              <a:t>xs:unsignedLong</a:t>
            </a:r>
            <a:r>
              <a:rPr lang="en-US" sz="1600" b="0" kern="0" dirty="0">
                <a:latin typeface="Calibri" panose="020F0502020204030204" pitchFamily="34" charset="0"/>
              </a:rPr>
              <a:t>*]</a:t>
            </a:r>
          </a:p>
          <a:p>
            <a:pPr marL="342900" lvl="1" indent="0">
              <a:buNone/>
            </a:pPr>
            <a:r>
              <a:rPr lang="en-US" sz="1600" b="0" kern="0" dirty="0">
                <a:latin typeface="Calibri" panose="020F0502020204030204" pitchFamily="34" charset="0"/>
              </a:rPr>
              <a:t>) as node</a:t>
            </a:r>
            <a:r>
              <a:rPr lang="en-US" sz="1600" b="0" kern="0" dirty="0" smtClean="0">
                <a:latin typeface="Calibri" panose="020F0502020204030204" pitchFamily="34" charset="0"/>
              </a:rPr>
              <a:t>()*</a:t>
            </a:r>
          </a:p>
          <a:p>
            <a:pPr marL="342900" lvl="1" indent="0">
              <a:buNone/>
            </a:pPr>
            <a:endParaRPr lang="en-US" sz="1600" b="0" kern="0" dirty="0">
              <a:latin typeface="Calibri" panose="020F0502020204030204" pitchFamily="34" charset="0"/>
            </a:endParaRPr>
          </a:p>
          <a:p>
            <a:pPr lvl="1"/>
            <a:r>
              <a:rPr lang="en-US" sz="1600" kern="0" dirty="0">
                <a:latin typeface="Calibri" panose="020F0502020204030204" pitchFamily="34" charset="0"/>
              </a:rPr>
              <a:t>cts:search</a:t>
            </a:r>
            <a:r>
              <a:rPr lang="en-US" sz="1600" b="0" kern="0" dirty="0">
                <a:latin typeface="Calibri" panose="020F0502020204030204" pitchFamily="34" charset="0"/>
              </a:rPr>
              <a:t> require </a:t>
            </a:r>
            <a:r>
              <a:rPr lang="en-US" sz="1600" b="0" kern="0" dirty="0" smtClean="0">
                <a:latin typeface="Calibri" panose="020F0502020204030204" pitchFamily="34" charset="0"/>
              </a:rPr>
              <a:t>the </a:t>
            </a:r>
            <a:r>
              <a:rPr lang="en-US" sz="1600" b="0" kern="0" dirty="0">
                <a:latin typeface="Calibri" panose="020F0502020204030204" pitchFamily="34" charset="0"/>
              </a:rPr>
              <a:t>XPath expression </a:t>
            </a:r>
            <a:r>
              <a:rPr lang="en-US" sz="1600" b="0" kern="0" dirty="0" smtClean="0">
                <a:latin typeface="Calibri" panose="020F0502020204030204" pitchFamily="34" charset="0"/>
              </a:rPr>
              <a:t>which should be </a:t>
            </a:r>
            <a:r>
              <a:rPr lang="en-US" sz="1600" b="0" kern="0" dirty="0">
                <a:latin typeface="Calibri" panose="020F0502020204030204" pitchFamily="34" charset="0"/>
              </a:rPr>
              <a:t>fully searchable</a:t>
            </a:r>
            <a:r>
              <a:rPr lang="en-US" sz="1600" b="0" kern="0" dirty="0" smtClean="0">
                <a:latin typeface="Calibri" panose="020F0502020204030204" pitchFamily="34" charset="0"/>
              </a:rPr>
              <a:t>.</a:t>
            </a:r>
          </a:p>
          <a:p>
            <a:pPr lvl="1"/>
            <a:r>
              <a:rPr lang="en-US" sz="1600" kern="0" dirty="0" smtClean="0">
                <a:latin typeface="Calibri" panose="020F0502020204030204" pitchFamily="34" charset="0"/>
              </a:rPr>
              <a:t>Options</a:t>
            </a:r>
            <a:r>
              <a:rPr lang="en-US" sz="1600" b="0" kern="0" dirty="0" smtClean="0">
                <a:latin typeface="Calibri" panose="020F0502020204030204" pitchFamily="34" charset="0"/>
              </a:rPr>
              <a:t>:</a:t>
            </a:r>
            <a:endParaRPr lang="en-US" sz="1600" b="0" kern="0" dirty="0">
              <a:latin typeface="Calibri" panose="020F0502020204030204" pitchFamily="34" charset="0"/>
            </a:endParaRPr>
          </a:p>
          <a:p>
            <a:pPr lvl="3"/>
            <a:r>
              <a:rPr lang="en-US" sz="1600" kern="0" dirty="0" smtClean="0">
                <a:latin typeface="Calibri" panose="020F0502020204030204" pitchFamily="34" charset="0"/>
              </a:rPr>
              <a:t>Filtered/ Unfiltered  </a:t>
            </a:r>
          </a:p>
          <a:p>
            <a:pPr lvl="3"/>
            <a:r>
              <a:rPr lang="en-US" sz="1600" kern="0" dirty="0">
                <a:latin typeface="Calibri" panose="020F0502020204030204" pitchFamily="34" charset="0"/>
              </a:rPr>
              <a:t>score-</a:t>
            </a:r>
            <a:r>
              <a:rPr lang="en-US" sz="1600" kern="0" dirty="0" err="1">
                <a:latin typeface="Calibri" panose="020F0502020204030204" pitchFamily="34" charset="0"/>
              </a:rPr>
              <a:t>logtfidf</a:t>
            </a:r>
            <a:r>
              <a:rPr lang="en-US" sz="1600" kern="0" dirty="0">
                <a:latin typeface="Calibri" panose="020F0502020204030204" pitchFamily="34" charset="0"/>
              </a:rPr>
              <a:t> /score-</a:t>
            </a:r>
            <a:r>
              <a:rPr lang="en-US" sz="1600" kern="0" dirty="0" err="1">
                <a:latin typeface="Calibri" panose="020F0502020204030204" pitchFamily="34" charset="0"/>
              </a:rPr>
              <a:t>logtf</a:t>
            </a:r>
            <a:r>
              <a:rPr lang="en-US" sz="1600" kern="0" dirty="0">
                <a:latin typeface="Calibri" panose="020F0502020204030204" pitchFamily="34" charset="0"/>
              </a:rPr>
              <a:t> / score-simple / score-random / score-zero</a:t>
            </a:r>
            <a:r>
              <a:rPr lang="en-US" sz="1600" kern="0" dirty="0" smtClean="0">
                <a:latin typeface="Calibri" panose="020F0502020204030204" pitchFamily="34" charset="0"/>
              </a:rPr>
              <a:t>: </a:t>
            </a:r>
            <a:r>
              <a:rPr lang="en-US" sz="1600" b="0" kern="0" dirty="0">
                <a:latin typeface="Calibri" panose="020F0502020204030204" pitchFamily="34" charset="0"/>
              </a:rPr>
              <a:t>Score computation logics; default is </a:t>
            </a:r>
            <a:r>
              <a:rPr lang="en-US" sz="1600" kern="0" dirty="0">
                <a:latin typeface="Calibri" panose="020F0502020204030204" pitchFamily="34" charset="0"/>
              </a:rPr>
              <a:t>score-</a:t>
            </a:r>
            <a:r>
              <a:rPr lang="en-US" sz="1600" kern="0" dirty="0" err="1">
                <a:latin typeface="Calibri" panose="020F0502020204030204" pitchFamily="34" charset="0"/>
              </a:rPr>
              <a:t>logtfidf</a:t>
            </a:r>
            <a:endParaRPr lang="en-US" sz="1600" kern="0" dirty="0">
              <a:latin typeface="Calibri" panose="020F0502020204030204" pitchFamily="34" charset="0"/>
            </a:endParaRPr>
          </a:p>
          <a:p>
            <a:pPr lvl="3"/>
            <a:r>
              <a:rPr lang="en-US" sz="1600" kern="0" dirty="0" smtClean="0">
                <a:latin typeface="Calibri" panose="020F0502020204030204" pitchFamily="34" charset="0"/>
              </a:rPr>
              <a:t>Checked/Unchecked </a:t>
            </a:r>
            <a:r>
              <a:rPr lang="en-US" sz="1600" b="0" kern="0" dirty="0">
                <a:latin typeface="Calibri" panose="020F0502020204030204" pitchFamily="34" charset="0"/>
              </a:rPr>
              <a:t>: Word positions are </a:t>
            </a:r>
            <a:r>
              <a:rPr lang="en-US" sz="1600" b="0" kern="0" dirty="0" smtClean="0">
                <a:latin typeface="Calibri" panose="020F0502020204030204" pitchFamily="34" charset="0"/>
              </a:rPr>
              <a:t>checked /not </a:t>
            </a:r>
            <a:r>
              <a:rPr lang="en-US" sz="1600" b="0" kern="0" dirty="0">
                <a:latin typeface="Calibri" panose="020F0502020204030204" pitchFamily="34" charset="0"/>
              </a:rPr>
              <a:t>checked when resolving the </a:t>
            </a:r>
            <a:r>
              <a:rPr lang="en-US" sz="1600" b="0" kern="0" dirty="0" smtClean="0">
                <a:latin typeface="Calibri" panose="020F0502020204030204" pitchFamily="34" charset="0"/>
              </a:rPr>
              <a:t>query</a:t>
            </a:r>
            <a:r>
              <a:rPr lang="en-US" sz="1600" b="0" kern="0" dirty="0">
                <a:latin typeface="Calibri" panose="020F0502020204030204" pitchFamily="34" charset="0"/>
              </a:rPr>
              <a:t>. </a:t>
            </a:r>
            <a:r>
              <a:rPr lang="en-US" sz="1600" b="0" kern="0" dirty="0" smtClean="0">
                <a:latin typeface="Calibri" panose="020F0502020204030204" pitchFamily="34" charset="0"/>
              </a:rPr>
              <a:t>The </a:t>
            </a:r>
            <a:r>
              <a:rPr lang="en-US" sz="1600" b="0" kern="0" dirty="0">
                <a:latin typeface="Calibri" panose="020F0502020204030204" pitchFamily="34" charset="0"/>
              </a:rPr>
              <a:t>default is "</a:t>
            </a:r>
            <a:r>
              <a:rPr lang="en-US" sz="1600" kern="0" dirty="0">
                <a:latin typeface="Calibri" panose="020F0502020204030204" pitchFamily="34" charset="0"/>
              </a:rPr>
              <a:t>checked</a:t>
            </a:r>
            <a:r>
              <a:rPr lang="en-US" sz="1600" b="0" kern="0" dirty="0">
                <a:latin typeface="Calibri" panose="020F0502020204030204" pitchFamily="34" charset="0"/>
              </a:rPr>
              <a:t>".</a:t>
            </a:r>
            <a:endParaRPr lang="en-US" sz="1600" b="0" kern="0" dirty="0" smtClean="0">
              <a:latin typeface="Calibri" panose="020F0502020204030204" pitchFamily="34" charset="0"/>
            </a:endParaRPr>
          </a:p>
          <a:p>
            <a:pPr lvl="3"/>
            <a:r>
              <a:rPr lang="en-US" sz="1600" kern="0" dirty="0" smtClean="0">
                <a:latin typeface="Calibri" panose="020F0502020204030204" pitchFamily="34" charset="0"/>
              </a:rPr>
              <a:t>relevance-trace </a:t>
            </a:r>
            <a:r>
              <a:rPr lang="en-US" sz="1600" b="0" kern="0" dirty="0">
                <a:latin typeface="Calibri" panose="020F0502020204030204" pitchFamily="34" charset="0"/>
              </a:rPr>
              <a:t>: Collect relevance score computation details with which you can generate a trace report using </a:t>
            </a:r>
            <a:r>
              <a:rPr lang="en-US" sz="1600" b="0" kern="0" dirty="0" err="1">
                <a:latin typeface="Calibri" panose="020F0502020204030204" pitchFamily="34" charset="0"/>
              </a:rPr>
              <a:t>cts:relevance-info</a:t>
            </a:r>
            <a:r>
              <a:rPr lang="en-US" sz="1600" b="0" kern="0" dirty="0">
                <a:latin typeface="Calibri" panose="020F0502020204030204" pitchFamily="34" charset="0"/>
              </a:rPr>
              <a:t>.</a:t>
            </a:r>
            <a:endParaRPr lang="en-US" sz="1600" b="0" kern="0" dirty="0" smtClean="0">
              <a:latin typeface="Calibri" panose="020F0502020204030204" pitchFamily="34" charset="0"/>
            </a:endParaRPr>
          </a:p>
          <a:p>
            <a:pPr lvl="3"/>
            <a:r>
              <a:rPr lang="en-US" sz="1600" kern="0" dirty="0" smtClean="0">
                <a:latin typeface="Calibri" panose="020F0502020204030204" pitchFamily="34" charset="0"/>
              </a:rPr>
              <a:t>Faceted / </a:t>
            </a:r>
            <a:r>
              <a:rPr lang="en-US" sz="1600" kern="0" dirty="0" err="1">
                <a:latin typeface="Calibri" panose="020F0502020204030204" pitchFamily="34" charset="0"/>
              </a:rPr>
              <a:t>U</a:t>
            </a:r>
            <a:r>
              <a:rPr lang="en-US" sz="1600" kern="0" dirty="0" err="1" smtClean="0">
                <a:latin typeface="Calibri" panose="020F0502020204030204" pitchFamily="34" charset="0"/>
              </a:rPr>
              <a:t>nfaceted</a:t>
            </a:r>
            <a:r>
              <a:rPr lang="en-US" sz="1600" b="0" kern="0" dirty="0" smtClean="0">
                <a:latin typeface="Calibri" panose="020F0502020204030204" pitchFamily="34" charset="0"/>
              </a:rPr>
              <a:t>: To save or not to save faceting information about </a:t>
            </a:r>
            <a:r>
              <a:rPr lang="en-US" sz="1600" b="0" kern="0" dirty="0">
                <a:latin typeface="Calibri" panose="020F0502020204030204" pitchFamily="34" charset="0"/>
              </a:rPr>
              <a:t>fragments. </a:t>
            </a:r>
            <a:r>
              <a:rPr lang="en-US" sz="1600" b="0" kern="0" dirty="0" smtClean="0">
                <a:latin typeface="Calibri" panose="020F0502020204030204" pitchFamily="34" charset="0"/>
              </a:rPr>
              <a:t>The </a:t>
            </a:r>
            <a:r>
              <a:rPr lang="en-US" sz="1600" b="0" kern="0" dirty="0">
                <a:latin typeface="Calibri" panose="020F0502020204030204" pitchFamily="34" charset="0"/>
              </a:rPr>
              <a:t>default is "</a:t>
            </a:r>
            <a:r>
              <a:rPr lang="en-US" sz="1600" kern="0" dirty="0" err="1">
                <a:latin typeface="Calibri" panose="020F0502020204030204" pitchFamily="34" charset="0"/>
              </a:rPr>
              <a:t>unfaceted</a:t>
            </a:r>
            <a:r>
              <a:rPr lang="en-US" sz="1600" b="0" kern="0" dirty="0">
                <a:latin typeface="Calibri" panose="020F0502020204030204" pitchFamily="34" charset="0"/>
              </a:rPr>
              <a:t>".</a:t>
            </a:r>
            <a:endParaRPr lang="en-US" sz="1600" b="0" kern="0" dirty="0" smtClean="0">
              <a:latin typeface="Calibri" panose="020F0502020204030204" pitchFamily="34" charset="0"/>
            </a:endParaRPr>
          </a:p>
          <a:p>
            <a:pPr lvl="1"/>
            <a:r>
              <a:rPr lang="en-US" sz="1600" kern="0" dirty="0" smtClean="0">
                <a:latin typeface="Calibri" panose="020F0502020204030204" pitchFamily="34" charset="0"/>
              </a:rPr>
              <a:t>Quality-weight</a:t>
            </a:r>
            <a:r>
              <a:rPr lang="en-US" sz="1600" b="0" kern="0" dirty="0">
                <a:latin typeface="Calibri" panose="020F0502020204030204" pitchFamily="34" charset="0"/>
              </a:rPr>
              <a:t>: The default is 1.0 </a:t>
            </a:r>
            <a:r>
              <a:rPr lang="en-US" sz="1600" b="0" kern="0" dirty="0" smtClean="0">
                <a:latin typeface="Calibri" panose="020F0502020204030204" pitchFamily="34" charset="0"/>
              </a:rPr>
              <a:t>. It is used at the time of computing </a:t>
            </a:r>
            <a:r>
              <a:rPr lang="en-US" sz="1600" b="0" kern="0" dirty="0">
                <a:latin typeface="Calibri" panose="020F0502020204030204" pitchFamily="34" charset="0"/>
              </a:rPr>
              <a:t>scores</a:t>
            </a:r>
            <a:r>
              <a:rPr lang="en-US" sz="1600" b="0" kern="0" dirty="0" smtClean="0">
                <a:latin typeface="Calibri" panose="020F0502020204030204" pitchFamily="34" charset="0"/>
              </a:rPr>
              <a:t>.</a:t>
            </a:r>
          </a:p>
          <a:p>
            <a:pPr lvl="1"/>
            <a:r>
              <a:rPr lang="en-US" sz="1600" kern="0" dirty="0">
                <a:latin typeface="Calibri" panose="020F0502020204030204" pitchFamily="34" charset="0"/>
              </a:rPr>
              <a:t>Forest-id</a:t>
            </a:r>
            <a:r>
              <a:rPr lang="en-US" sz="1600" b="0" kern="0" dirty="0">
                <a:latin typeface="Calibri" panose="020F0502020204030204" pitchFamily="34" charset="0"/>
              </a:rPr>
              <a:t> : A sequence of IDs of forests to which the search will be constrained</a:t>
            </a:r>
            <a:endParaRPr lang="en-US" sz="1600" b="0" kern="0" dirty="0" smtClean="0">
              <a:latin typeface="Calibri" panose="020F0502020204030204" pitchFamily="34" charset="0"/>
            </a:endParaRPr>
          </a:p>
          <a:p>
            <a:pPr lvl="3"/>
            <a:endParaRPr lang="en-US" sz="1600" b="0" kern="0" dirty="0" smtClean="0">
              <a:latin typeface="Calibri" panose="020F0502020204030204" pitchFamily="34" charset="0"/>
            </a:endParaRPr>
          </a:p>
        </p:txBody>
      </p:sp>
    </p:spTree>
    <p:extLst>
      <p:ext uri="{BB962C8B-B14F-4D97-AF65-F5344CB8AC3E}">
        <p14:creationId xmlns:p14="http://schemas.microsoft.com/office/powerpoint/2010/main" val="28129315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7</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685800"/>
          </a:xfrm>
        </p:spPr>
        <p:txBody>
          <a:bodyPr/>
          <a:lstStyle/>
          <a:p>
            <a:r>
              <a:rPr lang="en-US" sz="2400" b="1" dirty="0" smtClean="0"/>
              <a:t>Filtered vs Unfiltered</a:t>
            </a:r>
            <a:endParaRPr lang="en-US" sz="2400" dirty="0" smtClean="0"/>
          </a:p>
        </p:txBody>
      </p:sp>
      <p:sp>
        <p:nvSpPr>
          <p:cNvPr id="5" name="Rectangle 3"/>
          <p:cNvSpPr txBox="1">
            <a:spLocks noChangeArrowheads="1"/>
          </p:cNvSpPr>
          <p:nvPr/>
        </p:nvSpPr>
        <p:spPr>
          <a:xfrm>
            <a:off x="436562" y="955964"/>
            <a:ext cx="8174037" cy="5562600"/>
          </a:xfrm>
          <a:prstGeom prst="rect">
            <a:avLst/>
          </a:prstGeom>
        </p:spPr>
        <p:txBody>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90000"/>
              </a:lnSpc>
              <a:buFont typeface="Wingdings" pitchFamily="2" charset="2"/>
              <a:buNone/>
            </a:pPr>
            <a:r>
              <a:rPr lang="en-US" altLang="en-US" sz="1000" b="0" kern="0" dirty="0" smtClean="0">
                <a:latin typeface="Courier New" pitchFamily="49" charset="0"/>
              </a:rPr>
              <a:t>  </a:t>
            </a:r>
            <a:endParaRPr lang="en-US" altLang="en-US" sz="1800" b="0" kern="0" dirty="0" smtClean="0">
              <a:latin typeface="Calibri" panose="020F0502020204030204" pitchFamily="34" charset="0"/>
            </a:endParaRPr>
          </a:p>
        </p:txBody>
      </p:sp>
      <p:sp>
        <p:nvSpPr>
          <p:cNvPr id="7" name="Rectangle 3"/>
          <p:cNvSpPr txBox="1">
            <a:spLocks noChangeArrowheads="1"/>
          </p:cNvSpPr>
          <p:nvPr/>
        </p:nvSpPr>
        <p:spPr bwMode="auto">
          <a:xfrm>
            <a:off x="152400" y="685800"/>
            <a:ext cx="8763000" cy="51816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r>
              <a:rPr lang="en-US" sz="1600" u="sng" kern="0" dirty="0">
                <a:latin typeface="Calibri" panose="020F0502020204030204" pitchFamily="34" charset="0"/>
              </a:rPr>
              <a:t>Filtered Searches</a:t>
            </a:r>
          </a:p>
          <a:p>
            <a:pPr marL="0" indent="0"/>
            <a:endParaRPr lang="en-US" sz="1600" b="0" kern="0" dirty="0">
              <a:latin typeface="Calibri" panose="020F0502020204030204" pitchFamily="34" charset="0"/>
            </a:endParaRPr>
          </a:p>
          <a:p>
            <a:pPr marL="0" indent="0"/>
            <a:r>
              <a:rPr lang="en-US" sz="1600" b="0" kern="0" dirty="0">
                <a:latin typeface="Calibri" panose="020F0502020204030204" pitchFamily="34" charset="0"/>
              </a:rPr>
              <a:t>In a typical search, MarkLogic Server will first do index resolution from the D-Nodes - which results in unfiltered search results. As a second step, </a:t>
            </a:r>
            <a:r>
              <a:rPr lang="en-US" sz="1600" b="0" kern="0" dirty="0" smtClean="0">
                <a:latin typeface="Calibri" panose="020F0502020204030204" pitchFamily="34" charset="0"/>
              </a:rPr>
              <a:t>the </a:t>
            </a:r>
            <a:r>
              <a:rPr lang="en-US" sz="1600" b="0" kern="0" dirty="0">
                <a:latin typeface="Calibri" panose="020F0502020204030204" pitchFamily="34" charset="0"/>
              </a:rPr>
              <a:t>Server will then do filtering of those unfiltered search results on the E-Nodes to remove false positives from the result set - which then results in filtered search results.</a:t>
            </a:r>
          </a:p>
          <a:p>
            <a:pPr marL="0" indent="0"/>
            <a:endParaRPr lang="en-US" sz="1600" b="0" kern="0" dirty="0">
              <a:latin typeface="Calibri" panose="020F0502020204030204" pitchFamily="34" charset="0"/>
            </a:endParaRPr>
          </a:p>
          <a:p>
            <a:pPr marL="0" indent="0"/>
            <a:r>
              <a:rPr lang="en-US" sz="1600" u="sng" kern="0" dirty="0">
                <a:latin typeface="Calibri" panose="020F0502020204030204" pitchFamily="34" charset="0"/>
              </a:rPr>
              <a:t>Unfiltered Searches</a:t>
            </a:r>
          </a:p>
          <a:p>
            <a:pPr marL="0" indent="0"/>
            <a:endParaRPr lang="en-US" sz="1600" b="0" kern="0" dirty="0">
              <a:latin typeface="Calibri" panose="020F0502020204030204" pitchFamily="34" charset="0"/>
            </a:endParaRPr>
          </a:p>
          <a:p>
            <a:pPr marL="0" indent="0"/>
            <a:r>
              <a:rPr lang="en-US" sz="1600" b="0" kern="0" dirty="0" smtClean="0">
                <a:latin typeface="Calibri" panose="020F0502020204030204" pitchFamily="34" charset="0"/>
              </a:rPr>
              <a:t>In order to maximize search performance , we should avoid </a:t>
            </a:r>
            <a:r>
              <a:rPr lang="en-US" sz="1600" b="0" kern="0" dirty="0">
                <a:latin typeface="Calibri" panose="020F0502020204030204" pitchFamily="34" charset="0"/>
              </a:rPr>
              <a:t>filtering whenever possible </a:t>
            </a:r>
            <a:r>
              <a:rPr lang="en-US" sz="1600" b="0" kern="0" dirty="0" smtClean="0">
                <a:latin typeface="Calibri" panose="020F0502020204030204" pitchFamily="34" charset="0"/>
              </a:rPr>
              <a:t>. We can do that by structuring  the documents </a:t>
            </a:r>
            <a:r>
              <a:rPr lang="en-US" sz="1600" b="0" kern="0" dirty="0">
                <a:latin typeface="Calibri" panose="020F0502020204030204" pitchFamily="34" charset="0"/>
              </a:rPr>
              <a:t>and configure </a:t>
            </a:r>
            <a:r>
              <a:rPr lang="en-US" sz="1600" b="0" kern="0" dirty="0" smtClean="0">
                <a:latin typeface="Calibri" panose="020F0502020204030204" pitchFamily="34" charset="0"/>
              </a:rPr>
              <a:t>the indexes </a:t>
            </a:r>
            <a:r>
              <a:rPr lang="en-US" sz="1600" b="0" kern="0" dirty="0">
                <a:latin typeface="Calibri" panose="020F0502020204030204" pitchFamily="34" charset="0"/>
              </a:rPr>
              <a:t>to maximize both query accuracy and speed through unfiltered index resolution alone. </a:t>
            </a:r>
            <a:r>
              <a:rPr lang="en-US" sz="1600" b="0" kern="0" dirty="0" smtClean="0">
                <a:latin typeface="Calibri" panose="020F0502020204030204" pitchFamily="34" charset="0"/>
              </a:rPr>
              <a:t>We can </a:t>
            </a:r>
            <a:r>
              <a:rPr lang="en-US" sz="1600" b="0" kern="0" dirty="0">
                <a:latin typeface="Calibri" panose="020F0502020204030204" pitchFamily="34" charset="0"/>
              </a:rPr>
              <a:t>use the "unfiltered" option in both cts:search() and search:search() to test the accuracy of your unfiltered queries</a:t>
            </a:r>
            <a:r>
              <a:rPr lang="en-US" sz="1600" b="0" kern="0" dirty="0" smtClean="0">
                <a:latin typeface="Calibri" panose="020F0502020204030204" pitchFamily="34" charset="0"/>
              </a:rPr>
              <a:t>.</a:t>
            </a:r>
          </a:p>
          <a:p>
            <a:pPr marL="0" indent="0"/>
            <a:endParaRPr lang="en-US" sz="1600" b="0" kern="0" dirty="0">
              <a:latin typeface="Calibri" panose="020F0502020204030204" pitchFamily="34" charset="0"/>
            </a:endParaRPr>
          </a:p>
          <a:p>
            <a:pPr marL="0" indent="0"/>
            <a:endParaRPr lang="en-US" sz="1600" b="0" kern="0" dirty="0" smtClean="0">
              <a:latin typeface="Calibri" panose="020F0502020204030204" pitchFamily="34" charset="0"/>
            </a:endParaRPr>
          </a:p>
          <a:p>
            <a:pPr marL="0" indent="0"/>
            <a:r>
              <a:rPr lang="en-US" sz="1600" b="0" kern="0" dirty="0" smtClean="0">
                <a:latin typeface="Calibri" panose="020F0502020204030204" pitchFamily="34" charset="0"/>
              </a:rPr>
              <a:t>Default search option is “</a:t>
            </a:r>
            <a:r>
              <a:rPr lang="en-US" sz="1600" kern="0" dirty="0" smtClean="0">
                <a:latin typeface="Calibri" panose="020F0502020204030204" pitchFamily="34" charset="0"/>
              </a:rPr>
              <a:t>Filtered</a:t>
            </a:r>
            <a:r>
              <a:rPr lang="en-US" sz="1600" b="0" kern="0" dirty="0" smtClean="0">
                <a:latin typeface="Calibri" panose="020F0502020204030204" pitchFamily="34" charset="0"/>
              </a:rPr>
              <a:t>” in cts:search().</a:t>
            </a:r>
          </a:p>
        </p:txBody>
      </p:sp>
      <p:sp>
        <p:nvSpPr>
          <p:cNvPr id="6" name="Rectangle 3"/>
          <p:cNvSpPr txBox="1">
            <a:spLocks noChangeArrowheads="1"/>
          </p:cNvSpPr>
          <p:nvPr/>
        </p:nvSpPr>
        <p:spPr bwMode="auto">
          <a:xfrm>
            <a:off x="304800" y="6096000"/>
            <a:ext cx="5943600" cy="5334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Tree>
    <p:extLst>
      <p:ext uri="{BB962C8B-B14F-4D97-AF65-F5344CB8AC3E}">
        <p14:creationId xmlns:p14="http://schemas.microsoft.com/office/powerpoint/2010/main" val="38995421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2"/>
          <p:cNvSpPr>
            <a:spLocks noGrp="1" noChangeArrowheads="1"/>
          </p:cNvSpPr>
          <p:nvPr>
            <p:ph type="sldNum" sz="quarter" idx="10"/>
          </p:nvPr>
        </p:nvSpPr>
        <p:spPr>
          <a:noFill/>
        </p:spPr>
        <p:txBody>
          <a:bodyPr/>
          <a:lstStyle/>
          <a:p>
            <a:fld id="{D4ADD5D1-4BA8-4F04-9C81-AF7E16DD3AFB}" type="slidenum">
              <a:rPr lang="en-US"/>
              <a:pPr/>
              <a:t>8</a:t>
            </a:fld>
            <a:endParaRPr lang="en-US">
              <a:solidFill>
                <a:schemeClr val="tx1"/>
              </a:solidFill>
            </a:endParaRPr>
          </a:p>
        </p:txBody>
      </p:sp>
      <p:sp>
        <p:nvSpPr>
          <p:cNvPr id="8195" name="Rectangle 2"/>
          <p:cNvSpPr>
            <a:spLocks noGrp="1" noChangeArrowheads="1"/>
          </p:cNvSpPr>
          <p:nvPr>
            <p:ph type="title" idx="4294967295"/>
          </p:nvPr>
        </p:nvSpPr>
        <p:spPr>
          <a:xfrm>
            <a:off x="0" y="0"/>
            <a:ext cx="8839200" cy="1295400"/>
          </a:xfrm>
        </p:spPr>
        <p:txBody>
          <a:bodyPr/>
          <a:lstStyle/>
          <a:p>
            <a:r>
              <a:rPr lang="en-US" sz="2400" b="1" dirty="0" smtClean="0"/>
              <a:t>Search: Search API</a:t>
            </a:r>
            <a:endParaRPr lang="en-US" sz="2400" dirty="0" smtClean="0"/>
          </a:p>
        </p:txBody>
      </p:sp>
      <p:sp>
        <p:nvSpPr>
          <p:cNvPr id="5" name="Rectangle 3"/>
          <p:cNvSpPr txBox="1">
            <a:spLocks noChangeArrowheads="1"/>
          </p:cNvSpPr>
          <p:nvPr/>
        </p:nvSpPr>
        <p:spPr>
          <a:xfrm>
            <a:off x="436562" y="955964"/>
            <a:ext cx="8174037" cy="4835236"/>
          </a:xfrm>
          <a:prstGeom prst="rect">
            <a:avLst/>
          </a:prstGeom>
        </p:spPr>
        <p:txBody>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a:lnSpc>
                <a:spcPct val="90000"/>
              </a:lnSpc>
              <a:buFont typeface="Wingdings" pitchFamily="2" charset="2"/>
              <a:buNone/>
            </a:pPr>
            <a:r>
              <a:rPr lang="en-US" altLang="en-US" sz="1000" b="0" kern="0" dirty="0" smtClean="0">
                <a:latin typeface="Courier New" pitchFamily="49" charset="0"/>
              </a:rPr>
              <a:t>  </a:t>
            </a:r>
            <a:endParaRPr lang="en-US" altLang="en-US" sz="1800" b="0" kern="0" dirty="0" smtClean="0">
              <a:latin typeface="Calibri" panose="020F0502020204030204" pitchFamily="34" charset="0"/>
            </a:endParaRPr>
          </a:p>
        </p:txBody>
      </p:sp>
      <p:sp>
        <p:nvSpPr>
          <p:cNvPr id="6" name="Rectangle 3"/>
          <p:cNvSpPr txBox="1">
            <a:spLocks noChangeArrowheads="1"/>
          </p:cNvSpPr>
          <p:nvPr/>
        </p:nvSpPr>
        <p:spPr bwMode="auto">
          <a:xfrm>
            <a:off x="152400" y="685800"/>
            <a:ext cx="8763000" cy="48768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0" indent="0"/>
            <a:endParaRPr lang="en-US" sz="1400" b="0" kern="0" dirty="0" smtClean="0">
              <a:latin typeface="Calibri" panose="020F0502020204030204" pitchFamily="34" charset="0"/>
            </a:endParaRPr>
          </a:p>
          <a:p>
            <a:pPr marL="0" indent="0"/>
            <a:endParaRPr lang="en-US" sz="1400" b="0" kern="0" dirty="0">
              <a:latin typeface="Calibri" panose="020F0502020204030204" pitchFamily="34" charset="0"/>
            </a:endParaRPr>
          </a:p>
          <a:p>
            <a:pPr marL="0" indent="0"/>
            <a:r>
              <a:rPr lang="en-US" sz="1400" b="0" kern="0" dirty="0" smtClean="0">
                <a:latin typeface="Calibri" panose="020F0502020204030204" pitchFamily="34" charset="0"/>
              </a:rPr>
              <a:t>search:search</a:t>
            </a:r>
            <a:r>
              <a:rPr lang="en-US" sz="1400" b="0" kern="0" dirty="0">
                <a:latin typeface="Calibri" panose="020F0502020204030204" pitchFamily="34" charset="0"/>
              </a:rPr>
              <a:t>(</a:t>
            </a:r>
          </a:p>
          <a:p>
            <a:pPr marL="0" indent="0"/>
            <a:r>
              <a:rPr lang="en-US" sz="1400" b="0" kern="0" dirty="0" smtClean="0">
                <a:latin typeface="Calibri" panose="020F0502020204030204" pitchFamily="34" charset="0"/>
              </a:rPr>
              <a:t>	$</a:t>
            </a:r>
            <a:r>
              <a:rPr lang="en-US" sz="1400" b="0" kern="0" dirty="0" err="1">
                <a:latin typeface="Calibri" panose="020F0502020204030204" pitchFamily="34" charset="0"/>
              </a:rPr>
              <a:t>qtext</a:t>
            </a:r>
            <a:r>
              <a:rPr lang="en-US" sz="1400" b="0" kern="0" dirty="0">
                <a:latin typeface="Calibri" panose="020F0502020204030204" pitchFamily="34" charset="0"/>
              </a:rPr>
              <a:t> as </a:t>
            </a:r>
            <a:r>
              <a:rPr lang="en-US" sz="1400" b="0" kern="0" dirty="0" err="1">
                <a:latin typeface="Calibri" panose="020F0502020204030204" pitchFamily="34" charset="0"/>
              </a:rPr>
              <a:t>xs:string</a:t>
            </a:r>
            <a:r>
              <a:rPr lang="en-US" sz="1400" b="0" kern="0" dirty="0">
                <a:latin typeface="Calibri" panose="020F0502020204030204" pitchFamily="34" charset="0"/>
              </a:rPr>
              <a:t>+,</a:t>
            </a:r>
          </a:p>
          <a:p>
            <a:pPr marL="0" indent="0"/>
            <a:r>
              <a:rPr lang="en-US" sz="1400" b="0" kern="0" dirty="0" smtClean="0">
                <a:latin typeface="Calibri" panose="020F0502020204030204" pitchFamily="34" charset="0"/>
              </a:rPr>
              <a:t>	[$</a:t>
            </a:r>
            <a:r>
              <a:rPr lang="en-US" sz="1400" b="0" kern="0" dirty="0">
                <a:latin typeface="Calibri" panose="020F0502020204030204" pitchFamily="34" charset="0"/>
              </a:rPr>
              <a:t>options as element(</a:t>
            </a:r>
            <a:r>
              <a:rPr lang="en-US" sz="1400" b="0" kern="0" dirty="0" err="1">
                <a:latin typeface="Calibri" panose="020F0502020204030204" pitchFamily="34" charset="0"/>
              </a:rPr>
              <a:t>search:options</a:t>
            </a:r>
            <a:r>
              <a:rPr lang="en-US" sz="1400" b="0" kern="0" dirty="0">
                <a:latin typeface="Calibri" panose="020F0502020204030204" pitchFamily="34" charset="0"/>
              </a:rPr>
              <a:t>)?],</a:t>
            </a:r>
          </a:p>
          <a:p>
            <a:pPr marL="0" indent="0"/>
            <a:r>
              <a:rPr lang="en-US" sz="1400" b="0" kern="0" dirty="0" smtClean="0">
                <a:latin typeface="Calibri" panose="020F0502020204030204" pitchFamily="34" charset="0"/>
              </a:rPr>
              <a:t>	[$</a:t>
            </a:r>
            <a:r>
              <a:rPr lang="en-US" sz="1400" b="0" kern="0" dirty="0">
                <a:latin typeface="Calibri" panose="020F0502020204030204" pitchFamily="34" charset="0"/>
              </a:rPr>
              <a:t>start as </a:t>
            </a:r>
            <a:r>
              <a:rPr lang="en-US" sz="1400" b="0" kern="0" dirty="0" err="1">
                <a:latin typeface="Calibri" panose="020F0502020204030204" pitchFamily="34" charset="0"/>
              </a:rPr>
              <a:t>xs:unsignedLong</a:t>
            </a:r>
            <a:r>
              <a:rPr lang="en-US" sz="1400" b="0" kern="0" dirty="0">
                <a:latin typeface="Calibri" panose="020F0502020204030204" pitchFamily="34" charset="0"/>
              </a:rPr>
              <a:t>?],</a:t>
            </a:r>
          </a:p>
          <a:p>
            <a:pPr marL="0" indent="0"/>
            <a:r>
              <a:rPr lang="en-US" sz="1400" b="0" kern="0" dirty="0" smtClean="0">
                <a:latin typeface="Calibri" panose="020F0502020204030204" pitchFamily="34" charset="0"/>
              </a:rPr>
              <a:t>	[$</a:t>
            </a:r>
            <a:r>
              <a:rPr lang="en-US" sz="1400" b="0" kern="0" dirty="0">
                <a:latin typeface="Calibri" panose="020F0502020204030204" pitchFamily="34" charset="0"/>
              </a:rPr>
              <a:t>page-length as </a:t>
            </a:r>
            <a:r>
              <a:rPr lang="en-US" sz="1400" b="0" kern="0" dirty="0" err="1">
                <a:latin typeface="Calibri" panose="020F0502020204030204" pitchFamily="34" charset="0"/>
              </a:rPr>
              <a:t>xs:unsignedLong</a:t>
            </a:r>
            <a:r>
              <a:rPr lang="en-US" sz="1400" b="0" kern="0" dirty="0" smtClean="0">
                <a:latin typeface="Calibri" panose="020F0502020204030204" pitchFamily="34" charset="0"/>
              </a:rPr>
              <a:t>?]</a:t>
            </a:r>
          </a:p>
          <a:p>
            <a:pPr marL="0" indent="0"/>
            <a:r>
              <a:rPr lang="en-US" sz="1400" b="0" kern="0" dirty="0" smtClean="0">
                <a:latin typeface="Calibri" panose="020F0502020204030204" pitchFamily="34" charset="0"/>
              </a:rPr>
              <a:t>          ) </a:t>
            </a:r>
            <a:r>
              <a:rPr lang="en-US" sz="1400" b="0" kern="0" dirty="0">
                <a:latin typeface="Calibri" panose="020F0502020204030204" pitchFamily="34" charset="0"/>
              </a:rPr>
              <a:t>as element(</a:t>
            </a:r>
            <a:r>
              <a:rPr lang="en-US" sz="1400" b="0" kern="0" dirty="0" err="1">
                <a:latin typeface="Calibri" panose="020F0502020204030204" pitchFamily="34" charset="0"/>
              </a:rPr>
              <a:t>search:response</a:t>
            </a:r>
            <a:r>
              <a:rPr lang="en-US" sz="1400" b="0" kern="0" dirty="0" smtClean="0">
                <a:latin typeface="Calibri" panose="020F0502020204030204" pitchFamily="34" charset="0"/>
              </a:rPr>
              <a:t>)</a:t>
            </a:r>
          </a:p>
          <a:p>
            <a:pPr marL="0" indent="0"/>
            <a:endParaRPr lang="en-US" sz="1400" b="0" kern="0" dirty="0">
              <a:latin typeface="Calibri" panose="020F0502020204030204" pitchFamily="34" charset="0"/>
            </a:endParaRPr>
          </a:p>
          <a:p>
            <a:pPr marL="285750" indent="-285750">
              <a:buFont typeface="Arial" panose="020B0604020202020204" pitchFamily="34" charset="0"/>
              <a:buChar char="•"/>
            </a:pPr>
            <a:r>
              <a:rPr lang="en-US" sz="1600" b="0" kern="0" dirty="0">
                <a:latin typeface="Calibri" panose="020F0502020204030204" pitchFamily="34" charset="0"/>
              </a:rPr>
              <a:t>This function parses and invokes a query according to specified options, returning up to $page-length result nodes starting from $start</a:t>
            </a:r>
            <a:r>
              <a:rPr lang="en-US" sz="1600" b="0" kern="0" dirty="0" smtClean="0">
                <a:latin typeface="Calibri" panose="020F0502020204030204" pitchFamily="34" charset="0"/>
              </a:rPr>
              <a:t>.</a:t>
            </a:r>
          </a:p>
          <a:p>
            <a:pPr marL="0" indent="0"/>
            <a:endParaRPr lang="en-US" sz="1600" b="0" kern="0" dirty="0" smtClean="0">
              <a:latin typeface="Calibri" panose="020F0502020204030204" pitchFamily="34" charset="0"/>
            </a:endParaRPr>
          </a:p>
          <a:p>
            <a:pPr marL="285750" indent="-285750">
              <a:buFont typeface="Arial" panose="020B0604020202020204" pitchFamily="34" charset="0"/>
              <a:buChar char="•"/>
            </a:pPr>
            <a:r>
              <a:rPr lang="en-US" sz="1600" b="0" kern="0" dirty="0">
                <a:latin typeface="Calibri" panose="020F0502020204030204" pitchFamily="34" charset="0"/>
              </a:rPr>
              <a:t>The output of search:search returns a &lt;response&gt; element, which in turn contains a total attribute. The value of the total attribute is an estimate, based on the index resolution of the query, and it is not filtered for accuracy. The accuracy of the index resolution depends on the index configuration of the database, on the query, and on the data being searched.</a:t>
            </a:r>
            <a:endParaRPr lang="en-US" sz="1600" b="0" kern="0" dirty="0" smtClean="0">
              <a:latin typeface="Calibri" panose="020F0502020204030204" pitchFamily="34" charset="0"/>
            </a:endParaRPr>
          </a:p>
        </p:txBody>
      </p:sp>
      <p:sp>
        <p:nvSpPr>
          <p:cNvPr id="7" name="Rectangle 3"/>
          <p:cNvSpPr txBox="1">
            <a:spLocks noChangeArrowheads="1"/>
          </p:cNvSpPr>
          <p:nvPr/>
        </p:nvSpPr>
        <p:spPr bwMode="auto">
          <a:xfrm>
            <a:off x="304800" y="6096000"/>
            <a:ext cx="5943600" cy="5334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ct val="20000"/>
              </a:spcBef>
              <a:spcAft>
                <a:spcPct val="0"/>
              </a:spcAft>
              <a:buClr>
                <a:srgbClr val="6DB33F"/>
              </a:buClr>
              <a:buFont typeface="Wingdings" charset="2"/>
              <a:tabLst>
                <a:tab pos="1022350" algn="l"/>
              </a:tabLst>
              <a:defRPr sz="2400">
                <a:solidFill>
                  <a:schemeClr val="tx1"/>
                </a:solidFill>
                <a:latin typeface="+mn-lt"/>
                <a:ea typeface="ＭＳ Ｐゴシック" charset="-128"/>
                <a:cs typeface="ＭＳ Ｐゴシック" charset="-128"/>
              </a:defRPr>
            </a:lvl1pPr>
            <a:lvl2pPr marL="571500" indent="-228600" algn="l" rtl="0" eaLnBrk="1" fontAlgn="base" hangingPunct="1">
              <a:spcBef>
                <a:spcPct val="20000"/>
              </a:spcBef>
              <a:spcAft>
                <a:spcPct val="0"/>
              </a:spcAft>
              <a:buClr>
                <a:schemeClr val="bg2"/>
              </a:buClr>
              <a:buFont typeface="Wingdings" charset="2"/>
              <a:buChar char="§"/>
              <a:tabLst>
                <a:tab pos="1022350" algn="l"/>
              </a:tabLst>
              <a:defRPr sz="2400">
                <a:solidFill>
                  <a:schemeClr val="tx1"/>
                </a:solidFill>
                <a:latin typeface="+mn-lt"/>
                <a:ea typeface="ＭＳ Ｐゴシック" charset="-128"/>
              </a:defRPr>
            </a:lvl2pPr>
            <a:lvl3pPr marL="914400" indent="-228600" algn="l" rtl="0" eaLnBrk="1" fontAlgn="base" hangingPunct="1">
              <a:spcBef>
                <a:spcPct val="20000"/>
              </a:spcBef>
              <a:spcAft>
                <a:spcPct val="0"/>
              </a:spcAft>
              <a:buClr>
                <a:schemeClr val="bg2"/>
              </a:buClr>
              <a:buFont typeface="Wingdings" charset="2"/>
              <a:buChar char="§"/>
              <a:tabLst>
                <a:tab pos="1022350" algn="l"/>
              </a:tabLst>
              <a:defRPr sz="2000">
                <a:solidFill>
                  <a:schemeClr val="tx1"/>
                </a:solidFill>
                <a:latin typeface="+mn-lt"/>
                <a:ea typeface="ＭＳ Ｐゴシック" charset="-128"/>
              </a:defRPr>
            </a:lvl3pPr>
            <a:lvl4pPr marL="12573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4pPr>
            <a:lvl5pPr marL="1600200" indent="-228600" algn="l" rtl="0" eaLnBrk="1" fontAlgn="base" hangingPunct="1">
              <a:spcBef>
                <a:spcPct val="20000"/>
              </a:spcBef>
              <a:spcAft>
                <a:spcPct val="0"/>
              </a:spcAft>
              <a:buClr>
                <a:schemeClr val="bg2"/>
              </a:buClr>
              <a:buFont typeface="Wingdings" charset="2"/>
              <a:buChar char="§"/>
              <a:tabLst>
                <a:tab pos="1022350" algn="l"/>
              </a:tabLst>
              <a:defRPr>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a:solidFill>
                  <a:schemeClr val="tx1"/>
                </a:solidFill>
                <a:latin typeface="+mn-lt"/>
                <a:ea typeface="+mn-ea"/>
              </a:defRPr>
            </a:lvl6pPr>
            <a:lvl7pPr marL="2971800" indent="-228600" algn="l" rtl="0" eaLnBrk="1" fontAlgn="base" hangingPunct="1">
              <a:spcBef>
                <a:spcPct val="20000"/>
              </a:spcBef>
              <a:spcAft>
                <a:spcPct val="0"/>
              </a:spcAft>
              <a:buChar char="»"/>
              <a:defRPr>
                <a:solidFill>
                  <a:schemeClr val="tx1"/>
                </a:solidFill>
                <a:latin typeface="+mn-lt"/>
                <a:ea typeface="+mn-ea"/>
              </a:defRPr>
            </a:lvl7pPr>
            <a:lvl8pPr marL="3429000" indent="-228600" algn="l" rtl="0" eaLnBrk="1" fontAlgn="base" hangingPunct="1">
              <a:spcBef>
                <a:spcPct val="20000"/>
              </a:spcBef>
              <a:spcAft>
                <a:spcPct val="0"/>
              </a:spcAft>
              <a:buChar char="»"/>
              <a:defRPr>
                <a:solidFill>
                  <a:schemeClr val="tx1"/>
                </a:solidFill>
                <a:latin typeface="+mn-lt"/>
                <a:ea typeface="+mn-ea"/>
              </a:defRPr>
            </a:lvl8pPr>
            <a:lvl9pPr marL="3886200" indent="-228600" algn="l" rtl="0" eaLnBrk="1" fontAlgn="base" hangingPunct="1">
              <a:spcBef>
                <a:spcPct val="20000"/>
              </a:spcBef>
              <a:spcAft>
                <a:spcPct val="0"/>
              </a:spcAft>
              <a:buChar char="»"/>
              <a:defRPr>
                <a:solidFill>
                  <a:schemeClr val="tx1"/>
                </a:solidFill>
                <a:latin typeface="+mn-lt"/>
                <a:ea typeface="+mn-ea"/>
              </a:defRPr>
            </a:lvl9pPr>
          </a:lstStyle>
          <a:p>
            <a:pPr marL="285750" indent="-285750">
              <a:buFont typeface="Wingdings" pitchFamily="2" charset="2"/>
              <a:buChar char="Ø"/>
            </a:pPr>
            <a:endParaRPr lang="en-US" sz="1600" b="0" kern="0" dirty="0" smtClean="0"/>
          </a:p>
        </p:txBody>
      </p:sp>
    </p:spTree>
    <p:extLst>
      <p:ext uri="{BB962C8B-B14F-4D97-AF65-F5344CB8AC3E}">
        <p14:creationId xmlns:p14="http://schemas.microsoft.com/office/powerpoint/2010/main" val="1570791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_Corporate_Template">
  <a:themeElements>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fontScheme name="1_Blank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pitchFamily="-12" charset="0"/>
            <a:ea typeface="ＭＳ Ｐゴシック" pitchFamily="-12" charset="-128"/>
            <a:cs typeface="ＭＳ Ｐゴシック" pitchFamily="-12" charset="-128"/>
          </a:defRPr>
        </a:defPPr>
      </a:lstStyle>
    </a:lnDef>
    <a:txDef>
      <a:spPr bwMode="auto">
        <a:noFill/>
        <a:ln w="9525">
          <a:noFill/>
          <a:miter lim="800000"/>
          <a:headEnd/>
          <a:tailEnd/>
        </a:ln>
      </a:spPr>
      <a:bodyPr wrap="none" rtlCol="0">
        <a:prstTxWarp prst="textNoShape">
          <a:avLst/>
        </a:prstTxWarp>
        <a:spAutoFit/>
      </a:bodyPr>
      <a:lstStyle>
        <a:defPPr eaLnBrk="0" hangingPunct="0">
          <a:defRPr b="0" dirty="0" err="1" smtClean="0">
            <a:latin typeface="Verdana" charset="0"/>
          </a:defRPr>
        </a:defPPr>
      </a:lstStyle>
    </a:tx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2">
        <a:dk1>
          <a:srgbClr val="000000"/>
        </a:dk1>
        <a:lt1>
          <a:srgbClr val="FFFFFF"/>
        </a:lt1>
        <a:dk2>
          <a:srgbClr val="3E9AC0"/>
        </a:dk2>
        <a:lt2>
          <a:srgbClr val="ADAFB2"/>
        </a:lt2>
        <a:accent1>
          <a:srgbClr val="63AFE5"/>
        </a:accent1>
        <a:accent2>
          <a:srgbClr val="134575"/>
        </a:accent2>
        <a:accent3>
          <a:srgbClr val="FFFFFF"/>
        </a:accent3>
        <a:accent4>
          <a:srgbClr val="000000"/>
        </a:accent4>
        <a:accent5>
          <a:srgbClr val="B7D4F0"/>
        </a:accent5>
        <a:accent6>
          <a:srgbClr val="103E69"/>
        </a:accent6>
        <a:hlink>
          <a:srgbClr val="1E7226"/>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4F76CBFF1EE040AA53FF6B14C24778" ma:contentTypeVersion="0" ma:contentTypeDescription="Create a new document." ma:contentTypeScope="" ma:versionID="c0f68f0d97658c8e58b438b8336450f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07D37A-9616-457F-BE33-BCBDF0168519}"/>
</file>

<file path=customXml/itemProps2.xml><?xml version="1.0" encoding="utf-8"?>
<ds:datastoreItem xmlns:ds="http://schemas.openxmlformats.org/officeDocument/2006/customXml" ds:itemID="{67226C9D-4981-4976-BA80-2EC36C87880F}"/>
</file>

<file path=customXml/itemProps3.xml><?xml version="1.0" encoding="utf-8"?>
<ds:datastoreItem xmlns:ds="http://schemas.openxmlformats.org/officeDocument/2006/customXml" ds:itemID="{42D8FADB-EECC-4EF0-81B9-92F7F73E74EA}"/>
</file>

<file path=docProps/app.xml><?xml version="1.0" encoding="utf-8"?>
<Properties xmlns="http://schemas.openxmlformats.org/officeDocument/2006/extended-properties" xmlns:vt="http://schemas.openxmlformats.org/officeDocument/2006/docPropsVTypes">
  <Template>Cognizant_Corporate_Template</Template>
  <TotalTime>14390</TotalTime>
  <Words>1056</Words>
  <Application>Microsoft Office PowerPoint</Application>
  <PresentationFormat>On-screen Show (4:3)</PresentationFormat>
  <Paragraphs>250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Cognizant_Corporate_Template</vt:lpstr>
      <vt:lpstr>MarkLogic Search </vt:lpstr>
      <vt:lpstr>Content</vt:lpstr>
      <vt:lpstr>Overview Of Search Features</vt:lpstr>
      <vt:lpstr>Overview Of Search Features</vt:lpstr>
      <vt:lpstr>APIs For Multiple Programming Language </vt:lpstr>
      <vt:lpstr>Query Options</vt:lpstr>
      <vt:lpstr>cts: search API</vt:lpstr>
      <vt:lpstr>Filtered vs Unfiltered</vt:lpstr>
      <vt:lpstr>Search: Search API</vt:lpstr>
      <vt:lpstr>Search: Search API</vt:lpstr>
      <vt:lpstr>Search Relevancy</vt:lpstr>
      <vt:lpstr>Query Weighting</vt:lpstr>
      <vt:lpstr>Query Performance</vt:lpstr>
      <vt:lpstr>Query Profiling</vt:lpstr>
      <vt:lpstr>Query Profiling</vt:lpstr>
      <vt:lpstr>Query Tuning Tips</vt:lpstr>
      <vt:lpstr>Query Tuning Tips</vt:lpstr>
      <vt:lpstr>Query Tuning Tips</vt:lpstr>
      <vt:lpstr>Query Tuning Tips</vt:lpstr>
      <vt:lpstr>Query Tuning Tips</vt:lpstr>
      <vt:lpstr>Q&amp;A</vt:lpstr>
      <vt:lpstr>Thank you</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Netherlands PPO –Ordina Opportunity</dc:title>
  <dc:creator>222348</dc:creator>
  <cp:lastModifiedBy>Acharya, Rashmi Ranjan (Cognizant)</cp:lastModifiedBy>
  <cp:revision>133</cp:revision>
  <cp:lastPrinted>2010-08-26T20:44:14Z</cp:lastPrinted>
  <dcterms:created xsi:type="dcterms:W3CDTF">2012-03-04T16:10:42Z</dcterms:created>
  <dcterms:modified xsi:type="dcterms:W3CDTF">2016-09-23T08:58:11Z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0x010100B84F76CBFF1EE040AA53FF6B14C24778</vt:lpwstr>
  </property>
</Properties>
</file>