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25"/>
  </p:notesMasterIdLst>
  <p:sldIdLst>
    <p:sldId id="266" r:id="rId2"/>
    <p:sldId id="256" r:id="rId3"/>
    <p:sldId id="269" r:id="rId4"/>
    <p:sldId id="259" r:id="rId5"/>
    <p:sldId id="271" r:id="rId6"/>
    <p:sldId id="257" r:id="rId7"/>
    <p:sldId id="272" r:id="rId8"/>
    <p:sldId id="258" r:id="rId9"/>
    <p:sldId id="273" r:id="rId10"/>
    <p:sldId id="260" r:id="rId11"/>
    <p:sldId id="274" r:id="rId12"/>
    <p:sldId id="261" r:id="rId13"/>
    <p:sldId id="275" r:id="rId14"/>
    <p:sldId id="262" r:id="rId15"/>
    <p:sldId id="279" r:id="rId16"/>
    <p:sldId id="263" r:id="rId17"/>
    <p:sldId id="276" r:id="rId18"/>
    <p:sldId id="264" r:id="rId19"/>
    <p:sldId id="277" r:id="rId20"/>
    <p:sldId id="265" r:id="rId21"/>
    <p:sldId id="278" r:id="rId22"/>
    <p:sldId id="267" r:id="rId23"/>
    <p:sldId id="268" r:id="rId2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21352-BAC1-5AAD-EB93-F1C2E344E42C}" v="294" dt="2024-05-20T07:00:09.306"/>
    <p1510:client id="{2C796AB5-622B-4B7F-101D-56FEDA457E0D}" v="2" dt="2024-05-20T05:56:15.754"/>
    <p1510:client id="{B750D029-EAC8-C8A5-E982-B8F236A18CE1}" v="3" dt="2024-05-20T05:32:06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4" autoAdjust="0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67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42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1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73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9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41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4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651272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5216129"/>
            <a:ext cx="10972800" cy="1280268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 cap="all" spc="533" baseline="0"/>
            </a:lvl1pPr>
            <a:lvl2pPr marL="812810" indent="0" algn="ctr">
              <a:buNone/>
              <a:defRPr sz="2844"/>
            </a:lvl2pPr>
            <a:lvl3pPr marL="1625620" indent="0" algn="ctr">
              <a:buNone/>
              <a:defRPr sz="2844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93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710738"/>
            <a:ext cx="3154680" cy="670161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710738"/>
            <a:ext cx="9281160" cy="67016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8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68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083" y="1817626"/>
            <a:ext cx="10300997" cy="3766650"/>
          </a:xfrm>
        </p:spPr>
        <p:txBody>
          <a:bodyPr anchor="b">
            <a:normAutofit/>
          </a:bodyPr>
          <a:lstStyle>
            <a:lvl1pPr>
              <a:defRPr sz="6400" cap="all" spc="533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084" y="5956663"/>
            <a:ext cx="10300998" cy="1350918"/>
          </a:xfrm>
        </p:spPr>
        <p:txBody>
          <a:bodyPr>
            <a:normAutofit/>
          </a:bodyPr>
          <a:lstStyle>
            <a:lvl1pPr marL="0" indent="0">
              <a:buNone/>
              <a:defRPr sz="2844" cap="all" spc="533" baseline="0">
                <a:solidFill>
                  <a:schemeClr val="tx2"/>
                </a:solidFill>
              </a:defRPr>
            </a:lvl1pPr>
            <a:lvl2pPr marL="81281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8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3389" y="2591011"/>
            <a:ext cx="5972944" cy="48213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4070" y="2591011"/>
            <a:ext cx="5982942" cy="48213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18" y="723205"/>
            <a:ext cx="12515164" cy="9227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619" y="2035590"/>
            <a:ext cx="5956246" cy="777240"/>
          </a:xfrm>
        </p:spPr>
        <p:txBody>
          <a:bodyPr anchor="b">
            <a:noAutofit/>
          </a:bodyPr>
          <a:lstStyle>
            <a:lvl1pPr marL="0" indent="0">
              <a:buNone/>
              <a:defRPr sz="2489" b="1" cap="all" spc="533" baseline="0"/>
            </a:lvl1pPr>
            <a:lvl2pPr marL="812810" indent="0">
              <a:buNone/>
              <a:defRPr sz="2489" b="1"/>
            </a:lvl2pPr>
            <a:lvl3pPr marL="1625620" indent="0">
              <a:buNone/>
              <a:defRPr sz="2489" b="1"/>
            </a:lvl3pPr>
            <a:lvl4pPr marL="2438430" indent="0">
              <a:buNone/>
              <a:defRPr sz="2489" b="1"/>
            </a:lvl4pPr>
            <a:lvl5pPr marL="3251241" indent="0">
              <a:buNone/>
              <a:defRPr sz="2489" b="1"/>
            </a:lvl5pPr>
            <a:lvl6pPr marL="4064051" indent="0">
              <a:buNone/>
              <a:defRPr sz="2489" b="1"/>
            </a:lvl6pPr>
            <a:lvl7pPr marL="4876861" indent="0">
              <a:buNone/>
              <a:defRPr sz="2489" b="1"/>
            </a:lvl7pPr>
            <a:lvl8pPr marL="5689671" indent="0">
              <a:buNone/>
              <a:defRPr sz="2489" b="1"/>
            </a:lvl8pPr>
            <a:lvl9pPr marL="6502481" indent="0">
              <a:buNone/>
              <a:defRPr sz="2489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7619" y="2812830"/>
            <a:ext cx="5956246" cy="4600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7203" y="2035590"/>
            <a:ext cx="5985578" cy="777240"/>
          </a:xfrm>
        </p:spPr>
        <p:txBody>
          <a:bodyPr anchor="b">
            <a:noAutofit/>
          </a:bodyPr>
          <a:lstStyle>
            <a:lvl1pPr marL="0" indent="0">
              <a:buNone/>
              <a:defRPr sz="2489" b="1" cap="all" spc="533" baseline="0"/>
            </a:lvl1pPr>
            <a:lvl2pPr marL="812810" indent="0">
              <a:buNone/>
              <a:defRPr sz="2489" b="1"/>
            </a:lvl2pPr>
            <a:lvl3pPr marL="1625620" indent="0">
              <a:buNone/>
              <a:defRPr sz="2489" b="1"/>
            </a:lvl3pPr>
            <a:lvl4pPr marL="2438430" indent="0">
              <a:buNone/>
              <a:defRPr sz="2489" b="1"/>
            </a:lvl4pPr>
            <a:lvl5pPr marL="3251241" indent="0">
              <a:buNone/>
              <a:defRPr sz="2489" b="1"/>
            </a:lvl5pPr>
            <a:lvl6pPr marL="4064051" indent="0">
              <a:buNone/>
              <a:defRPr sz="2489" b="1"/>
            </a:lvl6pPr>
            <a:lvl7pPr marL="4876861" indent="0">
              <a:buNone/>
              <a:defRPr sz="2489" b="1"/>
            </a:lvl7pPr>
            <a:lvl8pPr marL="5689671" indent="0">
              <a:buNone/>
              <a:defRPr sz="2489" b="1"/>
            </a:lvl8pPr>
            <a:lvl9pPr marL="6502481" indent="0">
              <a:buNone/>
              <a:defRPr sz="2489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7203" y="2812830"/>
            <a:ext cx="5985578" cy="4600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9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9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969442"/>
            <a:ext cx="4368856" cy="2475113"/>
          </a:xfrm>
        </p:spPr>
        <p:txBody>
          <a:bodyPr anchor="t">
            <a:normAutofit/>
          </a:bodyPr>
          <a:lstStyle>
            <a:lvl1pPr>
              <a:defRPr sz="497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478" y="969441"/>
            <a:ext cx="7106987" cy="6063820"/>
          </a:xfrm>
        </p:spPr>
        <p:txBody>
          <a:bodyPr>
            <a:normAutofit/>
          </a:bodyPr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3600783"/>
            <a:ext cx="4368856" cy="3442003"/>
          </a:xfrm>
        </p:spPr>
        <p:txBody>
          <a:bodyPr anchor="b"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4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985058"/>
            <a:ext cx="4367174" cy="2475114"/>
          </a:xfrm>
        </p:spPr>
        <p:txBody>
          <a:bodyPr anchor="t">
            <a:normAutofit/>
          </a:bodyPr>
          <a:lstStyle>
            <a:lvl1pPr>
              <a:defRPr sz="497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296890" y="1103514"/>
            <a:ext cx="7329575" cy="6016337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3600783"/>
            <a:ext cx="4372667" cy="3442003"/>
          </a:xfrm>
        </p:spPr>
        <p:txBody>
          <a:bodyPr anchor="b"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2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1"/>
            <a:ext cx="14630400" cy="8232193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30" y="705894"/>
            <a:ext cx="12539741" cy="151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389" y="2589581"/>
            <a:ext cx="12530938" cy="4684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3389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cap="all" spc="533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58784" y="7627621"/>
            <a:ext cx="515721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cap="all" spc="533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16000" y="7627621"/>
            <a:ext cx="62544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9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6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592" userDrawn="1">
          <p15:clr>
            <a:srgbClr val="F26B43"/>
          </p15:clr>
        </p15:guide>
        <p15:guide id="4" pos="4608" userDrawn="1">
          <p15:clr>
            <a:srgbClr val="F26B43"/>
          </p15:clr>
        </p15:guide>
        <p15:guide id="5" orient="horz" pos="4579" userDrawn="1">
          <p15:clr>
            <a:srgbClr val="F26B43"/>
          </p15:clr>
        </p15:guide>
        <p15:guide id="6" orient="horz" pos="14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7ACC7-7E1F-3E69-03BC-D5C0F9CE3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35" t="15" r="735" b="-179"/>
          <a:stretch/>
        </p:blipFill>
        <p:spPr>
          <a:xfrm>
            <a:off x="10758" y="1275"/>
            <a:ext cx="14630400" cy="82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733187"/>
            <a:ext cx="92404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java.util.Collections Utility Class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6" y="1871901"/>
            <a:ext cx="2976086" cy="183927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3988832"/>
            <a:ext cx="2976086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Comprehensive Collection Management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17696" y="5163622"/>
            <a:ext cx="2976086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Collections utility class provides a wide range of methods for efficiently managing and manipulating collections, from sorting and searching to synchronization and immutable views.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38" y="1871901"/>
            <a:ext cx="2976086" cy="183927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27038" y="3988832"/>
            <a:ext cx="29622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Powerful Algorithms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27038" y="4469249"/>
            <a:ext cx="297608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class features algorithms for common collection operations like binary search, shuffle, and reverse, making it a valuable tool for optimizing collection-based functionality.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380" y="1871901"/>
            <a:ext cx="2976205" cy="183939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3988951"/>
            <a:ext cx="297620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Seamless Integration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36380" y="4816554"/>
            <a:ext cx="2976205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Collections utility class seamlessly integrates with Java's collection framework, providing a consistent and intuitive API for developers to work with collections effectively.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082791" y="874038"/>
            <a:ext cx="9317466" cy="176351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b"/>
          <a:lstStyle/>
          <a:p>
            <a:pPr algn="just">
              <a:lnSpc>
                <a:spcPts val="5468"/>
              </a:lnSpc>
            </a:pPr>
            <a:r>
              <a:rPr lang="en-US" sz="4400" b="1" kern="0" spc="-44" dirty="0" err="1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Java.util.Collections</a:t>
            </a: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 Utility</a:t>
            </a:r>
            <a:endParaRPr lang="en-US" sz="4350" dirty="0">
              <a:solidFill>
                <a:srgbClr val="000000"/>
              </a:solidFill>
              <a:latin typeface="Aptos Light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5468"/>
              </a:lnSpc>
            </a:pP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Class Demonstration</a:t>
            </a:r>
            <a:endParaRPr lang="en-US" sz="4350" dirty="0"/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5751F1B-79C9-2592-E35E-33F69E053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86" y="2856841"/>
            <a:ext cx="9834635" cy="39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5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217348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Utility Class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34857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6" name="Text 4"/>
          <p:cNvSpPr/>
          <p:nvPr/>
        </p:nvSpPr>
        <p:spPr>
          <a:xfrm>
            <a:off x="2703909" y="3527465"/>
            <a:ext cx="12739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239810" y="3562112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Management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239810" y="4389715"/>
            <a:ext cx="2328029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methods to create, read, write, and manipulate files and directories on the file system.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90009" y="34857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0" name="Text 8"/>
          <p:cNvSpPr/>
          <p:nvPr/>
        </p:nvSpPr>
        <p:spPr>
          <a:xfrm>
            <a:off x="5943243" y="3527465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512123" y="3562112"/>
            <a:ext cx="23280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Path Handling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512123" y="4042529"/>
            <a:ext cx="2328029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Simplifies working with file paths across different operating systems with platform-independent methods.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062323" y="348579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4" name="Text 12"/>
          <p:cNvSpPr/>
          <p:nvPr/>
        </p:nvSpPr>
        <p:spPr>
          <a:xfrm>
            <a:off x="9215199" y="3527465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784437" y="3562112"/>
            <a:ext cx="23280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 Utilities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784437" y="4042529"/>
            <a:ext cx="2328029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Offers convenient utilities to work with file input/output streams, enabling efficient data processing.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956182" y="297263"/>
            <a:ext cx="9317466" cy="176351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b"/>
          <a:lstStyle/>
          <a:p>
            <a:pPr algn="just">
              <a:lnSpc>
                <a:spcPts val="5468"/>
              </a:lnSpc>
            </a:pPr>
            <a:r>
              <a:rPr lang="en-US" sz="440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File Utility Class</a:t>
            </a:r>
            <a:endParaRPr lang="en-US" sz="4350" b="1" kern="0" spc="-44" dirty="0">
              <a:solidFill>
                <a:srgbClr val="000000"/>
              </a:solidFill>
              <a:latin typeface="Montserrat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5468"/>
              </a:lnSpc>
            </a:pP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Demonstration</a:t>
            </a:r>
            <a:endParaRPr lang="en-US" sz="4350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D51CC31-91E9-0B7F-96C1-83A1A7D5D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91" y="2339047"/>
            <a:ext cx="8697057" cy="53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5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509832"/>
            <a:ext cx="84948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Date and Time Utility Classes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2648545"/>
            <a:ext cx="4686419" cy="1924526"/>
          </a:xfrm>
          <a:prstGeom prst="roundRect">
            <a:avLst>
              <a:gd name="adj" fmla="val 6927"/>
            </a:avLst>
          </a:prstGeom>
          <a:solidFill>
            <a:srgbClr val="EDEDED"/>
          </a:solidFill>
          <a:ln/>
        </p:spPr>
      </p:sp>
      <p:sp>
        <p:nvSpPr>
          <p:cNvPr id="6" name="Text 4"/>
          <p:cNvSpPr/>
          <p:nvPr/>
        </p:nvSpPr>
        <p:spPr>
          <a:xfrm>
            <a:off x="2739866" y="28707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java.time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739866" y="3224524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a comprehensive set of classes for working with dates, times, and durations, including LocalDate, LocalTime, and Instant.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48545"/>
            <a:ext cx="4686419" cy="1924526"/>
          </a:xfrm>
          <a:prstGeom prst="roundRect">
            <a:avLst>
              <a:gd name="adj" fmla="val 6927"/>
            </a:avLst>
          </a:prstGeom>
          <a:solidFill>
            <a:srgbClr val="EDEDED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8707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java.time.format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351133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Enables flexible parsing and formatting of date and time values using patterns like "yyyy-MM-dd HH:mm:ss".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517696" y="4795242"/>
            <a:ext cx="4686419" cy="1924526"/>
          </a:xfrm>
          <a:prstGeom prst="roundRect">
            <a:avLst>
              <a:gd name="adj" fmla="val 6927"/>
            </a:avLst>
          </a:prstGeom>
          <a:solidFill>
            <a:srgbClr val="EDEDED"/>
          </a:solidFill>
          <a:ln/>
        </p:spPr>
      </p:sp>
      <p:sp>
        <p:nvSpPr>
          <p:cNvPr id="12" name="Text 10"/>
          <p:cNvSpPr/>
          <p:nvPr/>
        </p:nvSpPr>
        <p:spPr>
          <a:xfrm>
            <a:off x="273986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java.util.Calendar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739866" y="5497830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Offers a traditional approach to working with dates and times, with methods for getting and setting date/time components.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686419" cy="1924526"/>
          </a:xfrm>
          <a:prstGeom prst="roundRect">
            <a:avLst>
              <a:gd name="adj" fmla="val 6927"/>
            </a:avLst>
          </a:prstGeom>
          <a:solidFill>
            <a:srgbClr val="EDEDED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java.util.Date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Represents a specific instant in time, with methods for converting to and from different time representations.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956182" y="297263"/>
            <a:ext cx="9317466" cy="176351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b"/>
          <a:lstStyle/>
          <a:p>
            <a:pPr algn="just">
              <a:lnSpc>
                <a:spcPts val="5468"/>
              </a:lnSpc>
            </a:pPr>
            <a:r>
              <a:rPr lang="en-US" sz="440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Date and Time Utility Class</a:t>
            </a:r>
            <a:endParaRPr lang="en-US" sz="4350" b="1" kern="0" spc="-44" dirty="0">
              <a:solidFill>
                <a:srgbClr val="000000"/>
              </a:solidFill>
              <a:latin typeface="Montserrat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5468"/>
              </a:lnSpc>
            </a:pP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Demonstration</a:t>
            </a:r>
            <a:endParaRPr lang="en-US" sz="4350" dirty="0"/>
          </a:p>
        </p:txBody>
      </p:sp>
      <p:pic>
        <p:nvPicPr>
          <p:cNvPr id="5" name="Picture 4" descr="A computer screen with colorful text">
            <a:extLst>
              <a:ext uri="{FF2B5EF4-FFF2-40B4-BE49-F238E27FC236}">
                <a16:creationId xmlns:a16="http://schemas.microsoft.com/office/drawing/2014/main" id="{4EAFD99B-2AA0-8CC6-9403-6335B7E71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66" y="2969016"/>
            <a:ext cx="9261084" cy="34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6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371005"/>
            <a:ext cx="75283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 Utility Classes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268331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6" name="Text 4"/>
          <p:cNvSpPr/>
          <p:nvPr/>
        </p:nvSpPr>
        <p:spPr>
          <a:xfrm>
            <a:off x="2703909" y="2724983"/>
            <a:ext cx="12739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239810" y="27596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InetAddress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239810" y="3240048"/>
            <a:ext cx="396430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methods to work with IP addresses, including determining the local machine's address and resolving hostnames to IP addresses.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68331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0" name="Text 8"/>
          <p:cNvSpPr/>
          <p:nvPr/>
        </p:nvSpPr>
        <p:spPr>
          <a:xfrm>
            <a:off x="7579519" y="2724983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7596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URL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240048"/>
            <a:ext cx="396430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you to parse, construct, and manipulate Uniform Resource Locators (URLs), making it easy to work with web-based resources.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517696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4" name="Text 12"/>
          <p:cNvSpPr/>
          <p:nvPr/>
        </p:nvSpPr>
        <p:spPr>
          <a:xfrm>
            <a:off x="2670572" y="5010507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239810" y="5045154"/>
            <a:ext cx="28759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HttpURLConnection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239810" y="5525572"/>
            <a:ext cx="396430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Enables sending HTTP requests and handling the responses, simplifying network communication for building web-based applications.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</p:sp>
      <p:sp>
        <p:nvSpPr>
          <p:cNvPr id="18" name="Text 16"/>
          <p:cNvSpPr/>
          <p:nvPr/>
        </p:nvSpPr>
        <p:spPr>
          <a:xfrm>
            <a:off x="7563088" y="5010507"/>
            <a:ext cx="2263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DatagramSocket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396430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Supports connectionless, packet-based network communication using the UDP protocol, useful for building real-time, low-latency applications.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956182" y="297263"/>
            <a:ext cx="9317466" cy="176351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b"/>
          <a:lstStyle/>
          <a:p>
            <a:pPr algn="just">
              <a:lnSpc>
                <a:spcPts val="5468"/>
              </a:lnSpc>
            </a:pPr>
            <a:r>
              <a:rPr lang="en-US" sz="440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Networking Utility Class</a:t>
            </a:r>
            <a:endParaRPr lang="en-US" sz="4350" b="1" kern="0" spc="-44" dirty="0">
              <a:solidFill>
                <a:srgbClr val="000000"/>
              </a:solidFill>
              <a:latin typeface="Montserrat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5468"/>
              </a:lnSpc>
            </a:pP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Demonstration</a:t>
            </a:r>
            <a:endParaRPr lang="en-US" sz="4350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8F16DBD-CB6E-72B8-1B99-9D91E952C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04" y="2452688"/>
            <a:ext cx="9694105" cy="453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2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576388"/>
            <a:ext cx="65046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Logging Utility Classes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6" y="2715101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34926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Logging API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17696" y="3973116"/>
            <a:ext cx="2976086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Java Logging API provides a powerful and flexible way to add logging capabilities to your applications. It allows you to log messages at different severity levels and customize output formats.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38" y="2715101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27038" y="3492698"/>
            <a:ext cx="297608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Logging Frameworks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27038" y="4320302"/>
            <a:ext cx="2976086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Popular logging frameworks like Log4j and Logback build on the Java Logging API, offering advanced features such as log file rotation, remote logging, and integration with other libraries.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380" y="2715101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3492698"/>
            <a:ext cx="297620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Debugging and Monitoring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36380" y="4320302"/>
            <a:ext cx="297620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Effective logging is crucial for debugging, troubleshooting, and monitoring the health of your Java applications in production environments.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956182" y="297263"/>
            <a:ext cx="9317466" cy="176351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b"/>
          <a:lstStyle/>
          <a:p>
            <a:pPr algn="just">
              <a:lnSpc>
                <a:spcPts val="5468"/>
              </a:lnSpc>
            </a:pPr>
            <a:r>
              <a:rPr lang="en-US" sz="440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Logging Utility Class</a:t>
            </a:r>
            <a:endParaRPr lang="en-US" sz="4350" b="1" kern="0" spc="-44" dirty="0">
              <a:solidFill>
                <a:srgbClr val="000000"/>
              </a:solidFill>
              <a:latin typeface="Montserrat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5468"/>
              </a:lnSpc>
            </a:pP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Demonstration</a:t>
            </a:r>
            <a:endParaRPr lang="en-US" sz="4350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6F12624-4FEE-1333-7579-326FA541B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38" y="2405063"/>
            <a:ext cx="10454493" cy="42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2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13752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895" y="10758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62275"/>
            <a:ext cx="53428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Definition of Utility Classes</a:t>
            </a:r>
          </a:p>
        </p:txBody>
      </p:sp>
      <p:sp>
        <p:nvSpPr>
          <p:cNvPr id="6" name="Text 3"/>
          <p:cNvSpPr/>
          <p:nvPr/>
        </p:nvSpPr>
        <p:spPr>
          <a:xfrm>
            <a:off x="833199" y="3686046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Utility classes are Java classes that contain static methods and fields, which provide commonly used utility functions that can be used across different Java applications.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833199" y="489501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299686" y="4878348"/>
            <a:ext cx="224039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073348"/>
            <a:ext cx="77859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Concurrency Utility Classes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6" y="2212062"/>
            <a:ext cx="2976086" cy="183927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4328993"/>
            <a:ext cx="297608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Executor Framework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17696" y="5156597"/>
            <a:ext cx="297608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Executor framework provides a high-level API for executing asynchronous tasks, including thread pools that can efficiently manage the lifecycle of worker threads.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38" y="2212062"/>
            <a:ext cx="2976086" cy="183927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27038" y="43289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Atomic Types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27038" y="4809411"/>
            <a:ext cx="297608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Atomic types like AtomicInteger and AtomicReference provide thread-safe, lock-free access to shared variables, simplifying concurrent programming.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380" y="2212062"/>
            <a:ext cx="2976205" cy="183939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4329113"/>
            <a:ext cx="297620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Concurrent Collections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36380" y="5156716"/>
            <a:ext cx="2976205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Concurrent collections like Concurrent HashMap and Copy on Write Array List offer highly scalable, thread-safe alternatives to their non-concurrent counterparts.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956182" y="297263"/>
            <a:ext cx="9317466" cy="176351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b"/>
          <a:lstStyle/>
          <a:p>
            <a:pPr algn="just">
              <a:lnSpc>
                <a:spcPts val="5468"/>
              </a:lnSpc>
            </a:pPr>
            <a:r>
              <a:rPr lang="en-US" sz="440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Concurrency Utility Class</a:t>
            </a:r>
            <a:endParaRPr lang="en-US" sz="4350" b="1" kern="0" spc="-44" dirty="0">
              <a:solidFill>
                <a:srgbClr val="000000"/>
              </a:solidFill>
              <a:latin typeface="Montserrat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5468"/>
              </a:lnSpc>
            </a:pP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Demonstration</a:t>
            </a:r>
            <a:endParaRPr lang="en-US" sz="435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794B0AB-080A-4576-0C3A-0360FC329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03" y="2581275"/>
            <a:ext cx="10241280" cy="43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7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D54A12-E2F9-9C88-4938-9D6BBE75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"/>
            <a:ext cx="14630400" cy="82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41A7D-CA19-9C22-71F6-9CCA5F777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"/>
            <a:ext cx="14630400" cy="82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4E9D200-5E66-6640-2C36-5A7869E3E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7" t="-267" r="49083" b="96"/>
          <a:stretch/>
        </p:blipFill>
        <p:spPr>
          <a:xfrm>
            <a:off x="8496887" y="-21995"/>
            <a:ext cx="6134875" cy="82577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FCD78-6256-4A22-60DC-410DB602C0A6}"/>
              </a:ext>
            </a:extLst>
          </p:cNvPr>
          <p:cNvSpPr txBox="1"/>
          <p:nvPr/>
        </p:nvSpPr>
        <p:spPr>
          <a:xfrm>
            <a:off x="559190" y="569741"/>
            <a:ext cx="7737231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Montserrat"/>
              </a:rPr>
              <a:t>Benefits of Utility Classes</a:t>
            </a:r>
            <a:endParaRPr lang="en-US" sz="2800">
              <a:latin typeface="Montserrat"/>
            </a:endParaRPr>
          </a:p>
          <a:p>
            <a:endParaRPr lang="en-US" sz="2800" b="1" dirty="0">
              <a:latin typeface="Montserra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latin typeface="Montserrat"/>
                <a:ea typeface="+mn-lt"/>
                <a:cs typeface="+mn-lt"/>
              </a:rPr>
              <a:t>Reusability</a:t>
            </a:r>
            <a:r>
              <a:rPr lang="en-US" sz="2800" dirty="0">
                <a:latin typeface="Montserrat"/>
                <a:ea typeface="+mn-lt"/>
                <a:cs typeface="+mn-lt"/>
              </a:rPr>
              <a:t>: Common functionality is centralized, making it reusable across different parts of the application.</a:t>
            </a:r>
          </a:p>
          <a:p>
            <a:endParaRPr lang="en-US" sz="2800" dirty="0">
              <a:latin typeface="Montserra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latin typeface="Montserrat"/>
                <a:ea typeface="+mn-lt"/>
                <a:cs typeface="+mn-lt"/>
              </a:rPr>
              <a:t>Organization</a:t>
            </a:r>
            <a:r>
              <a:rPr lang="en-US" sz="2800" dirty="0">
                <a:latin typeface="Montserrat"/>
                <a:ea typeface="+mn-lt"/>
                <a:cs typeface="+mn-lt"/>
              </a:rPr>
              <a:t>: Related methods are grouped together, making the code more organized and easier to manage.</a:t>
            </a:r>
          </a:p>
          <a:p>
            <a:endParaRPr lang="en-US" sz="2800" dirty="0">
              <a:latin typeface="Montserra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latin typeface="Montserrat"/>
                <a:ea typeface="+mn-lt"/>
                <a:cs typeface="+mn-lt"/>
              </a:rPr>
              <a:t>Convenience</a:t>
            </a:r>
            <a:r>
              <a:rPr lang="en-US" sz="2800" dirty="0">
                <a:latin typeface="Montserrat"/>
                <a:ea typeface="+mn-lt"/>
                <a:cs typeface="+mn-lt"/>
              </a:rPr>
              <a:t>: Static methods can be called directly without needing to create an object, simplifying the code.</a:t>
            </a:r>
          </a:p>
          <a:p>
            <a:endParaRPr lang="en-US" sz="2800" b="1" dirty="0">
              <a:solidFill>
                <a:srgbClr val="ECECEC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349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>
          <a:blip r:embed="rId3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605558"/>
            <a:ext cx="78544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java.util.Arrays Utility Class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2855357"/>
            <a:ext cx="1992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Sorting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517696" y="3424714"/>
            <a:ext cx="1992154" cy="2999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17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Arrays</a:t>
            </a: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class provides methods to easily sort arrays of primitive types and objects. This simplifies complex sorting tasks and ensures consistent ordering.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059442" y="2855357"/>
            <a:ext cx="1992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Searching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059442" y="3424714"/>
            <a:ext cx="1992154" cy="2999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Binary search algorithms allow you to efficiently find elements in sorted arrays. The </a:t>
            </a:r>
            <a:r>
              <a:rPr lang="en-US" sz="17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Arrays</a:t>
            </a: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class offers search methods for both primitive and object arrays.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188" y="2855357"/>
            <a:ext cx="1992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Comparison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188" y="3424714"/>
            <a:ext cx="1992154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Comparing arrays can be tricky, but the </a:t>
            </a:r>
            <a:r>
              <a:rPr lang="en-US" sz="17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Arrays</a:t>
            </a: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class has methods to compare the contents of arrays, making it easy to determine equality or ordering.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142934" y="2855357"/>
            <a:ext cx="1992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Manipulation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142934" y="3424714"/>
            <a:ext cx="1992154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Beyond sorting and searching, the </a:t>
            </a:r>
            <a:r>
              <a:rPr lang="en-US" sz="17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Arrays</a:t>
            </a: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class has utility methods to copy, fill, and convert arrays - essential operations for working with array data structures.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082791" y="888106"/>
            <a:ext cx="9317466" cy="176351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b"/>
          <a:lstStyle/>
          <a:p>
            <a:pPr algn="just">
              <a:lnSpc>
                <a:spcPts val="5468"/>
              </a:lnSpc>
            </a:pPr>
            <a:r>
              <a:rPr lang="en-US" sz="4350" b="1" kern="0" spc="-44" dirty="0" err="1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java.util.Arrays</a:t>
            </a: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 Utility</a:t>
            </a:r>
            <a:endParaRPr lang="en-US" sz="4350" dirty="0">
              <a:solidFill>
                <a:srgbClr val="000000"/>
              </a:solidFill>
              <a:latin typeface="Aptos Light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5468"/>
              </a:lnSpc>
            </a:pP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Class Demonstration</a:t>
            </a:r>
            <a:endParaRPr lang="en-US" sz="4350" dirty="0"/>
          </a:p>
        </p:txBody>
      </p:sp>
      <p:pic>
        <p:nvPicPr>
          <p:cNvPr id="14" name="Picture 1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471B33A-7E03-2866-CFDA-F9F20D823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73" y="3184941"/>
            <a:ext cx="9904534" cy="350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25153"/>
            <a:ext cx="81771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java.lang.Math Utility Class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252782"/>
            <a:ext cx="4542115" cy="2938224"/>
          </a:xfrm>
          <a:prstGeom prst="roundRect">
            <a:avLst>
              <a:gd name="adj" fmla="val 4537"/>
            </a:avLst>
          </a:prstGeom>
          <a:solidFill>
            <a:srgbClr val="EDEDED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2474952"/>
            <a:ext cx="40977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Comprehensive Math Functions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302556"/>
            <a:ext cx="4097774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Math class provides a wide range of mathematical functions, including trigonometric, exponential, and logarithmic operations, as well as random number generation and rounding.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252782"/>
            <a:ext cx="4542115" cy="2938224"/>
          </a:xfrm>
          <a:prstGeom prst="roundRect">
            <a:avLst>
              <a:gd name="adj" fmla="val 4537"/>
            </a:avLst>
          </a:prstGeom>
          <a:solidFill>
            <a:srgbClr val="EDEDED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2474952"/>
            <a:ext cx="28776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Precise Calculations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2955369"/>
            <a:ext cx="4097774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Math class ensures accurate and reliable mathematical computations, making it essential for scientific, financial, and engineering applications that require precise numerical operations.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413177"/>
            <a:ext cx="9306401" cy="1591270"/>
          </a:xfrm>
          <a:prstGeom prst="roundRect">
            <a:avLst>
              <a:gd name="adj" fmla="val 8378"/>
            </a:avLst>
          </a:prstGeom>
          <a:solidFill>
            <a:srgbClr val="EDEDED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635347"/>
            <a:ext cx="38110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 Optimization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6115764"/>
            <a:ext cx="886206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methods in the Math class are highly optimized for speed and efficiency, allowing for rapid processing of complex mathematical operations.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082791" y="888106"/>
            <a:ext cx="9317466" cy="176351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b"/>
          <a:lstStyle/>
          <a:p>
            <a:pPr algn="just">
              <a:lnSpc>
                <a:spcPts val="5468"/>
              </a:lnSpc>
            </a:pPr>
            <a:r>
              <a:rPr lang="en-US" sz="4400" b="1" kern="0" spc="-44" dirty="0" err="1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java.lang.Math</a:t>
            </a: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 Utility</a:t>
            </a:r>
            <a:endParaRPr lang="en-US" sz="4350" dirty="0">
              <a:solidFill>
                <a:srgbClr val="000000"/>
              </a:solidFill>
              <a:latin typeface="Aptos Light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5468"/>
              </a:lnSpc>
            </a:pP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Class Demonstration</a:t>
            </a:r>
            <a:endParaRPr lang="en-US" sz="4350" dirty="0"/>
          </a:p>
        </p:txBody>
      </p:sp>
      <p:pic>
        <p:nvPicPr>
          <p:cNvPr id="5" name="Picture 4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94CC2D9D-25C1-1056-3556-50E83309E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36" y="3678922"/>
            <a:ext cx="10291835" cy="30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8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GB" dirty="0"/>
          </a:p>
        </p:txBody>
      </p:sp>
      <p:sp>
        <p:nvSpPr>
          <p:cNvPr id="4" name="Text 2"/>
          <p:cNvSpPr/>
          <p:nvPr/>
        </p:nvSpPr>
        <p:spPr>
          <a:xfrm>
            <a:off x="2517696" y="1916668"/>
            <a:ext cx="100731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java.util.StringJoiner Utility Class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6" y="305538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3832979"/>
            <a:ext cx="28404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String Manipulation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17696" y="4313396"/>
            <a:ext cx="2976086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String class provides a wealth of methods for manipulating textual data, such as concatenation, substring extraction, and character-level operations.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38" y="305538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27038" y="3832979"/>
            <a:ext cx="297608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Searching and Comparison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27038" y="4660582"/>
            <a:ext cx="297608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Utility methods like indexOf(), contains(), and equals() enable efficient searching and comparison of string values.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380" y="305538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38329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 Conversion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36380" y="4313396"/>
            <a:ext cx="297620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String class can be easily converted to and from other data types, such as numbers and booleans, using methods like parseInt() and valueOf().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082791" y="888106"/>
            <a:ext cx="9317466" cy="176351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b"/>
          <a:lstStyle/>
          <a:p>
            <a:pPr algn="just">
              <a:lnSpc>
                <a:spcPts val="5468"/>
              </a:lnSpc>
            </a:pPr>
            <a:r>
              <a:rPr lang="en-US" sz="4400" b="1" kern="0" spc="-44" dirty="0" err="1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Java.util.StringJoiner</a:t>
            </a: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 Utility</a:t>
            </a:r>
            <a:endParaRPr lang="en-US" sz="4350" dirty="0">
              <a:solidFill>
                <a:srgbClr val="000000"/>
              </a:solidFill>
              <a:latin typeface="Aptos Light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5468"/>
              </a:lnSpc>
            </a:pPr>
            <a:r>
              <a:rPr lang="en-US" sz="4350" b="1" kern="0" spc="-44" dirty="0">
                <a:solidFill>
                  <a:srgbClr val="000000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Class Demonstration</a:t>
            </a:r>
            <a:endParaRPr lang="en-US" sz="4350" dirty="0"/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1E67CFB2-594D-F111-3F1A-DD99BAC2B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33" y="2885123"/>
            <a:ext cx="9750669" cy="41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5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864</Words>
  <Application>Microsoft Office PowerPoint</Application>
  <PresentationFormat>Custom</PresentationFormat>
  <Paragraphs>88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BohoVogueVTI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Pavan S</cp:lastModifiedBy>
  <cp:revision>256</cp:revision>
  <dcterms:created xsi:type="dcterms:W3CDTF">2024-05-19T16:05:21Z</dcterms:created>
  <dcterms:modified xsi:type="dcterms:W3CDTF">2024-05-20T07:00:48Z</dcterms:modified>
</cp:coreProperties>
</file>