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70" r:id="rId11"/>
    <p:sldId id="264" r:id="rId12"/>
    <p:sldId id="268" r:id="rId13"/>
    <p:sldId id="266" r:id="rId14"/>
    <p:sldId id="267" r:id="rId15"/>
    <p:sldId id="265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121-F621-48F0-9312-5E4594975392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A63C-B2C8-467B-A1E4-CA2415A89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02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121-F621-48F0-9312-5E4594975392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A63C-B2C8-467B-A1E4-CA2415A89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4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121-F621-48F0-9312-5E4594975392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A63C-B2C8-467B-A1E4-CA2415A89CB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933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121-F621-48F0-9312-5E4594975392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A63C-B2C8-467B-A1E4-CA2415A89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854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121-F621-48F0-9312-5E4594975392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A63C-B2C8-467B-A1E4-CA2415A89CB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988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121-F621-48F0-9312-5E4594975392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A63C-B2C8-467B-A1E4-CA2415A89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121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121-F621-48F0-9312-5E4594975392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A63C-B2C8-467B-A1E4-CA2415A89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96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121-F621-48F0-9312-5E4594975392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A63C-B2C8-467B-A1E4-CA2415A89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22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121-F621-48F0-9312-5E4594975392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A63C-B2C8-467B-A1E4-CA2415A89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54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121-F621-48F0-9312-5E4594975392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A63C-B2C8-467B-A1E4-CA2415A89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33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121-F621-48F0-9312-5E4594975392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A63C-B2C8-467B-A1E4-CA2415A89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37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121-F621-48F0-9312-5E4594975392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A63C-B2C8-467B-A1E4-CA2415A89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40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121-F621-48F0-9312-5E4594975392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A63C-B2C8-467B-A1E4-CA2415A89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43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121-F621-48F0-9312-5E4594975392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A63C-B2C8-467B-A1E4-CA2415A89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97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121-F621-48F0-9312-5E4594975392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A63C-B2C8-467B-A1E4-CA2415A89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0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A63C-B2C8-467B-A1E4-CA2415A89CB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121-F621-48F0-9312-5E4594975392}" type="datetimeFigureOut">
              <a:rPr lang="en-IN" smtClean="0"/>
              <a:t>16-11-2019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31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4F121-F621-48F0-9312-5E4594975392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EAA63C-B2C8-467B-A1E4-CA2415A89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56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F22C-876D-4BE4-B8FC-4F55CA08C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519" y="973432"/>
            <a:ext cx="7530916" cy="2165431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Playing Atari with Deep Reinforcement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0ACDE-17D7-4503-8B57-08185F0CE95C}"/>
              </a:ext>
            </a:extLst>
          </p:cNvPr>
          <p:cNvSpPr txBox="1"/>
          <p:nvPr/>
        </p:nvSpPr>
        <p:spPr>
          <a:xfrm>
            <a:off x="384313" y="4134678"/>
            <a:ext cx="731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:</a:t>
            </a:r>
          </a:p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Harmeet Singh-2017A3PS0333P</a:t>
            </a:r>
          </a:p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Sikawat Pawankumar-2017A7PS0039P</a:t>
            </a:r>
          </a:p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Kamal Khemka-2017A1PS0691P</a:t>
            </a:r>
          </a:p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60572A5-817E-4E6A-A699-BDE36F908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513" y="4308479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2725-FA99-4D95-8CB7-32EEEDD9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and </a:t>
            </a:r>
            <a:r>
              <a:rPr lang="en-IN" sz="5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  <a:endParaRPr lang="en-IN" sz="5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9F4C-4C20-4F0F-BA30-B7A9D855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1038"/>
            <a:ext cx="8596668" cy="4517362"/>
          </a:xfrm>
        </p:spPr>
        <p:txBody>
          <a:bodyPr/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Stochastic method is used : Actions Required at every step.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frames used: To reduce computations and increase the number of games played by the agent.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Epsilon Value: To fill the Q-table faster. After some time, it settles to a value of 0.1 and the actions are selected at random.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Output per action: Ability to compute Q-values for all possible actions in a state with only one forward pass.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is processed ,turned to grayscale and cropped to a size of 84x84:  To decrease the computation and have even less memory storage.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3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15AE-8DAA-48EF-B140-5B10F082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  <a:latin typeface="Nyala" panose="020B0604020202020204" pitchFamily="2" charset="0"/>
                <a:ea typeface="Ebrima" panose="02000000000000000000" pitchFamily="2" charset="0"/>
                <a:cs typeface="Ebrima" panose="02000000000000000000" pitchFamily="2" charset="0"/>
              </a:rPr>
              <a:t>Improvement Methods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0EB4C-7203-4535-B254-0BE4B0B6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04110"/>
          </a:xfrm>
        </p:spPr>
        <p:txBody>
          <a:bodyPr/>
          <a:lstStyle/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Different minibatch sizes – 20/30/40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Different Discount Rate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Variable </a:t>
            </a:r>
            <a:r>
              <a:rPr lang="el-GR" sz="2000" dirty="0">
                <a:solidFill>
                  <a:schemeClr val="accent1">
                    <a:lumMod val="50000"/>
                  </a:schemeClr>
                </a:solidFill>
              </a:rPr>
              <a:t>ε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(epsilon) rate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Different Replay Memory Size – 0.5m/1m/2m (m-million)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Inclusion of learning rate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Different replay start size – 5k/10k/15k (k-thousand)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Different Action Repeat States – 4/6/8/10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Variable/Different Learning Rate</a:t>
            </a: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71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B45B-9134-4500-9662-3E8DD81E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53291"/>
            <a:ext cx="8596668" cy="132080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Nyala" panose="020B0604020202020204" pitchFamily="2" charset="0"/>
                <a:ea typeface="Ebrima" panose="02000000000000000000" pitchFamily="2" charset="0"/>
                <a:cs typeface="Ebrima" panose="02000000000000000000" pitchFamily="2" charset="0"/>
              </a:rPr>
              <a:t>Variable </a:t>
            </a:r>
            <a:r>
              <a:rPr lang="el-GR" dirty="0">
                <a:solidFill>
                  <a:schemeClr val="accent1">
                    <a:lumMod val="50000"/>
                  </a:schemeClr>
                </a:solidFill>
              </a:rPr>
              <a:t>ε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Nyala" panose="020B0604020202020204" pitchFamily="2" charset="0"/>
                <a:ea typeface="Ebrima" panose="02000000000000000000" pitchFamily="2" charset="0"/>
                <a:cs typeface="Ebrima" panose="02000000000000000000" pitchFamily="2" charset="0"/>
              </a:rPr>
              <a:t>(epsilon) rate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89" y="1590764"/>
            <a:ext cx="6324357" cy="4743269"/>
          </a:xfrm>
        </p:spPr>
      </p:pic>
    </p:spTree>
    <p:extLst>
      <p:ext uri="{BB962C8B-B14F-4D97-AF65-F5344CB8AC3E}">
        <p14:creationId xmlns:p14="http://schemas.microsoft.com/office/powerpoint/2010/main" val="21143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0D02-4665-47C0-A9B9-3E3BDE4E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92480"/>
            <a:ext cx="8596668" cy="132080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Nyala" panose="020B0604020202020204" pitchFamily="2" charset="0"/>
                <a:ea typeface="Ebrima" panose="02000000000000000000" pitchFamily="2" charset="0"/>
                <a:cs typeface="Ebrima" panose="02000000000000000000" pitchFamily="2" charset="0"/>
              </a:rPr>
              <a:t>Training Progress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086" y="1786709"/>
            <a:ext cx="6546148" cy="4379741"/>
          </a:xfrm>
        </p:spPr>
      </p:pic>
    </p:spTree>
    <p:extLst>
      <p:ext uri="{BB962C8B-B14F-4D97-AF65-F5344CB8AC3E}">
        <p14:creationId xmlns:p14="http://schemas.microsoft.com/office/powerpoint/2010/main" val="386848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736D-DAEC-4F13-A3C7-A7207CDA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85" y="839788"/>
            <a:ext cx="8596668" cy="132080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Nyala" panose="020B0604020202020204" pitchFamily="2" charset="0"/>
                <a:ea typeface="Ebrima" panose="02000000000000000000" pitchFamily="2" charset="0"/>
                <a:cs typeface="Ebrima" panose="02000000000000000000" pitchFamily="2" charset="0"/>
              </a:rPr>
              <a:t>Training Progress (Contd.)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42" y="1886268"/>
            <a:ext cx="6522526" cy="4340641"/>
          </a:xfrm>
        </p:spPr>
      </p:pic>
    </p:spTree>
    <p:extLst>
      <p:ext uri="{BB962C8B-B14F-4D97-AF65-F5344CB8AC3E}">
        <p14:creationId xmlns:p14="http://schemas.microsoft.com/office/powerpoint/2010/main" val="17468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B508-7D58-4492-A2C8-55EB9C7D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87376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Nyala" panose="020B0604020202020204" pitchFamily="2" charset="0"/>
                <a:ea typeface="Ebrima" panose="02000000000000000000" pitchFamily="2" charset="0"/>
                <a:cs typeface="Ebrima" panose="02000000000000000000" pitchFamily="2" charset="0"/>
              </a:rPr>
              <a:t>Snapshots of our </a:t>
            </a:r>
            <a:r>
              <a:rPr lang="en-IN" sz="4000" dirty="0" smtClean="0">
                <a:solidFill>
                  <a:schemeClr val="accent1">
                    <a:lumMod val="50000"/>
                  </a:schemeClr>
                </a:solidFill>
                <a:latin typeface="Nyala" panose="020B0604020202020204" pitchFamily="2" charset="0"/>
                <a:ea typeface="Ebrima" panose="02000000000000000000" pitchFamily="2" charset="0"/>
                <a:cs typeface="Ebrima" panose="02000000000000000000" pitchFamily="2" charset="0"/>
              </a:rPr>
              <a:t>Game in start</a:t>
            </a:r>
            <a:endParaRPr lang="en-IN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00" y="2194560"/>
            <a:ext cx="4217726" cy="409511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9" y="2194560"/>
            <a:ext cx="4216332" cy="407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0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Nyala" panose="020B0604020202020204" pitchFamily="2" charset="0"/>
                <a:ea typeface="Ebrima" panose="02000000000000000000" pitchFamily="2" charset="0"/>
                <a:cs typeface="Ebrima" panose="02000000000000000000" pitchFamily="2" charset="0"/>
              </a:rPr>
              <a:t>Game after a little training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63" y="1930400"/>
            <a:ext cx="3291840" cy="4320540"/>
          </a:xfrm>
        </p:spPr>
      </p:pic>
    </p:spTree>
    <p:extLst>
      <p:ext uri="{BB962C8B-B14F-4D97-AF65-F5344CB8AC3E}">
        <p14:creationId xmlns:p14="http://schemas.microsoft.com/office/powerpoint/2010/main" val="160171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168" y="2487159"/>
            <a:ext cx="6428860" cy="1614577"/>
          </a:xfrm>
        </p:spPr>
        <p:txBody>
          <a:bodyPr>
            <a:normAutofit/>
          </a:bodyPr>
          <a:lstStyle/>
          <a:p>
            <a:r>
              <a:rPr lang="en-IN" sz="8000" dirty="0" smtClean="0">
                <a:solidFill>
                  <a:schemeClr val="accent1">
                    <a:lumMod val="50000"/>
                  </a:schemeClr>
                </a:solidFill>
              </a:rPr>
              <a:t>THANK YOU</a:t>
            </a:r>
            <a:endParaRPr lang="en-IN" sz="8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1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04F1-92E2-4164-99A9-A4F4B026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Atari 2600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22E6A-905D-4F27-BDBB-AB40D2688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775199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Game Console Released in 1977.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Gained Popularity in 1980 with the launch of “Space Invaders”.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Became the best selling console with more than a million units sold in 1979 and sales doubling every year.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Atari developers and other companies released more than 500 games during it’s whole lifespan.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Specifications</a:t>
            </a:r>
          </a:p>
          <a:p>
            <a:pPr lvl="1"/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1.19 MHz 8 bit Processor</a:t>
            </a:r>
          </a:p>
          <a:p>
            <a:pPr lvl="1"/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 bytes Ram</a:t>
            </a:r>
          </a:p>
          <a:p>
            <a:pPr lvl="1"/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 6507 Technology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3AF609-CEA3-45AE-B3AD-6CB3A528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3525"/>
            <a:ext cx="2857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C797-6FD2-42D0-B15B-10C30BF9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B5DD-6754-4FE6-A3DB-44693486A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6812"/>
            <a:ext cx="8596668" cy="4371588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mind, a company founded in 2010 and acquired by Google in 2014, demonstrated an AI system that could surpass Human abilities on various games from Atari 2600.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Algorithm is applied on 7 Atari games and the results showed that it surpassed humans in 3 of them.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prepared is a Convolutional Neural Network, with some variation of Q-Learning.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given is raw pixels and output is a value function which estimates future rewards.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ED8714-B61F-4F7B-96F9-6161B542B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708" y="816637"/>
            <a:ext cx="2381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8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FC75-F43C-4C85-BF26-630C97AC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7F8AD-1DC8-4C66-A4DE-AD9DF263F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1800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 Algorithms that can be applied to various areas like Robotics , Video Gaming , Finance etc.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RL-task is about training an agent to interact with the environment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 Arrives at different scenarios called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states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performing certain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actions.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There’s only one purpose- to maximize it’s total reward across an episode.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state is a consequence of its previous state and storing all this information for even short games is infeasible.</a:t>
            </a:r>
          </a:p>
        </p:txBody>
      </p:sp>
    </p:spTree>
    <p:extLst>
      <p:ext uri="{BB962C8B-B14F-4D97-AF65-F5344CB8AC3E}">
        <p14:creationId xmlns:p14="http://schemas.microsoft.com/office/powerpoint/2010/main" val="24796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9C53-D7F1-4260-810A-D044AFBA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RL ( Ctd.)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8F137-A27A-4DFF-8517-4D60E3E42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278"/>
            <a:ext cx="8596668" cy="5161721"/>
          </a:xfrm>
        </p:spPr>
        <p:txBody>
          <a:bodyPr>
            <a:normAutofit fontScale="62500" lnSpcReduction="20000"/>
          </a:bodyPr>
          <a:lstStyle/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Assumption: Each state follows a Markov Property, each state depends only on the previous state and the transition.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Reward that the agent gets is also called Q-Value and is given by: </a:t>
            </a:r>
            <a:r>
              <a:rPr lang="en-IN" sz="3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Q(s,a)=r(s,a) + gamma*Q’(</a:t>
            </a:r>
            <a:r>
              <a:rPr lang="en-IN" sz="3800" b="1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s’,a</a:t>
            </a:r>
            <a:r>
              <a:rPr lang="en-IN" sz="3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gamma is called the discount factor.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our model we have take gamma=0.99. Gamma controls the contribution of rewards in the future.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Deep Q-Learning, We use a neural network to estimate Q Value as the number of cells in the table (states vs actions) can be huge.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state is given as the input and Q-value of all the possible outputs is generated.</a:t>
            </a:r>
          </a:p>
          <a:p>
            <a:endParaRPr lang="en-IN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8646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448-AD75-4B15-9454-B5385463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 in a DQN.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00F43-5E96-4388-967A-358B7EB0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the past Experience is stored in the user memory.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action to be performed is determined by the maximum output of the Q-Network.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loss function is mean squared error of the predicted Q-Value and the target Q-Value : Q*.</a:t>
            </a:r>
          </a:p>
          <a:p>
            <a:pPr>
              <a:buFont typeface="+mj-lt"/>
              <a:buAutoNum type="arabicPeriod"/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5DA84-F2C8-42C8-9FAE-51717358B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130" y="4651075"/>
            <a:ext cx="4017893" cy="16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3C96-7D2A-44E7-96FC-B8EBBDC6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Q-Learning vs Deep Q-Learning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46747-895F-4037-99EF-DB174BBAE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243"/>
            <a:ext cx="8596668" cy="4557119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 Learning helps to figure out the agent exactly what action to play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it has 2 limitations: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amount of time required to explore each state from the table is large.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memory stored will be huge, in the paper implementation, approx. 9 Gb of space will be required for storing 10 million frames. ‘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where Deep Q-Learning is helpful.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algorithm is predicting its own value ahead, but still it will be able to converge eventually to the correct Q-function.</a:t>
            </a:r>
          </a:p>
        </p:txBody>
      </p:sp>
    </p:spTree>
    <p:extLst>
      <p:ext uri="{BB962C8B-B14F-4D97-AF65-F5344CB8AC3E}">
        <p14:creationId xmlns:p14="http://schemas.microsoft.com/office/powerpoint/2010/main" val="212810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F7A1-6DF6-4970-912F-AE90CCAC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5400" dirty="0" smtClean="0">
                <a:solidFill>
                  <a:schemeClr val="accent1">
                    <a:lumMod val="50000"/>
                  </a:schemeClr>
                </a:solidFill>
              </a:rPr>
              <a:t>ε</a:t>
            </a:r>
            <a:r>
              <a:rPr lang="en-IN" sz="5400" dirty="0" smtClean="0">
                <a:solidFill>
                  <a:schemeClr val="accent1">
                    <a:lumMod val="50000"/>
                  </a:schemeClr>
                </a:solidFill>
                <a:latin typeface="Nyala" panose="020B0604020202020204" pitchFamily="2" charset="0"/>
                <a:ea typeface="Ebrima" panose="02000000000000000000" pitchFamily="2" charset="0"/>
                <a:cs typeface="Ebrima" panose="02000000000000000000" pitchFamily="2" charset="0"/>
              </a:rPr>
              <a:t>-</a:t>
            </a:r>
            <a:r>
              <a:rPr lang="en-IN" sz="5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Policy</a:t>
            </a:r>
            <a:endParaRPr lang="en-IN" sz="5400" dirty="0">
              <a:solidFill>
                <a:schemeClr val="accent1">
                  <a:lumMod val="50000"/>
                </a:schemeClr>
              </a:solidFill>
              <a:latin typeface="Nyala" panose="020B0604020202020204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84F4C-148C-4FC9-B540-38979FE84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0017"/>
            <a:ext cx="8596668" cy="4411345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Policies simply indicate what action to take for any given state.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network should not follow a random policy otherwise it wont learn anything.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Still, Sometimes the network should select a random policy so that it can learn about some advanced states in the game.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Strategy known as </a:t>
            </a:r>
            <a:r>
              <a:rPr lang="el-GR" sz="2400" dirty="0" smtClean="0">
                <a:solidFill>
                  <a:schemeClr val="accent1">
                    <a:lumMod val="50000"/>
                  </a:schemeClr>
                </a:solidFill>
              </a:rPr>
              <a:t>ε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-greedy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probability that we choose an action at random and otherwise we choose the greedy action.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Starting with a high </a:t>
            </a:r>
            <a:r>
              <a:rPr lang="el-GR" sz="2400" dirty="0">
                <a:solidFill>
                  <a:schemeClr val="accent1">
                    <a:lumMod val="50000"/>
                  </a:schemeClr>
                </a:solidFill>
              </a:rPr>
              <a:t>ε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we linearly decrease it’s value to 0.1 after a few iterations.</a:t>
            </a:r>
          </a:p>
        </p:txBody>
      </p:sp>
    </p:spTree>
    <p:extLst>
      <p:ext uri="{BB962C8B-B14F-4D97-AF65-F5344CB8AC3E}">
        <p14:creationId xmlns:p14="http://schemas.microsoft.com/office/powerpoint/2010/main" val="27791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B19E-8484-4105-9894-572B55BA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  <a:latin typeface="Nyala" panose="020B0604020202020204" pitchFamily="2" charset="0"/>
                <a:ea typeface="Ebrima" panose="02000000000000000000" pitchFamily="2" charset="0"/>
                <a:cs typeface="Ebrima" panose="02000000000000000000" pitchFamily="2" charset="0"/>
              </a:rPr>
              <a:t>What our code </a:t>
            </a:r>
            <a:r>
              <a:rPr lang="en-IN" sz="4400" dirty="0" smtClean="0">
                <a:solidFill>
                  <a:schemeClr val="accent1">
                    <a:lumMod val="50000"/>
                  </a:schemeClr>
                </a:solidFill>
                <a:latin typeface="Nyala" panose="020B0604020202020204" pitchFamily="2" charset="0"/>
                <a:ea typeface="Ebrima" panose="02000000000000000000" pitchFamily="2" charset="0"/>
                <a:cs typeface="Ebrima" panose="02000000000000000000" pitchFamily="2" charset="0"/>
              </a:rPr>
              <a:t>does??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7AA2A-EC7C-44CE-8270-08A85979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531"/>
            <a:ext cx="8596668" cy="4331832"/>
          </a:xfrm>
        </p:spPr>
        <p:txBody>
          <a:bodyPr/>
          <a:lstStyle/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Render an environment for the game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Takes a snapshot of game screen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Process it through CNN to obtain a low-dimensional grayscale image which serves as a ‘state’ of the game.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Applying  </a:t>
            </a:r>
            <a:r>
              <a:rPr lang="el-GR" sz="2000" dirty="0">
                <a:solidFill>
                  <a:schemeClr val="accent1">
                    <a:lumMod val="50000"/>
                  </a:schemeClr>
                </a:solidFill>
              </a:rPr>
              <a:t>ε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-greedy policy, chooses an action from the possible actions provided from emulator.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Obtain the change in game score by the emulator and obtain reward.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Chooses the best possible action using Q-Learning algorithm.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Stores the state for future reference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6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617</TotalTime>
  <Words>867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Ebrima</vt:lpstr>
      <vt:lpstr>Nyala</vt:lpstr>
      <vt:lpstr>Trebuchet MS</vt:lpstr>
      <vt:lpstr>Wingdings 3</vt:lpstr>
      <vt:lpstr>Facet</vt:lpstr>
      <vt:lpstr>Playing Atari with Deep Reinforcement Learning</vt:lpstr>
      <vt:lpstr>Atari 2600</vt:lpstr>
      <vt:lpstr>About the Paper</vt:lpstr>
      <vt:lpstr>Deep Reinforcement Learning</vt:lpstr>
      <vt:lpstr>Deep RL ( Ctd.)</vt:lpstr>
      <vt:lpstr>Steps in a DQN.</vt:lpstr>
      <vt:lpstr>Q-Learning vs Deep Q-Learning</vt:lpstr>
      <vt:lpstr>ε-Policy</vt:lpstr>
      <vt:lpstr>What our code does??</vt:lpstr>
      <vt:lpstr>What and Why</vt:lpstr>
      <vt:lpstr>Improvement Methods</vt:lpstr>
      <vt:lpstr>Variable ε(epsilon) rate</vt:lpstr>
      <vt:lpstr>Training Progress</vt:lpstr>
      <vt:lpstr>Training Progress (Contd.)</vt:lpstr>
      <vt:lpstr>Snapshots of our Game in start</vt:lpstr>
      <vt:lpstr>Game after a little training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Atari with Deep Reinforcement Learning</dc:title>
  <dc:creator>Pawan Sikawat</dc:creator>
  <cp:lastModifiedBy>Windows User</cp:lastModifiedBy>
  <cp:revision>39</cp:revision>
  <dcterms:created xsi:type="dcterms:W3CDTF">2019-11-16T07:18:50Z</dcterms:created>
  <dcterms:modified xsi:type="dcterms:W3CDTF">2019-11-16T17:48:06Z</dcterms:modified>
</cp:coreProperties>
</file>