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ur, Pawanjeet" initials="KP" lastIdx="2" clrIdx="0">
    <p:extLst>
      <p:ext uri="{19B8F6BF-5375-455C-9EA6-DF929625EA0E}">
        <p15:presenceInfo xmlns:p15="http://schemas.microsoft.com/office/powerpoint/2012/main" userId="S::pkaur21@uic.edu::50ca34f6-ac77-4be9-ab4e-9c15b845b61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6194"/>
  </p:normalViewPr>
  <p:slideViewPr>
    <p:cSldViewPr snapToGrid="0">
      <p:cViewPr varScale="1">
        <p:scale>
          <a:sx n="81" d="100"/>
          <a:sy n="81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8T14:37:45.037" idx="1">
    <p:pos x="10" y="10"/>
    <p:text>Block nested join</p:text>
    <p:extLst>
      <p:ext uri="{C676402C-5697-4E1C-873F-D02D1690AC5C}">
        <p15:threadingInfo xmlns:p15="http://schemas.microsoft.com/office/powerpoint/2012/main" timeZoneBias="360"/>
      </p:ext>
    </p:extLst>
  </p:cm>
  <p:cm authorId="1" dt="2020-02-08T14:37:55.628" idx="2">
    <p:pos x="106" y="106"/>
    <p:text>1% satisfy - 10 pages 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4BDE1-BA41-144B-88AC-EBDF72E44020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B8986-BAEA-044F-B38D-84144F1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3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(1% has bid – 100) + 10 ( write cost) + 500 ( scan sailor) + 250 ( half satisfy rating condition) + (block nested loop cost)</a:t>
            </a:r>
          </a:p>
          <a:p>
            <a:endParaRPr lang="en-US" dirty="0"/>
          </a:p>
          <a:p>
            <a:r>
              <a:rPr lang="en-US" dirty="0"/>
              <a:t>Block size assume = 7  - 2 ( input + output)</a:t>
            </a:r>
          </a:p>
          <a:p>
            <a:endParaRPr lang="en-US" dirty="0"/>
          </a:p>
          <a:p>
            <a:r>
              <a:rPr lang="en-US" dirty="0"/>
              <a:t>10 pages for T1</a:t>
            </a:r>
          </a:p>
          <a:p>
            <a:endParaRPr lang="en-US" dirty="0"/>
          </a:p>
          <a:p>
            <a:r>
              <a:rPr lang="en-US" dirty="0"/>
              <a:t>10 + 2  * 250 = 510 </a:t>
            </a:r>
          </a:p>
          <a:p>
            <a:endParaRPr lang="en-US" dirty="0"/>
          </a:p>
          <a:p>
            <a:r>
              <a:rPr lang="en-US" dirty="0"/>
              <a:t>Total = 1000 + 10 +500 + 250 + 510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B8986-BAEA-044F-B38D-84144F1C6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Reserves -&gt;  </a:t>
            </a:r>
          </a:p>
          <a:p>
            <a:endParaRPr lang="en-US" dirty="0"/>
          </a:p>
          <a:p>
            <a:r>
              <a:rPr lang="en-US" dirty="0"/>
              <a:t> 10 pages of reserves with bid 100  so the cost is 10 </a:t>
            </a:r>
          </a:p>
          <a:p>
            <a:endParaRPr lang="en-US" dirty="0"/>
          </a:p>
          <a:p>
            <a:r>
              <a:rPr lang="en-US" dirty="0"/>
              <a:t>Number of tuples – 10 * 100 = 1000 tuples </a:t>
            </a:r>
          </a:p>
          <a:p>
            <a:endParaRPr lang="en-US" dirty="0"/>
          </a:p>
          <a:p>
            <a:r>
              <a:rPr lang="en-US" dirty="0"/>
              <a:t>Join complexity = 1000 * 1 = 1000 </a:t>
            </a:r>
          </a:p>
          <a:p>
            <a:r>
              <a:rPr lang="en-US" dirty="0"/>
              <a:t>Total = 1000 + 10 = 1010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B8986-BAEA-044F-B38D-84144F1C6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 + 1  =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B8986-BAEA-044F-B38D-84144F1C6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3E7-712B-4A40-A6E4-886B4CCFB9EA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6F65-5574-47B6-BECF-124BEBB3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2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3E7-712B-4A40-A6E4-886B4CCFB9EA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6F65-5574-47B6-BECF-124BEBB3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3E7-712B-4A40-A6E4-886B4CCFB9EA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6F65-5574-47B6-BECF-124BEBB3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3E7-712B-4A40-A6E4-886B4CCFB9EA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6F65-5574-47B6-BECF-124BEBB3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0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3E7-712B-4A40-A6E4-886B4CCFB9EA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6F65-5574-47B6-BECF-124BEBB3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3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3E7-712B-4A40-A6E4-886B4CCFB9EA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6F65-5574-47B6-BECF-124BEBB3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3E7-712B-4A40-A6E4-886B4CCFB9EA}" type="datetimeFigureOut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6F65-5574-47B6-BECF-124BEBB3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6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3E7-712B-4A40-A6E4-886B4CCFB9EA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6F65-5574-47B6-BECF-124BEBB3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3E7-712B-4A40-A6E4-886B4CCFB9EA}" type="datetimeFigureOut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6F65-5574-47B6-BECF-124BEBB3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3E7-712B-4A40-A6E4-886B4CCFB9EA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6F65-5574-47B6-BECF-124BEBB3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1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3E7-712B-4A40-A6E4-886B4CCFB9EA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A6F65-5574-47B6-BECF-124BEBB3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93E7-712B-4A40-A6E4-886B4CCFB9EA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A6F65-5574-47B6-BECF-124BEBB3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8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66" y="1486729"/>
            <a:ext cx="2866667" cy="57142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428659"/>
            <a:ext cx="1219048" cy="552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50" y="2436847"/>
            <a:ext cx="638095" cy="4952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753100" y="9906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78500" y="203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0374" y="3031214"/>
            <a:ext cx="120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sid = sid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6604" y="4223468"/>
            <a:ext cx="131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Reserves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0004" y="4223468"/>
            <a:ext cx="98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Sailor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770783" y="3581400"/>
            <a:ext cx="779117" cy="6420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57900" y="3581400"/>
            <a:ext cx="872104" cy="6420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47950" y="5645868"/>
            <a:ext cx="730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Figure 12.3: Query Expressed as a Relational Algebra Tree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725" y="428659"/>
            <a:ext cx="3971925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SELECT 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S.sname</a:t>
            </a:r>
            <a:endParaRPr lang="en-US" sz="2000" dirty="0">
              <a:ln>
                <a:solidFill>
                  <a:schemeClr val="accent1"/>
                </a:solidFill>
              </a:ln>
              <a:solidFill>
                <a:srgbClr val="0070C0"/>
              </a:solidFill>
            </a:endParaRP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FROM   Reserves R, Sailor S</a:t>
            </a: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WHERE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R.sid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=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S.sid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AND</a:t>
            </a: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            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R.bid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= 100 AND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S.rating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&gt; 5</a:t>
            </a:r>
          </a:p>
        </p:txBody>
      </p:sp>
    </p:spTree>
    <p:extLst>
      <p:ext uri="{BB962C8B-B14F-4D97-AF65-F5344CB8AC3E}">
        <p14:creationId xmlns:p14="http://schemas.microsoft.com/office/powerpoint/2010/main" val="294274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66" y="1486729"/>
            <a:ext cx="2866667" cy="57142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428659"/>
            <a:ext cx="1219048" cy="552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50" y="2563847"/>
            <a:ext cx="638095" cy="4952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753100" y="9906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78500" y="203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0374" y="3031214"/>
            <a:ext cx="120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sid = sid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6604" y="4223468"/>
            <a:ext cx="131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Reserves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0004" y="4223468"/>
            <a:ext cx="98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Sailor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770783" y="3581400"/>
            <a:ext cx="779117" cy="6420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57900" y="3581400"/>
            <a:ext cx="872104" cy="6420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93003" y="5518868"/>
            <a:ext cx="672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Figure 12.4: Query Evaluation Plan for Sample Query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29880" y="428659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(On-the-fly)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5280" y="1597059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(On-the-fly)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5280" y="2613059"/>
            <a:ext cx="21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(Simple nested loop)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55280" y="4264059"/>
            <a:ext cx="120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(File scan)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92680" y="4289459"/>
            <a:ext cx="120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(File scan)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725" y="301659"/>
            <a:ext cx="3971925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SELECT 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S.sname</a:t>
            </a:r>
            <a:endParaRPr lang="en-US" sz="2000" dirty="0">
              <a:ln>
                <a:solidFill>
                  <a:schemeClr val="accent1"/>
                </a:solidFill>
              </a:ln>
              <a:solidFill>
                <a:srgbClr val="0070C0"/>
              </a:solidFill>
            </a:endParaRP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FROM   Reserves R, Sailor S</a:t>
            </a: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WHERE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R.sid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=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S.sid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AND</a:t>
            </a: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            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R.bid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= 100 AND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S.rating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&gt; 5</a:t>
            </a:r>
          </a:p>
        </p:txBody>
      </p:sp>
    </p:spTree>
    <p:extLst>
      <p:ext uri="{BB962C8B-B14F-4D97-AF65-F5344CB8AC3E}">
        <p14:creationId xmlns:p14="http://schemas.microsoft.com/office/powerpoint/2010/main" val="163749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428659"/>
            <a:ext cx="1219048" cy="552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50" y="1674847"/>
            <a:ext cx="638095" cy="4952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5753100" y="1031063"/>
            <a:ext cx="7620" cy="5937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0374" y="2142214"/>
            <a:ext cx="120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sid = sid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2784" y="4746194"/>
            <a:ext cx="1522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Reserves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684889" y="2692400"/>
            <a:ext cx="865013" cy="638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57900" y="2692400"/>
            <a:ext cx="872104" cy="5980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93003" y="5899868"/>
            <a:ext cx="575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Figure 12.6: A Second Query Evaluation Plan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40880" y="428659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(On-the-fly)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6279" y="1724059"/>
            <a:ext cx="180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(Sort-merge join)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82280" y="4772059"/>
            <a:ext cx="120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(File scan)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8680" y="4797459"/>
            <a:ext cx="120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(File scan)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89" y="3290499"/>
            <a:ext cx="1360216" cy="6035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9" y="3337591"/>
            <a:ext cx="1382619" cy="47555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30999" y="4734615"/>
            <a:ext cx="132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Sailor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508500" y="3977463"/>
            <a:ext cx="7620" cy="5937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175500" y="3977463"/>
            <a:ext cx="7620" cy="5937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07680" y="327345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(Scan: write to</a:t>
            </a:r>
          </a:p>
          <a:p>
            <a:r>
              <a:rPr lang="en-US" dirty="0">
                <a:solidFill>
                  <a:srgbClr val="0070C0"/>
                </a:solidFill>
              </a:rPr>
              <a:t>  temp T2)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4080" y="329885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(Scan: write to</a:t>
            </a:r>
          </a:p>
          <a:p>
            <a:r>
              <a:rPr lang="en-US" dirty="0">
                <a:solidFill>
                  <a:srgbClr val="0070C0"/>
                </a:solidFill>
              </a:rPr>
              <a:t>  temp T1)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725" y="301659"/>
            <a:ext cx="3971925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SELECT 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S.sname</a:t>
            </a:r>
            <a:endParaRPr lang="en-US" sz="2000" dirty="0">
              <a:ln>
                <a:solidFill>
                  <a:schemeClr val="accent1"/>
                </a:solidFill>
              </a:ln>
              <a:solidFill>
                <a:srgbClr val="0070C0"/>
              </a:solidFill>
            </a:endParaRP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FROM   Reserves R, Sailor S</a:t>
            </a: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WHERE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R.sid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=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S.sid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AND</a:t>
            </a: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            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R.bid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= 100 AND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S.rating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&gt; 5</a:t>
            </a:r>
          </a:p>
        </p:txBody>
      </p:sp>
    </p:spTree>
    <p:extLst>
      <p:ext uri="{BB962C8B-B14F-4D97-AF65-F5344CB8AC3E}">
        <p14:creationId xmlns:p14="http://schemas.microsoft.com/office/powerpoint/2010/main" val="119255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301659"/>
            <a:ext cx="1219048" cy="552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50" y="2182847"/>
            <a:ext cx="638095" cy="4952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760720" y="821803"/>
            <a:ext cx="0" cy="42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0374" y="2523214"/>
            <a:ext cx="120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sid = sid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2784" y="4746194"/>
            <a:ext cx="1522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Reserves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684889" y="2946400"/>
            <a:ext cx="865013" cy="638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57900" y="2946400"/>
            <a:ext cx="872104" cy="5980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801" y="5899868"/>
            <a:ext cx="649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Figure 12.7: A Query Evaluation Plan Using Indexes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40880" y="301659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(On-the-fly)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6280" y="2178035"/>
            <a:ext cx="196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(Index nested loop</a:t>
            </a:r>
          </a:p>
          <a:p>
            <a:r>
              <a:rPr lang="en-US" dirty="0">
                <a:solidFill>
                  <a:srgbClr val="0070C0"/>
                </a:solidFill>
              </a:rPr>
              <a:t>  with pipelining)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43520" y="3544499"/>
            <a:ext cx="195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(Hash index on sid)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89" y="3544499"/>
            <a:ext cx="1360216" cy="6035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60" y="1217167"/>
            <a:ext cx="1382619" cy="47555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607976" y="3480754"/>
            <a:ext cx="132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Sailor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508500" y="4104463"/>
            <a:ext cx="7620" cy="5937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56962" y="3523130"/>
            <a:ext cx="241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(Use hash index: do not</a:t>
            </a:r>
          </a:p>
          <a:p>
            <a:r>
              <a:rPr lang="en-US" dirty="0">
                <a:solidFill>
                  <a:srgbClr val="0070C0"/>
                </a:solidFill>
              </a:rPr>
              <a:t>  write result to temp)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45356" y="4823138"/>
            <a:ext cx="200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(Hash index on bid)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760720" y="1724059"/>
            <a:ext cx="0" cy="443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66280" y="1216059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(On-the-fly)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2725" y="301659"/>
            <a:ext cx="3971925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SELECT 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S.sname</a:t>
            </a:r>
            <a:endParaRPr lang="en-US" sz="2000" dirty="0">
              <a:ln>
                <a:solidFill>
                  <a:schemeClr val="accent1"/>
                </a:solidFill>
              </a:ln>
              <a:solidFill>
                <a:srgbClr val="0070C0"/>
              </a:solidFill>
            </a:endParaRP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FROM   Reserves R, Sailor S</a:t>
            </a: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WHERE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R.sid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=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S.sid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AND</a:t>
            </a: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            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R.bid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= 100 AND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S.rating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&gt; 5</a:t>
            </a:r>
          </a:p>
        </p:txBody>
      </p:sp>
    </p:spTree>
    <p:extLst>
      <p:ext uri="{BB962C8B-B14F-4D97-AF65-F5344CB8AC3E}">
        <p14:creationId xmlns:p14="http://schemas.microsoft.com/office/powerpoint/2010/main" val="256934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47659"/>
            <a:ext cx="1219048" cy="552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50" y="1928847"/>
            <a:ext cx="638095" cy="4952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760720" y="567803"/>
            <a:ext cx="0" cy="429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0374" y="2269214"/>
            <a:ext cx="120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sid = sid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2784" y="5381194"/>
            <a:ext cx="1522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Reserves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684889" y="2692400"/>
            <a:ext cx="865013" cy="638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57900" y="2692400"/>
            <a:ext cx="872104" cy="5980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1876" y="6280868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Figure 12.8: A Query Evaluation Plan for the Second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40880" y="47659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(On-the-fly)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6280" y="1924035"/>
            <a:ext cx="196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(Index nested loop</a:t>
            </a:r>
          </a:p>
          <a:p>
            <a:r>
              <a:rPr lang="en-US" dirty="0">
                <a:solidFill>
                  <a:srgbClr val="0070C0"/>
                </a:solidFill>
              </a:rPr>
              <a:t>  with pipelining)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43520" y="3290499"/>
            <a:ext cx="195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(Hash index on sid)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89" y="4306499"/>
            <a:ext cx="1360216" cy="6035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60" y="963167"/>
            <a:ext cx="1382619" cy="47555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607976" y="3226754"/>
            <a:ext cx="132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Sailor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75962" y="4285130"/>
            <a:ext cx="241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(Use hash index: do not</a:t>
            </a:r>
          </a:p>
          <a:p>
            <a:r>
              <a:rPr lang="en-US" dirty="0">
                <a:solidFill>
                  <a:srgbClr val="0070C0"/>
                </a:solidFill>
              </a:rPr>
              <a:t>  write result to temp)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91356" y="5458138"/>
            <a:ext cx="200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(Hash index on bid)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760720" y="1470059"/>
            <a:ext cx="0" cy="443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66280" y="962059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(On-the-fly)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516120" y="3908459"/>
            <a:ext cx="0" cy="443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16120" y="4924459"/>
            <a:ext cx="0" cy="443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13280" y="3375059"/>
            <a:ext cx="130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(On-the-fly)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2725" y="301659"/>
            <a:ext cx="3971925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SELECT 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S.sname</a:t>
            </a:r>
            <a:endParaRPr lang="en-US" sz="2000" dirty="0">
              <a:ln>
                <a:solidFill>
                  <a:schemeClr val="accent1"/>
                </a:solidFill>
              </a:ln>
              <a:solidFill>
                <a:srgbClr val="0070C0"/>
              </a:solidFill>
            </a:endParaRP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FROM   Reserves R, Sailor S</a:t>
            </a: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WHERE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R.sid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=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S.sid</a:t>
            </a:r>
            <a:endParaRPr lang="en-US" sz="2000" dirty="0">
              <a:ln>
                <a:solidFill>
                  <a:schemeClr val="accent1"/>
                </a:solidFill>
              </a:ln>
              <a:solidFill>
                <a:srgbClr val="0070C0"/>
              </a:solidFill>
            </a:endParaRP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    AND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R.bid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= 100 AND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S.rating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&gt; 5</a:t>
            </a:r>
          </a:p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</a:rPr>
              <a:t>     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FF3300"/>
                </a:solidFill>
              </a:rPr>
              <a:t>AND </a:t>
            </a:r>
            <a:r>
              <a:rPr lang="en-US" sz="2000" dirty="0" err="1">
                <a:ln>
                  <a:solidFill>
                    <a:schemeClr val="accent1"/>
                  </a:solidFill>
                </a:ln>
                <a:solidFill>
                  <a:srgbClr val="FF3300"/>
                </a:solidFill>
              </a:rPr>
              <a:t>R.day</a:t>
            </a:r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rgbClr val="FF3300"/>
                </a:solidFill>
              </a:rPr>
              <a:t> = ‘8/9/2002’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83" y="3339883"/>
            <a:ext cx="2069073" cy="4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487</Words>
  <Application>Microsoft Macintosh PowerPoint</Application>
  <PresentationFormat>Widescreen</PresentationFormat>
  <Paragraphs>94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myultrabook</dc:creator>
  <cp:lastModifiedBy>Kaur, Pawanjeet</cp:lastModifiedBy>
  <cp:revision>29</cp:revision>
  <dcterms:created xsi:type="dcterms:W3CDTF">2016-02-12T22:56:18Z</dcterms:created>
  <dcterms:modified xsi:type="dcterms:W3CDTF">2020-02-08T21:00:33Z</dcterms:modified>
</cp:coreProperties>
</file>