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ltrabook" initials="m" lastIdx="6" clrIdx="0">
    <p:extLst>
      <p:ext uri="{19B8F6BF-5375-455C-9EA6-DF929625EA0E}">
        <p15:presenceInfo xmlns:p15="http://schemas.microsoft.com/office/powerpoint/2012/main" userId="myultraboo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64" d="100"/>
          <a:sy n="64" d="100"/>
        </p:scale>
        <p:origin x="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4T16:53:37.120" idx="6">
    <p:pos x="10" y="10"/>
    <p:text>Consider two nodes on opposite sides of a partition (these two nodes cannot communicate due to a network failure). Allowing at least one node to update state will cause the nodes to become inconsistent, thus forfeiting C. Likewise, if the choice is to preserve consistency, one side of the partition must act as if it is unavailable, thus forfeiting A. Only when the two nodes communicate is it possible to preserve both consistency and availability, thereby forfeiting P.</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1B513-CC12-4591-85BF-C6ACC5F46DF8}"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5798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1B513-CC12-4591-85BF-C6ACC5F46DF8}"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402137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1B513-CC12-4591-85BF-C6ACC5F46DF8}"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41250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1B513-CC12-4591-85BF-C6ACC5F46DF8}"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366496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1B513-CC12-4591-85BF-C6ACC5F46DF8}"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396525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1B513-CC12-4591-85BF-C6ACC5F46DF8}"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248949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1B513-CC12-4591-85BF-C6ACC5F46DF8}"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357198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1B513-CC12-4591-85BF-C6ACC5F46DF8}"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140542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1B513-CC12-4591-85BF-C6ACC5F46DF8}"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324449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1B513-CC12-4591-85BF-C6ACC5F46DF8}"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19288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1B513-CC12-4591-85BF-C6ACC5F46DF8}"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3E944-29CB-4591-BCB9-DAFBC1B7FF8D}" type="slidenum">
              <a:rPr lang="en-US" smtClean="0"/>
              <a:t>‹#›</a:t>
            </a:fld>
            <a:endParaRPr lang="en-US"/>
          </a:p>
        </p:txBody>
      </p:sp>
    </p:spTree>
    <p:extLst>
      <p:ext uri="{BB962C8B-B14F-4D97-AF65-F5344CB8AC3E}">
        <p14:creationId xmlns:p14="http://schemas.microsoft.com/office/powerpoint/2010/main" val="314207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1B513-CC12-4591-85BF-C6ACC5F46DF8}"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3E944-29CB-4591-BCB9-DAFBC1B7FF8D}" type="slidenum">
              <a:rPr lang="en-US" smtClean="0"/>
              <a:t>‹#›</a:t>
            </a:fld>
            <a:endParaRPr lang="en-US"/>
          </a:p>
        </p:txBody>
      </p:sp>
    </p:spTree>
    <p:extLst>
      <p:ext uri="{BB962C8B-B14F-4D97-AF65-F5344CB8AC3E}">
        <p14:creationId xmlns:p14="http://schemas.microsoft.com/office/powerpoint/2010/main" val="386906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2978" y="1122363"/>
            <a:ext cx="8393575" cy="2387600"/>
          </a:xfrm>
        </p:spPr>
        <p:txBody>
          <a:bodyPr>
            <a:normAutofit fontScale="90000"/>
          </a:bodyPr>
          <a:lstStyle/>
          <a:p>
            <a:r>
              <a:rPr lang="en-US" dirty="0" smtClean="0"/>
              <a:t>Next Generation Databases </a:t>
            </a:r>
            <a:r>
              <a:rPr lang="en-US" sz="3600" dirty="0" smtClean="0"/>
              <a:t>NoSQL, </a:t>
            </a:r>
            <a:r>
              <a:rPr lang="en-US" sz="3600" dirty="0" err="1" smtClean="0"/>
              <a:t>NewSQL</a:t>
            </a:r>
            <a:r>
              <a:rPr lang="en-US" sz="3600" dirty="0" smtClean="0"/>
              <a:t>, and Big Data</a:t>
            </a:r>
            <a:br>
              <a:rPr lang="en-US" sz="3600" dirty="0" smtClean="0"/>
            </a:br>
            <a:r>
              <a:rPr lang="en-US" dirty="0" smtClean="0"/>
              <a:t/>
            </a:r>
            <a:br>
              <a:rPr lang="en-US" dirty="0" smtClean="0"/>
            </a:br>
            <a:r>
              <a:rPr lang="en-US" sz="4000" dirty="0" smtClean="0"/>
              <a:t>Guy Harrison</a:t>
            </a:r>
            <a:endParaRPr lang="en-US" dirty="0"/>
          </a:p>
        </p:txBody>
      </p:sp>
      <p:sp>
        <p:nvSpPr>
          <p:cNvPr id="3" name="Subtitle 2"/>
          <p:cNvSpPr>
            <a:spLocks noGrp="1"/>
          </p:cNvSpPr>
          <p:nvPr>
            <p:ph type="subTitle" idx="1"/>
          </p:nvPr>
        </p:nvSpPr>
        <p:spPr/>
        <p:txBody>
          <a:bodyPr/>
          <a:lstStyle/>
          <a:p>
            <a:endParaRPr lang="en-US" dirty="0" smtClean="0"/>
          </a:p>
          <a:p>
            <a:endParaRPr lang="en-US" dirty="0" smtClean="0"/>
          </a:p>
          <a:p>
            <a:r>
              <a:rPr lang="en-US" sz="3200" dirty="0" smtClean="0"/>
              <a:t>Chapter 1: Three Database Revolutions</a:t>
            </a:r>
            <a:endParaRPr lang="en-US" sz="3200" dirty="0"/>
          </a:p>
        </p:txBody>
      </p:sp>
    </p:spTree>
    <p:extLst>
      <p:ext uri="{BB962C8B-B14F-4D97-AF65-F5344CB8AC3E}">
        <p14:creationId xmlns:p14="http://schemas.microsoft.com/office/powerpoint/2010/main" val="1295627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The </a:t>
            </a:r>
            <a:r>
              <a:rPr lang="en-US" dirty="0"/>
              <a:t>object-oriented programming </a:t>
            </a:r>
            <a:r>
              <a:rPr lang="en-US" dirty="0" smtClean="0"/>
              <a:t>revolution (mid-1990s) </a:t>
            </a:r>
            <a:r>
              <a:rPr lang="en-US" dirty="0"/>
              <a:t>set the stage for the first serious challenge to the </a:t>
            </a:r>
            <a:r>
              <a:rPr lang="en-US" dirty="0" smtClean="0"/>
              <a:t>relational database. </a:t>
            </a:r>
            <a:r>
              <a:rPr lang="en-US" dirty="0"/>
              <a:t>Object-oriented developers were frustrated by what they </a:t>
            </a:r>
            <a:r>
              <a:rPr lang="en-US" dirty="0" smtClean="0"/>
              <a:t>saw as </a:t>
            </a:r>
            <a:r>
              <a:rPr lang="en-US" dirty="0"/>
              <a:t>an </a:t>
            </a:r>
            <a:r>
              <a:rPr lang="en-US" b="1" i="1" dirty="0"/>
              <a:t>impedance mismatch</a:t>
            </a:r>
            <a:r>
              <a:rPr lang="en-US" dirty="0"/>
              <a:t> between the object-oriented representations of their data within their </a:t>
            </a:r>
            <a:r>
              <a:rPr lang="en-US" dirty="0" smtClean="0"/>
              <a:t>programs and </a:t>
            </a:r>
            <a:r>
              <a:rPr lang="en-US" dirty="0"/>
              <a:t>the relational representation within the database</a:t>
            </a:r>
            <a:r>
              <a:rPr lang="en-US" dirty="0" smtClean="0"/>
              <a:t>.</a:t>
            </a:r>
            <a:endParaRPr lang="en-US" dirty="0"/>
          </a:p>
          <a:p>
            <a:r>
              <a:rPr lang="en-US" dirty="0"/>
              <a:t>In an object-0riented program, all the details </a:t>
            </a:r>
            <a:r>
              <a:rPr lang="en-US" dirty="0" smtClean="0"/>
              <a:t>relevant to </a:t>
            </a:r>
            <a:r>
              <a:rPr lang="en-US" dirty="0"/>
              <a:t>a logical unit of work would be stored within the one class or directly linked to that class. For instance, </a:t>
            </a:r>
            <a:r>
              <a:rPr lang="en-US" dirty="0" smtClean="0"/>
              <a:t>a customer </a:t>
            </a:r>
            <a:r>
              <a:rPr lang="en-US" dirty="0"/>
              <a:t>object would contain all details about the customer, with links to objects that contained </a:t>
            </a:r>
            <a:r>
              <a:rPr lang="en-US" dirty="0" smtClean="0"/>
              <a:t>customer orders</a:t>
            </a:r>
            <a:r>
              <a:rPr lang="en-US" dirty="0"/>
              <a:t>, which in turn had links to order line items. </a:t>
            </a:r>
          </a:p>
          <a:p>
            <a:r>
              <a:rPr lang="en-US" dirty="0"/>
              <a:t>This representation was inherently </a:t>
            </a:r>
            <a:r>
              <a:rPr lang="en-US" dirty="0" smtClean="0"/>
              <a:t>non-relational</a:t>
            </a:r>
            <a:r>
              <a:rPr lang="en-US" dirty="0"/>
              <a:t>; indeed</a:t>
            </a:r>
            <a:r>
              <a:rPr lang="en-US" dirty="0" smtClean="0"/>
              <a:t>, the </a:t>
            </a:r>
            <a:r>
              <a:rPr lang="en-US" dirty="0"/>
              <a:t>representation of data matched more closely to the network databases of the CODASYL era</a:t>
            </a:r>
            <a:r>
              <a:rPr lang="en-US" dirty="0" smtClean="0"/>
              <a:t>. When </a:t>
            </a:r>
            <a:r>
              <a:rPr lang="en-US" dirty="0"/>
              <a:t>an object was stored into or retrieved from a relational database, multiple SQL operations </a:t>
            </a:r>
            <a:r>
              <a:rPr lang="en-US" dirty="0" smtClean="0"/>
              <a:t>would be </a:t>
            </a:r>
            <a:r>
              <a:rPr lang="en-US" dirty="0"/>
              <a:t>required to convert from the object-oriented representation to the relational representation. This </a:t>
            </a:r>
            <a:r>
              <a:rPr lang="en-US" dirty="0" smtClean="0"/>
              <a:t>was cumbersome </a:t>
            </a:r>
            <a:r>
              <a:rPr lang="en-US" dirty="0"/>
              <a:t>for the programmer and could lead to performance or reliability issues. Figure 1-5 </a:t>
            </a:r>
            <a:r>
              <a:rPr lang="en-US" dirty="0" smtClean="0"/>
              <a:t>illustrates the </a:t>
            </a:r>
            <a:r>
              <a:rPr lang="en-US" dirty="0"/>
              <a:t>problem.</a:t>
            </a:r>
          </a:p>
          <a:p>
            <a:endParaRPr lang="en-US" dirty="0"/>
          </a:p>
        </p:txBody>
      </p:sp>
      <p:sp>
        <p:nvSpPr>
          <p:cNvPr id="4" name="Title 1"/>
          <p:cNvSpPr>
            <a:spLocks noGrp="1"/>
          </p:cNvSpPr>
          <p:nvPr>
            <p:ph type="title"/>
          </p:nvPr>
        </p:nvSpPr>
        <p:spPr>
          <a:xfrm>
            <a:off x="838200" y="365125"/>
            <a:ext cx="10515600" cy="1325563"/>
          </a:xfrm>
        </p:spPr>
        <p:txBody>
          <a:bodyPr>
            <a:normAutofit/>
          </a:bodyPr>
          <a:lstStyle/>
          <a:p>
            <a:r>
              <a:rPr lang="en-US" sz="4000" dirty="0" smtClean="0"/>
              <a:t>Object-Oriented Programming and the OODBMS (continued)</a:t>
            </a:r>
            <a:endParaRPr lang="en-US" dirty="0"/>
          </a:p>
        </p:txBody>
      </p:sp>
    </p:spTree>
    <p:extLst>
      <p:ext uri="{BB962C8B-B14F-4D97-AF65-F5344CB8AC3E}">
        <p14:creationId xmlns:p14="http://schemas.microsoft.com/office/powerpoint/2010/main" val="317598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5769" y="1825625"/>
            <a:ext cx="6980462" cy="4351338"/>
          </a:xfrm>
        </p:spPr>
      </p:pic>
      <p:sp>
        <p:nvSpPr>
          <p:cNvPr id="4" name="Title 1"/>
          <p:cNvSpPr>
            <a:spLocks noGrp="1"/>
          </p:cNvSpPr>
          <p:nvPr>
            <p:ph type="title"/>
          </p:nvPr>
        </p:nvSpPr>
        <p:spPr>
          <a:xfrm>
            <a:off x="838200" y="365125"/>
            <a:ext cx="10515600" cy="1325563"/>
          </a:xfrm>
        </p:spPr>
        <p:txBody>
          <a:bodyPr>
            <a:normAutofit/>
          </a:bodyPr>
          <a:lstStyle/>
          <a:p>
            <a:r>
              <a:rPr lang="en-US" sz="4000" dirty="0" smtClean="0"/>
              <a:t>Object-Oriented Programming and the OODBMS (continued)</a:t>
            </a:r>
            <a:endParaRPr lang="en-US" dirty="0"/>
          </a:p>
        </p:txBody>
      </p:sp>
    </p:spTree>
    <p:extLst>
      <p:ext uri="{BB962C8B-B14F-4D97-AF65-F5344CB8AC3E}">
        <p14:creationId xmlns:p14="http://schemas.microsoft.com/office/powerpoint/2010/main" val="145553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Object Oriented Database Management System (OODBMS)</a:t>
            </a:r>
            <a:endParaRPr lang="en-US" dirty="0"/>
          </a:p>
        </p:txBody>
      </p:sp>
      <p:sp>
        <p:nvSpPr>
          <p:cNvPr id="3" name="Content Placeholder 2"/>
          <p:cNvSpPr>
            <a:spLocks noGrp="1"/>
          </p:cNvSpPr>
          <p:nvPr>
            <p:ph idx="1"/>
          </p:nvPr>
        </p:nvSpPr>
        <p:spPr>
          <a:xfrm>
            <a:off x="838200" y="1585732"/>
            <a:ext cx="10515600" cy="4809281"/>
          </a:xfrm>
        </p:spPr>
        <p:txBody>
          <a:bodyPr>
            <a:normAutofit fontScale="77500" lnSpcReduction="20000"/>
          </a:bodyPr>
          <a:lstStyle/>
          <a:p>
            <a:r>
              <a:rPr lang="en-US" dirty="0"/>
              <a:t>The success of </a:t>
            </a:r>
            <a:r>
              <a:rPr lang="en-US" dirty="0" smtClean="0"/>
              <a:t>OO Programming </a:t>
            </a:r>
            <a:r>
              <a:rPr lang="en-US" dirty="0"/>
              <a:t>led to the proposition that </a:t>
            </a:r>
            <a:r>
              <a:rPr lang="en-US" dirty="0" smtClean="0"/>
              <a:t>an Object </a:t>
            </a:r>
            <a:r>
              <a:rPr lang="en-US" dirty="0"/>
              <a:t>Oriented Database Management System (OODBMS) was better suited to meet the demands </a:t>
            </a:r>
            <a:r>
              <a:rPr lang="en-US" dirty="0" smtClean="0"/>
              <a:t>of modern </a:t>
            </a:r>
            <a:r>
              <a:rPr lang="en-US" dirty="0"/>
              <a:t>applications. </a:t>
            </a:r>
            <a:r>
              <a:rPr lang="en-US" dirty="0" smtClean="0"/>
              <a:t> An </a:t>
            </a:r>
            <a:r>
              <a:rPr lang="en-US" dirty="0"/>
              <a:t>OODBMS would store program objects directly without normalization, and </a:t>
            </a:r>
            <a:r>
              <a:rPr lang="en-US" dirty="0" smtClean="0"/>
              <a:t>would allow </a:t>
            </a:r>
            <a:r>
              <a:rPr lang="en-US" dirty="0"/>
              <a:t>applications to load and store their objects easily. In implementation, </a:t>
            </a:r>
            <a:r>
              <a:rPr lang="en-US" dirty="0" smtClean="0"/>
              <a:t>OODBMS resembles </a:t>
            </a:r>
            <a:r>
              <a:rPr lang="en-US" dirty="0"/>
              <a:t>the navigational model from the pre-relational era—pointers within one object (a customer, </a:t>
            </a:r>
            <a:r>
              <a:rPr lang="en-US" dirty="0" smtClean="0"/>
              <a:t>for instance</a:t>
            </a:r>
            <a:r>
              <a:rPr lang="en-US" dirty="0"/>
              <a:t>) would allow navigation to related objects (such as orders</a:t>
            </a:r>
            <a:r>
              <a:rPr lang="en-US" dirty="0" smtClean="0"/>
              <a:t>). Some </a:t>
            </a:r>
            <a:r>
              <a:rPr lang="en-US" dirty="0"/>
              <a:t>OODBMS systems were developed and gained initial traction</a:t>
            </a:r>
            <a:r>
              <a:rPr lang="en-US" dirty="0" smtClean="0"/>
              <a:t>. However</a:t>
            </a:r>
            <a:r>
              <a:rPr lang="en-US" dirty="0"/>
              <a:t>, by the end of the decade, OODBMS systems had completely failed to gain market share</a:t>
            </a:r>
            <a:r>
              <a:rPr lang="en-US" dirty="0" smtClean="0"/>
              <a:t>.</a:t>
            </a:r>
            <a:endParaRPr lang="en-US" dirty="0"/>
          </a:p>
          <a:p>
            <a:r>
              <a:rPr lang="en-US" dirty="0" smtClean="0"/>
              <a:t>Why OODBMS failed? The </a:t>
            </a:r>
            <a:r>
              <a:rPr lang="en-US" dirty="0"/>
              <a:t>advocates of the OODBMS model were concentrating on only the advantages </a:t>
            </a:r>
            <a:r>
              <a:rPr lang="en-US" dirty="0" smtClean="0"/>
              <a:t>an OODBMS </a:t>
            </a:r>
            <a:r>
              <a:rPr lang="en-US" dirty="0"/>
              <a:t>offered to the application developer, and ignoring the disadvantages the new model had for </a:t>
            </a:r>
            <a:r>
              <a:rPr lang="en-US" dirty="0" smtClean="0"/>
              <a:t>those who </a:t>
            </a:r>
            <a:r>
              <a:rPr lang="en-US" dirty="0"/>
              <a:t>wished to consume information for business purposes. Databases don’t exist simply for the </a:t>
            </a:r>
            <a:r>
              <a:rPr lang="en-US" dirty="0" smtClean="0"/>
              <a:t>benefit of </a:t>
            </a:r>
            <a:r>
              <a:rPr lang="en-US" dirty="0"/>
              <a:t>programmers; they represent significant assets that must be accessible to those who want to mine </a:t>
            </a:r>
            <a:r>
              <a:rPr lang="en-US" dirty="0" smtClean="0"/>
              <a:t>the information </a:t>
            </a:r>
            <a:r>
              <a:rPr lang="en-US" dirty="0"/>
              <a:t>for decision making and business intelligence. By implementing a data model that could </a:t>
            </a:r>
            <a:r>
              <a:rPr lang="en-US" dirty="0" smtClean="0"/>
              <a:t>only be </a:t>
            </a:r>
            <a:r>
              <a:rPr lang="en-US" dirty="0"/>
              <a:t>used by the programmer, and depriving the business user of a usable SQL interface, the OODBMS </a:t>
            </a:r>
            <a:r>
              <a:rPr lang="en-US" dirty="0" smtClean="0"/>
              <a:t>failed to </a:t>
            </a:r>
            <a:r>
              <a:rPr lang="en-US" dirty="0"/>
              <a:t>gain support outside programming circles</a:t>
            </a:r>
            <a:r>
              <a:rPr lang="en-US" dirty="0" smtClean="0"/>
              <a:t>.</a:t>
            </a:r>
          </a:p>
          <a:p>
            <a:r>
              <a:rPr lang="en-US" dirty="0"/>
              <a:t>OO </a:t>
            </a:r>
            <a:r>
              <a:rPr lang="en-US" dirty="0" smtClean="0"/>
              <a:t>programmers’ pain </a:t>
            </a:r>
            <a:r>
              <a:rPr lang="en-US" dirty="0"/>
              <a:t>was somewhat alleviated by Object-Relational Mapping (ORM) frameworks that automated the most tedious aspects of the </a:t>
            </a:r>
            <a:r>
              <a:rPr lang="en-US" dirty="0" smtClean="0"/>
              <a:t>translation</a:t>
            </a:r>
            <a:r>
              <a:rPr lang="en-US" dirty="0"/>
              <a:t> </a:t>
            </a:r>
            <a:r>
              <a:rPr lang="en-US" dirty="0" smtClean="0"/>
              <a:t>from objects to relational databases.</a:t>
            </a:r>
            <a:endParaRPr lang="en-US" dirty="0"/>
          </a:p>
        </p:txBody>
      </p:sp>
    </p:spTree>
    <p:extLst>
      <p:ext uri="{BB962C8B-B14F-4D97-AF65-F5344CB8AC3E}">
        <p14:creationId xmlns:p14="http://schemas.microsoft.com/office/powerpoint/2010/main" val="2299614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Third Database </a:t>
            </a:r>
            <a:r>
              <a:rPr lang="en-US" sz="3600" dirty="0" smtClean="0"/>
              <a:t>Revolution: Google and Hadoop</a:t>
            </a:r>
            <a:endParaRPr lang="en-US" dirty="0"/>
          </a:p>
        </p:txBody>
      </p:sp>
      <p:sp>
        <p:nvSpPr>
          <p:cNvPr id="3" name="Content Placeholder 2"/>
          <p:cNvSpPr>
            <a:spLocks noGrp="1"/>
          </p:cNvSpPr>
          <p:nvPr>
            <p:ph idx="1"/>
          </p:nvPr>
        </p:nvSpPr>
        <p:spPr>
          <a:xfrm>
            <a:off x="838200" y="1825625"/>
            <a:ext cx="10515600" cy="4598324"/>
          </a:xfrm>
        </p:spPr>
        <p:txBody>
          <a:bodyPr>
            <a:normAutofit fontScale="85000" lnSpcReduction="20000"/>
          </a:bodyPr>
          <a:lstStyle/>
          <a:p>
            <a:r>
              <a:rPr lang="en-US" dirty="0" smtClean="0"/>
              <a:t>In </a:t>
            </a:r>
            <a:r>
              <a:rPr lang="en-US" dirty="0"/>
              <a:t>2003, Google revealed details of the distributed file system </a:t>
            </a:r>
            <a:r>
              <a:rPr lang="en-US" b="1" i="1" dirty="0"/>
              <a:t>GFS</a:t>
            </a:r>
            <a:r>
              <a:rPr lang="en-US" dirty="0"/>
              <a:t> that formed a foundation for its storage architecture, and in 2004 it revealed details of the distributed parallel processing </a:t>
            </a:r>
            <a:r>
              <a:rPr lang="en-US" dirty="0" smtClean="0"/>
              <a:t>algorithm </a:t>
            </a:r>
            <a:r>
              <a:rPr lang="en-US" b="1" i="1" dirty="0" smtClean="0"/>
              <a:t>MapReduce</a:t>
            </a:r>
            <a:r>
              <a:rPr lang="en-US" dirty="0"/>
              <a:t>, which was used to create World Wide Web indexes</a:t>
            </a:r>
            <a:r>
              <a:rPr lang="en-US" dirty="0" smtClean="0"/>
              <a:t>.</a:t>
            </a:r>
          </a:p>
          <a:p>
            <a:r>
              <a:rPr lang="en-US" dirty="0"/>
              <a:t>By 2005, the era of complete relational database supremacy was just about to end. The era of massive web-scale applications created pressures on the relational database</a:t>
            </a:r>
            <a:r>
              <a:rPr lang="en-US" dirty="0" smtClean="0"/>
              <a:t>. </a:t>
            </a:r>
            <a:r>
              <a:rPr lang="en-US" dirty="0"/>
              <a:t>The relational database was inadequate to deal with the volumes and velocity of the data confronting Google. It had to invent new hardware and software architectures to store and process the exponentially growing quantity of websites it needed to </a:t>
            </a:r>
            <a:r>
              <a:rPr lang="en-US" dirty="0" smtClean="0"/>
              <a:t>index. </a:t>
            </a:r>
          </a:p>
          <a:p>
            <a:r>
              <a:rPr lang="en-US" dirty="0" smtClean="0"/>
              <a:t>In </a:t>
            </a:r>
            <a:r>
              <a:rPr lang="en-US" dirty="0"/>
              <a:t>2006, Google revealed details about its </a:t>
            </a:r>
            <a:r>
              <a:rPr lang="en-US" b="1" i="1" dirty="0" err="1"/>
              <a:t>BigTable</a:t>
            </a:r>
            <a:r>
              <a:rPr lang="en-US" dirty="0"/>
              <a:t> distributed structured database. </a:t>
            </a:r>
            <a:endParaRPr lang="en-US" dirty="0" smtClean="0"/>
          </a:p>
          <a:p>
            <a:r>
              <a:rPr lang="en-US" dirty="0" smtClean="0"/>
              <a:t>These </a:t>
            </a:r>
            <a:r>
              <a:rPr lang="en-US" dirty="0"/>
              <a:t>concepts, together with other technologies, many of which also came from Google, </a:t>
            </a:r>
            <a:r>
              <a:rPr lang="en-US" dirty="0" smtClean="0"/>
              <a:t>formed the </a:t>
            </a:r>
            <a:r>
              <a:rPr lang="en-US" dirty="0"/>
              <a:t>basis for the </a:t>
            </a:r>
            <a:r>
              <a:rPr lang="en-US" b="1" i="1" dirty="0"/>
              <a:t>Hadoop</a:t>
            </a:r>
            <a:r>
              <a:rPr lang="en-US" dirty="0"/>
              <a:t> project, which matured within Yahoo! and which experienced rapid uptake </a:t>
            </a:r>
            <a:r>
              <a:rPr lang="en-US" dirty="0" smtClean="0"/>
              <a:t>from 2007 </a:t>
            </a:r>
            <a:r>
              <a:rPr lang="en-US" dirty="0"/>
              <a:t>on. The </a:t>
            </a:r>
            <a:r>
              <a:rPr lang="en-US" b="1" i="1" dirty="0"/>
              <a:t>Hadoop ecosystem</a:t>
            </a:r>
            <a:r>
              <a:rPr lang="en-US" dirty="0"/>
              <a:t> more than anything else became a technology enabler for the </a:t>
            </a:r>
            <a:r>
              <a:rPr lang="en-US" b="1" i="1" dirty="0"/>
              <a:t>Big </a:t>
            </a:r>
            <a:r>
              <a:rPr lang="en-US" b="1" i="1" dirty="0" smtClean="0"/>
              <a:t>Data ecosystem</a:t>
            </a:r>
            <a:r>
              <a:rPr lang="en-US" dirty="0" smtClean="0"/>
              <a:t>.</a:t>
            </a:r>
            <a:endParaRPr lang="en-US" dirty="0"/>
          </a:p>
          <a:p>
            <a:endParaRPr lang="en-US" dirty="0"/>
          </a:p>
        </p:txBody>
      </p:sp>
    </p:spTree>
    <p:extLst>
      <p:ext uri="{BB962C8B-B14F-4D97-AF65-F5344CB8AC3E}">
        <p14:creationId xmlns:p14="http://schemas.microsoft.com/office/powerpoint/2010/main" val="339981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3094"/>
            <a:ext cx="10515600" cy="4573869"/>
          </a:xfrm>
        </p:spPr>
        <p:txBody>
          <a:bodyPr>
            <a:normAutofit fontScale="77500" lnSpcReduction="20000"/>
          </a:bodyPr>
          <a:lstStyle/>
          <a:p>
            <a:r>
              <a:rPr lang="en-US" dirty="0" smtClean="0"/>
              <a:t>Websites </a:t>
            </a:r>
            <a:r>
              <a:rPr lang="en-US" dirty="0"/>
              <a:t>dedicated to online e-commerce—Amazon, </a:t>
            </a:r>
            <a:r>
              <a:rPr lang="en-US" dirty="0" smtClean="0"/>
              <a:t>for example—had </a:t>
            </a:r>
            <a:r>
              <a:rPr lang="en-US" dirty="0"/>
              <a:t>a need for a transactional processing capability that could operate at massive scale. </a:t>
            </a:r>
            <a:r>
              <a:rPr lang="en-US" dirty="0" err="1" smtClean="0"/>
              <a:t>MySpace</a:t>
            </a:r>
            <a:r>
              <a:rPr lang="en-US" dirty="0" smtClean="0"/>
              <a:t> </a:t>
            </a:r>
            <a:r>
              <a:rPr lang="en-US" dirty="0"/>
              <a:t>and </a:t>
            </a:r>
            <a:r>
              <a:rPr lang="en-US" dirty="0" smtClean="0"/>
              <a:t>Facebook </a:t>
            </a:r>
            <a:r>
              <a:rPr lang="en-US" dirty="0"/>
              <a:t>faced similar challenges in scaling </a:t>
            </a:r>
            <a:r>
              <a:rPr lang="en-US" dirty="0" smtClean="0"/>
              <a:t>their infrastructure </a:t>
            </a:r>
            <a:r>
              <a:rPr lang="en-US" dirty="0"/>
              <a:t>from thousands to millions of </a:t>
            </a:r>
            <a:r>
              <a:rPr lang="en-US" dirty="0" smtClean="0"/>
              <a:t>users—even </a:t>
            </a:r>
            <a:r>
              <a:rPr lang="en-US" dirty="0"/>
              <a:t>the most expensive commercial RDBMS such as Oracle could not provide </a:t>
            </a:r>
            <a:r>
              <a:rPr lang="en-US" dirty="0" smtClean="0"/>
              <a:t>sufficient scalability </a:t>
            </a:r>
            <a:r>
              <a:rPr lang="en-US" dirty="0"/>
              <a:t>to meet the demands of these sites</a:t>
            </a:r>
            <a:r>
              <a:rPr lang="en-US" dirty="0" smtClean="0"/>
              <a:t>.</a:t>
            </a:r>
          </a:p>
          <a:p>
            <a:r>
              <a:rPr lang="en-US" b="1" i="1" dirty="0" err="1" smtClean="0"/>
              <a:t>Sharding</a:t>
            </a:r>
            <a:r>
              <a:rPr lang="en-US" dirty="0" smtClean="0"/>
              <a:t>: partitioning </a:t>
            </a:r>
            <a:r>
              <a:rPr lang="en-US" dirty="0"/>
              <a:t>the data across multiple databases based on a key attribute, such </a:t>
            </a:r>
            <a:r>
              <a:rPr lang="en-US" dirty="0" smtClean="0"/>
              <a:t>as the </a:t>
            </a:r>
            <a:r>
              <a:rPr lang="en-US" dirty="0"/>
              <a:t>customer identifier. </a:t>
            </a:r>
          </a:p>
          <a:p>
            <a:r>
              <a:rPr lang="en-US" dirty="0" err="1"/>
              <a:t>Sharding</a:t>
            </a:r>
            <a:r>
              <a:rPr lang="en-US" dirty="0"/>
              <a:t> at sites like Facebook has allowed a MySQL-based system to scale up to massive levels, </a:t>
            </a:r>
            <a:r>
              <a:rPr lang="en-US" dirty="0" smtClean="0"/>
              <a:t>but many </a:t>
            </a:r>
            <a:r>
              <a:rPr lang="en-US" dirty="0"/>
              <a:t>relational operations and database-level ACID </a:t>
            </a:r>
            <a:r>
              <a:rPr lang="en-US" dirty="0" smtClean="0"/>
              <a:t>transactions are </a:t>
            </a:r>
            <a:r>
              <a:rPr lang="en-US" dirty="0"/>
              <a:t>lost. </a:t>
            </a:r>
            <a:r>
              <a:rPr lang="en-US" dirty="0" smtClean="0"/>
              <a:t>It </a:t>
            </a:r>
            <a:r>
              <a:rPr lang="en-US" dirty="0"/>
              <a:t>becomes impossible to perform joins or maintain transactional integrity across shards. </a:t>
            </a:r>
            <a:r>
              <a:rPr lang="en-US" dirty="0" smtClean="0"/>
              <a:t>The operational </a:t>
            </a:r>
            <a:r>
              <a:rPr lang="en-US" dirty="0"/>
              <a:t>costs of </a:t>
            </a:r>
            <a:r>
              <a:rPr lang="en-US" dirty="0" err="1"/>
              <a:t>sharding</a:t>
            </a:r>
            <a:r>
              <a:rPr lang="en-US" dirty="0"/>
              <a:t>, together with the loss of relational features, made many seek alternatives </a:t>
            </a:r>
            <a:r>
              <a:rPr lang="en-US" dirty="0" smtClean="0"/>
              <a:t>to the </a:t>
            </a:r>
            <a:r>
              <a:rPr lang="en-US" dirty="0"/>
              <a:t>RDBMS</a:t>
            </a:r>
            <a:r>
              <a:rPr lang="en-US" dirty="0" smtClean="0"/>
              <a:t>.</a:t>
            </a:r>
            <a:endParaRPr lang="en-US" dirty="0"/>
          </a:p>
          <a:p>
            <a:r>
              <a:rPr lang="en-US" dirty="0"/>
              <a:t>A </a:t>
            </a:r>
            <a:r>
              <a:rPr lang="en-US" dirty="0" smtClean="0"/>
              <a:t>dilemma </a:t>
            </a:r>
            <a:r>
              <a:rPr lang="en-US" dirty="0"/>
              <a:t>within Amazon had resulted in development of an alternative model </a:t>
            </a:r>
            <a:r>
              <a:rPr lang="en-US" dirty="0" smtClean="0"/>
              <a:t>to strict </a:t>
            </a:r>
            <a:r>
              <a:rPr lang="en-US" dirty="0"/>
              <a:t>ACID consistency within its homegrown data store. Amazon revealed details of this system, “</a:t>
            </a:r>
            <a:r>
              <a:rPr lang="en-US" b="1" dirty="0"/>
              <a:t>Dynamo</a:t>
            </a:r>
            <a:r>
              <a:rPr lang="en-US" dirty="0" smtClean="0"/>
              <a:t>,” in </a:t>
            </a:r>
            <a:r>
              <a:rPr lang="en-US" dirty="0"/>
              <a:t>2008</a:t>
            </a:r>
            <a:r>
              <a:rPr lang="en-US" dirty="0" smtClean="0"/>
              <a:t>. Amazon’s </a:t>
            </a:r>
            <a:r>
              <a:rPr lang="en-US" dirty="0"/>
              <a:t>Dynamo model, together with innovations from web developers seeking a “</a:t>
            </a:r>
            <a:r>
              <a:rPr lang="en-US" dirty="0" err="1"/>
              <a:t>webscale</a:t>
            </a:r>
            <a:r>
              <a:rPr lang="en-US" dirty="0" smtClean="0"/>
              <a:t>” database</a:t>
            </a:r>
            <a:r>
              <a:rPr lang="en-US" dirty="0"/>
              <a:t>, led to the emergence of what came to be known as </a:t>
            </a:r>
            <a:r>
              <a:rPr lang="en-US" b="1" i="1" dirty="0"/>
              <a:t>key-value databases</a:t>
            </a:r>
            <a:r>
              <a:rPr lang="en-US" dirty="0" smtClean="0"/>
              <a:t>.</a:t>
            </a:r>
            <a:endParaRPr lang="en-US" dirty="0"/>
          </a:p>
        </p:txBody>
      </p:sp>
      <p:sp>
        <p:nvSpPr>
          <p:cNvPr id="4" name="Title 1"/>
          <p:cNvSpPr>
            <a:spLocks noGrp="1"/>
          </p:cNvSpPr>
          <p:nvPr>
            <p:ph type="title"/>
          </p:nvPr>
        </p:nvSpPr>
        <p:spPr>
          <a:xfrm>
            <a:off x="838200" y="365125"/>
            <a:ext cx="10515600" cy="1325563"/>
          </a:xfrm>
        </p:spPr>
        <p:txBody>
          <a:bodyPr/>
          <a:lstStyle/>
          <a:p>
            <a:r>
              <a:rPr lang="en-US" sz="4000" dirty="0"/>
              <a:t>The Third Database </a:t>
            </a:r>
            <a:r>
              <a:rPr lang="en-US" sz="4000" dirty="0" smtClean="0"/>
              <a:t>Revolution: Amazon’s Dynamo</a:t>
            </a:r>
            <a:endParaRPr lang="en-US" dirty="0"/>
          </a:p>
        </p:txBody>
      </p:sp>
    </p:spTree>
    <p:extLst>
      <p:ext uri="{BB962C8B-B14F-4D97-AF65-F5344CB8AC3E}">
        <p14:creationId xmlns:p14="http://schemas.microsoft.com/office/powerpoint/2010/main" val="260173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818"/>
            <a:ext cx="10515600" cy="4820855"/>
          </a:xfrm>
        </p:spPr>
        <p:txBody>
          <a:bodyPr>
            <a:normAutofit fontScale="85000" lnSpcReduction="10000"/>
          </a:bodyPr>
          <a:lstStyle/>
          <a:p>
            <a:r>
              <a:rPr lang="en-US" dirty="0"/>
              <a:t>Between 2006 and 2008, Amazon rolled out Elastic Compute Cloud (EC2). EC2 made available </a:t>
            </a:r>
            <a:r>
              <a:rPr lang="en-US" dirty="0" smtClean="0"/>
              <a:t>virtual machine </a:t>
            </a:r>
            <a:r>
              <a:rPr lang="en-US" dirty="0"/>
              <a:t>images hosted on Amazon’s hardware infrastructure and accessible via the Internet. EC2 </a:t>
            </a:r>
            <a:r>
              <a:rPr lang="en-US" dirty="0" smtClean="0"/>
              <a:t>could be </a:t>
            </a:r>
            <a:r>
              <a:rPr lang="en-US" dirty="0"/>
              <a:t>used to host web applications, and computing power could be relatively rapidly added on demand</a:t>
            </a:r>
            <a:r>
              <a:rPr lang="en-US" dirty="0" smtClean="0"/>
              <a:t>.</a:t>
            </a:r>
            <a:endParaRPr lang="en-US" dirty="0"/>
          </a:p>
          <a:p>
            <a:r>
              <a:rPr lang="en-US" dirty="0"/>
              <a:t>Amazon added other services such as storage (S3, EBS), Virtual Private Cloud (VPC), a MapReduce </a:t>
            </a:r>
            <a:r>
              <a:rPr lang="en-US" dirty="0" smtClean="0"/>
              <a:t>service (EMR</a:t>
            </a:r>
            <a:r>
              <a:rPr lang="en-US" dirty="0"/>
              <a:t>), </a:t>
            </a:r>
            <a:r>
              <a:rPr lang="en-US" dirty="0" smtClean="0"/>
              <a:t>etc. </a:t>
            </a:r>
            <a:r>
              <a:rPr lang="en-US" dirty="0"/>
              <a:t>The entire platform was known as </a:t>
            </a:r>
            <a:r>
              <a:rPr lang="en-US" b="1" i="1" dirty="0"/>
              <a:t>Amazon Web Services (AWS)</a:t>
            </a:r>
            <a:r>
              <a:rPr lang="en-US" dirty="0"/>
              <a:t> and was the first </a:t>
            </a:r>
            <a:r>
              <a:rPr lang="en-US" dirty="0" smtClean="0"/>
              <a:t>practical implementation </a:t>
            </a:r>
            <a:r>
              <a:rPr lang="en-US" dirty="0"/>
              <a:t>of an Infrastructure as a Service (IaaS) cloud. AWS became the inspiration for </a:t>
            </a:r>
            <a:r>
              <a:rPr lang="en-US" dirty="0" smtClean="0"/>
              <a:t>cloud computing </a:t>
            </a:r>
            <a:r>
              <a:rPr lang="en-US" dirty="0"/>
              <a:t>offerings from Google, Microsoft, and others</a:t>
            </a:r>
            <a:r>
              <a:rPr lang="en-US" dirty="0" smtClean="0"/>
              <a:t>.</a:t>
            </a:r>
            <a:endParaRPr lang="en-US" dirty="0"/>
          </a:p>
          <a:p>
            <a:r>
              <a:rPr lang="en-US" dirty="0"/>
              <a:t>For applications wishing to exploit the elastic scalability allowed by cloud computing platforms, </a:t>
            </a:r>
            <a:r>
              <a:rPr lang="en-US" dirty="0" smtClean="0"/>
              <a:t>existing relational </a:t>
            </a:r>
            <a:r>
              <a:rPr lang="en-US" dirty="0"/>
              <a:t>databases were a poor fit. The demand for elastically scalable </a:t>
            </a:r>
            <a:r>
              <a:rPr lang="en-US" dirty="0" smtClean="0"/>
              <a:t>databases  </a:t>
            </a:r>
            <a:r>
              <a:rPr lang="en-US" dirty="0"/>
              <a:t>accelerated the growth of key-value stores, often based on Amazon’s own Dynamo design</a:t>
            </a:r>
            <a:r>
              <a:rPr lang="en-US" dirty="0" smtClean="0"/>
              <a:t>. Amazon </a:t>
            </a:r>
            <a:r>
              <a:rPr lang="en-US" dirty="0"/>
              <a:t>offered </a:t>
            </a:r>
            <a:r>
              <a:rPr lang="en-US" dirty="0" smtClean="0"/>
              <a:t>non-relational </a:t>
            </a:r>
            <a:r>
              <a:rPr lang="en-US" dirty="0"/>
              <a:t>services in its cloud starting with </a:t>
            </a:r>
            <a:r>
              <a:rPr lang="en-US" b="1" i="1" dirty="0" err="1"/>
              <a:t>SimpleDB</a:t>
            </a:r>
            <a:r>
              <a:rPr lang="en-US" dirty="0"/>
              <a:t>, which eventually was replaced by </a:t>
            </a:r>
            <a:r>
              <a:rPr lang="en-US" b="1" i="1" dirty="0" err="1"/>
              <a:t>DynamoDB</a:t>
            </a:r>
            <a:r>
              <a:rPr lang="en-US" dirty="0"/>
              <a:t>.</a:t>
            </a:r>
          </a:p>
        </p:txBody>
      </p:sp>
      <p:sp>
        <p:nvSpPr>
          <p:cNvPr id="4" name="Title 1"/>
          <p:cNvSpPr>
            <a:spLocks noGrp="1"/>
          </p:cNvSpPr>
          <p:nvPr>
            <p:ph type="title"/>
          </p:nvPr>
        </p:nvSpPr>
        <p:spPr>
          <a:xfrm>
            <a:off x="838200" y="365125"/>
            <a:ext cx="10515600" cy="1325563"/>
          </a:xfrm>
        </p:spPr>
        <p:txBody>
          <a:bodyPr/>
          <a:lstStyle/>
          <a:p>
            <a:r>
              <a:rPr lang="en-US" sz="4000" dirty="0"/>
              <a:t>The Third Database </a:t>
            </a:r>
            <a:r>
              <a:rPr lang="en-US" sz="4000" dirty="0" smtClean="0"/>
              <a:t>Revolution: Cloud Computing</a:t>
            </a:r>
            <a:endParaRPr lang="en-US" dirty="0"/>
          </a:p>
        </p:txBody>
      </p:sp>
    </p:spTree>
    <p:extLst>
      <p:ext uri="{BB962C8B-B14F-4D97-AF65-F5344CB8AC3E}">
        <p14:creationId xmlns:p14="http://schemas.microsoft.com/office/powerpoint/2010/main" val="400640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Programmers continued to be unhappy with the impedance mismatch between object-oriented </a:t>
            </a:r>
            <a:r>
              <a:rPr lang="en-US" dirty="0" smtClean="0"/>
              <a:t>and relational </a:t>
            </a:r>
            <a:r>
              <a:rPr lang="en-US" dirty="0"/>
              <a:t>models. Object relational mapping systems only relieved a small amount of the </a:t>
            </a:r>
            <a:r>
              <a:rPr lang="en-US" dirty="0" smtClean="0"/>
              <a:t>inconvenience that </a:t>
            </a:r>
            <a:r>
              <a:rPr lang="en-US" dirty="0"/>
              <a:t>occurred when a complex object needed to be stored on a relational database in normal form</a:t>
            </a:r>
            <a:r>
              <a:rPr lang="en-US" dirty="0" smtClean="0"/>
              <a:t>.</a:t>
            </a:r>
            <a:endParaRPr lang="en-US" dirty="0"/>
          </a:p>
          <a:p>
            <a:r>
              <a:rPr lang="en-US" b="1" i="1" dirty="0"/>
              <a:t>JSON</a:t>
            </a:r>
            <a:r>
              <a:rPr lang="en-US" dirty="0"/>
              <a:t> became the de facto format for storing—serializing—objects to disk. Some websites </a:t>
            </a:r>
            <a:r>
              <a:rPr lang="en-US" dirty="0" smtClean="0"/>
              <a:t>started storing </a:t>
            </a:r>
            <a:r>
              <a:rPr lang="en-US" dirty="0"/>
              <a:t>JSON documents directly into columns within relational tables. It was only a matter of time </a:t>
            </a:r>
            <a:r>
              <a:rPr lang="en-US" dirty="0" smtClean="0"/>
              <a:t>before someone </a:t>
            </a:r>
            <a:r>
              <a:rPr lang="en-US" dirty="0"/>
              <a:t>decided to eliminate the relational middleman and create a database in which JSON could </a:t>
            </a:r>
            <a:r>
              <a:rPr lang="en-US" dirty="0" smtClean="0"/>
              <a:t>be directly </a:t>
            </a:r>
            <a:r>
              <a:rPr lang="en-US" dirty="0"/>
              <a:t>stored. These became known as document databases</a:t>
            </a:r>
            <a:r>
              <a:rPr lang="en-US" dirty="0" smtClean="0"/>
              <a:t>.</a:t>
            </a:r>
            <a:endParaRPr lang="en-US" dirty="0"/>
          </a:p>
          <a:p>
            <a:r>
              <a:rPr lang="en-US" b="1" i="1" dirty="0" err="1"/>
              <a:t>CouchBase</a:t>
            </a:r>
            <a:r>
              <a:rPr lang="en-US" dirty="0"/>
              <a:t> and </a:t>
            </a:r>
            <a:r>
              <a:rPr lang="en-US" b="1" i="1" dirty="0"/>
              <a:t>MongoDB</a:t>
            </a:r>
            <a:r>
              <a:rPr lang="en-US" dirty="0"/>
              <a:t> are two popular JSON-oriented databases, though virtually all </a:t>
            </a:r>
            <a:r>
              <a:rPr lang="en-US" dirty="0" err="1" smtClean="0"/>
              <a:t>nonrelational</a:t>
            </a:r>
            <a:r>
              <a:rPr lang="en-US" dirty="0" smtClean="0"/>
              <a:t> databases—and </a:t>
            </a:r>
            <a:r>
              <a:rPr lang="en-US" dirty="0"/>
              <a:t>most relational databases, as well—support JSON. </a:t>
            </a:r>
            <a:endParaRPr lang="en-US" dirty="0" smtClean="0"/>
          </a:p>
          <a:p>
            <a:r>
              <a:rPr lang="en-US" dirty="0" smtClean="0"/>
              <a:t>Programmers </a:t>
            </a:r>
            <a:r>
              <a:rPr lang="en-US" dirty="0"/>
              <a:t>like document </a:t>
            </a:r>
            <a:r>
              <a:rPr lang="en-US" dirty="0" smtClean="0"/>
              <a:t>databases for </a:t>
            </a:r>
            <a:r>
              <a:rPr lang="en-US" dirty="0"/>
              <a:t>the same reasons they liked OODBMS: it relieves them of the laborious process of translating objects </a:t>
            </a:r>
            <a:r>
              <a:rPr lang="en-US" dirty="0" smtClean="0"/>
              <a:t>to relational </a:t>
            </a:r>
            <a:r>
              <a:rPr lang="en-US" dirty="0"/>
              <a:t>format</a:t>
            </a:r>
            <a:r>
              <a:rPr lang="en-US" dirty="0" smtClean="0"/>
              <a:t>.</a:t>
            </a:r>
            <a:endParaRPr lang="en-US" dirty="0"/>
          </a:p>
        </p:txBody>
      </p:sp>
      <p:sp>
        <p:nvSpPr>
          <p:cNvPr id="4" name="Title 1"/>
          <p:cNvSpPr>
            <a:spLocks noGrp="1"/>
          </p:cNvSpPr>
          <p:nvPr>
            <p:ph type="title"/>
          </p:nvPr>
        </p:nvSpPr>
        <p:spPr>
          <a:xfrm>
            <a:off x="838200" y="365125"/>
            <a:ext cx="10515600" cy="1325563"/>
          </a:xfrm>
        </p:spPr>
        <p:txBody>
          <a:bodyPr/>
          <a:lstStyle/>
          <a:p>
            <a:r>
              <a:rPr lang="en-US" sz="3600" dirty="0"/>
              <a:t>The Third Database </a:t>
            </a:r>
            <a:r>
              <a:rPr lang="en-US" sz="3600" dirty="0" smtClean="0"/>
              <a:t>Revolution: Document Databases</a:t>
            </a:r>
            <a:endParaRPr lang="en-US" dirty="0"/>
          </a:p>
        </p:txBody>
      </p:sp>
    </p:spTree>
    <p:extLst>
      <p:ext uri="{BB962C8B-B14F-4D97-AF65-F5344CB8AC3E}">
        <p14:creationId xmlns:p14="http://schemas.microsoft.com/office/powerpoint/2010/main" val="231446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6219"/>
            <a:ext cx="10515600" cy="4627261"/>
          </a:xfrm>
        </p:spPr>
        <p:txBody>
          <a:bodyPr>
            <a:normAutofit fontScale="92500" lnSpcReduction="20000"/>
          </a:bodyPr>
          <a:lstStyle/>
          <a:p>
            <a:r>
              <a:rPr lang="en-US" dirty="0"/>
              <a:t>In 2007, Michael </a:t>
            </a:r>
            <a:r>
              <a:rPr lang="en-US" dirty="0" err="1" smtClean="0"/>
              <a:t>Stonebraker</a:t>
            </a:r>
            <a:r>
              <a:rPr lang="en-US" dirty="0"/>
              <a:t> </a:t>
            </a:r>
            <a:r>
              <a:rPr lang="en-US" dirty="0" smtClean="0"/>
              <a:t>and his team </a:t>
            </a:r>
            <a:r>
              <a:rPr lang="en-US" dirty="0"/>
              <a:t>published </a:t>
            </a:r>
            <a:r>
              <a:rPr lang="en-US" dirty="0" smtClean="0"/>
              <a:t>a </a:t>
            </a:r>
            <a:r>
              <a:rPr lang="en-US" dirty="0"/>
              <a:t>seminal paper “The End of an Architectural Era (It’s Time for a Complete Rewrite</a:t>
            </a:r>
            <a:r>
              <a:rPr lang="en-US" dirty="0" smtClean="0"/>
              <a:t>).” This </a:t>
            </a:r>
            <a:r>
              <a:rPr lang="en-US" dirty="0"/>
              <a:t>paper pointed out that the hardware assumptions that underlie the consensus relational architecture </a:t>
            </a:r>
            <a:r>
              <a:rPr lang="en-US" dirty="0" smtClean="0"/>
              <a:t>no longer </a:t>
            </a:r>
            <a:r>
              <a:rPr lang="en-US" dirty="0"/>
              <a:t>applied, and that the variety of modern database workloads suggested a single architecture might </a:t>
            </a:r>
            <a:r>
              <a:rPr lang="en-US" dirty="0" smtClean="0"/>
              <a:t>not be </a:t>
            </a:r>
            <a:r>
              <a:rPr lang="en-US" dirty="0"/>
              <a:t>optimal across all </a:t>
            </a:r>
            <a:r>
              <a:rPr lang="en-US" dirty="0" smtClean="0"/>
              <a:t>workloads. </a:t>
            </a:r>
            <a:r>
              <a:rPr lang="en-US" dirty="0" err="1" smtClean="0"/>
              <a:t>Stonebraker</a:t>
            </a:r>
            <a:r>
              <a:rPr lang="en-US" dirty="0" smtClean="0"/>
              <a:t> </a:t>
            </a:r>
            <a:r>
              <a:rPr lang="en-US" dirty="0"/>
              <a:t>and his team proposed a number of variants on the existing RDBMS design, each of </a:t>
            </a:r>
            <a:r>
              <a:rPr lang="en-US" dirty="0" smtClean="0"/>
              <a:t>which was </a:t>
            </a:r>
            <a:r>
              <a:rPr lang="en-US" dirty="0"/>
              <a:t>optimized for a specific application workload. </a:t>
            </a:r>
          </a:p>
          <a:p>
            <a:r>
              <a:rPr lang="en-US" dirty="0"/>
              <a:t>Two of these designs became particularly </a:t>
            </a:r>
            <a:r>
              <a:rPr lang="en-US" dirty="0" smtClean="0"/>
              <a:t>significant: </a:t>
            </a:r>
            <a:r>
              <a:rPr lang="en-US" b="1" i="1" dirty="0"/>
              <a:t>H-Store</a:t>
            </a:r>
            <a:r>
              <a:rPr lang="en-US" dirty="0"/>
              <a:t> described a pure in-memory distributed database while </a:t>
            </a:r>
            <a:r>
              <a:rPr lang="en-US" b="1" i="1" dirty="0"/>
              <a:t>C-Store</a:t>
            </a:r>
            <a:r>
              <a:rPr lang="en-US" dirty="0"/>
              <a:t> specified a design for a columnar database. </a:t>
            </a:r>
            <a:r>
              <a:rPr lang="en-US" dirty="0" smtClean="0"/>
              <a:t>Both </a:t>
            </a:r>
            <a:r>
              <a:rPr lang="en-US" dirty="0"/>
              <a:t>these designs were extremely influential in the years to come and are the first examples of what came to be known </a:t>
            </a:r>
            <a:r>
              <a:rPr lang="en-US" dirty="0" smtClean="0"/>
              <a:t>as </a:t>
            </a:r>
            <a:r>
              <a:rPr lang="en-US" b="1" i="1" dirty="0" err="1" smtClean="0"/>
              <a:t>NewSQL</a:t>
            </a:r>
            <a:r>
              <a:rPr lang="en-US" b="1" i="1" dirty="0" smtClean="0"/>
              <a:t> </a:t>
            </a:r>
            <a:r>
              <a:rPr lang="en-US" b="1" i="1" dirty="0"/>
              <a:t>database systems</a:t>
            </a:r>
            <a:r>
              <a:rPr lang="en-US" dirty="0"/>
              <a:t>—databases that retain key characteristics of the RDBMS but that diverge from </a:t>
            </a:r>
            <a:r>
              <a:rPr lang="en-US" dirty="0" smtClean="0"/>
              <a:t>the common </a:t>
            </a:r>
            <a:r>
              <a:rPr lang="en-US" dirty="0"/>
              <a:t>architecture exhibited by traditional systems such as Oracle and SQL Server</a:t>
            </a:r>
            <a:r>
              <a:rPr lang="en-US" dirty="0" smtClean="0"/>
              <a:t>.</a:t>
            </a:r>
            <a:endParaRPr lang="en-US" dirty="0"/>
          </a:p>
        </p:txBody>
      </p:sp>
      <p:sp>
        <p:nvSpPr>
          <p:cNvPr id="4" name="Title 1"/>
          <p:cNvSpPr>
            <a:spLocks noGrp="1"/>
          </p:cNvSpPr>
          <p:nvPr>
            <p:ph type="title"/>
          </p:nvPr>
        </p:nvSpPr>
        <p:spPr>
          <a:xfrm>
            <a:off x="838200" y="365125"/>
            <a:ext cx="10515600" cy="1325563"/>
          </a:xfrm>
        </p:spPr>
        <p:txBody>
          <a:bodyPr/>
          <a:lstStyle/>
          <a:p>
            <a:r>
              <a:rPr lang="en-US" sz="3600" dirty="0"/>
              <a:t>The Third Database </a:t>
            </a:r>
            <a:r>
              <a:rPr lang="en-US" sz="3600" dirty="0" smtClean="0"/>
              <a:t>Revolution: “</a:t>
            </a:r>
            <a:r>
              <a:rPr lang="en-US" sz="3600" dirty="0" err="1" smtClean="0"/>
              <a:t>NewSQL</a:t>
            </a:r>
            <a:r>
              <a:rPr lang="en-US" sz="3600" dirty="0" smtClean="0"/>
              <a:t>”</a:t>
            </a:r>
            <a:endParaRPr lang="en-US" dirty="0"/>
          </a:p>
        </p:txBody>
      </p:sp>
    </p:spTree>
    <p:extLst>
      <p:ext uri="{BB962C8B-B14F-4D97-AF65-F5344CB8AC3E}">
        <p14:creationId xmlns:p14="http://schemas.microsoft.com/office/powerpoint/2010/main" val="2759946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platforms correspond to Three Waves of Database Revolutions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0208" y="1825625"/>
            <a:ext cx="5566488" cy="4777732"/>
          </a:xfrm>
        </p:spPr>
      </p:pic>
    </p:spTree>
    <p:extLst>
      <p:ext uri="{BB962C8B-B14F-4D97-AF65-F5344CB8AC3E}">
        <p14:creationId xmlns:p14="http://schemas.microsoft.com/office/powerpoint/2010/main" val="240692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Chapter 2: Google, Big Data and Hadoop</a:t>
            </a:r>
            <a:endParaRPr lang="en-US" dirty="0"/>
          </a:p>
        </p:txBody>
      </p:sp>
    </p:spTree>
    <p:extLst>
      <p:ext uri="{BB962C8B-B14F-4D97-AF65-F5344CB8AC3E}">
        <p14:creationId xmlns:p14="http://schemas.microsoft.com/office/powerpoint/2010/main" val="159801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Three Database Revolutions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8808" y="1825624"/>
            <a:ext cx="5400037" cy="4609899"/>
          </a:xfrm>
        </p:spPr>
      </p:pic>
      <p:sp>
        <p:nvSpPr>
          <p:cNvPr id="5" name="TextBox 4"/>
          <p:cNvSpPr txBox="1"/>
          <p:nvPr/>
        </p:nvSpPr>
        <p:spPr>
          <a:xfrm>
            <a:off x="752354" y="1817223"/>
            <a:ext cx="4323145" cy="2585323"/>
          </a:xfrm>
          <a:prstGeom prst="rect">
            <a:avLst/>
          </a:prstGeom>
          <a:noFill/>
        </p:spPr>
        <p:txBody>
          <a:bodyPr wrap="square" rtlCol="0">
            <a:spAutoFit/>
          </a:bodyPr>
          <a:lstStyle/>
          <a:p>
            <a:pPr marL="342900" indent="-342900">
              <a:buAutoNum type="arabicPeriod"/>
            </a:pPr>
            <a:r>
              <a:rPr lang="en-US" dirty="0" smtClean="0"/>
              <a:t>First revolution: driven </a:t>
            </a:r>
            <a:r>
              <a:rPr lang="en-US" dirty="0"/>
              <a:t>by the emergence of the electronic </a:t>
            </a:r>
            <a:r>
              <a:rPr lang="en-US" dirty="0" smtClean="0"/>
              <a:t>computer</a:t>
            </a:r>
          </a:p>
          <a:p>
            <a:pPr marL="342900" indent="-342900">
              <a:buAutoNum type="arabicPeriod"/>
            </a:pPr>
            <a:r>
              <a:rPr lang="en-US" dirty="0" smtClean="0"/>
              <a:t>Second revolution: the </a:t>
            </a:r>
            <a:r>
              <a:rPr lang="en-US" dirty="0"/>
              <a:t>emergence of the relational database. </a:t>
            </a:r>
            <a:endParaRPr lang="en-US" dirty="0" smtClean="0"/>
          </a:p>
          <a:p>
            <a:pPr marL="342900" indent="-342900">
              <a:buAutoNum type="arabicPeriod"/>
            </a:pPr>
            <a:r>
              <a:rPr lang="en-US" dirty="0" smtClean="0"/>
              <a:t>Third revolution: due to an </a:t>
            </a:r>
            <a:r>
              <a:rPr lang="en-US" dirty="0"/>
              <a:t>explosion of non-relational database alternatives driven by the demands of modern applications that require global scope and continuous availability.</a:t>
            </a:r>
          </a:p>
        </p:txBody>
      </p:sp>
    </p:spTree>
    <p:extLst>
      <p:ext uri="{BB962C8B-B14F-4D97-AF65-F5344CB8AC3E}">
        <p14:creationId xmlns:p14="http://schemas.microsoft.com/office/powerpoint/2010/main" val="290006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8561"/>
          </a:xfrm>
        </p:spPr>
        <p:txBody>
          <a:bodyPr/>
          <a:lstStyle/>
          <a:p>
            <a:r>
              <a:rPr lang="en-US" dirty="0"/>
              <a:t>Cloud, Mobile, Social, and Big </a:t>
            </a:r>
            <a:r>
              <a:rPr lang="en-US" dirty="0" smtClean="0"/>
              <a:t>Data</a:t>
            </a:r>
            <a:endParaRPr lang="en-US" dirty="0"/>
          </a:p>
        </p:txBody>
      </p:sp>
      <p:sp>
        <p:nvSpPr>
          <p:cNvPr id="3" name="Content Placeholder 2"/>
          <p:cNvSpPr>
            <a:spLocks noGrp="1"/>
          </p:cNvSpPr>
          <p:nvPr>
            <p:ph idx="1"/>
          </p:nvPr>
        </p:nvSpPr>
        <p:spPr>
          <a:xfrm>
            <a:off x="838200" y="1597306"/>
            <a:ext cx="10515600" cy="4855580"/>
          </a:xfrm>
        </p:spPr>
        <p:txBody>
          <a:bodyPr>
            <a:normAutofit fontScale="92500" lnSpcReduction="20000"/>
          </a:bodyPr>
          <a:lstStyle/>
          <a:p>
            <a:r>
              <a:rPr lang="en-US" dirty="0"/>
              <a:t>The three leading information technology trends over the last decade have been </a:t>
            </a:r>
            <a:r>
              <a:rPr lang="en-US" dirty="0" smtClean="0"/>
              <a:t>in cloud</a:t>
            </a:r>
            <a:r>
              <a:rPr lang="en-US" dirty="0"/>
              <a:t>, mobile, and social </a:t>
            </a:r>
            <a:r>
              <a:rPr lang="en-US" dirty="0" smtClean="0"/>
              <a:t>media. Consumers </a:t>
            </a:r>
            <a:r>
              <a:rPr lang="en-US" dirty="0"/>
              <a:t>now </a:t>
            </a:r>
            <a:r>
              <a:rPr lang="en-US" dirty="0" smtClean="0"/>
              <a:t>found </a:t>
            </a:r>
            <a:r>
              <a:rPr lang="en-US" dirty="0"/>
              <a:t>it convenient to shop online whenever the impulse arose. </a:t>
            </a:r>
            <a:r>
              <a:rPr lang="en-US" dirty="0" smtClean="0"/>
              <a:t>Retailers discovered </a:t>
            </a:r>
            <a:r>
              <a:rPr lang="en-US" dirty="0"/>
              <a:t>that they could leverage information from social networks and other Internet </a:t>
            </a:r>
            <a:r>
              <a:rPr lang="en-US" dirty="0" smtClean="0"/>
              <a:t>sources to </a:t>
            </a:r>
            <a:r>
              <a:rPr lang="en-US" dirty="0"/>
              <a:t>target marketing campaigns and personalize engagement. </a:t>
            </a:r>
            <a:endParaRPr lang="en-US" dirty="0" smtClean="0"/>
          </a:p>
          <a:p>
            <a:r>
              <a:rPr lang="en-US" dirty="0" smtClean="0"/>
              <a:t>The </a:t>
            </a:r>
            <a:r>
              <a:rPr lang="en-US" dirty="0"/>
              <a:t>key to the effectiveness of the new retail model is </a:t>
            </a:r>
            <a:r>
              <a:rPr lang="en-US" dirty="0" smtClean="0"/>
              <a:t>data: the </a:t>
            </a:r>
            <a:r>
              <a:rPr lang="en-US" dirty="0"/>
              <a:t>social-mobile-cloud generates masses of data that can </a:t>
            </a:r>
            <a:r>
              <a:rPr lang="en-US" dirty="0" smtClean="0"/>
              <a:t>be used </a:t>
            </a:r>
            <a:r>
              <a:rPr lang="en-US" dirty="0"/>
              <a:t>to refine and enhance the online experience. This positive feedback loop drives the Big Data </a:t>
            </a:r>
            <a:r>
              <a:rPr lang="en-US" dirty="0" smtClean="0"/>
              <a:t>solutions that </a:t>
            </a:r>
            <a:r>
              <a:rPr lang="en-US" dirty="0"/>
              <a:t>can represent success or failure for the next generation of retail operations</a:t>
            </a:r>
            <a:r>
              <a:rPr lang="en-US" dirty="0" smtClean="0"/>
              <a:t>.</a:t>
            </a:r>
            <a:endParaRPr lang="en-US" dirty="0"/>
          </a:p>
          <a:p>
            <a:r>
              <a:rPr lang="en-US" dirty="0" smtClean="0"/>
              <a:t>Similar </a:t>
            </a:r>
            <a:r>
              <a:rPr lang="en-US" dirty="0"/>
              <a:t>dynamics drive almost every other industry</a:t>
            </a:r>
            <a:r>
              <a:rPr lang="en-US" dirty="0" smtClean="0"/>
              <a:t>. The </a:t>
            </a:r>
            <a:r>
              <a:rPr lang="en-US" dirty="0"/>
              <a:t>Internet of Things (</a:t>
            </a:r>
            <a:r>
              <a:rPr lang="en-US" dirty="0" err="1"/>
              <a:t>IoT</a:t>
            </a:r>
            <a:r>
              <a:rPr lang="en-US" dirty="0"/>
              <a:t>) — new connected devices such as Internet-enabled cars, wearable devices, home </a:t>
            </a:r>
            <a:r>
              <a:rPr lang="en-US" dirty="0" smtClean="0"/>
              <a:t>automation, and </a:t>
            </a:r>
            <a:r>
              <a:rPr lang="en-US" dirty="0"/>
              <a:t>so on — propel the virtuous data cycle that generates and depends on data to drive competitive advantage.</a:t>
            </a:r>
          </a:p>
        </p:txBody>
      </p:sp>
    </p:spTree>
    <p:extLst>
      <p:ext uri="{BB962C8B-B14F-4D97-AF65-F5344CB8AC3E}">
        <p14:creationId xmlns:p14="http://schemas.microsoft.com/office/powerpoint/2010/main" val="2038711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7346"/>
            <a:ext cx="10515600" cy="4930815"/>
          </a:xfrm>
        </p:spPr>
        <p:txBody>
          <a:bodyPr>
            <a:normAutofit fontScale="92500" lnSpcReduction="10000"/>
          </a:bodyPr>
          <a:lstStyle/>
          <a:p>
            <a:r>
              <a:rPr lang="en-US" dirty="0"/>
              <a:t>When Google was first created in 1996, the World Wide Web was already a network of unparalleled </a:t>
            </a:r>
            <a:r>
              <a:rPr lang="en-US" dirty="0" smtClean="0"/>
              <a:t>scale. Existing </a:t>
            </a:r>
            <a:r>
              <a:rPr lang="en-US" dirty="0"/>
              <a:t>search engines simply indexed on keywords within webpages. This was inadequate, given </a:t>
            </a:r>
            <a:r>
              <a:rPr lang="en-US" dirty="0" smtClean="0"/>
              <a:t>the sheer </a:t>
            </a:r>
            <a:r>
              <a:rPr lang="en-US" dirty="0"/>
              <a:t>number of possible matches for any search term; the results were primarily weighted by the </a:t>
            </a:r>
            <a:r>
              <a:rPr lang="en-US" dirty="0" smtClean="0"/>
              <a:t>number of </a:t>
            </a:r>
            <a:r>
              <a:rPr lang="en-US" dirty="0"/>
              <a:t>occurrences of the search term within a page, with no account for usefulness or popularity. </a:t>
            </a:r>
          </a:p>
          <a:p>
            <a:r>
              <a:rPr lang="en-US" dirty="0"/>
              <a:t>Google's PageRank allowed the relevance of a page to be weighted based on the number of links to that page, and it </a:t>
            </a:r>
            <a:r>
              <a:rPr lang="en-US" dirty="0" smtClean="0"/>
              <a:t>allowed Google </a:t>
            </a:r>
            <a:r>
              <a:rPr lang="en-US" dirty="0"/>
              <a:t>to immediately provide a better search outcome than its competitors</a:t>
            </a:r>
            <a:r>
              <a:rPr lang="en-US" dirty="0" smtClean="0"/>
              <a:t>.</a:t>
            </a:r>
            <a:endParaRPr lang="en-US" dirty="0"/>
          </a:p>
          <a:p>
            <a:r>
              <a:rPr lang="en-US" dirty="0"/>
              <a:t>PageRank is a great example of a data-driven algorithm that leverages the “wisdom of the crowd</a:t>
            </a:r>
            <a:r>
              <a:rPr lang="en-US" dirty="0" smtClean="0"/>
              <a:t>” (</a:t>
            </a:r>
            <a:r>
              <a:rPr lang="en-US" dirty="0"/>
              <a:t>collective intelligence) and that can adapt intelligently as more data is available (machine learning). </a:t>
            </a:r>
            <a:endParaRPr lang="en-US" dirty="0" smtClean="0"/>
          </a:p>
          <a:p>
            <a:r>
              <a:rPr lang="en-US" dirty="0" smtClean="0"/>
              <a:t>Google is</a:t>
            </a:r>
            <a:r>
              <a:rPr lang="en-US" dirty="0"/>
              <a:t>, therefore, the first </a:t>
            </a:r>
            <a:r>
              <a:rPr lang="en-US" dirty="0" smtClean="0"/>
              <a:t>example </a:t>
            </a:r>
            <a:r>
              <a:rPr lang="en-US" dirty="0"/>
              <a:t>of a company that succeeded on the web through what we now call data science.</a:t>
            </a:r>
          </a:p>
        </p:txBody>
      </p:sp>
      <p:sp>
        <p:nvSpPr>
          <p:cNvPr id="4" name="Title 1"/>
          <p:cNvSpPr>
            <a:spLocks noGrp="1"/>
          </p:cNvSpPr>
          <p:nvPr>
            <p:ph type="title"/>
          </p:nvPr>
        </p:nvSpPr>
        <p:spPr>
          <a:xfrm>
            <a:off x="838200" y="365125"/>
            <a:ext cx="10515600" cy="1058561"/>
          </a:xfrm>
        </p:spPr>
        <p:txBody>
          <a:bodyPr>
            <a:normAutofit/>
          </a:bodyPr>
          <a:lstStyle/>
          <a:p>
            <a:r>
              <a:rPr lang="en-US" dirty="0"/>
              <a:t>Google: Pioneer of Big Data</a:t>
            </a:r>
          </a:p>
        </p:txBody>
      </p:sp>
    </p:spTree>
    <p:extLst>
      <p:ext uri="{BB962C8B-B14F-4D97-AF65-F5344CB8AC3E}">
        <p14:creationId xmlns:p14="http://schemas.microsoft.com/office/powerpoint/2010/main" val="173583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Hardware: Modular Data Center</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9540" y="1825625"/>
            <a:ext cx="5752919" cy="4351338"/>
          </a:xfrm>
        </p:spPr>
      </p:pic>
    </p:spTree>
    <p:extLst>
      <p:ext uri="{BB962C8B-B14F-4D97-AF65-F5344CB8AC3E}">
        <p14:creationId xmlns:p14="http://schemas.microsoft.com/office/powerpoint/2010/main" val="1321426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Google Software </a:t>
            </a:r>
            <a:r>
              <a:rPr lang="en-US" dirty="0" smtClean="0"/>
              <a:t>Stack</a:t>
            </a:r>
            <a:endParaRPr lang="en-US" dirty="0"/>
          </a:p>
        </p:txBody>
      </p:sp>
      <p:sp>
        <p:nvSpPr>
          <p:cNvPr id="3" name="Content Placeholder 2"/>
          <p:cNvSpPr>
            <a:spLocks noGrp="1"/>
          </p:cNvSpPr>
          <p:nvPr>
            <p:ph idx="1"/>
          </p:nvPr>
        </p:nvSpPr>
        <p:spPr/>
        <p:txBody>
          <a:bodyPr/>
          <a:lstStyle/>
          <a:p>
            <a:r>
              <a:rPr lang="en-US" dirty="0"/>
              <a:t>Google File System (GFS): a distributed cluster file system that allows all of the disks within the Google data center to be accessed as one massive, distributed, redundant file system.</a:t>
            </a:r>
          </a:p>
          <a:p>
            <a:r>
              <a:rPr lang="en-US" dirty="0"/>
              <a:t>MapReduce: a distributed processing framework for parallelizing algorithms across large numbers of potentially unreliable servers and being capable of dealing with massive datasets.</a:t>
            </a:r>
          </a:p>
          <a:p>
            <a:r>
              <a:rPr lang="en-US" dirty="0" err="1"/>
              <a:t>BigTable</a:t>
            </a:r>
            <a:r>
              <a:rPr lang="en-US" dirty="0"/>
              <a:t>: a </a:t>
            </a:r>
            <a:r>
              <a:rPr lang="en-US" dirty="0" err="1"/>
              <a:t>nonrelational</a:t>
            </a:r>
            <a:r>
              <a:rPr lang="en-US" dirty="0"/>
              <a:t> database system that uses the Google File System for storage.</a:t>
            </a:r>
          </a:p>
        </p:txBody>
      </p:sp>
    </p:spTree>
    <p:extLst>
      <p:ext uri="{BB962C8B-B14F-4D97-AF65-F5344CB8AC3E}">
        <p14:creationId xmlns:p14="http://schemas.microsoft.com/office/powerpoint/2010/main" val="202657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Software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341" y="1825625"/>
            <a:ext cx="6739318" cy="4351338"/>
          </a:xfrm>
        </p:spPr>
      </p:pic>
    </p:spTree>
    <p:extLst>
      <p:ext uri="{BB962C8B-B14F-4D97-AF65-F5344CB8AC3E}">
        <p14:creationId xmlns:p14="http://schemas.microsoft.com/office/powerpoint/2010/main" val="197656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262"/>
          </a:xfrm>
        </p:spPr>
        <p:txBody>
          <a:bodyPr/>
          <a:lstStyle/>
          <a:p>
            <a:r>
              <a:rPr lang="en-US" dirty="0" smtClean="0"/>
              <a:t>MapReduce</a:t>
            </a:r>
            <a:endParaRPr lang="en-US" dirty="0"/>
          </a:p>
        </p:txBody>
      </p:sp>
      <p:sp>
        <p:nvSpPr>
          <p:cNvPr id="3" name="Content Placeholder 2"/>
          <p:cNvSpPr>
            <a:spLocks noGrp="1"/>
          </p:cNvSpPr>
          <p:nvPr>
            <p:ph idx="1"/>
          </p:nvPr>
        </p:nvSpPr>
        <p:spPr>
          <a:xfrm>
            <a:off x="838200" y="1516284"/>
            <a:ext cx="10515600" cy="4907665"/>
          </a:xfrm>
        </p:spPr>
        <p:txBody>
          <a:bodyPr>
            <a:normAutofit/>
          </a:bodyPr>
          <a:lstStyle/>
          <a:p>
            <a:r>
              <a:rPr lang="en-US" b="1" i="1" dirty="0"/>
              <a:t>MapReduce</a:t>
            </a:r>
            <a:r>
              <a:rPr lang="en-US" dirty="0"/>
              <a:t> is a programming model for general-purpose parallelization of data-intensive </a:t>
            </a:r>
            <a:r>
              <a:rPr lang="en-US" dirty="0" smtClean="0"/>
              <a:t>processing. It </a:t>
            </a:r>
            <a:r>
              <a:rPr lang="en-US" dirty="0"/>
              <a:t>divides the processing into two phases: </a:t>
            </a:r>
            <a:r>
              <a:rPr lang="en-US" b="1" i="1" dirty="0"/>
              <a:t>a mapping phase</a:t>
            </a:r>
            <a:r>
              <a:rPr lang="en-US" dirty="0"/>
              <a:t>, in which data is broken up </a:t>
            </a:r>
            <a:r>
              <a:rPr lang="en-US" dirty="0" smtClean="0"/>
              <a:t>into chunks </a:t>
            </a:r>
            <a:r>
              <a:rPr lang="en-US" dirty="0"/>
              <a:t>that can be processed by separate threads—potentially running on separate machines; and </a:t>
            </a:r>
            <a:r>
              <a:rPr lang="en-US" b="1" i="1" dirty="0"/>
              <a:t>a </a:t>
            </a:r>
            <a:r>
              <a:rPr lang="en-US" b="1" i="1" dirty="0" smtClean="0"/>
              <a:t>reduce phase</a:t>
            </a:r>
            <a:r>
              <a:rPr lang="en-US" dirty="0"/>
              <a:t>, which combines the output from the mappers into the final result</a:t>
            </a:r>
            <a:r>
              <a:rPr lang="en-US" dirty="0" smtClean="0"/>
              <a:t>.</a:t>
            </a:r>
            <a:endParaRPr lang="en-US" dirty="0"/>
          </a:p>
          <a:p>
            <a:r>
              <a:rPr lang="en-US" dirty="0"/>
              <a:t>For example (see Figure 2-4 on the next slide</a:t>
            </a:r>
            <a:r>
              <a:rPr lang="en-US" dirty="0" smtClean="0"/>
              <a:t>), suppose </a:t>
            </a:r>
            <a:r>
              <a:rPr lang="en-US" dirty="0"/>
              <a:t>we wish to count the occurrences of pet types in some input file. We break the data into </a:t>
            </a:r>
            <a:r>
              <a:rPr lang="en-US" dirty="0" smtClean="0"/>
              <a:t>equal chunks </a:t>
            </a:r>
            <a:r>
              <a:rPr lang="en-US" dirty="0"/>
              <a:t>in the map phase. The data is then shuffled into groups of pet types. Finally, the reduce phase </a:t>
            </a:r>
            <a:r>
              <a:rPr lang="en-US" dirty="0" smtClean="0"/>
              <a:t>counts the </a:t>
            </a:r>
            <a:r>
              <a:rPr lang="en-US" dirty="0"/>
              <a:t>occurrences to provide a total that is fed into the output.</a:t>
            </a:r>
          </a:p>
        </p:txBody>
      </p:sp>
    </p:spTree>
    <p:extLst>
      <p:ext uri="{BB962C8B-B14F-4D97-AF65-F5344CB8AC3E}">
        <p14:creationId xmlns:p14="http://schemas.microsoft.com/office/powerpoint/2010/main" val="380484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MapReduce Pipelines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662" y="1750391"/>
            <a:ext cx="5158076" cy="382281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1624" y="1750392"/>
            <a:ext cx="5609835" cy="3822818"/>
          </a:xfrm>
          <a:prstGeom prst="rect">
            <a:avLst/>
          </a:prstGeom>
        </p:spPr>
      </p:pic>
    </p:spTree>
    <p:extLst>
      <p:ext uri="{BB962C8B-B14F-4D97-AF65-F5344CB8AC3E}">
        <p14:creationId xmlns:p14="http://schemas.microsoft.com/office/powerpoint/2010/main" val="3677150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1199"/>
          </a:xfrm>
        </p:spPr>
        <p:txBody>
          <a:bodyPr/>
          <a:lstStyle/>
          <a:p>
            <a:r>
              <a:rPr lang="en-US" dirty="0"/>
              <a:t>Hadoop: Open-Source Google </a:t>
            </a:r>
            <a:r>
              <a:rPr lang="en-US" dirty="0" smtClean="0"/>
              <a:t>Stack</a:t>
            </a:r>
            <a:endParaRPr lang="en-US" dirty="0"/>
          </a:p>
        </p:txBody>
      </p:sp>
      <p:sp>
        <p:nvSpPr>
          <p:cNvPr id="3" name="Content Placeholder 2"/>
          <p:cNvSpPr>
            <a:spLocks noGrp="1"/>
          </p:cNvSpPr>
          <p:nvPr>
            <p:ph idx="1"/>
          </p:nvPr>
        </p:nvSpPr>
        <p:spPr/>
        <p:txBody>
          <a:bodyPr>
            <a:normAutofit/>
          </a:bodyPr>
          <a:lstStyle/>
          <a:p>
            <a:r>
              <a:rPr lang="en-US" dirty="0"/>
              <a:t>Google technologies served as the inspiration for </a:t>
            </a:r>
            <a:r>
              <a:rPr lang="en-US" b="1" i="1" dirty="0"/>
              <a:t>Hadoop</a:t>
            </a:r>
            <a:r>
              <a:rPr lang="en-US" dirty="0" smtClean="0"/>
              <a:t>, which </a:t>
            </a:r>
            <a:r>
              <a:rPr lang="en-US" dirty="0"/>
              <a:t>contains analogs for each of these important technologies and which is available to all as an open </a:t>
            </a:r>
            <a:r>
              <a:rPr lang="en-US" dirty="0" smtClean="0"/>
              <a:t>source Apache </a:t>
            </a:r>
            <a:r>
              <a:rPr lang="en-US" dirty="0"/>
              <a:t>project</a:t>
            </a:r>
            <a:r>
              <a:rPr lang="en-US" dirty="0" smtClean="0"/>
              <a:t>.</a:t>
            </a:r>
          </a:p>
          <a:p>
            <a:endParaRPr lang="en-US" dirty="0"/>
          </a:p>
          <a:p>
            <a:r>
              <a:rPr lang="en-US" dirty="0"/>
              <a:t>No other single technology has had as great an influence on Big Data as Hadoop. Hadoop, by </a:t>
            </a:r>
            <a:r>
              <a:rPr lang="en-US" dirty="0" smtClean="0"/>
              <a:t>providing an </a:t>
            </a:r>
            <a:r>
              <a:rPr lang="en-US" dirty="0"/>
              <a:t>economically viable means of mass unstructured data storage and processing, has bought </a:t>
            </a:r>
            <a:r>
              <a:rPr lang="en-US" dirty="0" smtClean="0"/>
              <a:t>Google-style Big </a:t>
            </a:r>
            <a:r>
              <a:rPr lang="en-US" dirty="0"/>
              <a:t>Data processing within the reach of mainstream IT</a:t>
            </a:r>
            <a:r>
              <a:rPr lang="en-US" dirty="0" smtClean="0"/>
              <a:t>.</a:t>
            </a:r>
            <a:endParaRPr lang="en-US" dirty="0"/>
          </a:p>
        </p:txBody>
      </p:sp>
    </p:spTree>
    <p:extLst>
      <p:ext uri="{BB962C8B-B14F-4D97-AF65-F5344CB8AC3E}">
        <p14:creationId xmlns:p14="http://schemas.microsoft.com/office/powerpoint/2010/main" val="348200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240"/>
          </a:xfrm>
        </p:spPr>
        <p:txBody>
          <a:bodyPr/>
          <a:lstStyle/>
          <a:p>
            <a:r>
              <a:rPr lang="en-US" dirty="0" smtClean="0"/>
              <a:t>Hadoop (continued)</a:t>
            </a:r>
            <a:endParaRPr lang="en-US" dirty="0"/>
          </a:p>
        </p:txBody>
      </p:sp>
      <p:sp>
        <p:nvSpPr>
          <p:cNvPr id="3" name="Content Placeholder 2"/>
          <p:cNvSpPr>
            <a:spLocks noGrp="1"/>
          </p:cNvSpPr>
          <p:nvPr>
            <p:ph idx="1"/>
          </p:nvPr>
        </p:nvSpPr>
        <p:spPr>
          <a:xfrm>
            <a:off x="838200" y="1591519"/>
            <a:ext cx="10515600" cy="4890304"/>
          </a:xfrm>
        </p:spPr>
        <p:txBody>
          <a:bodyPr>
            <a:normAutofit fontScale="85000" lnSpcReduction="20000"/>
          </a:bodyPr>
          <a:lstStyle/>
          <a:p>
            <a:r>
              <a:rPr lang="en-US" dirty="0"/>
              <a:t>Hadoop was made available for download in 2007, and became a top-level Apache project in 2008</a:t>
            </a:r>
            <a:r>
              <a:rPr lang="en-US" dirty="0" smtClean="0"/>
              <a:t>.</a:t>
            </a:r>
            <a:endParaRPr lang="en-US" dirty="0"/>
          </a:p>
          <a:p>
            <a:r>
              <a:rPr lang="en-US" dirty="0"/>
              <a:t>In early 2008, Yahoo! announced that a Hadoop cluster with over 5 petabytes of storage and more than 10,000 cores was generating the index that resolved Yahoo!’s web searches</a:t>
            </a:r>
            <a:r>
              <a:rPr lang="en-US" dirty="0" smtClean="0"/>
              <a:t>.</a:t>
            </a:r>
            <a:endParaRPr lang="en-US" dirty="0"/>
          </a:p>
          <a:p>
            <a:r>
              <a:rPr lang="en-US" dirty="0"/>
              <a:t>Facebook started experimenting with Hadoop in 2007, and by 2008 it had a cluster utilizing 2,500 CPU cores in production. Facebook’s </a:t>
            </a:r>
            <a:r>
              <a:rPr lang="en-US" dirty="0" smtClean="0"/>
              <a:t>initial implementation </a:t>
            </a:r>
            <a:r>
              <a:rPr lang="en-US" dirty="0"/>
              <a:t>of Hadoop supplemented its Oracle-based data warehouse. By 2012, Facebook`s Hadoop cluster had exceeded 100 petabytes of disk, and it had completely overtaken Oracle as a data warehousing solution, as well as powering many core Facebook products</a:t>
            </a:r>
            <a:r>
              <a:rPr lang="en-US" dirty="0" smtClean="0"/>
              <a:t>.</a:t>
            </a:r>
            <a:endParaRPr lang="en-US" dirty="0"/>
          </a:p>
          <a:p>
            <a:r>
              <a:rPr lang="en-US" dirty="0"/>
              <a:t>Most organizations that are actively pursuing a Big Data solution use Hadoop in some form. </a:t>
            </a:r>
            <a:endParaRPr lang="en-US" dirty="0" smtClean="0"/>
          </a:p>
          <a:p>
            <a:r>
              <a:rPr lang="en-US" dirty="0" smtClean="0"/>
              <a:t>By </a:t>
            </a:r>
            <a:r>
              <a:rPr lang="en-US" dirty="0"/>
              <a:t>2012, each of IT giants (Microsoft, Oracle, and IBM) had ceased to offer any form of Hadoop alternative </a:t>
            </a:r>
            <a:r>
              <a:rPr lang="en-US" dirty="0" smtClean="0"/>
              <a:t>and instead </a:t>
            </a:r>
            <a:r>
              <a:rPr lang="en-US" dirty="0"/>
              <a:t>were offering Hadoop within its product portfolio</a:t>
            </a:r>
            <a:r>
              <a:rPr lang="en-US" dirty="0" smtClean="0"/>
              <a:t>.</a:t>
            </a:r>
            <a:endParaRPr lang="en-US" dirty="0"/>
          </a:p>
        </p:txBody>
      </p:sp>
    </p:spTree>
    <p:extLst>
      <p:ext uri="{BB962C8B-B14F-4D97-AF65-F5344CB8AC3E}">
        <p14:creationId xmlns:p14="http://schemas.microsoft.com/office/powerpoint/2010/main" val="240275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4900"/>
          </a:xfrm>
        </p:spPr>
        <p:txBody>
          <a:bodyPr/>
          <a:lstStyle/>
          <a:p>
            <a:r>
              <a:rPr lang="en-US" dirty="0"/>
              <a:t>The Power of </a:t>
            </a:r>
            <a:r>
              <a:rPr lang="en-US" dirty="0" smtClean="0"/>
              <a:t>Hadoop</a:t>
            </a:r>
            <a:endParaRPr lang="en-US" dirty="0"/>
          </a:p>
        </p:txBody>
      </p:sp>
      <p:sp>
        <p:nvSpPr>
          <p:cNvPr id="3" name="Content Placeholder 2"/>
          <p:cNvSpPr>
            <a:spLocks noGrp="1"/>
          </p:cNvSpPr>
          <p:nvPr>
            <p:ph idx="1"/>
          </p:nvPr>
        </p:nvSpPr>
        <p:spPr>
          <a:xfrm>
            <a:off x="838200" y="1452623"/>
            <a:ext cx="10515600" cy="4925028"/>
          </a:xfrm>
        </p:spPr>
        <p:txBody>
          <a:bodyPr>
            <a:normAutofit fontScale="92500" lnSpcReduction="10000"/>
          </a:bodyPr>
          <a:lstStyle/>
          <a:p>
            <a:pPr marL="0" indent="0">
              <a:buNone/>
            </a:pPr>
            <a:r>
              <a:rPr lang="en-US" dirty="0"/>
              <a:t>Hadoop provides an economically attractive storage solution for Big Data, as well as a scalable </a:t>
            </a:r>
            <a:r>
              <a:rPr lang="en-US" dirty="0" smtClean="0"/>
              <a:t>processing model </a:t>
            </a:r>
            <a:r>
              <a:rPr lang="en-US" dirty="0"/>
              <a:t>for analytic processing:</a:t>
            </a:r>
          </a:p>
          <a:p>
            <a:r>
              <a:rPr lang="en-US" b="1" dirty="0" smtClean="0"/>
              <a:t>An </a:t>
            </a:r>
            <a:r>
              <a:rPr lang="en-US" b="1" dirty="0"/>
              <a:t>economical scalable storage model</a:t>
            </a:r>
            <a:r>
              <a:rPr lang="en-US" dirty="0"/>
              <a:t>. As data volumes increase, so does the cost of storing that data online. Because Hadoop can run on commodity hardware </a:t>
            </a:r>
            <a:r>
              <a:rPr lang="en-US" dirty="0" smtClean="0"/>
              <a:t>that in </a:t>
            </a:r>
            <a:r>
              <a:rPr lang="en-US" dirty="0"/>
              <a:t>turn utilizes commodity disks, the price point per terabyte is lower than that of almost any other technology.</a:t>
            </a:r>
          </a:p>
          <a:p>
            <a:r>
              <a:rPr lang="en-US" b="1" dirty="0" smtClean="0"/>
              <a:t>Massive scalable </a:t>
            </a:r>
            <a:r>
              <a:rPr lang="en-US" b="1" dirty="0"/>
              <a:t>IO capability</a:t>
            </a:r>
            <a:r>
              <a:rPr lang="en-US" dirty="0"/>
              <a:t>. Because Hadoop uses a large number of commodity devices, the aggregate IO and network capacity is higher than </a:t>
            </a:r>
            <a:r>
              <a:rPr lang="en-US" dirty="0" smtClean="0"/>
              <a:t>that provided </a:t>
            </a:r>
            <a:r>
              <a:rPr lang="en-US" dirty="0"/>
              <a:t>by dedicated storage arrays in which smaller numbers of larger disks are provided by even smaller numbers of processors. </a:t>
            </a:r>
            <a:r>
              <a:rPr lang="en-US" dirty="0" smtClean="0"/>
              <a:t>Moreover, </a:t>
            </a:r>
            <a:r>
              <a:rPr lang="en-US" dirty="0"/>
              <a:t>adding new </a:t>
            </a:r>
            <a:r>
              <a:rPr lang="en-US" dirty="0" smtClean="0"/>
              <a:t>servers to </a:t>
            </a:r>
            <a:r>
              <a:rPr lang="en-US" dirty="0"/>
              <a:t>Hadoop adds storage, IO, CPU, and network capacity all at once, whereas adding disks to a storage array might simply exacerbate a network or CPU bottleneck within the array.</a:t>
            </a:r>
          </a:p>
        </p:txBody>
      </p:sp>
    </p:spTree>
    <p:extLst>
      <p:ext uri="{BB962C8B-B14F-4D97-AF65-F5344CB8AC3E}">
        <p14:creationId xmlns:p14="http://schemas.microsoft.com/office/powerpoint/2010/main" val="347609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Database Revolution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941" y="1825625"/>
            <a:ext cx="5842118" cy="4351338"/>
          </a:xfrm>
        </p:spPr>
      </p:pic>
    </p:spTree>
    <p:extLst>
      <p:ext uri="{BB962C8B-B14F-4D97-AF65-F5344CB8AC3E}">
        <p14:creationId xmlns:p14="http://schemas.microsoft.com/office/powerpoint/2010/main" val="146276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2582"/>
            <a:ext cx="10515600" cy="4797707"/>
          </a:xfrm>
        </p:spPr>
        <p:txBody>
          <a:bodyPr>
            <a:normAutofit fontScale="92500" lnSpcReduction="10000"/>
          </a:bodyPr>
          <a:lstStyle/>
          <a:p>
            <a:r>
              <a:rPr lang="en-US" b="1" dirty="0"/>
              <a:t>Reliability</a:t>
            </a:r>
            <a:r>
              <a:rPr lang="en-US" dirty="0"/>
              <a:t>: Data in Hadoop is stored redundantly in multiple servers and can be distributed across multiple computer racks. Failure of a server does not result in </a:t>
            </a:r>
            <a:r>
              <a:rPr lang="en-US" dirty="0" smtClean="0"/>
              <a:t>a loss </a:t>
            </a:r>
            <a:r>
              <a:rPr lang="en-US" dirty="0"/>
              <a:t>of data; in fact, a Hadoop job will continue even if a server fails—the processing simply switches to another server</a:t>
            </a:r>
            <a:r>
              <a:rPr lang="en-US" dirty="0" smtClean="0"/>
              <a:t>.</a:t>
            </a:r>
            <a:endParaRPr lang="en-US" dirty="0"/>
          </a:p>
          <a:p>
            <a:r>
              <a:rPr lang="en-US" b="1" dirty="0"/>
              <a:t>A scalable processing model</a:t>
            </a:r>
            <a:r>
              <a:rPr lang="en-US" dirty="0"/>
              <a:t>: MapReduce represents a widely applicable and scalable distributed processing model. While MapReduce is not the most </a:t>
            </a:r>
            <a:r>
              <a:rPr lang="en-US" dirty="0" smtClean="0"/>
              <a:t>efficient implementation </a:t>
            </a:r>
            <a:r>
              <a:rPr lang="en-US" dirty="0"/>
              <a:t>for all algorithms, it is capable of brute-forcing acceptable performance for almost all</a:t>
            </a:r>
            <a:r>
              <a:rPr lang="en-US" dirty="0" smtClean="0"/>
              <a:t>.</a:t>
            </a:r>
            <a:endParaRPr lang="en-US" dirty="0"/>
          </a:p>
          <a:p>
            <a:r>
              <a:rPr lang="en-US" b="1" dirty="0"/>
              <a:t>Schema on read</a:t>
            </a:r>
            <a:r>
              <a:rPr lang="en-US" dirty="0"/>
              <a:t>: Data can be loaded into Hadoop without having to be converted to a highly structured normalized format. This makes it easy for Hadoop to </a:t>
            </a:r>
            <a:r>
              <a:rPr lang="en-US" dirty="0" smtClean="0"/>
              <a:t>quickly ingest </a:t>
            </a:r>
            <a:r>
              <a:rPr lang="en-US" dirty="0"/>
              <a:t>data from various forms. The imposition of structure can be delayed until the data is accessed; this is sometimes referred to as schema on read, as opposed to </a:t>
            </a:r>
            <a:r>
              <a:rPr lang="en-US" dirty="0" smtClean="0"/>
              <a:t>the schema </a:t>
            </a:r>
            <a:r>
              <a:rPr lang="en-US" dirty="0"/>
              <a:t>on write mode of relational data warehouses.</a:t>
            </a:r>
          </a:p>
        </p:txBody>
      </p:sp>
      <p:sp>
        <p:nvSpPr>
          <p:cNvPr id="4" name="Title 1"/>
          <p:cNvSpPr>
            <a:spLocks noGrp="1"/>
          </p:cNvSpPr>
          <p:nvPr>
            <p:ph type="title"/>
          </p:nvPr>
        </p:nvSpPr>
        <p:spPr>
          <a:xfrm>
            <a:off x="838200" y="365126"/>
            <a:ext cx="10515600" cy="994900"/>
          </a:xfrm>
        </p:spPr>
        <p:txBody>
          <a:bodyPr/>
          <a:lstStyle/>
          <a:p>
            <a:r>
              <a:rPr lang="en-US" dirty="0"/>
              <a:t>The Power of </a:t>
            </a:r>
            <a:r>
              <a:rPr lang="en-US" dirty="0" smtClean="0"/>
              <a:t>Hadoop (continued)</a:t>
            </a:r>
            <a:endParaRPr lang="en-US" dirty="0"/>
          </a:p>
        </p:txBody>
      </p:sp>
    </p:spTree>
    <p:extLst>
      <p:ext uri="{BB962C8B-B14F-4D97-AF65-F5344CB8AC3E}">
        <p14:creationId xmlns:p14="http://schemas.microsoft.com/office/powerpoint/2010/main" val="3153589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9113"/>
          </a:xfrm>
        </p:spPr>
        <p:txBody>
          <a:bodyPr/>
          <a:lstStyle/>
          <a:p>
            <a:r>
              <a:rPr lang="en-US" dirty="0"/>
              <a:t>Hadoop’s </a:t>
            </a:r>
            <a:r>
              <a:rPr lang="en-US" dirty="0" smtClean="0"/>
              <a:t>Architecture</a:t>
            </a:r>
            <a:endParaRPr lang="en-US" dirty="0"/>
          </a:p>
        </p:txBody>
      </p:sp>
      <p:sp>
        <p:nvSpPr>
          <p:cNvPr id="3" name="Content Placeholder 2"/>
          <p:cNvSpPr>
            <a:spLocks noGrp="1"/>
          </p:cNvSpPr>
          <p:nvPr>
            <p:ph idx="1"/>
          </p:nvPr>
        </p:nvSpPr>
        <p:spPr>
          <a:xfrm>
            <a:off x="838200" y="1539432"/>
            <a:ext cx="10515600" cy="4809281"/>
          </a:xfrm>
        </p:spPr>
        <p:txBody>
          <a:bodyPr>
            <a:normAutofit fontScale="92500" lnSpcReduction="10000"/>
          </a:bodyPr>
          <a:lstStyle/>
          <a:p>
            <a:r>
              <a:rPr lang="en-US" dirty="0"/>
              <a:t>Hadoop’s architecture uses Hadoop Distributed File System (HDFS), which is similar to Google File System (GFS</a:t>
            </a:r>
            <a:r>
              <a:rPr lang="en-US" dirty="0" smtClean="0"/>
              <a:t>).</a:t>
            </a:r>
            <a:endParaRPr lang="en-US" dirty="0"/>
          </a:p>
          <a:p>
            <a:r>
              <a:rPr lang="en-US" dirty="0"/>
              <a:t>There are currently two major iterations of Hadoop architecture. Hadoop 2.0 layers on top of the 1.0 architecture</a:t>
            </a:r>
            <a:r>
              <a:rPr lang="en-US" dirty="0" smtClean="0"/>
              <a:t>.</a:t>
            </a:r>
            <a:endParaRPr lang="en-US" dirty="0"/>
          </a:p>
          <a:p>
            <a:r>
              <a:rPr lang="en-US" dirty="0"/>
              <a:t>In Hadoop 1.0, the majority of servers in a Hadoop cluster function both as data nodes and as task trackers, which is to say that each server supplies both data storage and processing capacity (CPU and memory</a:t>
            </a:r>
            <a:r>
              <a:rPr lang="en-US" dirty="0" smtClean="0"/>
              <a:t>).</a:t>
            </a:r>
            <a:endParaRPr lang="en-US" dirty="0"/>
          </a:p>
          <a:p>
            <a:r>
              <a:rPr lang="en-US" dirty="0"/>
              <a:t>Specialized nodes within the Hadoop 1.0 architecture are also defined. The job tracker node coordinates the scheduling of jobs run on the Hadoop cluster, while the name node is a sort of directory that provides the mapping from blocks on data nodes to files on HDFS</a:t>
            </a:r>
            <a:r>
              <a:rPr lang="en-US" dirty="0" smtClean="0"/>
              <a:t>.</a:t>
            </a:r>
            <a:endParaRPr lang="en-US" dirty="0"/>
          </a:p>
          <a:p>
            <a:r>
              <a:rPr lang="en-US" dirty="0"/>
              <a:t>Every piece of data will usually be replicated across three nodes, which can be located on separate server racks to avoid any single point of failure. </a:t>
            </a:r>
          </a:p>
        </p:txBody>
      </p:sp>
    </p:spTree>
    <p:extLst>
      <p:ext uri="{BB962C8B-B14F-4D97-AF65-F5344CB8AC3E}">
        <p14:creationId xmlns:p14="http://schemas.microsoft.com/office/powerpoint/2010/main" val="1176678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46"/>
            <a:ext cx="10515600" cy="786556"/>
          </a:xfrm>
        </p:spPr>
        <p:txBody>
          <a:bodyPr/>
          <a:lstStyle/>
          <a:p>
            <a:r>
              <a:rPr lang="en-US" dirty="0" smtClean="0"/>
              <a:t>Hadoop Architectures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8411" y="1151682"/>
            <a:ext cx="3848582" cy="5443454"/>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1785" y="1151682"/>
            <a:ext cx="4322982" cy="5443454"/>
          </a:xfrm>
          <a:prstGeom prst="rect">
            <a:avLst/>
          </a:prstGeom>
        </p:spPr>
      </p:pic>
    </p:spTree>
    <p:extLst>
      <p:ext uri="{BB962C8B-B14F-4D97-AF65-F5344CB8AC3E}">
        <p14:creationId xmlns:p14="http://schemas.microsoft.com/office/powerpoint/2010/main" val="192820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9705"/>
          </a:xfrm>
        </p:spPr>
        <p:txBody>
          <a:bodyPr/>
          <a:lstStyle/>
          <a:p>
            <a:r>
              <a:rPr lang="en-US" dirty="0" err="1" smtClean="0"/>
              <a:t>HBase</a:t>
            </a:r>
            <a:endParaRPr lang="en-US" dirty="0"/>
          </a:p>
        </p:txBody>
      </p:sp>
      <p:sp>
        <p:nvSpPr>
          <p:cNvPr id="3" name="Content Placeholder 2"/>
          <p:cNvSpPr>
            <a:spLocks noGrp="1"/>
          </p:cNvSpPr>
          <p:nvPr>
            <p:ph idx="1"/>
          </p:nvPr>
        </p:nvSpPr>
        <p:spPr>
          <a:xfrm>
            <a:off x="838200" y="1354238"/>
            <a:ext cx="10515600" cy="5006051"/>
          </a:xfrm>
        </p:spPr>
        <p:txBody>
          <a:bodyPr>
            <a:normAutofit fontScale="85000" lnSpcReduction="20000"/>
          </a:bodyPr>
          <a:lstStyle/>
          <a:p>
            <a:r>
              <a:rPr lang="en-US" dirty="0" err="1"/>
              <a:t>HBase</a:t>
            </a:r>
            <a:r>
              <a:rPr lang="en-US" dirty="0"/>
              <a:t> uses Hadoop HDFS as a file </a:t>
            </a:r>
            <a:r>
              <a:rPr lang="en-US" dirty="0" smtClean="0"/>
              <a:t>system. By </a:t>
            </a:r>
            <a:r>
              <a:rPr lang="en-US" dirty="0"/>
              <a:t>using Hadoop HDFS as its file system, </a:t>
            </a:r>
            <a:r>
              <a:rPr lang="en-US" dirty="0" err="1"/>
              <a:t>HBase</a:t>
            </a:r>
            <a:r>
              <a:rPr lang="en-US" dirty="0"/>
              <a:t> </a:t>
            </a:r>
            <a:r>
              <a:rPr lang="en-US" dirty="0" smtClean="0"/>
              <a:t>is able </a:t>
            </a:r>
            <a:r>
              <a:rPr lang="en-US" dirty="0"/>
              <a:t>to create tables of truly massive size — way beyond the possible size for a system like MySQL, or </a:t>
            </a:r>
            <a:r>
              <a:rPr lang="en-US" dirty="0" smtClean="0"/>
              <a:t>even for </a:t>
            </a:r>
            <a:r>
              <a:rPr lang="en-US" dirty="0"/>
              <a:t>Oracle</a:t>
            </a:r>
            <a:r>
              <a:rPr lang="en-US" dirty="0" smtClean="0"/>
              <a:t>.</a:t>
            </a:r>
            <a:endParaRPr lang="en-US" dirty="0"/>
          </a:p>
          <a:p>
            <a:r>
              <a:rPr lang="en-US" dirty="0"/>
              <a:t>Because each data item in an HDFS file system is replicated (by default) three times</a:t>
            </a:r>
            <a:r>
              <a:rPr lang="en-US" dirty="0" smtClean="0"/>
              <a:t>, HDFS </a:t>
            </a:r>
            <a:r>
              <a:rPr lang="en-US" dirty="0"/>
              <a:t>provides automatic redundancy for </a:t>
            </a:r>
            <a:r>
              <a:rPr lang="en-US" dirty="0" err="1"/>
              <a:t>HBase</a:t>
            </a:r>
            <a:r>
              <a:rPr lang="en-US" dirty="0"/>
              <a:t> tables. </a:t>
            </a:r>
            <a:r>
              <a:rPr lang="en-US" dirty="0" smtClean="0"/>
              <a:t>Since </a:t>
            </a:r>
            <a:r>
              <a:rPr lang="en-US" dirty="0"/>
              <a:t>HDFS provides this inherent redundancy, </a:t>
            </a:r>
            <a:r>
              <a:rPr lang="en-US" dirty="0" err="1"/>
              <a:t>HBase</a:t>
            </a:r>
            <a:r>
              <a:rPr lang="en-US" dirty="0"/>
              <a:t> need not store multiple copies of data to protect against data loss</a:t>
            </a:r>
            <a:r>
              <a:rPr lang="en-US" dirty="0" smtClean="0"/>
              <a:t>.</a:t>
            </a:r>
            <a:endParaRPr lang="en-US" dirty="0"/>
          </a:p>
          <a:p>
            <a:r>
              <a:rPr lang="en-US" dirty="0"/>
              <a:t>The terminology of </a:t>
            </a:r>
            <a:r>
              <a:rPr lang="en-US" dirty="0" err="1"/>
              <a:t>HBase</a:t>
            </a:r>
            <a:r>
              <a:rPr lang="en-US" dirty="0"/>
              <a:t> objects seem pretty familiar — columns, rows, tables, keys. </a:t>
            </a:r>
            <a:r>
              <a:rPr lang="en-US" dirty="0" smtClean="0"/>
              <a:t> However</a:t>
            </a:r>
            <a:r>
              <a:rPr lang="en-US" dirty="0"/>
              <a:t>, </a:t>
            </a:r>
            <a:r>
              <a:rPr lang="en-US" dirty="0" err="1"/>
              <a:t>HBase</a:t>
            </a:r>
            <a:r>
              <a:rPr lang="en-US" dirty="0"/>
              <a:t> tables </a:t>
            </a:r>
            <a:r>
              <a:rPr lang="en-US" dirty="0" smtClean="0"/>
              <a:t>are </a:t>
            </a:r>
            <a:r>
              <a:rPr lang="en-US" dirty="0"/>
              <a:t>significantly </a:t>
            </a:r>
            <a:r>
              <a:rPr lang="en-US" dirty="0" smtClean="0"/>
              <a:t>different from </a:t>
            </a:r>
            <a:r>
              <a:rPr lang="en-US" dirty="0"/>
              <a:t>the relational tables with which we are </a:t>
            </a:r>
            <a:r>
              <a:rPr lang="en-US" dirty="0" smtClean="0"/>
              <a:t>familiar: </a:t>
            </a:r>
            <a:r>
              <a:rPr lang="en-US" b="1" i="1" dirty="0" smtClean="0"/>
              <a:t>First</a:t>
            </a:r>
            <a:r>
              <a:rPr lang="en-US" dirty="0"/>
              <a:t>, in each cell — a column value for a particular row — there will usually be multiple versions of a </a:t>
            </a:r>
            <a:r>
              <a:rPr lang="en-US" dirty="0" smtClean="0"/>
              <a:t>data value</a:t>
            </a:r>
            <a:r>
              <a:rPr lang="en-US" dirty="0"/>
              <a:t>. Each version of data within a cell is identified by a timestamp. This provides </a:t>
            </a:r>
            <a:r>
              <a:rPr lang="en-US" dirty="0" err="1"/>
              <a:t>HBase</a:t>
            </a:r>
            <a:r>
              <a:rPr lang="en-US" dirty="0"/>
              <a:t> tables with a </a:t>
            </a:r>
            <a:r>
              <a:rPr lang="en-US" dirty="0" smtClean="0"/>
              <a:t>sort of </a:t>
            </a:r>
            <a:r>
              <a:rPr lang="en-US" dirty="0"/>
              <a:t>temporal “third dimension</a:t>
            </a:r>
            <a:r>
              <a:rPr lang="en-US" dirty="0" smtClean="0"/>
              <a:t>.” </a:t>
            </a:r>
            <a:r>
              <a:rPr lang="en-US" b="1" i="1" dirty="0" smtClean="0"/>
              <a:t>Second</a:t>
            </a:r>
            <a:r>
              <a:rPr lang="en-US" dirty="0"/>
              <a:t>, </a:t>
            </a:r>
            <a:r>
              <a:rPr lang="en-US" dirty="0" err="1"/>
              <a:t>HBase</a:t>
            </a:r>
            <a:r>
              <a:rPr lang="en-US" dirty="0"/>
              <a:t> columns are more like the key values in </a:t>
            </a:r>
            <a:r>
              <a:rPr lang="en-US" dirty="0" err="1"/>
              <a:t>key:value</a:t>
            </a:r>
            <a:r>
              <a:rPr lang="en-US" dirty="0"/>
              <a:t> pairs than </a:t>
            </a:r>
            <a:r>
              <a:rPr lang="en-US" dirty="0" smtClean="0"/>
              <a:t>the fixed </a:t>
            </a:r>
            <a:r>
              <a:rPr lang="en-US" dirty="0"/>
              <a:t>and relatively small number of columns found in a relational database table</a:t>
            </a:r>
            <a:r>
              <a:rPr lang="en-US" dirty="0" smtClean="0"/>
              <a:t>.</a:t>
            </a:r>
            <a:endParaRPr lang="en-US" dirty="0"/>
          </a:p>
          <a:p>
            <a:r>
              <a:rPr lang="en-US" dirty="0"/>
              <a:t>Each row can have a huge number of “sparse” columns. </a:t>
            </a:r>
            <a:r>
              <a:rPr lang="en-US" dirty="0" smtClean="0"/>
              <a:t>Each </a:t>
            </a:r>
            <a:r>
              <a:rPr lang="en-US" dirty="0"/>
              <a:t>row in an </a:t>
            </a:r>
            <a:r>
              <a:rPr lang="en-US" dirty="0" err="1"/>
              <a:t>HBase</a:t>
            </a:r>
            <a:r>
              <a:rPr lang="en-US" dirty="0"/>
              <a:t> table can appear to consist of a unique set of columns.</a:t>
            </a:r>
          </a:p>
        </p:txBody>
      </p:sp>
    </p:spTree>
    <p:extLst>
      <p:ext uri="{BB962C8B-B14F-4D97-AF65-F5344CB8AC3E}">
        <p14:creationId xmlns:p14="http://schemas.microsoft.com/office/powerpoint/2010/main" val="774884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401"/>
            <a:ext cx="10515600" cy="682384"/>
          </a:xfrm>
        </p:spPr>
        <p:txBody>
          <a:bodyPr>
            <a:normAutofit fontScale="90000"/>
          </a:bodyPr>
          <a:lstStyle/>
          <a:p>
            <a:r>
              <a:rPr lang="en-US" dirty="0" err="1" smtClean="0"/>
              <a:t>HBase</a:t>
            </a:r>
            <a:r>
              <a:rPr lang="en-US" dirty="0" smtClean="0"/>
              <a:t> Data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692" y="706055"/>
            <a:ext cx="3534622" cy="367104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9694" y="655174"/>
            <a:ext cx="4225652" cy="36698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8600" y="4301638"/>
            <a:ext cx="7714540" cy="2331693"/>
          </a:xfrm>
          <a:prstGeom prst="rect">
            <a:avLst/>
          </a:prstGeom>
        </p:spPr>
      </p:pic>
    </p:spTree>
    <p:extLst>
      <p:ext uri="{BB962C8B-B14F-4D97-AF65-F5344CB8AC3E}">
        <p14:creationId xmlns:p14="http://schemas.microsoft.com/office/powerpoint/2010/main" val="3921747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720"/>
            <a:ext cx="10515600" cy="699746"/>
          </a:xfrm>
        </p:spPr>
        <p:txBody>
          <a:bodyPr/>
          <a:lstStyle/>
          <a:p>
            <a:r>
              <a:rPr lang="en-US" smtClean="0"/>
              <a:t>Hive</a:t>
            </a:r>
            <a:endParaRPr lang="en-US"/>
          </a:p>
        </p:txBody>
      </p:sp>
      <p:sp>
        <p:nvSpPr>
          <p:cNvPr id="3" name="Content Placeholder 2"/>
          <p:cNvSpPr>
            <a:spLocks noGrp="1"/>
          </p:cNvSpPr>
          <p:nvPr>
            <p:ph idx="1"/>
          </p:nvPr>
        </p:nvSpPr>
        <p:spPr>
          <a:xfrm>
            <a:off x="838200" y="995422"/>
            <a:ext cx="10515600" cy="5388015"/>
          </a:xfrm>
        </p:spPr>
        <p:txBody>
          <a:bodyPr>
            <a:normAutofit fontScale="85000" lnSpcReduction="20000"/>
          </a:bodyPr>
          <a:lstStyle/>
          <a:p>
            <a:r>
              <a:rPr lang="en-US" dirty="0" smtClean="0"/>
              <a:t>The </a:t>
            </a:r>
            <a:r>
              <a:rPr lang="en-US" dirty="0"/>
              <a:t>full value of the platform could not be realized if </a:t>
            </a:r>
            <a:r>
              <a:rPr lang="en-US" dirty="0" smtClean="0"/>
              <a:t>only people </a:t>
            </a:r>
            <a:r>
              <a:rPr lang="en-US" dirty="0"/>
              <a:t>capable of coding MapReduce programs could access the system. Non-programmers needed flexible</a:t>
            </a:r>
            <a:r>
              <a:rPr lang="en-US" dirty="0" smtClean="0"/>
              <a:t>, powerful</a:t>
            </a:r>
            <a:r>
              <a:rPr lang="en-US" dirty="0"/>
              <a:t>, and accessible query tools to extract data from the Hadoop system. Even for programmers, </a:t>
            </a:r>
            <a:r>
              <a:rPr lang="en-US" dirty="0" smtClean="0"/>
              <a:t>the laborious </a:t>
            </a:r>
            <a:r>
              <a:rPr lang="en-US" dirty="0"/>
              <a:t>and tedious process of coding MapReduce to perform repetitive reporting tasks seemed </a:t>
            </a:r>
            <a:r>
              <a:rPr lang="en-US" dirty="0" smtClean="0"/>
              <a:t>terribly inefficient</a:t>
            </a:r>
            <a:r>
              <a:rPr lang="en-US" dirty="0"/>
              <a:t>. Two solutions to this problem were independently developed at Facebook and Yahoo!: </a:t>
            </a:r>
            <a:r>
              <a:rPr lang="en-US" b="1" i="1" dirty="0"/>
              <a:t>Hive</a:t>
            </a:r>
            <a:r>
              <a:rPr lang="en-US" dirty="0"/>
              <a:t> </a:t>
            </a:r>
            <a:r>
              <a:rPr lang="en-US" dirty="0" smtClean="0"/>
              <a:t>and </a:t>
            </a:r>
            <a:r>
              <a:rPr lang="en-US" b="1" i="1" dirty="0" smtClean="0"/>
              <a:t>Pig</a:t>
            </a:r>
            <a:r>
              <a:rPr lang="en-US" dirty="0" smtClean="0"/>
              <a:t>.</a:t>
            </a:r>
            <a:endParaRPr lang="en-US" dirty="0"/>
          </a:p>
          <a:p>
            <a:r>
              <a:rPr lang="en-US" dirty="0"/>
              <a:t>Hive is usually thought of as “SQL for </a:t>
            </a:r>
            <a:r>
              <a:rPr lang="en-US" dirty="0" smtClean="0"/>
              <a:t>Hadoop”. </a:t>
            </a:r>
            <a:r>
              <a:rPr lang="en-US" dirty="0"/>
              <a:t>The Hive metadata service contains information about </a:t>
            </a:r>
            <a:r>
              <a:rPr lang="en-US" dirty="0" smtClean="0"/>
              <a:t>the structure </a:t>
            </a:r>
            <a:r>
              <a:rPr lang="en-US" dirty="0"/>
              <a:t>of registered files in the HDFS file system. This metadata </a:t>
            </a:r>
            <a:r>
              <a:rPr lang="en-US" dirty="0" smtClean="0"/>
              <a:t>“</a:t>
            </a:r>
            <a:r>
              <a:rPr lang="en-US" dirty="0"/>
              <a:t>schematizes” these files</a:t>
            </a:r>
            <a:r>
              <a:rPr lang="en-US" dirty="0" smtClean="0"/>
              <a:t>, providing </a:t>
            </a:r>
            <a:r>
              <a:rPr lang="en-US" dirty="0"/>
              <a:t>definitions of column names and data types. The Hive client or </a:t>
            </a:r>
            <a:r>
              <a:rPr lang="en-US" dirty="0" smtClean="0"/>
              <a:t>server </a:t>
            </a:r>
            <a:r>
              <a:rPr lang="en-US" dirty="0"/>
              <a:t>accepts SQL-like commands called </a:t>
            </a:r>
            <a:r>
              <a:rPr lang="en-US" b="1" i="1" dirty="0"/>
              <a:t>Hive Query Language (HQL</a:t>
            </a:r>
            <a:r>
              <a:rPr lang="en-US" b="1" i="1" dirty="0" smtClean="0"/>
              <a:t>). </a:t>
            </a:r>
            <a:r>
              <a:rPr lang="en-US" dirty="0" smtClean="0"/>
              <a:t>These </a:t>
            </a:r>
            <a:r>
              <a:rPr lang="en-US" dirty="0"/>
              <a:t>commands </a:t>
            </a:r>
            <a:r>
              <a:rPr lang="en-US" dirty="0" smtClean="0"/>
              <a:t>are translated </a:t>
            </a:r>
            <a:r>
              <a:rPr lang="en-US" dirty="0"/>
              <a:t>into Hadoop jobs that process the query and return the results to the user. Most of the time, </a:t>
            </a:r>
            <a:r>
              <a:rPr lang="en-US" dirty="0" smtClean="0"/>
              <a:t>Hive creates </a:t>
            </a:r>
            <a:r>
              <a:rPr lang="en-US" dirty="0"/>
              <a:t>MapReduce programs that implement query operations such as joins, sorts, aggregation, and so on</a:t>
            </a:r>
            <a:r>
              <a:rPr lang="en-US" dirty="0" smtClean="0"/>
              <a:t>.</a:t>
            </a:r>
            <a:endParaRPr lang="en-US" dirty="0"/>
          </a:p>
          <a:p>
            <a:r>
              <a:rPr lang="en-US" dirty="0"/>
              <a:t>Hive opened up Hadoop to anybody familiar with SQL; thus, Hadoop could operate as a form of data warehouse, </a:t>
            </a:r>
            <a:r>
              <a:rPr lang="en-US" dirty="0" smtClean="0"/>
              <a:t>and </a:t>
            </a:r>
            <a:r>
              <a:rPr lang="en-US" dirty="0"/>
              <a:t>set the stage for integration of Hadoop into Business Intelligence tools. However, </a:t>
            </a:r>
            <a:r>
              <a:rPr lang="en-US" dirty="0" smtClean="0"/>
              <a:t>Hadoop’s </a:t>
            </a:r>
            <a:r>
              <a:rPr lang="en-US" dirty="0"/>
              <a:t>batch orientation means that even the simplest HQL query cannot run in a real-time mode.</a:t>
            </a:r>
          </a:p>
        </p:txBody>
      </p:sp>
    </p:spTree>
    <p:extLst>
      <p:ext uri="{BB962C8B-B14F-4D97-AF65-F5344CB8AC3E}">
        <p14:creationId xmlns:p14="http://schemas.microsoft.com/office/powerpoint/2010/main" val="3613418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845"/>
            <a:ext cx="10515600" cy="728683"/>
          </a:xfrm>
        </p:spPr>
        <p:txBody>
          <a:bodyPr/>
          <a:lstStyle/>
          <a:p>
            <a:r>
              <a:rPr lang="en-US" dirty="0" smtClean="0"/>
              <a:t>Hive Architecture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97843" y="1029300"/>
            <a:ext cx="5932025" cy="5236144"/>
          </a:xfrm>
        </p:spPr>
      </p:pic>
    </p:spTree>
    <p:extLst>
      <p:ext uri="{BB962C8B-B14F-4D97-AF65-F5344CB8AC3E}">
        <p14:creationId xmlns:p14="http://schemas.microsoft.com/office/powerpoint/2010/main" val="86143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445"/>
            <a:ext cx="10515600" cy="682384"/>
          </a:xfrm>
        </p:spPr>
        <p:txBody>
          <a:bodyPr>
            <a:normAutofit fontScale="90000"/>
          </a:bodyPr>
          <a:lstStyle/>
          <a:p>
            <a:r>
              <a:rPr lang="en-US" dirty="0" smtClean="0"/>
              <a:t>Pig</a:t>
            </a:r>
            <a:endParaRPr lang="en-US" dirty="0"/>
          </a:p>
        </p:txBody>
      </p:sp>
      <p:sp>
        <p:nvSpPr>
          <p:cNvPr id="3" name="Content Placeholder 2"/>
          <p:cNvSpPr>
            <a:spLocks noGrp="1"/>
          </p:cNvSpPr>
          <p:nvPr>
            <p:ph idx="1"/>
          </p:nvPr>
        </p:nvSpPr>
        <p:spPr>
          <a:xfrm>
            <a:off x="838200" y="1435261"/>
            <a:ext cx="10515600" cy="3431894"/>
          </a:xfrm>
        </p:spPr>
        <p:txBody>
          <a:bodyPr/>
          <a:lstStyle/>
          <a:p>
            <a:r>
              <a:rPr lang="en-US" dirty="0"/>
              <a:t>Pig supports a procedural, high-level data flow language called Pig Latin. </a:t>
            </a:r>
            <a:endParaRPr lang="en-US" dirty="0" smtClean="0"/>
          </a:p>
          <a:p>
            <a:r>
              <a:rPr lang="en-US" dirty="0" smtClean="0"/>
              <a:t>Like </a:t>
            </a:r>
            <a:r>
              <a:rPr lang="en-US" dirty="0"/>
              <a:t>Hive, Pig Latin </a:t>
            </a:r>
            <a:r>
              <a:rPr lang="en-US" dirty="0" smtClean="0"/>
              <a:t>is compiled </a:t>
            </a:r>
            <a:r>
              <a:rPr lang="en-US" dirty="0"/>
              <a:t>to MapReduce code. However, Pig is more of a scripting language than a SQL alternative. </a:t>
            </a:r>
            <a:endParaRPr lang="en-US" dirty="0" smtClean="0"/>
          </a:p>
          <a:p>
            <a:r>
              <a:rPr lang="en-US" dirty="0" smtClean="0"/>
              <a:t>While it is </a:t>
            </a:r>
            <a:r>
              <a:rPr lang="en-US" dirty="0"/>
              <a:t>possible to create Pig equivalents to virtually all Hive HQL queries, Pig is capable of expressing far </a:t>
            </a:r>
            <a:r>
              <a:rPr lang="en-US" dirty="0" smtClean="0"/>
              <a:t>more complex </a:t>
            </a:r>
            <a:r>
              <a:rPr lang="en-US" dirty="0"/>
              <a:t>pipelines of operations than is HQL</a:t>
            </a:r>
            <a:r>
              <a:rPr lang="en-US" dirty="0" smtClean="0"/>
              <a:t>.</a:t>
            </a:r>
            <a:endParaRPr lang="en-US" dirty="0"/>
          </a:p>
        </p:txBody>
      </p:sp>
    </p:spTree>
    <p:extLst>
      <p:ext uri="{BB962C8B-B14F-4D97-AF65-F5344CB8AC3E}">
        <p14:creationId xmlns:p14="http://schemas.microsoft.com/office/powerpoint/2010/main" val="1372154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446"/>
            <a:ext cx="10515600" cy="890728"/>
          </a:xfrm>
        </p:spPr>
        <p:txBody>
          <a:bodyPr/>
          <a:lstStyle/>
          <a:p>
            <a:r>
              <a:rPr lang="en-US" dirty="0" smtClean="0"/>
              <a:t>Pig Latin as Compared with Hive HQL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5368" y="1271814"/>
            <a:ext cx="6742252" cy="5227139"/>
          </a:xfrm>
        </p:spPr>
      </p:pic>
    </p:spTree>
    <p:extLst>
      <p:ext uri="{BB962C8B-B14F-4D97-AF65-F5344CB8AC3E}">
        <p14:creationId xmlns:p14="http://schemas.microsoft.com/office/powerpoint/2010/main" val="2629441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7"/>
            <a:ext cx="10515600" cy="809705"/>
          </a:xfrm>
        </p:spPr>
        <p:txBody>
          <a:bodyPr/>
          <a:lstStyle/>
          <a:p>
            <a:r>
              <a:rPr lang="en-US" dirty="0"/>
              <a:t>The Hadoop </a:t>
            </a:r>
            <a:r>
              <a:rPr lang="en-US" dirty="0" smtClean="0"/>
              <a:t>Ecosystem</a:t>
            </a:r>
            <a:endParaRPr lang="en-US" dirty="0"/>
          </a:p>
        </p:txBody>
      </p:sp>
      <p:sp>
        <p:nvSpPr>
          <p:cNvPr id="3" name="Content Placeholder 2"/>
          <p:cNvSpPr>
            <a:spLocks noGrp="1"/>
          </p:cNvSpPr>
          <p:nvPr>
            <p:ph idx="1"/>
          </p:nvPr>
        </p:nvSpPr>
        <p:spPr>
          <a:xfrm>
            <a:off x="838200" y="1070658"/>
            <a:ext cx="10515600" cy="5382228"/>
          </a:xfrm>
        </p:spPr>
        <p:txBody>
          <a:bodyPr>
            <a:normAutofit fontScale="92500" lnSpcReduction="20000"/>
          </a:bodyPr>
          <a:lstStyle/>
          <a:p>
            <a:pPr marL="0" indent="0">
              <a:buNone/>
            </a:pPr>
            <a:r>
              <a:rPr lang="en-US" dirty="0"/>
              <a:t>MapReduce, YARN, and HDFS represent the foundations of the Hadoop architecture. </a:t>
            </a:r>
            <a:r>
              <a:rPr lang="en-US" dirty="0" err="1"/>
              <a:t>HBase</a:t>
            </a:r>
            <a:r>
              <a:rPr lang="en-US" dirty="0"/>
              <a:t>, Pig, and Hive are built on top of those foundations. </a:t>
            </a:r>
          </a:p>
          <a:p>
            <a:pPr marL="0" indent="0">
              <a:buNone/>
            </a:pPr>
            <a:r>
              <a:rPr lang="en-US" dirty="0"/>
              <a:t>The Hadoop ecosystem includes an ever expanding family of utilities and applications built on top of or designed to work with core Hadoop. Some of the most significant are:</a:t>
            </a:r>
          </a:p>
          <a:p>
            <a:r>
              <a:rPr lang="en-US" dirty="0" smtClean="0"/>
              <a:t>Flume: </a:t>
            </a:r>
            <a:r>
              <a:rPr lang="en-US" dirty="0"/>
              <a:t>a utility for loading file-based data into HDFS.</a:t>
            </a:r>
          </a:p>
          <a:p>
            <a:r>
              <a:rPr lang="en-US" dirty="0" smtClean="0"/>
              <a:t>SQOOP: </a:t>
            </a:r>
            <a:r>
              <a:rPr lang="en-US" dirty="0"/>
              <a:t>a utility for exchanging data with relational databases, either by importing relational tables into HDFS files or by exporting HDFS files to relational databases.</a:t>
            </a:r>
          </a:p>
          <a:p>
            <a:r>
              <a:rPr lang="en-US" dirty="0" smtClean="0"/>
              <a:t>Zookeeper: provides </a:t>
            </a:r>
            <a:r>
              <a:rPr lang="en-US" dirty="0"/>
              <a:t>coordination and synchronization services within the cluster.</a:t>
            </a:r>
          </a:p>
          <a:p>
            <a:r>
              <a:rPr lang="en-US" dirty="0" err="1" smtClean="0"/>
              <a:t>Oozie</a:t>
            </a:r>
            <a:r>
              <a:rPr lang="en-US" dirty="0" smtClean="0"/>
              <a:t>: </a:t>
            </a:r>
            <a:r>
              <a:rPr lang="en-US" dirty="0"/>
              <a:t>a workflow scheduler that allows complex workflows to be constructed from lower level jobs (for instance, running a </a:t>
            </a:r>
            <a:r>
              <a:rPr lang="en-US" dirty="0" err="1"/>
              <a:t>Sqoop</a:t>
            </a:r>
            <a:r>
              <a:rPr lang="en-US" dirty="0"/>
              <a:t> or Flume job prior to a MapReduce application).</a:t>
            </a:r>
          </a:p>
          <a:p>
            <a:r>
              <a:rPr lang="en-US" dirty="0" smtClean="0"/>
              <a:t>Hue</a:t>
            </a:r>
            <a:r>
              <a:rPr lang="en-US" dirty="0"/>
              <a:t>, a graphical user interface that simplifies Hadoop administrative and development tasks.</a:t>
            </a:r>
          </a:p>
        </p:txBody>
      </p:sp>
    </p:spTree>
    <p:extLst>
      <p:ext uri="{BB962C8B-B14F-4D97-AF65-F5344CB8AC3E}">
        <p14:creationId xmlns:p14="http://schemas.microsoft.com/office/powerpoint/2010/main" val="3015862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Database Revolution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Existing databases were too hard to use. Databases of the day could only be accessed by people with specialized programming skills.</a:t>
            </a:r>
          </a:p>
          <a:p>
            <a:endParaRPr lang="en-US" dirty="0" smtClean="0"/>
          </a:p>
          <a:p>
            <a:r>
              <a:rPr lang="en-US" dirty="0" smtClean="0"/>
              <a:t>Existing databases lacked a theoretical foundation. </a:t>
            </a:r>
            <a:r>
              <a:rPr lang="en-US" dirty="0" err="1" smtClean="0"/>
              <a:t>Codd’s</a:t>
            </a:r>
            <a:r>
              <a:rPr lang="en-US" dirty="0" smtClean="0"/>
              <a:t> mathematical background encouraged him to think about data in terms of formal structures and logical operations; he regarded existing databases as using arbitrary representations that did not ensure logical consistency or provide the ability to deal with missing information.</a:t>
            </a:r>
          </a:p>
          <a:p>
            <a:endParaRPr lang="en-US" dirty="0" smtClean="0"/>
          </a:p>
          <a:p>
            <a:r>
              <a:rPr lang="en-US" dirty="0" smtClean="0"/>
              <a:t>Existing databases mixed logical and physical implementations. The representation of data in existing databases matched the format of the physical storage in the database, rather than a logical representation of the data that could be comprehended by a nontechnical user.</a:t>
            </a:r>
          </a:p>
        </p:txBody>
      </p:sp>
    </p:spTree>
    <p:extLst>
      <p:ext uri="{BB962C8B-B14F-4D97-AF65-F5344CB8AC3E}">
        <p14:creationId xmlns:p14="http://schemas.microsoft.com/office/powerpoint/2010/main" val="213118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055" y="1122363"/>
            <a:ext cx="11105909" cy="2387600"/>
          </a:xfrm>
        </p:spPr>
        <p:txBody>
          <a:bodyPr/>
          <a:lstStyle/>
          <a:p>
            <a:r>
              <a:rPr lang="en-US" sz="4000" dirty="0" smtClean="0"/>
              <a:t>Chapter </a:t>
            </a:r>
            <a:r>
              <a:rPr lang="en-US" sz="4000" dirty="0"/>
              <a:t>3: </a:t>
            </a:r>
            <a:r>
              <a:rPr lang="en-US" sz="4000" dirty="0" err="1"/>
              <a:t>Sharding</a:t>
            </a:r>
            <a:r>
              <a:rPr lang="en-US" sz="4000" dirty="0"/>
              <a:t>, Amazon, and the Birth of NoSQL</a:t>
            </a:r>
            <a:endParaRPr lang="en-US" dirty="0"/>
          </a:p>
        </p:txBody>
      </p:sp>
    </p:spTree>
    <p:extLst>
      <p:ext uri="{BB962C8B-B14F-4D97-AF65-F5344CB8AC3E}">
        <p14:creationId xmlns:p14="http://schemas.microsoft.com/office/powerpoint/2010/main" val="3750964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1.0 and Web 2.0</a:t>
            </a:r>
            <a:endParaRPr lang="en-US" dirty="0"/>
          </a:p>
        </p:txBody>
      </p:sp>
      <p:sp>
        <p:nvSpPr>
          <p:cNvPr id="3" name="Content Placeholder 2"/>
          <p:cNvSpPr>
            <a:spLocks noGrp="1"/>
          </p:cNvSpPr>
          <p:nvPr>
            <p:ph idx="1"/>
          </p:nvPr>
        </p:nvSpPr>
        <p:spPr/>
        <p:txBody>
          <a:bodyPr>
            <a:normAutofit/>
          </a:bodyPr>
          <a:lstStyle/>
          <a:p>
            <a:r>
              <a:rPr lang="en-US" dirty="0"/>
              <a:t>The World Wide Web was conceived and implemented as a global collection of linked static documents, often referred to as Web </a:t>
            </a:r>
            <a:r>
              <a:rPr lang="en-US" dirty="0" smtClean="0"/>
              <a:t>1.0. The </a:t>
            </a:r>
            <a:r>
              <a:rPr lang="en-US" dirty="0"/>
              <a:t>World Wide Web of dynamically created content with transactional capability is referred to as Web 2.0</a:t>
            </a:r>
            <a:r>
              <a:rPr lang="en-US" dirty="0" smtClean="0"/>
              <a:t>.</a:t>
            </a:r>
            <a:endParaRPr lang="en-US" dirty="0"/>
          </a:p>
          <a:p>
            <a:r>
              <a:rPr lang="en-US" dirty="0"/>
              <a:t>Early websites that wanted to provide some form of user interaction used the Common Gateway Interface (CGI</a:t>
            </a:r>
            <a:r>
              <a:rPr lang="en-US" dirty="0" smtClean="0"/>
              <a:t>), which </a:t>
            </a:r>
            <a:r>
              <a:rPr lang="en-US" dirty="0"/>
              <a:t>allowed an HTTP request to invoke a </a:t>
            </a:r>
            <a:r>
              <a:rPr lang="en-US" dirty="0" smtClean="0"/>
              <a:t>script that </a:t>
            </a:r>
            <a:r>
              <a:rPr lang="en-US" dirty="0"/>
              <a:t>would connect to a </a:t>
            </a:r>
            <a:r>
              <a:rPr lang="en-US" dirty="0" smtClean="0"/>
              <a:t>database and </a:t>
            </a:r>
            <a:r>
              <a:rPr lang="en-US" dirty="0"/>
              <a:t>generate HTML code on the fly based on database contents</a:t>
            </a:r>
            <a:r>
              <a:rPr lang="en-US" dirty="0" smtClean="0"/>
              <a:t>. In </a:t>
            </a:r>
            <a:r>
              <a:rPr lang="en-US" dirty="0"/>
              <a:t>this way, a website could display a catalog based on data held within a database.</a:t>
            </a:r>
          </a:p>
        </p:txBody>
      </p:sp>
    </p:spTree>
    <p:extLst>
      <p:ext uri="{BB962C8B-B14F-4D97-AF65-F5344CB8AC3E}">
        <p14:creationId xmlns:p14="http://schemas.microsoft.com/office/powerpoint/2010/main" val="7234368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1.0 and Web 2.0</a:t>
            </a:r>
            <a:r>
              <a:rPr lang="en-US" dirty="0" smtClean="0"/>
              <a:t> (continued)</a:t>
            </a:r>
            <a:endParaRPr lang="en-US" dirty="0"/>
          </a:p>
        </p:txBody>
      </p:sp>
      <p:sp>
        <p:nvSpPr>
          <p:cNvPr id="3" name="Content Placeholder 2"/>
          <p:cNvSpPr>
            <a:spLocks noGrp="1"/>
          </p:cNvSpPr>
          <p:nvPr>
            <p:ph idx="1"/>
          </p:nvPr>
        </p:nvSpPr>
        <p:spPr>
          <a:xfrm>
            <a:off x="838200" y="1562582"/>
            <a:ext cx="10515600" cy="4797707"/>
          </a:xfrm>
        </p:spPr>
        <p:txBody>
          <a:bodyPr>
            <a:normAutofit fontScale="92500" lnSpcReduction="20000"/>
          </a:bodyPr>
          <a:lstStyle/>
          <a:p>
            <a:r>
              <a:rPr lang="en-US" dirty="0"/>
              <a:t>CGI-based approaches gave way to more elegant </a:t>
            </a:r>
            <a:r>
              <a:rPr lang="en-US" dirty="0" smtClean="0"/>
              <a:t>frameworks </a:t>
            </a:r>
            <a:r>
              <a:rPr lang="en-US" dirty="0"/>
              <a:t>such as Java J2EE </a:t>
            </a:r>
            <a:r>
              <a:rPr lang="en-US" dirty="0" smtClean="0"/>
              <a:t>and ASP.NET</a:t>
            </a:r>
            <a:r>
              <a:rPr lang="en-US" dirty="0"/>
              <a:t>, though </a:t>
            </a:r>
            <a:r>
              <a:rPr lang="en-US" dirty="0" smtClean="0"/>
              <a:t>many </a:t>
            </a:r>
            <a:r>
              <a:rPr lang="en-US" dirty="0"/>
              <a:t>websites based on the PHP language still follow the CGI model.</a:t>
            </a:r>
          </a:p>
          <a:p>
            <a:r>
              <a:rPr lang="en-US" dirty="0"/>
              <a:t>Regardless of the framework employed, the common pattern </a:t>
            </a:r>
            <a:r>
              <a:rPr lang="en-US" dirty="0" smtClean="0"/>
              <a:t>involved </a:t>
            </a:r>
            <a:r>
              <a:rPr lang="en-US" dirty="0"/>
              <a:t>a web application server </a:t>
            </a:r>
            <a:r>
              <a:rPr lang="en-US" dirty="0" smtClean="0"/>
              <a:t>displaying information </a:t>
            </a:r>
            <a:r>
              <a:rPr lang="en-US" dirty="0"/>
              <a:t>dynamically generated from database content</a:t>
            </a:r>
            <a:r>
              <a:rPr lang="en-US" dirty="0" smtClean="0"/>
              <a:t>.</a:t>
            </a:r>
          </a:p>
          <a:p>
            <a:r>
              <a:rPr lang="en-US" dirty="0"/>
              <a:t>A bottleneck in the web server layer can be fixed simply by adding more web servers. There can be as many web servers as you like communicating with a single back-end database. </a:t>
            </a:r>
          </a:p>
          <a:p>
            <a:r>
              <a:rPr lang="en-US" dirty="0"/>
              <a:t>However, fixing bottlenecks at the database layer was not so simple. While a few database clustering solutions were available, it was generally difficult to </a:t>
            </a:r>
            <a:r>
              <a:rPr lang="en-US" dirty="0" smtClean="0"/>
              <a:t>achieve linear </a:t>
            </a:r>
            <a:r>
              <a:rPr lang="en-US" dirty="0"/>
              <a:t>scalability with these solutions, and none had ever demonstrated scalability at the level required by the larger e-commerce sites</a:t>
            </a:r>
            <a:r>
              <a:rPr lang="en-US" dirty="0" smtClean="0"/>
              <a:t>.</a:t>
            </a:r>
            <a:endParaRPr lang="en-US" dirty="0"/>
          </a:p>
        </p:txBody>
      </p:sp>
    </p:spTree>
    <p:extLst>
      <p:ext uri="{BB962C8B-B14F-4D97-AF65-F5344CB8AC3E}">
        <p14:creationId xmlns:p14="http://schemas.microsoft.com/office/powerpoint/2010/main" val="1298884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1.0 and Web 2.0</a:t>
            </a:r>
            <a:r>
              <a:rPr lang="en-US" dirty="0" smtClean="0"/>
              <a:t> (continued)</a:t>
            </a:r>
            <a:endParaRPr lang="en-US" dirty="0"/>
          </a:p>
        </p:txBody>
      </p:sp>
      <p:sp>
        <p:nvSpPr>
          <p:cNvPr id="3" name="Content Placeholder 2"/>
          <p:cNvSpPr>
            <a:spLocks noGrp="1"/>
          </p:cNvSpPr>
          <p:nvPr>
            <p:ph idx="1"/>
          </p:nvPr>
        </p:nvSpPr>
        <p:spPr>
          <a:xfrm>
            <a:off x="838200" y="1562582"/>
            <a:ext cx="10515600" cy="4797707"/>
          </a:xfrm>
        </p:spPr>
        <p:txBody>
          <a:bodyPr>
            <a:normAutofit/>
          </a:bodyPr>
          <a:lstStyle/>
          <a:p>
            <a:r>
              <a:rPr lang="en-US" dirty="0"/>
              <a:t>During the early stages of Web 2.0, the solution to database performance was simply to buy a more </a:t>
            </a:r>
            <a:r>
              <a:rPr lang="en-US" dirty="0" smtClean="0"/>
              <a:t>powerful (and expensive) </a:t>
            </a:r>
            <a:r>
              <a:rPr lang="en-US" dirty="0"/>
              <a:t>database server. Two factors led to the abandonment of this scale-up </a:t>
            </a:r>
            <a:r>
              <a:rPr lang="en-US" dirty="0" smtClean="0"/>
              <a:t>solution</a:t>
            </a:r>
            <a:r>
              <a:rPr lang="en-US" dirty="0"/>
              <a:t>:</a:t>
            </a:r>
          </a:p>
          <a:p>
            <a:pPr lvl="1"/>
            <a:r>
              <a:rPr lang="en-US" dirty="0" smtClean="0"/>
              <a:t>The </a:t>
            </a:r>
            <a:r>
              <a:rPr lang="en-US" dirty="0"/>
              <a:t>dot.com crash. The surviving web companies needed financially prudent solutions. Businesses wanted a solution that could start small and grow as required. </a:t>
            </a:r>
          </a:p>
          <a:p>
            <a:pPr lvl="1"/>
            <a:r>
              <a:rPr lang="en-US" dirty="0" smtClean="0"/>
              <a:t>As </a:t>
            </a:r>
            <a:r>
              <a:rPr lang="en-US" dirty="0"/>
              <a:t>Web 2.0 companies reached global scale, they found that even the most massive centralized database server could not meet </a:t>
            </a:r>
            <a:r>
              <a:rPr lang="en-US" dirty="0" smtClean="0"/>
              <a:t>their needs</a:t>
            </a:r>
            <a:r>
              <a:rPr lang="en-US" dirty="0"/>
              <a:t>. Scaling up had run out of steam</a:t>
            </a:r>
            <a:r>
              <a:rPr lang="en-US" dirty="0" smtClean="0"/>
              <a:t>. Moreover, </a:t>
            </a:r>
            <a:r>
              <a:rPr lang="en-US" dirty="0"/>
              <a:t>even if the scale-up solution had delivered the capacity required, it still represented a potential single point of failure, and it could not provide equitable response time across a global market.</a:t>
            </a:r>
          </a:p>
        </p:txBody>
      </p:sp>
    </p:spTree>
    <p:extLst>
      <p:ext uri="{BB962C8B-B14F-4D97-AF65-F5344CB8AC3E}">
        <p14:creationId xmlns:p14="http://schemas.microsoft.com/office/powerpoint/2010/main" val="17780702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1.0 and Web 2.0</a:t>
            </a:r>
            <a:r>
              <a:rPr lang="en-US" dirty="0" smtClean="0"/>
              <a:t> (continued)</a:t>
            </a:r>
            <a:endParaRPr lang="en-US" dirty="0"/>
          </a:p>
        </p:txBody>
      </p:sp>
      <p:sp>
        <p:nvSpPr>
          <p:cNvPr id="3" name="Content Placeholder 2"/>
          <p:cNvSpPr>
            <a:spLocks noGrp="1"/>
          </p:cNvSpPr>
          <p:nvPr>
            <p:ph idx="1"/>
          </p:nvPr>
        </p:nvSpPr>
        <p:spPr>
          <a:xfrm>
            <a:off x="838200" y="1562582"/>
            <a:ext cx="10515600" cy="4797707"/>
          </a:xfrm>
        </p:spPr>
        <p:txBody>
          <a:bodyPr>
            <a:normAutofit/>
          </a:bodyPr>
          <a:lstStyle/>
          <a:p>
            <a:r>
              <a:rPr lang="en-US" dirty="0"/>
              <a:t>During the early stages of Web 2.0, the solution to database performance was simply to buy a more </a:t>
            </a:r>
            <a:r>
              <a:rPr lang="en-US" dirty="0" smtClean="0"/>
              <a:t>powerful (and expensive) </a:t>
            </a:r>
            <a:r>
              <a:rPr lang="en-US" dirty="0"/>
              <a:t>database server. Two factors led to the abandonment of this scale-up </a:t>
            </a:r>
            <a:r>
              <a:rPr lang="en-US" dirty="0" smtClean="0"/>
              <a:t>solution</a:t>
            </a:r>
            <a:r>
              <a:rPr lang="en-US" dirty="0"/>
              <a:t>:</a:t>
            </a:r>
          </a:p>
          <a:p>
            <a:pPr lvl="1"/>
            <a:r>
              <a:rPr lang="en-US" dirty="0" smtClean="0"/>
              <a:t>The </a:t>
            </a:r>
            <a:r>
              <a:rPr lang="en-US" dirty="0"/>
              <a:t>dot.com crash. The surviving web companies needed financially prudent solutions. Businesses wanted a solution that could start small and grow as required. </a:t>
            </a:r>
          </a:p>
          <a:p>
            <a:pPr lvl="1"/>
            <a:r>
              <a:rPr lang="en-US" dirty="0" smtClean="0"/>
              <a:t>As </a:t>
            </a:r>
            <a:r>
              <a:rPr lang="en-US" dirty="0"/>
              <a:t>Web 2.0 companies reached global scale, they found that even the most massive centralized database server could not meet </a:t>
            </a:r>
            <a:r>
              <a:rPr lang="en-US" dirty="0" smtClean="0"/>
              <a:t>their needs</a:t>
            </a:r>
            <a:r>
              <a:rPr lang="en-US" dirty="0"/>
              <a:t>. Scaling up had run out of steam</a:t>
            </a:r>
            <a:r>
              <a:rPr lang="en-US" dirty="0" smtClean="0"/>
              <a:t>. Moreover, </a:t>
            </a:r>
            <a:r>
              <a:rPr lang="en-US" dirty="0"/>
              <a:t>even if the scale-up solution had delivered the capacity required, it still represented a potential single point of failure, and it could not provide equitable response time across a global market.</a:t>
            </a:r>
          </a:p>
        </p:txBody>
      </p:sp>
    </p:spTree>
    <p:extLst>
      <p:ext uri="{BB962C8B-B14F-4D97-AF65-F5344CB8AC3E}">
        <p14:creationId xmlns:p14="http://schemas.microsoft.com/office/powerpoint/2010/main" val="1925192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642"/>
          </a:xfrm>
        </p:spPr>
        <p:txBody>
          <a:bodyPr/>
          <a:lstStyle/>
          <a:p>
            <a:r>
              <a:rPr lang="en-US" dirty="0"/>
              <a:t>The Open-source </a:t>
            </a:r>
            <a:r>
              <a:rPr lang="en-US" dirty="0" smtClean="0"/>
              <a:t>Solution</a:t>
            </a:r>
            <a:endParaRPr lang="en-US" dirty="0"/>
          </a:p>
        </p:txBody>
      </p:sp>
      <p:sp>
        <p:nvSpPr>
          <p:cNvPr id="3" name="Content Placeholder 2"/>
          <p:cNvSpPr>
            <a:spLocks noGrp="1"/>
          </p:cNvSpPr>
          <p:nvPr>
            <p:ph idx="1"/>
          </p:nvPr>
        </p:nvSpPr>
        <p:spPr>
          <a:xfrm>
            <a:off x="838200" y="1284790"/>
            <a:ext cx="10515600" cy="5283843"/>
          </a:xfrm>
        </p:spPr>
        <p:txBody>
          <a:bodyPr>
            <a:normAutofit lnSpcReduction="10000"/>
          </a:bodyPr>
          <a:lstStyle/>
          <a:p>
            <a:r>
              <a:rPr lang="en-US" dirty="0"/>
              <a:t>Following the dot.com crash, open-source software </a:t>
            </a:r>
            <a:r>
              <a:rPr lang="en-US" dirty="0" smtClean="0"/>
              <a:t>such as Linux, Apache, and MySQL became </a:t>
            </a:r>
            <a:r>
              <a:rPr lang="en-US" dirty="0"/>
              <a:t>increasingly valued within Web 2.0 operations</a:t>
            </a:r>
            <a:r>
              <a:rPr lang="en-US" dirty="0" smtClean="0"/>
              <a:t>.</a:t>
            </a:r>
          </a:p>
          <a:p>
            <a:r>
              <a:rPr lang="en-US" dirty="0"/>
              <a:t>MySQL is far less scalable than Oracle. However, Web developers came up with a couple of tricks to get MySQL to go </a:t>
            </a:r>
            <a:r>
              <a:rPr lang="en-US" dirty="0" smtClean="0"/>
              <a:t>further:</a:t>
            </a:r>
            <a:endParaRPr lang="en-US" dirty="0"/>
          </a:p>
          <a:p>
            <a:pPr lvl="1"/>
            <a:r>
              <a:rPr lang="en-US" dirty="0" smtClean="0"/>
              <a:t>Using </a:t>
            </a:r>
            <a:r>
              <a:rPr lang="en-US" dirty="0"/>
              <a:t>an open-source technology called </a:t>
            </a:r>
            <a:r>
              <a:rPr lang="en-US" dirty="0" err="1"/>
              <a:t>Memcached</a:t>
            </a:r>
            <a:r>
              <a:rPr lang="en-US" dirty="0"/>
              <a:t> to avoid database access as much is possible. Object-oriented languages could cache an object-oriented representation of database information across many </a:t>
            </a:r>
            <a:r>
              <a:rPr lang="en-US" dirty="0" err="1"/>
              <a:t>Memcached</a:t>
            </a:r>
            <a:r>
              <a:rPr lang="en-US" dirty="0"/>
              <a:t> servers. By reading from these servers rather than the database, the load on the database could be reduced.</a:t>
            </a:r>
          </a:p>
          <a:p>
            <a:pPr lvl="1"/>
            <a:r>
              <a:rPr lang="en-US" dirty="0" smtClean="0"/>
              <a:t>Using </a:t>
            </a:r>
            <a:r>
              <a:rPr lang="en-US" dirty="0"/>
              <a:t>MySQL replication. Replication allows changes to one database to be copied to another database. Read requests could be directed to any one of these replica databases. Write operations still had to go to the master database. However, in a typical web enabled database application, reads significantly outnumber writes,  so the read replication strategy makes sense</a:t>
            </a:r>
            <a:r>
              <a:rPr lang="en-US" dirty="0" smtClean="0"/>
              <a:t>.</a:t>
            </a:r>
            <a:endParaRPr lang="en-US" dirty="0"/>
          </a:p>
        </p:txBody>
      </p:sp>
    </p:spTree>
    <p:extLst>
      <p:ext uri="{BB962C8B-B14F-4D97-AF65-F5344CB8AC3E}">
        <p14:creationId xmlns:p14="http://schemas.microsoft.com/office/powerpoint/2010/main" val="6465839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2855"/>
          </a:xfrm>
        </p:spPr>
        <p:txBody>
          <a:bodyPr/>
          <a:lstStyle/>
          <a:p>
            <a:r>
              <a:rPr lang="en-US" dirty="0" smtClean="0"/>
              <a:t>Scaling up with </a:t>
            </a:r>
            <a:r>
              <a:rPr lang="en-US" dirty="0" err="1" smtClean="0"/>
              <a:t>Memcached</a:t>
            </a:r>
            <a:r>
              <a:rPr lang="en-US" dirty="0" smtClean="0"/>
              <a:t> and Replication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9192" y="1414727"/>
            <a:ext cx="7837771" cy="4800881"/>
          </a:xfrm>
        </p:spPr>
      </p:pic>
    </p:spTree>
    <p:extLst>
      <p:ext uri="{BB962C8B-B14F-4D97-AF65-F5344CB8AC3E}">
        <p14:creationId xmlns:p14="http://schemas.microsoft.com/office/powerpoint/2010/main" val="3189686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533"/>
          </a:xfrm>
        </p:spPr>
        <p:txBody>
          <a:bodyPr/>
          <a:lstStyle/>
          <a:p>
            <a:r>
              <a:rPr lang="en-US" dirty="0" err="1"/>
              <a:t>Sharding</a:t>
            </a:r>
            <a:endParaRPr lang="en-US" dirty="0"/>
          </a:p>
        </p:txBody>
      </p:sp>
      <p:sp>
        <p:nvSpPr>
          <p:cNvPr id="3" name="Content Placeholder 2"/>
          <p:cNvSpPr>
            <a:spLocks noGrp="1"/>
          </p:cNvSpPr>
          <p:nvPr>
            <p:ph idx="1"/>
          </p:nvPr>
        </p:nvSpPr>
        <p:spPr>
          <a:xfrm>
            <a:off x="838200" y="1284790"/>
            <a:ext cx="10515600" cy="4892173"/>
          </a:xfrm>
        </p:spPr>
        <p:txBody>
          <a:bodyPr>
            <a:normAutofit fontScale="92500" lnSpcReduction="10000"/>
          </a:bodyPr>
          <a:lstStyle/>
          <a:p>
            <a:r>
              <a:rPr lang="en-US" dirty="0" err="1"/>
              <a:t>Memcached</a:t>
            </a:r>
            <a:r>
              <a:rPr lang="en-US" dirty="0"/>
              <a:t> and read replication increase the overall capacity of MySQL-based web applications dramatically. However, </a:t>
            </a:r>
            <a:r>
              <a:rPr lang="en-US" dirty="0" smtClean="0"/>
              <a:t>they </a:t>
            </a:r>
            <a:r>
              <a:rPr lang="en-US" dirty="0"/>
              <a:t>can only increase the read capability of the system. When the system reaches a bottleneck on database write activity, </a:t>
            </a:r>
            <a:r>
              <a:rPr lang="en-US" dirty="0" smtClean="0"/>
              <a:t>another </a:t>
            </a:r>
            <a:r>
              <a:rPr lang="en-US" dirty="0"/>
              <a:t>solution </a:t>
            </a:r>
            <a:r>
              <a:rPr lang="en-US" dirty="0" smtClean="0"/>
              <a:t>(</a:t>
            </a:r>
            <a:r>
              <a:rPr lang="en-US" dirty="0" err="1" smtClean="0"/>
              <a:t>sharding</a:t>
            </a:r>
            <a:r>
              <a:rPr lang="en-US" dirty="0" smtClean="0"/>
              <a:t>) is </a:t>
            </a:r>
            <a:r>
              <a:rPr lang="en-US" dirty="0"/>
              <a:t>required.</a:t>
            </a:r>
          </a:p>
          <a:p>
            <a:r>
              <a:rPr lang="en-US" dirty="0" err="1"/>
              <a:t>Sharding</a:t>
            </a:r>
            <a:r>
              <a:rPr lang="en-US" dirty="0"/>
              <a:t> allows a logical database to be partitioned across multiple physical servers. In a </a:t>
            </a:r>
            <a:r>
              <a:rPr lang="en-US" dirty="0" err="1"/>
              <a:t>sharded</a:t>
            </a:r>
            <a:r>
              <a:rPr lang="en-US" dirty="0"/>
              <a:t> application, the largest tables are partitioned across multiple database servers. Each partition is referred to as a shard. This partitioning is based on a Key Value, such as a user ID. When operating on a particular record, the application must determine which shard will contain the data and then send the SQL to the appropriate server. </a:t>
            </a:r>
            <a:endParaRPr lang="en-US" dirty="0" smtClean="0"/>
          </a:p>
          <a:p>
            <a:r>
              <a:rPr lang="en-US" dirty="0" err="1" smtClean="0"/>
              <a:t>Sharding</a:t>
            </a:r>
            <a:r>
              <a:rPr lang="en-US" dirty="0" smtClean="0"/>
              <a:t> </a:t>
            </a:r>
            <a:r>
              <a:rPr lang="en-US" dirty="0"/>
              <a:t>is a solution used at </a:t>
            </a:r>
            <a:r>
              <a:rPr lang="en-US" dirty="0" smtClean="0"/>
              <a:t>several large websites such as </a:t>
            </a:r>
            <a:r>
              <a:rPr lang="en-US" dirty="0"/>
              <a:t>Facebook and </a:t>
            </a:r>
            <a:r>
              <a:rPr lang="en-US" dirty="0" smtClean="0"/>
              <a:t>Twitter. </a:t>
            </a:r>
            <a:r>
              <a:rPr lang="en-US" dirty="0"/>
              <a:t>At both of these websites, data that is specific to an individual user is concentrated in MySQL tables on a specific node</a:t>
            </a:r>
            <a:r>
              <a:rPr lang="en-US" dirty="0" smtClean="0"/>
              <a:t>.</a:t>
            </a:r>
            <a:endParaRPr lang="en-US" dirty="0"/>
          </a:p>
        </p:txBody>
      </p:sp>
    </p:spTree>
    <p:extLst>
      <p:ext uri="{BB962C8B-B14F-4D97-AF65-F5344CB8AC3E}">
        <p14:creationId xmlns:p14="http://schemas.microsoft.com/office/powerpoint/2010/main" val="20960401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131"/>
          </a:xfrm>
        </p:spPr>
        <p:txBody>
          <a:bodyPr/>
          <a:lstStyle/>
          <a:p>
            <a:r>
              <a:rPr lang="en-US" dirty="0" err="1" smtClean="0"/>
              <a:t>Sharding</a:t>
            </a:r>
            <a:r>
              <a:rPr lang="en-US" dirty="0" smtClean="0"/>
              <a:t> (continued)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9423" y="1452622"/>
            <a:ext cx="8233149" cy="5036169"/>
          </a:xfrm>
        </p:spPr>
      </p:pic>
    </p:spTree>
    <p:extLst>
      <p:ext uri="{BB962C8B-B14F-4D97-AF65-F5344CB8AC3E}">
        <p14:creationId xmlns:p14="http://schemas.microsoft.com/office/powerpoint/2010/main" val="11757989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7387"/>
            <a:ext cx="10515600" cy="4799576"/>
          </a:xfrm>
        </p:spPr>
        <p:txBody>
          <a:bodyPr>
            <a:normAutofit lnSpcReduction="10000"/>
          </a:bodyPr>
          <a:lstStyle/>
          <a:p>
            <a:r>
              <a:rPr lang="en-US" dirty="0"/>
              <a:t>In around 2011, Facebook revealed that they were using more than 4,000 shards of MySQL and 9,000 </a:t>
            </a:r>
            <a:r>
              <a:rPr lang="en-US" dirty="0" err="1"/>
              <a:t>Memcached</a:t>
            </a:r>
            <a:r>
              <a:rPr lang="en-US" dirty="0"/>
              <a:t> servers in their configuration. This </a:t>
            </a:r>
            <a:r>
              <a:rPr lang="en-US" dirty="0" smtClean="0"/>
              <a:t>configuration </a:t>
            </a:r>
            <a:r>
              <a:rPr lang="en-US" dirty="0"/>
              <a:t>supported 1.4 billion peak reads per second, 3.5 million row changes per second, and 8.1 million physical IOs per second.</a:t>
            </a:r>
          </a:p>
          <a:p>
            <a:r>
              <a:rPr lang="en-US" dirty="0" err="1"/>
              <a:t>Sharding</a:t>
            </a:r>
            <a:r>
              <a:rPr lang="en-US" dirty="0"/>
              <a:t> is simple in concept but </a:t>
            </a:r>
            <a:r>
              <a:rPr lang="en-US" dirty="0" smtClean="0"/>
              <a:t>complex </a:t>
            </a:r>
            <a:r>
              <a:rPr lang="en-US" dirty="0"/>
              <a:t>in practice. The application must contain logic that understands the location of any particular piece of data and the logic to route requests to the correct shard. </a:t>
            </a:r>
            <a:r>
              <a:rPr lang="en-US" dirty="0" smtClean="0"/>
              <a:t>Moreover, </a:t>
            </a:r>
            <a:r>
              <a:rPr lang="en-US" dirty="0" err="1" smtClean="0"/>
              <a:t>sharding</a:t>
            </a:r>
            <a:r>
              <a:rPr lang="en-US" dirty="0" smtClean="0"/>
              <a:t> </a:t>
            </a:r>
            <a:r>
              <a:rPr lang="en-US" dirty="0"/>
              <a:t>is usually associated with rapid growth, so this routing needs to be dynamic. Requests that can only be satisfied by accessing more than one shard </a:t>
            </a:r>
            <a:r>
              <a:rPr lang="en-US" dirty="0" smtClean="0"/>
              <a:t>need </a:t>
            </a:r>
            <a:r>
              <a:rPr lang="en-US" dirty="0"/>
              <a:t>complex coding </a:t>
            </a:r>
            <a:r>
              <a:rPr lang="en-US" dirty="0" smtClean="0"/>
              <a:t>too, </a:t>
            </a:r>
            <a:r>
              <a:rPr lang="en-US" dirty="0"/>
              <a:t>whereas on a </a:t>
            </a:r>
            <a:r>
              <a:rPr lang="en-US" dirty="0" smtClean="0"/>
              <a:t>non-</a:t>
            </a:r>
            <a:r>
              <a:rPr lang="en-US" dirty="0" err="1" smtClean="0"/>
              <a:t>sharded</a:t>
            </a:r>
            <a:r>
              <a:rPr lang="en-US" dirty="0" smtClean="0"/>
              <a:t> </a:t>
            </a:r>
            <a:r>
              <a:rPr lang="en-US" dirty="0"/>
              <a:t>database a single SQL statement might suffice</a:t>
            </a:r>
            <a:r>
              <a:rPr lang="en-US" dirty="0" smtClean="0"/>
              <a:t>.</a:t>
            </a:r>
            <a:endParaRPr lang="en-US" dirty="0"/>
          </a:p>
        </p:txBody>
      </p:sp>
      <p:sp>
        <p:nvSpPr>
          <p:cNvPr id="4" name="Title 1"/>
          <p:cNvSpPr>
            <a:spLocks noGrp="1"/>
          </p:cNvSpPr>
          <p:nvPr>
            <p:ph type="title"/>
          </p:nvPr>
        </p:nvSpPr>
        <p:spPr>
          <a:xfrm>
            <a:off x="838200" y="365125"/>
            <a:ext cx="10515600" cy="798131"/>
          </a:xfrm>
        </p:spPr>
        <p:txBody>
          <a:bodyPr/>
          <a:lstStyle/>
          <a:p>
            <a:r>
              <a:rPr lang="en-US" dirty="0" err="1" smtClean="0"/>
              <a:t>Sharding</a:t>
            </a:r>
            <a:r>
              <a:rPr lang="en-US" dirty="0" smtClean="0"/>
              <a:t> (continued)</a:t>
            </a:r>
            <a:endParaRPr lang="en-US" dirty="0"/>
          </a:p>
        </p:txBody>
      </p:sp>
    </p:spTree>
    <p:extLst>
      <p:ext uri="{BB962C8B-B14F-4D97-AF65-F5344CB8AC3E}">
        <p14:creationId xmlns:p14="http://schemas.microsoft.com/office/powerpoint/2010/main" val="224507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Database Revolution (continued)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Edgar </a:t>
            </a:r>
            <a:r>
              <a:rPr lang="en-US" b="1" dirty="0" err="1" smtClean="0"/>
              <a:t>Codd’s</a:t>
            </a:r>
            <a:r>
              <a:rPr lang="en-US" b="1" dirty="0" smtClean="0"/>
              <a:t> Relational Theory</a:t>
            </a:r>
          </a:p>
          <a:p>
            <a:pPr marL="0" indent="0">
              <a:buNone/>
            </a:pPr>
            <a:r>
              <a:rPr lang="en-US" dirty="0" smtClean="0"/>
              <a:t>Key concepts of the relational model include:</a:t>
            </a:r>
          </a:p>
          <a:p>
            <a:r>
              <a:rPr lang="en-US" dirty="0" smtClean="0"/>
              <a:t>Tuples, an unordered set of attribute values. In an actual database system, a tuple corresponds to a row, and an attribute to a column value.</a:t>
            </a:r>
          </a:p>
          <a:p>
            <a:r>
              <a:rPr lang="en-US" dirty="0" smtClean="0"/>
              <a:t>A relation, which is a collection of distinct tuples and corresponds to a table in relational database implementations.</a:t>
            </a:r>
          </a:p>
          <a:p>
            <a:r>
              <a:rPr lang="en-US" dirty="0" smtClean="0"/>
              <a:t>Constraints, which enforce consistency of the database. Key constraints are used to identify tuples and relationships between tuples.</a:t>
            </a:r>
          </a:p>
          <a:p>
            <a:r>
              <a:rPr lang="en-US" dirty="0" smtClean="0"/>
              <a:t>Operations on relations such as joins, projections, unions, and so on. These operations always return relations. In practice, this means that a query on a table returns data in a tabular format.</a:t>
            </a:r>
          </a:p>
          <a:p>
            <a:endParaRPr lang="en-US" dirty="0"/>
          </a:p>
        </p:txBody>
      </p:sp>
    </p:spTree>
    <p:extLst>
      <p:ext uri="{BB962C8B-B14F-4D97-AF65-F5344CB8AC3E}">
        <p14:creationId xmlns:p14="http://schemas.microsoft.com/office/powerpoint/2010/main" val="3245143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470"/>
          </a:xfrm>
        </p:spPr>
        <p:txBody>
          <a:bodyPr/>
          <a:lstStyle/>
          <a:p>
            <a:r>
              <a:rPr lang="en-US" dirty="0"/>
              <a:t>Death by a Thousand </a:t>
            </a:r>
            <a:r>
              <a:rPr lang="en-US" dirty="0" smtClean="0"/>
              <a:t>Shards</a:t>
            </a:r>
            <a:endParaRPr lang="en-US" dirty="0"/>
          </a:p>
        </p:txBody>
      </p:sp>
      <p:sp>
        <p:nvSpPr>
          <p:cNvPr id="3" name="Content Placeholder 2"/>
          <p:cNvSpPr>
            <a:spLocks noGrp="1"/>
          </p:cNvSpPr>
          <p:nvPr>
            <p:ph idx="1"/>
          </p:nvPr>
        </p:nvSpPr>
        <p:spPr>
          <a:xfrm>
            <a:off x="838200" y="1255853"/>
            <a:ext cx="10695972" cy="5399589"/>
          </a:xfrm>
        </p:spPr>
        <p:txBody>
          <a:bodyPr>
            <a:normAutofit fontScale="77500" lnSpcReduction="20000"/>
          </a:bodyPr>
          <a:lstStyle/>
          <a:p>
            <a:pPr marL="0" indent="0">
              <a:buNone/>
            </a:pPr>
            <a:r>
              <a:rPr lang="en-US" dirty="0" err="1"/>
              <a:t>Sharding</a:t>
            </a:r>
            <a:r>
              <a:rPr lang="en-US" dirty="0"/>
              <a:t> </a:t>
            </a:r>
            <a:r>
              <a:rPr lang="en-US" dirty="0" smtClean="0"/>
              <a:t>(together </a:t>
            </a:r>
            <a:r>
              <a:rPr lang="en-US" dirty="0"/>
              <a:t>with caching and </a:t>
            </a:r>
            <a:r>
              <a:rPr lang="en-US" dirty="0" smtClean="0"/>
              <a:t>replication) </a:t>
            </a:r>
            <a:r>
              <a:rPr lang="en-US" dirty="0"/>
              <a:t>is arguably the only way to scale a relational database </a:t>
            </a:r>
            <a:r>
              <a:rPr lang="en-US" dirty="0" smtClean="0"/>
              <a:t>to massive </a:t>
            </a:r>
            <a:r>
              <a:rPr lang="en-US" dirty="0"/>
              <a:t>web use. However, the operational costs of </a:t>
            </a:r>
            <a:r>
              <a:rPr lang="en-US" dirty="0" err="1"/>
              <a:t>sharding</a:t>
            </a:r>
            <a:r>
              <a:rPr lang="en-US" dirty="0"/>
              <a:t> are </a:t>
            </a:r>
            <a:r>
              <a:rPr lang="en-US" dirty="0" smtClean="0"/>
              <a:t>huge:</a:t>
            </a:r>
            <a:endParaRPr lang="en-US" dirty="0"/>
          </a:p>
          <a:p>
            <a:r>
              <a:rPr lang="en-US" dirty="0" smtClean="0"/>
              <a:t>Application </a:t>
            </a:r>
            <a:r>
              <a:rPr lang="en-US" dirty="0"/>
              <a:t>complexity. It’s up to the application code to route SQL requests to </a:t>
            </a:r>
            <a:r>
              <a:rPr lang="en-US" dirty="0" smtClean="0"/>
              <a:t>the correct </a:t>
            </a:r>
            <a:r>
              <a:rPr lang="en-US" dirty="0"/>
              <a:t>shard. In a statically </a:t>
            </a:r>
            <a:r>
              <a:rPr lang="en-US" dirty="0" err="1"/>
              <a:t>sharded</a:t>
            </a:r>
            <a:r>
              <a:rPr lang="en-US" dirty="0"/>
              <a:t> database, this would be hard enough; however</a:t>
            </a:r>
            <a:r>
              <a:rPr lang="en-US" dirty="0" smtClean="0"/>
              <a:t>, most </a:t>
            </a:r>
            <a:r>
              <a:rPr lang="en-US" dirty="0"/>
              <a:t>massive websites are adding shards as they grow, which means that a </a:t>
            </a:r>
            <a:r>
              <a:rPr lang="en-US" dirty="0" smtClean="0"/>
              <a:t>dynamic routing </a:t>
            </a:r>
            <a:r>
              <a:rPr lang="en-US" dirty="0"/>
              <a:t>layer must be implemented. This layer is often in addition to complex </a:t>
            </a:r>
            <a:r>
              <a:rPr lang="en-US" dirty="0" smtClean="0"/>
              <a:t>code being </a:t>
            </a:r>
            <a:r>
              <a:rPr lang="en-US" dirty="0"/>
              <a:t>required to maintain </a:t>
            </a:r>
            <a:r>
              <a:rPr lang="en-US" dirty="0" err="1"/>
              <a:t>Memcached</a:t>
            </a:r>
            <a:r>
              <a:rPr lang="en-US" dirty="0"/>
              <a:t> object copies and to differentiate </a:t>
            </a:r>
            <a:r>
              <a:rPr lang="en-US" dirty="0" smtClean="0"/>
              <a:t>between the </a:t>
            </a:r>
            <a:r>
              <a:rPr lang="en-US" dirty="0"/>
              <a:t>master database and read-only replicas.</a:t>
            </a:r>
          </a:p>
          <a:p>
            <a:r>
              <a:rPr lang="en-US" dirty="0" smtClean="0"/>
              <a:t>Crippled </a:t>
            </a:r>
            <a:r>
              <a:rPr lang="en-US" dirty="0"/>
              <a:t>SQL. In a </a:t>
            </a:r>
            <a:r>
              <a:rPr lang="en-US" dirty="0" err="1"/>
              <a:t>sharded</a:t>
            </a:r>
            <a:r>
              <a:rPr lang="en-US" dirty="0"/>
              <a:t> database, it is not possible to issue a SQL statement </a:t>
            </a:r>
            <a:r>
              <a:rPr lang="en-US" dirty="0" smtClean="0"/>
              <a:t>that operates </a:t>
            </a:r>
            <a:r>
              <a:rPr lang="en-US" dirty="0"/>
              <a:t>across shards. This usually means that SQL statements are limited to </a:t>
            </a:r>
            <a:r>
              <a:rPr lang="en-US" dirty="0" smtClean="0"/>
              <a:t>row level access</a:t>
            </a:r>
            <a:r>
              <a:rPr lang="en-US" dirty="0"/>
              <a:t>. Joins across shards cannot be implemented, nor can aggregate </a:t>
            </a:r>
            <a:r>
              <a:rPr lang="en-US" dirty="0" smtClean="0"/>
              <a:t>GROUP BY </a:t>
            </a:r>
            <a:r>
              <a:rPr lang="en-US" dirty="0"/>
              <a:t>operations. This means, in effect, that only programmers can query the </a:t>
            </a:r>
            <a:r>
              <a:rPr lang="en-US" dirty="0" smtClean="0"/>
              <a:t>database as </a:t>
            </a:r>
            <a:r>
              <a:rPr lang="en-US" dirty="0"/>
              <a:t>a whole.</a:t>
            </a:r>
          </a:p>
          <a:p>
            <a:r>
              <a:rPr lang="en-US" dirty="0" smtClean="0"/>
              <a:t>Loss </a:t>
            </a:r>
            <a:r>
              <a:rPr lang="en-US" dirty="0"/>
              <a:t>of transactional integrity. ACID (Atomicity, Consistency, Isolation, Durability) transactions against multiple shards are </a:t>
            </a:r>
            <a:r>
              <a:rPr lang="en-US" dirty="0" smtClean="0"/>
              <a:t>not possible—or </a:t>
            </a:r>
            <a:r>
              <a:rPr lang="en-US" dirty="0"/>
              <a:t>at least not practical</a:t>
            </a:r>
            <a:r>
              <a:rPr lang="en-US" dirty="0" smtClean="0"/>
              <a:t>.</a:t>
            </a:r>
            <a:endParaRPr lang="en-US" dirty="0"/>
          </a:p>
          <a:p>
            <a:r>
              <a:rPr lang="en-US" dirty="0" smtClean="0"/>
              <a:t>Operational </a:t>
            </a:r>
            <a:r>
              <a:rPr lang="en-US" dirty="0"/>
              <a:t>complexity. Load balancing across shards becomes </a:t>
            </a:r>
            <a:r>
              <a:rPr lang="en-US" dirty="0" smtClean="0"/>
              <a:t>extremely problematic</a:t>
            </a:r>
            <a:r>
              <a:rPr lang="en-US" dirty="0"/>
              <a:t>. Adding new shards requires a complex rebalancing of data. </a:t>
            </a:r>
            <a:r>
              <a:rPr lang="en-US" dirty="0" smtClean="0"/>
              <a:t>Changing the </a:t>
            </a:r>
            <a:r>
              <a:rPr lang="en-US" dirty="0"/>
              <a:t>database schema also requires a rolling operation across all the shards, </a:t>
            </a:r>
            <a:r>
              <a:rPr lang="en-US" dirty="0" smtClean="0"/>
              <a:t>resulting in </a:t>
            </a:r>
            <a:r>
              <a:rPr lang="en-US" dirty="0"/>
              <a:t>transitory inconsistencies in the schema. In short, a </a:t>
            </a:r>
            <a:r>
              <a:rPr lang="en-US" dirty="0" err="1"/>
              <a:t>sharded</a:t>
            </a:r>
            <a:r>
              <a:rPr lang="en-US" dirty="0"/>
              <a:t> database entails </a:t>
            </a:r>
            <a:r>
              <a:rPr lang="en-US" dirty="0" smtClean="0"/>
              <a:t>a huge </a:t>
            </a:r>
            <a:r>
              <a:rPr lang="en-US" dirty="0"/>
              <a:t>amount of operational effort and administrator skill.</a:t>
            </a:r>
          </a:p>
        </p:txBody>
      </p:sp>
    </p:spTree>
    <p:extLst>
      <p:ext uri="{BB962C8B-B14F-4D97-AF65-F5344CB8AC3E}">
        <p14:creationId xmlns:p14="http://schemas.microsoft.com/office/powerpoint/2010/main" val="25175491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595"/>
            <a:ext cx="10515600" cy="653446"/>
          </a:xfrm>
        </p:spPr>
        <p:txBody>
          <a:bodyPr>
            <a:normAutofit fontScale="90000"/>
          </a:bodyPr>
          <a:lstStyle/>
          <a:p>
            <a:r>
              <a:rPr lang="en-US" dirty="0"/>
              <a:t>CAP </a:t>
            </a:r>
            <a:r>
              <a:rPr lang="en-US" dirty="0" smtClean="0"/>
              <a:t>Theorem</a:t>
            </a:r>
            <a:endParaRPr lang="en-US" dirty="0"/>
          </a:p>
        </p:txBody>
      </p:sp>
      <p:sp>
        <p:nvSpPr>
          <p:cNvPr id="3" name="Content Placeholder 2"/>
          <p:cNvSpPr>
            <a:spLocks noGrp="1"/>
          </p:cNvSpPr>
          <p:nvPr>
            <p:ph idx="1"/>
          </p:nvPr>
        </p:nvSpPr>
        <p:spPr>
          <a:xfrm>
            <a:off x="838200" y="1024359"/>
            <a:ext cx="10515600" cy="5607935"/>
          </a:xfrm>
        </p:spPr>
        <p:txBody>
          <a:bodyPr>
            <a:normAutofit/>
          </a:bodyPr>
          <a:lstStyle/>
          <a:p>
            <a:r>
              <a:rPr lang="en-US" dirty="0"/>
              <a:t>In 2000, Eric Brewer outlined the “CAP” </a:t>
            </a:r>
            <a:r>
              <a:rPr lang="en-US" dirty="0" smtClean="0"/>
              <a:t>theorem, which states </a:t>
            </a:r>
            <a:r>
              <a:rPr lang="en-US" dirty="0"/>
              <a:t>that any networked shared-data system can have at most two of three desirable properties:</a:t>
            </a:r>
            <a:endParaRPr lang="en-US" dirty="0"/>
          </a:p>
          <a:p>
            <a:pPr lvl="1"/>
            <a:r>
              <a:rPr lang="en-US" dirty="0" smtClean="0"/>
              <a:t>consistency </a:t>
            </a:r>
            <a:r>
              <a:rPr lang="en-US" dirty="0"/>
              <a:t>(C) equivalent to having a single up-to-date copy of the </a:t>
            </a:r>
            <a:r>
              <a:rPr lang="en-US" dirty="0" smtClean="0"/>
              <a:t>data</a:t>
            </a:r>
          </a:p>
          <a:p>
            <a:pPr lvl="1"/>
            <a:r>
              <a:rPr lang="en-US" dirty="0" smtClean="0"/>
              <a:t>high </a:t>
            </a:r>
            <a:r>
              <a:rPr lang="en-US" dirty="0"/>
              <a:t>availability (A) of that data (for updates</a:t>
            </a:r>
            <a:r>
              <a:rPr lang="en-US" dirty="0" smtClean="0"/>
              <a:t>)</a:t>
            </a:r>
            <a:endParaRPr lang="en-US" dirty="0"/>
          </a:p>
          <a:p>
            <a:pPr lvl="1"/>
            <a:r>
              <a:rPr lang="en-US" dirty="0" smtClean="0"/>
              <a:t>tolerance </a:t>
            </a:r>
            <a:r>
              <a:rPr lang="en-US" dirty="0"/>
              <a:t>to network partitions (P</a:t>
            </a:r>
            <a:r>
              <a:rPr lang="en-US" dirty="0" smtClean="0"/>
              <a:t>)</a:t>
            </a:r>
          </a:p>
          <a:p>
            <a:pPr marL="0" indent="0">
              <a:buNone/>
            </a:pPr>
            <a:r>
              <a:rPr lang="en-US" dirty="0" smtClean="0"/>
              <a:t>In </a:t>
            </a:r>
            <a:r>
              <a:rPr lang="en-US" dirty="0"/>
              <a:t>2000, the issue of partition tolerance was somewhat theoretical. Most systems resided in a single data center, and redundant network connectivity within that data center prevented any partition from </a:t>
            </a:r>
            <a:r>
              <a:rPr lang="en-US" dirty="0" smtClean="0"/>
              <a:t>ever occurring</a:t>
            </a:r>
            <a:r>
              <a:rPr lang="en-US" dirty="0"/>
              <a:t>. If the data center failed, perhaps a failover data center would be bought online. But as web systems became global in scope and aspired to continual availability, partition tolerance became a real issue.</a:t>
            </a:r>
          </a:p>
        </p:txBody>
      </p:sp>
    </p:spTree>
    <p:extLst>
      <p:ext uri="{BB962C8B-B14F-4D97-AF65-F5344CB8AC3E}">
        <p14:creationId xmlns:p14="http://schemas.microsoft.com/office/powerpoint/2010/main" val="1372521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619"/>
          </a:xfrm>
        </p:spPr>
        <p:txBody>
          <a:bodyPr>
            <a:normAutofit/>
          </a:bodyPr>
          <a:lstStyle/>
          <a:p>
            <a:r>
              <a:rPr lang="en-US" sz="3600" dirty="0" smtClean="0"/>
              <a:t>Network Partition in a Distributed Database Application</a:t>
            </a:r>
            <a:endParaRPr lang="en-US"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87747" y="1423686"/>
            <a:ext cx="7065856" cy="4291171"/>
          </a:xfrm>
        </p:spPr>
      </p:pic>
      <p:sp>
        <p:nvSpPr>
          <p:cNvPr id="5" name="TextBox 4"/>
          <p:cNvSpPr txBox="1"/>
          <p:nvPr/>
        </p:nvSpPr>
        <p:spPr>
          <a:xfrm>
            <a:off x="578735" y="1423686"/>
            <a:ext cx="3599726" cy="4247317"/>
          </a:xfrm>
          <a:prstGeom prst="rect">
            <a:avLst/>
          </a:prstGeom>
          <a:noFill/>
        </p:spPr>
        <p:txBody>
          <a:bodyPr wrap="square" rtlCol="0">
            <a:spAutoFit/>
          </a:bodyPr>
          <a:lstStyle/>
          <a:p>
            <a:r>
              <a:rPr lang="en-US" dirty="0"/>
              <a:t>Oracle’s RAC (Real Application Clusters) scalable solution, which supported the ACID transactional model, would choose </a:t>
            </a:r>
            <a:r>
              <a:rPr lang="en-US" dirty="0" smtClean="0"/>
              <a:t>consistency: in </a:t>
            </a:r>
            <a:r>
              <a:rPr lang="en-US" dirty="0"/>
              <a:t>the event of a network partition (“split brain</a:t>
            </a:r>
            <a:r>
              <a:rPr lang="en-US" dirty="0" smtClean="0"/>
              <a:t>”), </a:t>
            </a:r>
            <a:r>
              <a:rPr lang="en-US" dirty="0"/>
              <a:t>one of the partitions would choose to shut down</a:t>
            </a:r>
            <a:r>
              <a:rPr lang="en-US" dirty="0" smtClean="0"/>
              <a:t>.</a:t>
            </a:r>
          </a:p>
          <a:p>
            <a:endParaRPr lang="en-US" dirty="0"/>
          </a:p>
          <a:p>
            <a:r>
              <a:rPr lang="en-US" dirty="0" smtClean="0"/>
              <a:t>But, </a:t>
            </a:r>
            <a:r>
              <a:rPr lang="en-US" dirty="0"/>
              <a:t>in the context of a global social network application, or a worldwide e-commerce system, the desired solution is to maintain availability even if some consistency between users is sacrificed.</a:t>
            </a:r>
          </a:p>
          <a:p>
            <a:endParaRPr lang="en-US" dirty="0"/>
          </a:p>
        </p:txBody>
      </p:sp>
    </p:spTree>
    <p:extLst>
      <p:ext uri="{BB962C8B-B14F-4D97-AF65-F5344CB8AC3E}">
        <p14:creationId xmlns:p14="http://schemas.microsoft.com/office/powerpoint/2010/main" val="41936011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321"/>
          </a:xfrm>
        </p:spPr>
        <p:txBody>
          <a:bodyPr/>
          <a:lstStyle/>
          <a:p>
            <a:r>
              <a:rPr lang="en-US" dirty="0"/>
              <a:t>Eventual Consistency</a:t>
            </a:r>
          </a:p>
        </p:txBody>
      </p:sp>
      <p:sp>
        <p:nvSpPr>
          <p:cNvPr id="3" name="Content Placeholder 2"/>
          <p:cNvSpPr>
            <a:spLocks noGrp="1"/>
          </p:cNvSpPr>
          <p:nvPr>
            <p:ph idx="1"/>
          </p:nvPr>
        </p:nvSpPr>
        <p:spPr>
          <a:xfrm>
            <a:off x="838200" y="1290577"/>
            <a:ext cx="10805932" cy="5133372"/>
          </a:xfrm>
        </p:spPr>
        <p:txBody>
          <a:bodyPr>
            <a:normAutofit fontScale="92500" lnSpcReduction="10000"/>
          </a:bodyPr>
          <a:lstStyle/>
          <a:p>
            <a:r>
              <a:rPr lang="en-US" dirty="0"/>
              <a:t>In any highly available database system, multiple copies of each data element must be maintained in order to allow the system to continue operating in the event of node failure. </a:t>
            </a:r>
            <a:r>
              <a:rPr lang="en-US" dirty="0" smtClean="0"/>
              <a:t>It </a:t>
            </a:r>
            <a:r>
              <a:rPr lang="en-US" dirty="0"/>
              <a:t>is desirable to distribute nodes around the world to reduce latency in various locations. To ensure strict consistency, </a:t>
            </a:r>
            <a:r>
              <a:rPr lang="en-US" dirty="0" smtClean="0"/>
              <a:t>it </a:t>
            </a:r>
            <a:r>
              <a:rPr lang="en-US" dirty="0"/>
              <a:t>becomes necessary </a:t>
            </a:r>
            <a:r>
              <a:rPr lang="en-US" dirty="0" smtClean="0"/>
              <a:t>that </a:t>
            </a:r>
            <a:r>
              <a:rPr lang="en-US" dirty="0"/>
              <a:t>a database change is propagated to multiple nodes synchronously and immediately. When one of those nodes is </a:t>
            </a:r>
            <a:r>
              <a:rPr lang="en-US" dirty="0" smtClean="0"/>
              <a:t>far away, </a:t>
            </a:r>
            <a:r>
              <a:rPr lang="en-US" dirty="0"/>
              <a:t>this creates an unavoidable increase in latency. </a:t>
            </a:r>
          </a:p>
          <a:p>
            <a:r>
              <a:rPr lang="en-US" dirty="0"/>
              <a:t>For banks, this </a:t>
            </a:r>
            <a:r>
              <a:rPr lang="en-US" dirty="0" smtClean="0"/>
              <a:t>latency </a:t>
            </a:r>
            <a:r>
              <a:rPr lang="en-US" dirty="0"/>
              <a:t>penalty is unavoidable. However, for many websites, including social networks and certain e-commerce operations, this worldwide synchronous consistency is unnecessary. It doesn’t matter if my friend in Australia can see my tweet a few seconds before my friend in America. As long as both friends can see the tweet eventually, I’m happy.</a:t>
            </a:r>
          </a:p>
          <a:p>
            <a:r>
              <a:rPr lang="en-US" dirty="0"/>
              <a:t>This concept of eventual consistency has become a key characteristic of many NoSQL databases. The concept was most notably outlined by Werner </a:t>
            </a:r>
            <a:r>
              <a:rPr lang="en-US" dirty="0" err="1"/>
              <a:t>Vogels</a:t>
            </a:r>
            <a:r>
              <a:rPr lang="en-US" dirty="0"/>
              <a:t>, CTO of Amazon, and was implemented in Amazon’s Dynamo key-value store.</a:t>
            </a:r>
          </a:p>
        </p:txBody>
      </p:sp>
    </p:spTree>
    <p:extLst>
      <p:ext uri="{BB962C8B-B14F-4D97-AF65-F5344CB8AC3E}">
        <p14:creationId xmlns:p14="http://schemas.microsoft.com/office/powerpoint/2010/main" val="750165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2"/>
            <a:ext cx="10515600" cy="688171"/>
          </a:xfrm>
        </p:spPr>
        <p:txBody>
          <a:bodyPr>
            <a:normAutofit fontScale="90000"/>
          </a:bodyPr>
          <a:lstStyle/>
          <a:p>
            <a:r>
              <a:rPr lang="en-US" dirty="0" smtClean="0"/>
              <a:t>Amazon’s Dynamo</a:t>
            </a:r>
            <a:endParaRPr lang="en-US" dirty="0"/>
          </a:p>
        </p:txBody>
      </p:sp>
      <p:sp>
        <p:nvSpPr>
          <p:cNvPr id="3" name="Content Placeholder 2"/>
          <p:cNvSpPr>
            <a:spLocks noGrp="1"/>
          </p:cNvSpPr>
          <p:nvPr>
            <p:ph idx="1"/>
          </p:nvPr>
        </p:nvSpPr>
        <p:spPr>
          <a:xfrm>
            <a:off x="838200" y="1059085"/>
            <a:ext cx="10678610" cy="5411165"/>
          </a:xfrm>
        </p:spPr>
        <p:txBody>
          <a:bodyPr>
            <a:normAutofit fontScale="92500" lnSpcReduction="10000"/>
          </a:bodyPr>
          <a:lstStyle/>
          <a:p>
            <a:r>
              <a:rPr lang="en-US" dirty="0"/>
              <a:t>In 2007, Amazon </a:t>
            </a:r>
            <a:r>
              <a:rPr lang="en-US" dirty="0" smtClean="0"/>
              <a:t>introduced </a:t>
            </a:r>
            <a:r>
              <a:rPr lang="en-US" dirty="0"/>
              <a:t>an alternative </a:t>
            </a:r>
            <a:r>
              <a:rPr lang="en-US" dirty="0" smtClean="0"/>
              <a:t>non-relational </a:t>
            </a:r>
            <a:r>
              <a:rPr lang="en-US" dirty="0"/>
              <a:t>system, named Dynamo</a:t>
            </a:r>
            <a:r>
              <a:rPr lang="en-US" dirty="0" smtClean="0"/>
              <a:t>, to </a:t>
            </a:r>
            <a:r>
              <a:rPr lang="en-US" dirty="0"/>
              <a:t>address the requirements of their massive online website. </a:t>
            </a:r>
            <a:r>
              <a:rPr lang="en-US" dirty="0" smtClean="0"/>
              <a:t>It was built </a:t>
            </a:r>
            <a:r>
              <a:rPr lang="en-US" dirty="0"/>
              <a:t>with the following requirements in </a:t>
            </a:r>
            <a:r>
              <a:rPr lang="en-US" dirty="0" smtClean="0"/>
              <a:t>mind (</a:t>
            </a:r>
            <a:r>
              <a:rPr lang="en-US" dirty="0"/>
              <a:t>Amazon was willing to compromise on a lot of features of existing databases in order to achieve these </a:t>
            </a:r>
            <a:r>
              <a:rPr lang="en-US" dirty="0" smtClean="0"/>
              <a:t>goals</a:t>
            </a:r>
            <a:r>
              <a:rPr lang="en-US" dirty="0"/>
              <a:t>)</a:t>
            </a:r>
            <a:r>
              <a:rPr lang="en-US" dirty="0" smtClean="0"/>
              <a:t>:</a:t>
            </a:r>
            <a:endParaRPr lang="en-US" dirty="0"/>
          </a:p>
          <a:p>
            <a:pPr lvl="1"/>
            <a:r>
              <a:rPr lang="en-US" dirty="0" smtClean="0"/>
              <a:t>Continuous </a:t>
            </a:r>
            <a:r>
              <a:rPr lang="en-US" dirty="0"/>
              <a:t>availability: </a:t>
            </a:r>
            <a:r>
              <a:rPr lang="en-US" dirty="0" smtClean="0"/>
              <a:t>The </a:t>
            </a:r>
            <a:r>
              <a:rPr lang="en-US" dirty="0"/>
              <a:t>data store </a:t>
            </a:r>
            <a:r>
              <a:rPr lang="en-US" dirty="0" smtClean="0"/>
              <a:t>had </a:t>
            </a:r>
            <a:r>
              <a:rPr lang="en-US" dirty="0"/>
              <a:t>to remain available under all foreseeable circumstances.</a:t>
            </a:r>
          </a:p>
          <a:p>
            <a:pPr lvl="1"/>
            <a:r>
              <a:rPr lang="en-US" dirty="0" smtClean="0"/>
              <a:t>Network </a:t>
            </a:r>
            <a:r>
              <a:rPr lang="en-US" dirty="0"/>
              <a:t>partition tolerant: </a:t>
            </a:r>
            <a:r>
              <a:rPr lang="en-US" dirty="0" smtClean="0"/>
              <a:t>a </a:t>
            </a:r>
            <a:r>
              <a:rPr lang="en-US" dirty="0"/>
              <a:t>network partition should not force a loss of availability, even if that loss of availability was isolated to a particular geography.</a:t>
            </a:r>
          </a:p>
          <a:p>
            <a:pPr lvl="1"/>
            <a:r>
              <a:rPr lang="en-US" dirty="0" smtClean="0"/>
              <a:t>No-loss </a:t>
            </a:r>
            <a:r>
              <a:rPr lang="en-US" dirty="0"/>
              <a:t>conflict resolution: </a:t>
            </a:r>
            <a:r>
              <a:rPr lang="en-US" dirty="0" smtClean="0"/>
              <a:t>no </a:t>
            </a:r>
            <a:r>
              <a:rPr lang="en-US" dirty="0"/>
              <a:t>order or shopping cart update should ever be lost. So for instance, if the user added items to his or her shopping cart from two different computers, both items should show up in the final cart</a:t>
            </a:r>
            <a:r>
              <a:rPr lang="en-US" dirty="0" smtClean="0"/>
              <a:t>.</a:t>
            </a:r>
            <a:endParaRPr lang="en-US" dirty="0"/>
          </a:p>
          <a:p>
            <a:pPr lvl="1"/>
            <a:r>
              <a:rPr lang="en-US" dirty="0" smtClean="0"/>
              <a:t>Efficiency</a:t>
            </a:r>
            <a:r>
              <a:rPr lang="en-US" dirty="0"/>
              <a:t>: The system needed to respond quickly, since </a:t>
            </a:r>
            <a:r>
              <a:rPr lang="en-US" dirty="0" smtClean="0"/>
              <a:t>online </a:t>
            </a:r>
            <a:r>
              <a:rPr lang="en-US" dirty="0"/>
              <a:t>customers were notoriously </a:t>
            </a:r>
            <a:r>
              <a:rPr lang="en-US" dirty="0" smtClean="0"/>
              <a:t>impatient</a:t>
            </a:r>
            <a:r>
              <a:rPr lang="en-US" dirty="0"/>
              <a:t>.</a:t>
            </a:r>
          </a:p>
          <a:p>
            <a:pPr lvl="1"/>
            <a:r>
              <a:rPr lang="en-US" dirty="0" smtClean="0"/>
              <a:t>Economy</a:t>
            </a:r>
            <a:r>
              <a:rPr lang="en-US" dirty="0"/>
              <a:t>: This system needed to be able to run on commodity hardware.</a:t>
            </a:r>
          </a:p>
          <a:p>
            <a:pPr lvl="1"/>
            <a:r>
              <a:rPr lang="en-US" dirty="0" smtClean="0"/>
              <a:t>Incremental </a:t>
            </a:r>
            <a:r>
              <a:rPr lang="en-US" dirty="0"/>
              <a:t>scalability: It should be possible to grow the system by adding servers in small increments without manual maintenance or downtime</a:t>
            </a:r>
            <a:r>
              <a:rPr lang="en-US" dirty="0" smtClean="0"/>
              <a:t>.</a:t>
            </a:r>
            <a:endParaRPr lang="en-US" dirty="0"/>
          </a:p>
        </p:txBody>
      </p:sp>
    </p:spTree>
    <p:extLst>
      <p:ext uri="{BB962C8B-B14F-4D97-AF65-F5344CB8AC3E}">
        <p14:creationId xmlns:p14="http://schemas.microsoft.com/office/powerpoint/2010/main" val="3346742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7980"/>
            <a:ext cx="10515600" cy="5260693"/>
          </a:xfrm>
        </p:spPr>
        <p:txBody>
          <a:bodyPr>
            <a:normAutofit fontScale="92500" lnSpcReduction="20000"/>
          </a:bodyPr>
          <a:lstStyle/>
          <a:p>
            <a:r>
              <a:rPr lang="en-US" dirty="0"/>
              <a:t>In Dynamo, the data store should relax consistency (within limits) if necessary in order to ensure availability. The phrase </a:t>
            </a:r>
            <a:r>
              <a:rPr lang="en-US" dirty="0" smtClean="0"/>
              <a:t>“within limits” </a:t>
            </a:r>
            <a:r>
              <a:rPr lang="en-US" dirty="0"/>
              <a:t>means that the system should favor availability over consistency, but in a predictable, controllable, and manageable way.</a:t>
            </a:r>
          </a:p>
          <a:p>
            <a:r>
              <a:rPr lang="en-US" dirty="0" smtClean="0"/>
              <a:t>The </a:t>
            </a:r>
            <a:r>
              <a:rPr lang="en-US" dirty="0"/>
              <a:t>trade-off between consistency and availability should be configurable — the application should be able to choose what happens if there is a network partition, for instance.</a:t>
            </a:r>
          </a:p>
          <a:p>
            <a:r>
              <a:rPr lang="en-US" dirty="0" smtClean="0"/>
              <a:t>The </a:t>
            </a:r>
            <a:r>
              <a:rPr lang="en-US" dirty="0"/>
              <a:t>data store need only support primary key-based access and need not support a data model: the values retrieved by a key lookup would be unstructured binary objects. Unlike Google’s </a:t>
            </a:r>
            <a:r>
              <a:rPr lang="en-US" dirty="0" err="1"/>
              <a:t>BigTable</a:t>
            </a:r>
            <a:r>
              <a:rPr lang="en-US" dirty="0"/>
              <a:t>, which had the design goal of storing massive files, the assumption for Dynamo was that most objects would be small—under 1 MB.</a:t>
            </a:r>
          </a:p>
          <a:p>
            <a:r>
              <a:rPr lang="en-US" dirty="0"/>
              <a:t>Dynamo attempted to achieve a different outcome in terms of CAP theorem. Rather than try to always achieve consistency at the expense of network partition tolerance, Dynamo would allow (though not require) consistency to be sacrificed instead</a:t>
            </a:r>
            <a:r>
              <a:rPr lang="en-US" dirty="0" smtClean="0"/>
              <a:t>.</a:t>
            </a:r>
            <a:endParaRPr lang="en-US" dirty="0"/>
          </a:p>
        </p:txBody>
      </p:sp>
      <p:sp>
        <p:nvSpPr>
          <p:cNvPr id="4" name="Title 1"/>
          <p:cNvSpPr>
            <a:spLocks noGrp="1"/>
          </p:cNvSpPr>
          <p:nvPr>
            <p:ph type="title"/>
          </p:nvPr>
        </p:nvSpPr>
        <p:spPr>
          <a:xfrm>
            <a:off x="838200" y="179932"/>
            <a:ext cx="10515600" cy="688171"/>
          </a:xfrm>
        </p:spPr>
        <p:txBody>
          <a:bodyPr>
            <a:normAutofit fontScale="90000"/>
          </a:bodyPr>
          <a:lstStyle/>
          <a:p>
            <a:r>
              <a:rPr lang="en-US" dirty="0" smtClean="0"/>
              <a:t>Amazon’s Dynamo (continued)</a:t>
            </a:r>
            <a:endParaRPr lang="en-US" dirty="0"/>
          </a:p>
        </p:txBody>
      </p:sp>
    </p:spTree>
    <p:extLst>
      <p:ext uri="{BB962C8B-B14F-4D97-AF65-F5344CB8AC3E}">
        <p14:creationId xmlns:p14="http://schemas.microsoft.com/office/powerpoint/2010/main" val="340133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90443" y="592122"/>
            <a:ext cx="6169305" cy="5645924"/>
          </a:xfrm>
        </p:spPr>
      </p:pic>
    </p:spTree>
    <p:extLst>
      <p:ext uri="{BB962C8B-B14F-4D97-AF65-F5344CB8AC3E}">
        <p14:creationId xmlns:p14="http://schemas.microsoft.com/office/powerpoint/2010/main" val="2676005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1722"/>
            <a:ext cx="10515600" cy="5457463"/>
          </a:xfrm>
        </p:spPr>
        <p:txBody>
          <a:bodyPr>
            <a:normAutofit fontScale="92500" lnSpcReduction="10000"/>
          </a:bodyPr>
          <a:lstStyle/>
          <a:p>
            <a:pPr marL="0" indent="0">
              <a:buNone/>
            </a:pPr>
            <a:r>
              <a:rPr lang="en-US" dirty="0"/>
              <a:t>Some of the key architectural characteristics of Dynamo include</a:t>
            </a:r>
            <a:r>
              <a:rPr lang="en-US" dirty="0" smtClean="0"/>
              <a:t>:</a:t>
            </a:r>
            <a:endParaRPr lang="en-US" dirty="0"/>
          </a:p>
          <a:p>
            <a:r>
              <a:rPr lang="en-US" dirty="0"/>
              <a:t>Consistent hashing: Consistent hashing is a scheme that uses the hash value of </a:t>
            </a:r>
            <a:r>
              <a:rPr lang="en-US" dirty="0" smtClean="0"/>
              <a:t>the primary </a:t>
            </a:r>
            <a:r>
              <a:rPr lang="en-US" dirty="0"/>
              <a:t>key to determine the nodes in the cluster responsible for that key and </a:t>
            </a:r>
            <a:r>
              <a:rPr lang="en-US" dirty="0" smtClean="0"/>
              <a:t>that allows </a:t>
            </a:r>
            <a:r>
              <a:rPr lang="en-US" dirty="0"/>
              <a:t>nodes to be added or removed from the cluster with minimal </a:t>
            </a:r>
            <a:r>
              <a:rPr lang="en-US" dirty="0" smtClean="0"/>
              <a:t>rebalancing overhead</a:t>
            </a:r>
            <a:r>
              <a:rPr lang="en-US" dirty="0"/>
              <a:t>. </a:t>
            </a:r>
          </a:p>
          <a:p>
            <a:r>
              <a:rPr lang="en-US" dirty="0"/>
              <a:t>Tunable consistency: The application can specify trade-offs between </a:t>
            </a:r>
            <a:r>
              <a:rPr lang="en-US" dirty="0" smtClean="0"/>
              <a:t>consistency, read </a:t>
            </a:r>
            <a:r>
              <a:rPr lang="en-US" dirty="0"/>
              <a:t>performance, and write performance. </a:t>
            </a:r>
            <a:r>
              <a:rPr lang="en-US" dirty="0" smtClean="0"/>
              <a:t>It is </a:t>
            </a:r>
            <a:r>
              <a:rPr lang="en-US" dirty="0"/>
              <a:t>possible in Dynamo to specify </a:t>
            </a:r>
            <a:r>
              <a:rPr lang="en-US" dirty="0" smtClean="0"/>
              <a:t>strong consistency</a:t>
            </a:r>
            <a:r>
              <a:rPr lang="en-US" dirty="0"/>
              <a:t>, eventual consistency, or weak consistency</a:t>
            </a:r>
            <a:r>
              <a:rPr lang="en-US" dirty="0" smtClean="0"/>
              <a:t>.</a:t>
            </a:r>
            <a:endParaRPr lang="en-US" dirty="0"/>
          </a:p>
          <a:p>
            <a:r>
              <a:rPr lang="en-US" dirty="0"/>
              <a:t>Data versioning: Since write operations will never be blocked, it is possible </a:t>
            </a:r>
            <a:r>
              <a:rPr lang="en-US" dirty="0" smtClean="0"/>
              <a:t>that there </a:t>
            </a:r>
            <a:r>
              <a:rPr lang="en-US" dirty="0"/>
              <a:t>will be multiple versions of an object in the system. Sometimes these can </a:t>
            </a:r>
            <a:r>
              <a:rPr lang="en-US" dirty="0" smtClean="0"/>
              <a:t>be merged </a:t>
            </a:r>
            <a:r>
              <a:rPr lang="en-US" dirty="0"/>
              <a:t>by the data store itself, but sometimes they will need to be resolved by </a:t>
            </a:r>
            <a:r>
              <a:rPr lang="en-US" dirty="0" smtClean="0"/>
              <a:t>the application </a:t>
            </a:r>
            <a:r>
              <a:rPr lang="en-US" dirty="0"/>
              <a:t>or user. For instance, if the buyer updates his or her shopping cart </a:t>
            </a:r>
            <a:r>
              <a:rPr lang="en-US" dirty="0" smtClean="0"/>
              <a:t>from two </a:t>
            </a:r>
            <a:r>
              <a:rPr lang="en-US" dirty="0"/>
              <a:t>computers, the resulting cart may have duplicate items that he or she may </a:t>
            </a:r>
            <a:r>
              <a:rPr lang="en-US" dirty="0" smtClean="0"/>
              <a:t>need to </a:t>
            </a:r>
            <a:r>
              <a:rPr lang="en-US" dirty="0"/>
              <a:t>remove.</a:t>
            </a:r>
          </a:p>
        </p:txBody>
      </p:sp>
      <p:sp>
        <p:nvSpPr>
          <p:cNvPr id="4" name="Title 1"/>
          <p:cNvSpPr>
            <a:spLocks noGrp="1"/>
          </p:cNvSpPr>
          <p:nvPr>
            <p:ph type="title"/>
          </p:nvPr>
        </p:nvSpPr>
        <p:spPr>
          <a:xfrm>
            <a:off x="838200" y="179932"/>
            <a:ext cx="10515600" cy="688171"/>
          </a:xfrm>
        </p:spPr>
        <p:txBody>
          <a:bodyPr>
            <a:normAutofit fontScale="90000"/>
          </a:bodyPr>
          <a:lstStyle/>
          <a:p>
            <a:r>
              <a:rPr lang="en-US" dirty="0" smtClean="0"/>
              <a:t>Amazon’s Dynamo (continued)</a:t>
            </a:r>
            <a:endParaRPr lang="en-US" dirty="0"/>
          </a:p>
        </p:txBody>
      </p:sp>
    </p:spTree>
    <p:extLst>
      <p:ext uri="{BB962C8B-B14F-4D97-AF65-F5344CB8AC3E}">
        <p14:creationId xmlns:p14="http://schemas.microsoft.com/office/powerpoint/2010/main" val="2180958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321"/>
          </a:xfrm>
        </p:spPr>
        <p:txBody>
          <a:bodyPr/>
          <a:lstStyle/>
          <a:p>
            <a:r>
              <a:rPr lang="en-US" dirty="0"/>
              <a:t>Consistent </a:t>
            </a:r>
            <a:r>
              <a:rPr lang="en-US" dirty="0" smtClean="0"/>
              <a:t>Hashing</a:t>
            </a:r>
            <a:endParaRPr lang="en-US" dirty="0"/>
          </a:p>
        </p:txBody>
      </p:sp>
      <p:sp>
        <p:nvSpPr>
          <p:cNvPr id="3" name="Content Placeholder 2"/>
          <p:cNvSpPr>
            <a:spLocks noGrp="1"/>
          </p:cNvSpPr>
          <p:nvPr>
            <p:ph idx="1"/>
          </p:nvPr>
        </p:nvSpPr>
        <p:spPr>
          <a:xfrm>
            <a:off x="838200" y="1255853"/>
            <a:ext cx="10515600" cy="5191246"/>
          </a:xfrm>
        </p:spPr>
        <p:txBody>
          <a:bodyPr>
            <a:normAutofit fontScale="85000" lnSpcReduction="20000"/>
          </a:bodyPr>
          <a:lstStyle/>
          <a:p>
            <a:r>
              <a:rPr lang="en-US" dirty="0"/>
              <a:t>When we hash a key value, we perform a mathematical computation on the key value and use </a:t>
            </a:r>
            <a:r>
              <a:rPr lang="en-US" dirty="0" smtClean="0"/>
              <a:t>that computed </a:t>
            </a:r>
            <a:r>
              <a:rPr lang="en-US" dirty="0"/>
              <a:t>value to determine where to store the data. One reason to use hashing is so that we are able </a:t>
            </a:r>
            <a:r>
              <a:rPr lang="en-US" dirty="0" smtClean="0"/>
              <a:t>to evenly </a:t>
            </a:r>
            <a:r>
              <a:rPr lang="en-US" dirty="0"/>
              <a:t>distribute the data across a certain number of slots. </a:t>
            </a:r>
            <a:endParaRPr lang="en-US" dirty="0" smtClean="0"/>
          </a:p>
          <a:p>
            <a:r>
              <a:rPr lang="en-US" dirty="0" smtClean="0"/>
              <a:t>The </a:t>
            </a:r>
            <a:r>
              <a:rPr lang="en-US" dirty="0"/>
              <a:t>most simple example </a:t>
            </a:r>
            <a:r>
              <a:rPr lang="en-US" dirty="0" smtClean="0"/>
              <a:t>of hashing is </a:t>
            </a:r>
            <a:r>
              <a:rPr lang="en-US" dirty="0"/>
              <a:t>to use the </a:t>
            </a:r>
            <a:r>
              <a:rPr lang="en-US" dirty="0" smtClean="0"/>
              <a:t>modulo function</a:t>
            </a:r>
            <a:r>
              <a:rPr lang="en-US" dirty="0"/>
              <a:t>, which returns the remainder of a division. If we want to hash any number into 10 buckets, we </a:t>
            </a:r>
            <a:r>
              <a:rPr lang="en-US" dirty="0" smtClean="0"/>
              <a:t>can use </a:t>
            </a:r>
            <a:r>
              <a:rPr lang="en-US" dirty="0"/>
              <a:t>modulo 10; then key 27 would map to bucket 7, key 32 would map to bucket 2, key 25 to bucket 5, and </a:t>
            </a:r>
            <a:r>
              <a:rPr lang="en-US" dirty="0" smtClean="0"/>
              <a:t>so on. Using </a:t>
            </a:r>
            <a:r>
              <a:rPr lang="en-US" dirty="0"/>
              <a:t>this method, we could map keys evenly across 10 servers</a:t>
            </a:r>
            <a:r>
              <a:rPr lang="en-US" dirty="0" smtClean="0"/>
              <a:t>.</a:t>
            </a:r>
            <a:endParaRPr lang="en-US" dirty="0"/>
          </a:p>
          <a:p>
            <a:r>
              <a:rPr lang="en-US" dirty="0"/>
              <a:t>Hashing works great as a way of distributing data evenly across a fixed number of nodes. But we </a:t>
            </a:r>
            <a:r>
              <a:rPr lang="en-US" dirty="0" smtClean="0"/>
              <a:t>have a </a:t>
            </a:r>
            <a:r>
              <a:rPr lang="en-US" dirty="0"/>
              <a:t>problem if we add or remove a node — we have to recalculate the hash values and redistribute all </a:t>
            </a:r>
            <a:r>
              <a:rPr lang="en-US" dirty="0" smtClean="0"/>
              <a:t>the data</a:t>
            </a:r>
            <a:r>
              <a:rPr lang="en-US" dirty="0"/>
              <a:t>. For instance, if we wanted to add a new server in the modulo 10 example above, we would </a:t>
            </a:r>
            <a:r>
              <a:rPr lang="en-US" dirty="0" smtClean="0"/>
              <a:t>recalculate hashes </a:t>
            </a:r>
            <a:r>
              <a:rPr lang="en-US" dirty="0"/>
              <a:t>using modulo 11 and then we would have to move almost every data item accordingly. </a:t>
            </a:r>
            <a:endParaRPr lang="en-US" dirty="0" smtClean="0"/>
          </a:p>
          <a:p>
            <a:r>
              <a:rPr lang="en-US" dirty="0" smtClean="0"/>
              <a:t>Consistent hashing </a:t>
            </a:r>
            <a:r>
              <a:rPr lang="en-US" dirty="0"/>
              <a:t>works by hashing key values and applying a consistent method for allocating those hashed values </a:t>
            </a:r>
            <a:r>
              <a:rPr lang="en-US" dirty="0" smtClean="0"/>
              <a:t>to specific </a:t>
            </a:r>
            <a:r>
              <a:rPr lang="en-US" dirty="0"/>
              <a:t>nodes.</a:t>
            </a:r>
          </a:p>
        </p:txBody>
      </p:sp>
    </p:spTree>
    <p:extLst>
      <p:ext uri="{BB962C8B-B14F-4D97-AF65-F5344CB8AC3E}">
        <p14:creationId xmlns:p14="http://schemas.microsoft.com/office/powerpoint/2010/main" val="1968227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476" y="1067873"/>
            <a:ext cx="5521124" cy="45823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008" y="1307939"/>
            <a:ext cx="5658566" cy="4728259"/>
          </a:xfrm>
          <a:prstGeom prst="rect">
            <a:avLst/>
          </a:prstGeom>
        </p:spPr>
      </p:pic>
    </p:spTree>
    <p:extLst>
      <p:ext uri="{BB962C8B-B14F-4D97-AF65-F5344CB8AC3E}">
        <p14:creationId xmlns:p14="http://schemas.microsoft.com/office/powerpoint/2010/main" val="89617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3177" y="1825625"/>
            <a:ext cx="4725646" cy="4351338"/>
          </a:xfrm>
        </p:spPr>
      </p:pic>
      <p:sp>
        <p:nvSpPr>
          <p:cNvPr id="5" name="Title 1"/>
          <p:cNvSpPr>
            <a:spLocks noGrp="1"/>
          </p:cNvSpPr>
          <p:nvPr>
            <p:ph type="title"/>
          </p:nvPr>
        </p:nvSpPr>
        <p:spPr>
          <a:xfrm>
            <a:off x="838200" y="365125"/>
            <a:ext cx="10515600" cy="1325563"/>
          </a:xfrm>
        </p:spPr>
        <p:txBody>
          <a:bodyPr/>
          <a:lstStyle/>
          <a:p>
            <a:r>
              <a:rPr lang="en-US" dirty="0" smtClean="0"/>
              <a:t>The Second Database Revolution (continued)</a:t>
            </a:r>
            <a:endParaRPr lang="en-US" dirty="0"/>
          </a:p>
        </p:txBody>
      </p:sp>
    </p:spTree>
    <p:extLst>
      <p:ext uri="{BB962C8B-B14F-4D97-AF65-F5344CB8AC3E}">
        <p14:creationId xmlns:p14="http://schemas.microsoft.com/office/powerpoint/2010/main" val="8530933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909"/>
            <a:ext cx="10515600" cy="699746"/>
          </a:xfrm>
        </p:spPr>
        <p:txBody>
          <a:bodyPr/>
          <a:lstStyle/>
          <a:p>
            <a:r>
              <a:rPr lang="en-US" dirty="0"/>
              <a:t>Tunable Consistency</a:t>
            </a:r>
          </a:p>
        </p:txBody>
      </p:sp>
      <p:sp>
        <p:nvSpPr>
          <p:cNvPr id="3" name="Content Placeholder 2"/>
          <p:cNvSpPr>
            <a:spLocks noGrp="1"/>
          </p:cNvSpPr>
          <p:nvPr>
            <p:ph idx="1"/>
          </p:nvPr>
        </p:nvSpPr>
        <p:spPr>
          <a:xfrm>
            <a:off x="838200" y="995423"/>
            <a:ext cx="10515600" cy="5521124"/>
          </a:xfrm>
        </p:spPr>
        <p:txBody>
          <a:bodyPr>
            <a:normAutofit fontScale="85000" lnSpcReduction="20000"/>
          </a:bodyPr>
          <a:lstStyle/>
          <a:p>
            <a:r>
              <a:rPr lang="en-US" dirty="0"/>
              <a:t>Dynamo allows the application to choose the level of consistency applied to specific operations. NWR notation describes how Dynamo will trade off consistency, read performance, and write performance:</a:t>
            </a:r>
          </a:p>
          <a:p>
            <a:pPr lvl="1"/>
            <a:r>
              <a:rPr lang="en-US" dirty="0" smtClean="0"/>
              <a:t>N </a:t>
            </a:r>
            <a:r>
              <a:rPr lang="en-US" dirty="0"/>
              <a:t>is the number of copies of each data item that the database will maintain.</a:t>
            </a:r>
          </a:p>
          <a:p>
            <a:pPr lvl="1"/>
            <a:r>
              <a:rPr lang="en-US" dirty="0" smtClean="0"/>
              <a:t>W </a:t>
            </a:r>
            <a:r>
              <a:rPr lang="en-US" dirty="0"/>
              <a:t>is the number of copies of the data item that must be written before the write can complete.</a:t>
            </a:r>
          </a:p>
          <a:p>
            <a:pPr lvl="1"/>
            <a:r>
              <a:rPr lang="en-US" dirty="0" smtClean="0"/>
              <a:t>R </a:t>
            </a:r>
            <a:r>
              <a:rPr lang="en-US" dirty="0"/>
              <a:t>is the number of copies that the application will access when reading the data item.</a:t>
            </a:r>
          </a:p>
          <a:p>
            <a:r>
              <a:rPr lang="en-US" dirty="0"/>
              <a:t>When W = N, Dynamo will always write every copy before returning control to the application—this is what ACID databases do when implementing synchronous replication. If the application is more concerned about write performance than read performance, then </a:t>
            </a:r>
            <a:r>
              <a:rPr lang="en-US" dirty="0" smtClean="0"/>
              <a:t>set </a:t>
            </a:r>
            <a:r>
              <a:rPr lang="en-US" dirty="0"/>
              <a:t>W = 1, R = N. Then each read must access all copies to determine which is correct, but each write only has to touch a single copy of the data before returning control (other writes propagate to all copies as a background task).</a:t>
            </a:r>
          </a:p>
          <a:p>
            <a:r>
              <a:rPr lang="en-US" dirty="0" smtClean="0"/>
              <a:t>The </a:t>
            </a:r>
            <a:r>
              <a:rPr lang="en-US" dirty="0"/>
              <a:t>most common configuration is N &gt; W &gt; 1. More than one write must complete, but not all nodes need to be updated immediately. Another common setting is W + R &gt; N; this ensures that the latest value will always be included in a read operation, even if it is mixed in with “older” values. This is sometimes referred to as quorum assembly.</a:t>
            </a:r>
          </a:p>
        </p:txBody>
      </p:sp>
    </p:spTree>
    <p:extLst>
      <p:ext uri="{BB962C8B-B14F-4D97-AF65-F5344CB8AC3E}">
        <p14:creationId xmlns:p14="http://schemas.microsoft.com/office/powerpoint/2010/main" val="5961294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2899" y="1327914"/>
            <a:ext cx="5706266" cy="4351338"/>
          </a:xfrm>
        </p:spPr>
      </p:pic>
      <p:sp>
        <p:nvSpPr>
          <p:cNvPr id="5" name="Title 1"/>
          <p:cNvSpPr>
            <a:spLocks noGrp="1"/>
          </p:cNvSpPr>
          <p:nvPr>
            <p:ph type="title"/>
          </p:nvPr>
        </p:nvSpPr>
        <p:spPr>
          <a:xfrm>
            <a:off x="838200" y="98909"/>
            <a:ext cx="10515600" cy="699746"/>
          </a:xfrm>
        </p:spPr>
        <p:txBody>
          <a:bodyPr/>
          <a:lstStyle/>
          <a:p>
            <a:r>
              <a:rPr lang="en-US" dirty="0"/>
              <a:t>Tunable </a:t>
            </a:r>
            <a:r>
              <a:rPr lang="en-US" dirty="0" smtClean="0"/>
              <a:t>Consistency Examples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3309" y="1327914"/>
            <a:ext cx="5345142" cy="4577787"/>
          </a:xfrm>
          <a:prstGeom prst="rect">
            <a:avLst/>
          </a:prstGeom>
        </p:spPr>
      </p:pic>
    </p:spTree>
    <p:extLst>
      <p:ext uri="{BB962C8B-B14F-4D97-AF65-F5344CB8AC3E}">
        <p14:creationId xmlns:p14="http://schemas.microsoft.com/office/powerpoint/2010/main" val="16055239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82"/>
            <a:ext cx="10515600" cy="746045"/>
          </a:xfrm>
        </p:spPr>
        <p:txBody>
          <a:bodyPr/>
          <a:lstStyle/>
          <a:p>
            <a:r>
              <a:rPr lang="en-US" dirty="0"/>
              <a:t>Dynamo and the Key-value Store </a:t>
            </a:r>
            <a:r>
              <a:rPr lang="en-US" dirty="0" smtClean="0"/>
              <a:t>Family</a:t>
            </a:r>
            <a:endParaRPr lang="en-US" dirty="0"/>
          </a:p>
        </p:txBody>
      </p:sp>
      <p:sp>
        <p:nvSpPr>
          <p:cNvPr id="3" name="Content Placeholder 2"/>
          <p:cNvSpPr>
            <a:spLocks noGrp="1"/>
          </p:cNvSpPr>
          <p:nvPr>
            <p:ph idx="1"/>
          </p:nvPr>
        </p:nvSpPr>
        <p:spPr>
          <a:xfrm>
            <a:off x="838200" y="1128532"/>
            <a:ext cx="10515600" cy="5428526"/>
          </a:xfrm>
        </p:spPr>
        <p:txBody>
          <a:bodyPr>
            <a:normAutofit fontScale="92500" lnSpcReduction="10000"/>
          </a:bodyPr>
          <a:lstStyle/>
          <a:p>
            <a:r>
              <a:rPr lang="en-US" dirty="0"/>
              <a:t>Systems that implement one of the primary characteristics of </a:t>
            </a:r>
            <a:r>
              <a:rPr lang="en-US" dirty="0" smtClean="0"/>
              <a:t>Dynamo became </a:t>
            </a:r>
            <a:r>
              <a:rPr lang="en-US" dirty="0"/>
              <a:t>generically known as key–value stores. Just as Google’s GFS and MapReduce papers became the blueprint for Hadoop, Amazon’s Dynamo paper became the blueprint for many key-value stores.</a:t>
            </a:r>
          </a:p>
          <a:p>
            <a:r>
              <a:rPr lang="en-US" dirty="0"/>
              <a:t>Dynamo-inspired systems were the first recognizable NoSQL databases: </a:t>
            </a:r>
            <a:r>
              <a:rPr lang="en-US" dirty="0" err="1"/>
              <a:t>Riak</a:t>
            </a:r>
            <a:r>
              <a:rPr lang="en-US" dirty="0"/>
              <a:t>, LinkedIn’s Voldemort, Cassandra, and Amazon’s own </a:t>
            </a:r>
            <a:r>
              <a:rPr lang="en-US" dirty="0" err="1"/>
              <a:t>DynamoDB</a:t>
            </a:r>
            <a:r>
              <a:rPr lang="en-US" dirty="0"/>
              <a:t>.</a:t>
            </a:r>
          </a:p>
          <a:p>
            <a:r>
              <a:rPr lang="en-US" dirty="0" err="1" smtClean="0"/>
              <a:t>Riak</a:t>
            </a:r>
            <a:r>
              <a:rPr lang="en-US" dirty="0" smtClean="0"/>
              <a:t> </a:t>
            </a:r>
            <a:r>
              <a:rPr lang="en-US" dirty="0"/>
              <a:t>and </a:t>
            </a:r>
            <a:r>
              <a:rPr lang="en-US" dirty="0" smtClean="0"/>
              <a:t>Voldemort </a:t>
            </a:r>
            <a:r>
              <a:rPr lang="en-US" dirty="0"/>
              <a:t>are more or less exact copies of the Dynamo </a:t>
            </a:r>
            <a:r>
              <a:rPr lang="en-US" dirty="0" smtClean="0"/>
              <a:t>architecture; </a:t>
            </a:r>
            <a:r>
              <a:rPr lang="en-US" dirty="0"/>
              <a:t>while others use Dynamo in conjunction with other concepts. For instance, Apache’s Cassandra implements Dynamo’s consistent hashing and tunable consistency models, combined with a variation on the </a:t>
            </a:r>
            <a:r>
              <a:rPr lang="en-US" dirty="0" err="1"/>
              <a:t>BigTable</a:t>
            </a:r>
            <a:r>
              <a:rPr lang="en-US" dirty="0"/>
              <a:t> data model.</a:t>
            </a:r>
          </a:p>
          <a:p>
            <a:r>
              <a:rPr lang="en-US" dirty="0"/>
              <a:t>Although Dynamo represents the most popular and well-articulated key-value store architecture, there are certainly key-value stores that owe little or nothing to the Dynamo design. These include systems such as </a:t>
            </a:r>
            <a:r>
              <a:rPr lang="en-US" dirty="0" err="1"/>
              <a:t>Redis</a:t>
            </a:r>
            <a:r>
              <a:rPr lang="en-US" dirty="0"/>
              <a:t> and Oracle NoSQL</a:t>
            </a:r>
            <a:r>
              <a:rPr lang="en-US" dirty="0" smtClean="0"/>
              <a:t>.</a:t>
            </a:r>
            <a:endParaRPr lang="en-US" dirty="0"/>
          </a:p>
        </p:txBody>
      </p:sp>
    </p:spTree>
    <p:extLst>
      <p:ext uri="{BB962C8B-B14F-4D97-AF65-F5344CB8AC3E}">
        <p14:creationId xmlns:p14="http://schemas.microsoft.com/office/powerpoint/2010/main" val="1886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Jim Gray's Transaction Model:  A transaction is a transformation of state which has the properties of atomicity (all or nothing), durability (effects survive failures) and consistency (a correct transformation).</a:t>
            </a:r>
          </a:p>
          <a:p>
            <a:pPr marL="0" indent="0">
              <a:buNone/>
            </a:pPr>
            <a:endParaRPr lang="en-US" dirty="0"/>
          </a:p>
          <a:p>
            <a:pPr marL="0" indent="0">
              <a:buNone/>
            </a:pPr>
            <a:r>
              <a:rPr lang="en-US" dirty="0" smtClean="0"/>
              <a:t>ACID transactions: Atomic, Consistent, Independent, and Durable. An ACID transaction should be:</a:t>
            </a:r>
          </a:p>
          <a:p>
            <a:r>
              <a:rPr lang="en-US" dirty="0" smtClean="0"/>
              <a:t>Atomic: The transaction is indivisible—either all the statements in the transaction are applied to the database or none are.</a:t>
            </a:r>
          </a:p>
          <a:p>
            <a:r>
              <a:rPr lang="en-US" dirty="0" smtClean="0"/>
              <a:t>Consistent: The database remains in a consistent state before and after transaction execution.</a:t>
            </a:r>
          </a:p>
          <a:p>
            <a:r>
              <a:rPr lang="en-US" dirty="0" smtClean="0"/>
              <a:t>Isolated: While multiple transactions can be executed by one or more users simultaneously, one transaction should not see the effects of other in-progress transactions.</a:t>
            </a:r>
          </a:p>
          <a:p>
            <a:r>
              <a:rPr lang="en-US" dirty="0" smtClean="0"/>
              <a:t>Durable: Once a transaction is saved to the database (in SQL databases via the COMMIT command), its changes are expected to persist even if there is a failure of operating system or hardware.</a:t>
            </a:r>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t>Transaction Model</a:t>
            </a:r>
            <a:endParaRPr lang="en-US" dirty="0"/>
          </a:p>
        </p:txBody>
      </p:sp>
    </p:spTree>
    <p:extLst>
      <p:ext uri="{BB962C8B-B14F-4D97-AF65-F5344CB8AC3E}">
        <p14:creationId xmlns:p14="http://schemas.microsoft.com/office/powerpoint/2010/main" val="283392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Object-Oriented Programming and the OODBMS</a:t>
            </a:r>
            <a:endParaRPr lang="en-US" dirty="0"/>
          </a:p>
        </p:txBody>
      </p:sp>
      <p:sp>
        <p:nvSpPr>
          <p:cNvPr id="3" name="Content Placeholder 2"/>
          <p:cNvSpPr>
            <a:spLocks noGrp="1"/>
          </p:cNvSpPr>
          <p:nvPr>
            <p:ph idx="1"/>
          </p:nvPr>
        </p:nvSpPr>
        <p:spPr/>
        <p:txBody>
          <a:bodyPr>
            <a:normAutofit/>
          </a:bodyPr>
          <a:lstStyle/>
          <a:p>
            <a:r>
              <a:rPr lang="en-US" dirty="0" smtClean="0"/>
              <a:t>In traditional “procedural” programming languages, data and logic were essentially separate. Procedures would load and manipulate data within their logic, but the procedure itself did not contain the data in any meaningful way. </a:t>
            </a:r>
          </a:p>
          <a:p>
            <a:r>
              <a:rPr lang="en-US" dirty="0" smtClean="0"/>
              <a:t>Object-oriented (OO) programming merged attributes and behaviors into a single object. So, for instance, an employee object might represent the structure of employee records as well as operations that can be performed on those records—changing salary, promoting, retiring, etc</a:t>
            </a:r>
            <a:r>
              <a:rPr lang="en-US" dirty="0"/>
              <a:t>. Object-oriented programming represented a huge gain in programmer productivity, application reliability, and performance.</a:t>
            </a:r>
          </a:p>
        </p:txBody>
      </p:sp>
    </p:spTree>
    <p:extLst>
      <p:ext uri="{BB962C8B-B14F-4D97-AF65-F5344CB8AC3E}">
        <p14:creationId xmlns:p14="http://schemas.microsoft.com/office/powerpoint/2010/main" val="97618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Two most relevant principles of object-oriented programming are:</a:t>
            </a:r>
          </a:p>
          <a:p>
            <a:r>
              <a:rPr lang="en-US" dirty="0" smtClean="0"/>
              <a:t>Encapsulation: An object class encapsulates both data and actions (methods) that may be performed on that data. Indeed, an object may restrict direct access to the underlying data, requiring that modifications to the data be possible only via an objects methods. For instance, an employee class might include a method to retrieve salary and another method to modify salary. The salary-modification method might include restrictions on minimum and maximum salaries, and the class might allow for no manipulation of salary outside of these methods.</a:t>
            </a:r>
          </a:p>
          <a:p>
            <a:r>
              <a:rPr lang="en-US" dirty="0" smtClean="0"/>
              <a:t>Inheritance: Object classes can inherit the characteristics of a parent class. The employee class might inherit all the properties of a people class (DOB, name, etc.) while adding properties and methods such as salary, employee date, and so on.</a:t>
            </a:r>
            <a:endParaRPr lang="en-US" dirty="0"/>
          </a:p>
        </p:txBody>
      </p:sp>
      <p:sp>
        <p:nvSpPr>
          <p:cNvPr id="4" name="Title 1"/>
          <p:cNvSpPr>
            <a:spLocks noGrp="1"/>
          </p:cNvSpPr>
          <p:nvPr>
            <p:ph type="title"/>
          </p:nvPr>
        </p:nvSpPr>
        <p:spPr>
          <a:xfrm>
            <a:off x="838200" y="365125"/>
            <a:ext cx="10515600" cy="1325563"/>
          </a:xfrm>
        </p:spPr>
        <p:txBody>
          <a:bodyPr>
            <a:normAutofit/>
          </a:bodyPr>
          <a:lstStyle/>
          <a:p>
            <a:r>
              <a:rPr lang="en-US" sz="4000" dirty="0" smtClean="0"/>
              <a:t>Object-Oriented Programming and the OODBMS (continued)</a:t>
            </a:r>
            <a:endParaRPr lang="en-US" dirty="0"/>
          </a:p>
        </p:txBody>
      </p:sp>
    </p:spTree>
    <p:extLst>
      <p:ext uri="{BB962C8B-B14F-4D97-AF65-F5344CB8AC3E}">
        <p14:creationId xmlns:p14="http://schemas.microsoft.com/office/powerpoint/2010/main" val="3080420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7093</Words>
  <Application>Microsoft Office PowerPoint</Application>
  <PresentationFormat>Widescreen</PresentationFormat>
  <Paragraphs>226</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Next Generation Databases NoSQL, NewSQL, and Big Data  Guy Harrison</vt:lpstr>
      <vt:lpstr>Three Database Revolutions</vt:lpstr>
      <vt:lpstr>The First Database Revolution</vt:lpstr>
      <vt:lpstr>The Second Database Revolution</vt:lpstr>
      <vt:lpstr>The Second Database Revolution (continued)</vt:lpstr>
      <vt:lpstr>The Second Database Revolution (continued)</vt:lpstr>
      <vt:lpstr>Transaction Model</vt:lpstr>
      <vt:lpstr>Object-Oriented Programming and the OODBMS</vt:lpstr>
      <vt:lpstr>Object-Oriented Programming and the OODBMS (continued)</vt:lpstr>
      <vt:lpstr>Object-Oriented Programming and the OODBMS (continued)</vt:lpstr>
      <vt:lpstr>Object-Oriented Programming and the OODBMS (continued)</vt:lpstr>
      <vt:lpstr>Object Oriented Database Management System (OODBMS)</vt:lpstr>
      <vt:lpstr>The Third Database Revolution: Google and Hadoop</vt:lpstr>
      <vt:lpstr>The Third Database Revolution: Amazon’s Dynamo</vt:lpstr>
      <vt:lpstr>The Third Database Revolution: Cloud Computing</vt:lpstr>
      <vt:lpstr>The Third Database Revolution: Document Databases</vt:lpstr>
      <vt:lpstr>The Third Database Revolution: “NewSQL”</vt:lpstr>
      <vt:lpstr>Three platforms correspond to Three Waves of Database Revolutions</vt:lpstr>
      <vt:lpstr>Chapter 2: Google, Big Data and Hadoop</vt:lpstr>
      <vt:lpstr>Cloud, Mobile, Social, and Big Data</vt:lpstr>
      <vt:lpstr>Google: Pioneer of Big Data</vt:lpstr>
      <vt:lpstr>Google Hardware: Modular Data Center</vt:lpstr>
      <vt:lpstr>The Google Software Stack</vt:lpstr>
      <vt:lpstr>Google Software Architecture</vt:lpstr>
      <vt:lpstr>MapReduce</vt:lpstr>
      <vt:lpstr>Sample MapReduce Pipelines</vt:lpstr>
      <vt:lpstr>Hadoop: Open-Source Google Stack</vt:lpstr>
      <vt:lpstr>Hadoop (continued)</vt:lpstr>
      <vt:lpstr>The Power of Hadoop</vt:lpstr>
      <vt:lpstr>The Power of Hadoop (continued)</vt:lpstr>
      <vt:lpstr>Hadoop’s Architecture</vt:lpstr>
      <vt:lpstr>Hadoop Architectures</vt:lpstr>
      <vt:lpstr>HBase</vt:lpstr>
      <vt:lpstr>HBase Data Model</vt:lpstr>
      <vt:lpstr>Hive</vt:lpstr>
      <vt:lpstr>Hive Architecture</vt:lpstr>
      <vt:lpstr>Pig</vt:lpstr>
      <vt:lpstr>Pig Latin as Compared with Hive HQL</vt:lpstr>
      <vt:lpstr>The Hadoop Ecosystem</vt:lpstr>
      <vt:lpstr>Chapter 3: Sharding, Amazon, and the Birth of NoSQL</vt:lpstr>
      <vt:lpstr>Web 1.0 and Web 2.0</vt:lpstr>
      <vt:lpstr>Web 1.0 and Web 2.0 (continued)</vt:lpstr>
      <vt:lpstr>Web 1.0 and Web 2.0 (continued)</vt:lpstr>
      <vt:lpstr>Web 1.0 and Web 2.0 (continued)</vt:lpstr>
      <vt:lpstr>The Open-source Solution</vt:lpstr>
      <vt:lpstr>Scaling up with Memcached and Replication</vt:lpstr>
      <vt:lpstr>Sharding</vt:lpstr>
      <vt:lpstr>Sharding (continued)</vt:lpstr>
      <vt:lpstr>Sharding (continued)</vt:lpstr>
      <vt:lpstr>Death by a Thousand Shards</vt:lpstr>
      <vt:lpstr>CAP Theorem</vt:lpstr>
      <vt:lpstr>Network Partition in a Distributed Database Application</vt:lpstr>
      <vt:lpstr>Eventual Consistency</vt:lpstr>
      <vt:lpstr>Amazon’s Dynamo</vt:lpstr>
      <vt:lpstr>Amazon’s Dynamo (continued)</vt:lpstr>
      <vt:lpstr>PowerPoint Presentation</vt:lpstr>
      <vt:lpstr>Amazon’s Dynamo (continued)</vt:lpstr>
      <vt:lpstr>Consistent Hashing</vt:lpstr>
      <vt:lpstr>PowerPoint Presentation</vt:lpstr>
      <vt:lpstr>Tunable Consistency</vt:lpstr>
      <vt:lpstr>Tunable Consistency Examples</vt:lpstr>
      <vt:lpstr>Dynamo and the Key-value Store Family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myultrabook</dc:creator>
  <cp:lastModifiedBy>myultrabook</cp:lastModifiedBy>
  <cp:revision>134</cp:revision>
  <dcterms:created xsi:type="dcterms:W3CDTF">2016-10-16T15:35:21Z</dcterms:created>
  <dcterms:modified xsi:type="dcterms:W3CDTF">2016-11-04T21:54:59Z</dcterms:modified>
</cp:coreProperties>
</file>