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3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8F25-CF3F-46FE-B7B7-D502DDE9DC59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4BDC-1FEF-46F1-A824-C52AA58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 4: Document Databases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341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98" y="983617"/>
            <a:ext cx="4838218" cy="533900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64184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Columnar Database (continued)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463" y="983617"/>
            <a:ext cx="43231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 advantage: in </a:t>
            </a:r>
            <a:r>
              <a:rPr lang="en-US" sz="2000" dirty="0"/>
              <a:t>a columnar architecture, queries that seek to aggregate the values of specific columns are </a:t>
            </a:r>
            <a:r>
              <a:rPr lang="en-US" sz="2000" dirty="0" smtClean="0"/>
              <a:t>optimized, because </a:t>
            </a:r>
            <a:r>
              <a:rPr lang="en-US" sz="2000" dirty="0"/>
              <a:t>all of the values to be aggregated exist within the same disk blocks.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Second advantage: compression.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many cases a columnar database </a:t>
            </a:r>
            <a:r>
              <a:rPr lang="en-US" sz="2000" dirty="0" smtClean="0"/>
              <a:t>stores </a:t>
            </a:r>
            <a:r>
              <a:rPr lang="en-US" sz="2000" dirty="0"/>
              <a:t>column data in a sorted order. In </a:t>
            </a:r>
            <a:r>
              <a:rPr lang="en-US" sz="2000" dirty="0" smtClean="0"/>
              <a:t>this case</a:t>
            </a:r>
            <a:r>
              <a:rPr lang="en-US" sz="2000" dirty="0"/>
              <a:t>, very high compression ratios can be </a:t>
            </a:r>
            <a:r>
              <a:rPr lang="en-US" sz="2000" dirty="0" smtClean="0"/>
              <a:t>achieved </a:t>
            </a:r>
            <a:r>
              <a:rPr lang="en-US" sz="2000" dirty="0"/>
              <a:t>with very low</a:t>
            </a:r>
          </a:p>
          <a:p>
            <a:r>
              <a:rPr lang="en-US" sz="2000" dirty="0"/>
              <a:t>computational overhead.</a:t>
            </a:r>
          </a:p>
        </p:txBody>
      </p:sp>
    </p:spTree>
    <p:extLst>
      <p:ext uri="{BB962C8B-B14F-4D97-AF65-F5344CB8AC3E}">
        <p14:creationId xmlns:p14="http://schemas.microsoft.com/office/powerpoint/2010/main" val="173743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1251"/>
            <a:ext cx="4658810" cy="525040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64184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Columnar Database (continued)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463" y="983617"/>
            <a:ext cx="4323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key disadvantage of the columnar architecture — and the reason it is a poor choice for OLTP databases — is</a:t>
            </a:r>
          </a:p>
          <a:p>
            <a:r>
              <a:rPr lang="en-US" sz="2000" dirty="0"/>
              <a:t>the overhead it imposes on single row operations. In a columnar database, retrieving a single row involves</a:t>
            </a:r>
          </a:p>
          <a:p>
            <a:r>
              <a:rPr lang="en-US" sz="2000" dirty="0"/>
              <a:t>assembling the row from each of the column stores for that table.</a:t>
            </a:r>
          </a:p>
        </p:txBody>
      </p:sp>
    </p:spTree>
    <p:extLst>
      <p:ext uri="{BB962C8B-B14F-4D97-AF65-F5344CB8AC3E}">
        <p14:creationId xmlns:p14="http://schemas.microsoft.com/office/powerpoint/2010/main" val="416639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394"/>
            <a:ext cx="10515600" cy="751832"/>
          </a:xfrm>
        </p:spPr>
        <p:txBody>
          <a:bodyPr/>
          <a:lstStyle/>
          <a:p>
            <a:r>
              <a:rPr lang="en-US" dirty="0"/>
              <a:t>Column Database </a:t>
            </a:r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43" y="1161940"/>
            <a:ext cx="5665806" cy="5271291"/>
          </a:xfrm>
        </p:spPr>
      </p:pic>
    </p:spTree>
    <p:extLst>
      <p:ext uri="{BB962C8B-B14F-4D97-AF65-F5344CB8AC3E}">
        <p14:creationId xmlns:p14="http://schemas.microsoft.com/office/powerpoint/2010/main" val="81610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8"/>
            <a:ext cx="10515600" cy="769194"/>
          </a:xfrm>
        </p:spPr>
        <p:txBody>
          <a:bodyPr>
            <a:normAutofit/>
          </a:bodyPr>
          <a:lstStyle/>
          <a:p>
            <a:r>
              <a:rPr lang="en-US" dirty="0" smtClean="0"/>
              <a:t>Projections in Columnar Databases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67" y="1049516"/>
            <a:ext cx="3657600" cy="5347528"/>
          </a:xfrm>
        </p:spPr>
      </p:pic>
      <p:sp>
        <p:nvSpPr>
          <p:cNvPr id="5" name="TextBox 4"/>
          <p:cNvSpPr txBox="1"/>
          <p:nvPr/>
        </p:nvSpPr>
        <p:spPr>
          <a:xfrm>
            <a:off x="908620" y="1049516"/>
            <a:ext cx="4600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Vertica, projections may be sorted on one or more columns. This decreases processing time </a:t>
            </a:r>
            <a:r>
              <a:rPr lang="en-US" dirty="0" smtClean="0"/>
              <a:t>for sort </a:t>
            </a:r>
            <a:r>
              <a:rPr lang="en-US" dirty="0"/>
              <a:t>and aggregate operations, and also increases compression efficiency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72" y="1707266"/>
            <a:ext cx="10289894" cy="24835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Chapter 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The </a:t>
            </a:r>
            <a:r>
              <a:rPr lang="en-US" sz="4000" dirty="0"/>
              <a:t>End of Disk? SSD and In-Memory </a:t>
            </a:r>
            <a:r>
              <a:rPr lang="en-US" sz="4000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146"/>
            <a:ext cx="10515600" cy="803918"/>
          </a:xfrm>
        </p:spPr>
        <p:txBody>
          <a:bodyPr/>
          <a:lstStyle/>
          <a:p>
            <a:r>
              <a:rPr lang="en-US" dirty="0"/>
              <a:t>The End of Disk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3256"/>
            <a:ext cx="10724909" cy="50137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Moore’s law drives exponential growth in CPU, memory, and disk density</a:t>
            </a:r>
            <a:r>
              <a:rPr lang="en-US" dirty="0" smtClean="0"/>
              <a:t>, </a:t>
            </a:r>
            <a:r>
              <a:rPr lang="en-US" dirty="0"/>
              <a:t>it does not apply to the mechanical aspects of disk performance. Consequently</a:t>
            </a:r>
            <a:r>
              <a:rPr lang="en-US" dirty="0" smtClean="0"/>
              <a:t>, magnetic </a:t>
            </a:r>
            <a:r>
              <a:rPr lang="en-US" dirty="0"/>
              <a:t>disks have become an increasing drag on database </a:t>
            </a:r>
            <a:r>
              <a:rPr lang="en-US" dirty="0" smtClean="0"/>
              <a:t>performance.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10" y="2464953"/>
            <a:ext cx="5138013" cy="4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moving </a:t>
            </a:r>
            <a:r>
              <a:rPr lang="en-US" dirty="0" smtClean="0"/>
              <a:t>parts</a:t>
            </a:r>
          </a:p>
          <a:p>
            <a:r>
              <a:rPr lang="en-US" dirty="0" smtClean="0"/>
              <a:t>Provide </a:t>
            </a:r>
            <a:r>
              <a:rPr lang="en-US" dirty="0"/>
              <a:t>tremendously lower </a:t>
            </a:r>
            <a:r>
              <a:rPr lang="en-US" dirty="0" smtClean="0"/>
              <a:t>IO latencies.</a:t>
            </a:r>
          </a:p>
          <a:p>
            <a:r>
              <a:rPr lang="en-US" dirty="0"/>
              <a:t>Performance of flash SSD is on orders of magnitude superior to magnetic disk devices, </a:t>
            </a:r>
            <a:r>
              <a:rPr lang="en-US" dirty="0" smtClean="0"/>
              <a:t>especially for </a:t>
            </a:r>
            <a:r>
              <a:rPr lang="en-US" dirty="0"/>
              <a:t>read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random read from a high-end solid state disk may complete in as little as </a:t>
            </a:r>
            <a:r>
              <a:rPr lang="en-US" dirty="0" smtClean="0"/>
              <a:t>25 microseconds</a:t>
            </a:r>
            <a:r>
              <a:rPr lang="en-US" dirty="0"/>
              <a:t>, while a read from a magnetic disk may take up to 4,000 </a:t>
            </a:r>
            <a:r>
              <a:rPr lang="en-US" dirty="0" smtClean="0"/>
              <a:t>microseconds—over </a:t>
            </a:r>
            <a:r>
              <a:rPr lang="en-US" dirty="0"/>
              <a:t>150 times slower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</a:t>
            </a:r>
            <a:r>
              <a:rPr lang="en-US" dirty="0"/>
              <a:t>the speed improvement is not proportionate for </a:t>
            </a:r>
            <a:r>
              <a:rPr lang="en-US" dirty="0" smtClean="0"/>
              <a:t>all workloads</a:t>
            </a:r>
            <a:r>
              <a:rPr lang="en-US" dirty="0"/>
              <a:t>. In particular, it </a:t>
            </a:r>
            <a:r>
              <a:rPr lang="en-US" dirty="0" smtClean="0"/>
              <a:t>takes longer to </a:t>
            </a:r>
            <a:r>
              <a:rPr lang="en-US" dirty="0"/>
              <a:t>modify information in an SSD than to read from </a:t>
            </a:r>
            <a:r>
              <a:rPr lang="en-US" dirty="0" smtClean="0"/>
              <a:t>it (see next slide).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4146"/>
            <a:ext cx="10515600" cy="803918"/>
          </a:xfrm>
        </p:spPr>
        <p:txBody>
          <a:bodyPr/>
          <a:lstStyle/>
          <a:p>
            <a:r>
              <a:rPr lang="en-US" dirty="0" smtClean="0"/>
              <a:t>Solid State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7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Disk Performance </a:t>
            </a:r>
            <a:r>
              <a:rPr lang="en-US" dirty="0" err="1" smtClean="0"/>
              <a:t>Characterisitcs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17" y="1825625"/>
            <a:ext cx="7230966" cy="4351338"/>
          </a:xfrm>
        </p:spPr>
      </p:pic>
    </p:spTree>
    <p:extLst>
      <p:ext uri="{BB962C8B-B14F-4D97-AF65-F5344CB8AC3E}">
        <p14:creationId xmlns:p14="http://schemas.microsoft.com/office/powerpoint/2010/main" val="42039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995"/>
            <a:ext cx="10515600" cy="884941"/>
          </a:xfrm>
        </p:spPr>
        <p:txBody>
          <a:bodyPr/>
          <a:lstStyle/>
          <a:p>
            <a:r>
              <a:rPr lang="en-US" dirty="0" smtClean="0"/>
              <a:t>The Economics of Disks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74" y="1733028"/>
            <a:ext cx="51968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53296" y="1759352"/>
            <a:ext cx="43462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SSD continues to be an increasingly economic solution for small databases or for</a:t>
            </a:r>
          </a:p>
          <a:p>
            <a:r>
              <a:rPr lang="en-US" dirty="0"/>
              <a:t>performance-critical systems, it is unlikely to become a universal solution for massive databases, </a:t>
            </a:r>
            <a:r>
              <a:rPr lang="en-US" dirty="0" smtClean="0"/>
              <a:t>especially for </a:t>
            </a:r>
            <a:r>
              <a:rPr lang="en-US" dirty="0"/>
              <a:t>data that is infrequently accessed.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are, therefore, likely to see combinations of solid state disk</a:t>
            </a:r>
            <a:r>
              <a:rPr lang="en-US" dirty="0" smtClean="0"/>
              <a:t>, traditional </a:t>
            </a:r>
            <a:r>
              <a:rPr lang="en-US" dirty="0"/>
              <a:t>hard drives, and memory providing the foundation for next-generation databases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0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97"/>
            <a:ext cx="10515600" cy="821280"/>
          </a:xfrm>
        </p:spPr>
        <p:txBody>
          <a:bodyPr/>
          <a:lstStyle/>
          <a:p>
            <a:r>
              <a:rPr lang="en-US" dirty="0"/>
              <a:t>SSD-Enabled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066"/>
            <a:ext cx="10515600" cy="4926897"/>
          </a:xfrm>
        </p:spPr>
        <p:txBody>
          <a:bodyPr/>
          <a:lstStyle/>
          <a:p>
            <a:r>
              <a:rPr lang="en-US" dirty="0"/>
              <a:t>Aerospike is a NoSQL database that attempts to provide a database architecture that can fully exploit the IO characteristics of flash SSD.</a:t>
            </a:r>
          </a:p>
          <a:p>
            <a:r>
              <a:rPr lang="en-US" dirty="0"/>
              <a:t>Aerospike implements a log-structured file </a:t>
            </a:r>
            <a:r>
              <a:rPr lang="en-US" dirty="0" smtClean="0"/>
              <a:t>system: updates </a:t>
            </a:r>
            <a:r>
              <a:rPr lang="en-US" dirty="0"/>
              <a:t>are physically implemented by appending the new value to the file and marking the original data as invalid. The storage for the older values are recovered by a background process at a later time.</a:t>
            </a:r>
          </a:p>
          <a:p>
            <a:r>
              <a:rPr lang="en-US" dirty="0"/>
              <a:t>Moreover, rather than using main memory as a cache to avoid physical disk IO, Aerospike uses main memory to store indexes to the data while keeping the data always on flash</a:t>
            </a:r>
            <a:r>
              <a:rPr lang="en-US" dirty="0" smtClean="0"/>
              <a:t>.</a:t>
            </a:r>
          </a:p>
          <a:p>
            <a:r>
              <a:rPr lang="en-US" dirty="0"/>
              <a:t>Cassandra also utilizes log-structured </a:t>
            </a:r>
            <a:r>
              <a:rPr lang="en-US" dirty="0" smtClean="0"/>
              <a:t>file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153"/>
          </a:xfrm>
        </p:spPr>
        <p:txBody>
          <a:bodyPr/>
          <a:lstStyle/>
          <a:p>
            <a:r>
              <a:rPr lang="en-US" dirty="0" smtClean="0"/>
              <a:t>JSON (JavaScript Object Notation)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7263"/>
            <a:ext cx="10515600" cy="46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a JSON document database:</a:t>
            </a:r>
          </a:p>
          <a:p>
            <a:r>
              <a:rPr lang="en-US" dirty="0" smtClean="0"/>
              <a:t>A document is the basic unit of storage, corresponding approximately to a row in an RDBMS. A document comprises one or more key-value pairs, and may also contain nested documents and arrays. Arrays may also contain documents, allowing for a complex hierarchical structure.</a:t>
            </a:r>
          </a:p>
          <a:p>
            <a:r>
              <a:rPr lang="en-US" dirty="0" smtClean="0"/>
              <a:t>A collection or data bucket is a set of documents sharing some common purpose; this is roughly equivalent to a relational table. The documents in a collection don’t have to be of the same type, though it is typical for documents in a collection to represent a common category of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686"/>
            <a:ext cx="10013066" cy="4753277"/>
          </a:xfrm>
        </p:spPr>
        <p:txBody>
          <a:bodyPr/>
          <a:lstStyle/>
          <a:p>
            <a:r>
              <a:rPr lang="en-US" dirty="0"/>
              <a:t>The solid state disk has resulted in only incremental changes for most database architectures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more paradigm-shifting trend has been the increasing practicality of storing complete databases in main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is due to exponential improvements in the cost of memory and the amount of memory that can be stored on a server since the earliest days of </a:t>
            </a:r>
            <a:r>
              <a:rPr lang="en-US" dirty="0" smtClean="0"/>
              <a:t>computing (see next slide)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529"/>
            <a:ext cx="10515600" cy="971751"/>
          </a:xfrm>
        </p:spPr>
        <p:txBody>
          <a:bodyPr/>
          <a:lstStyle/>
          <a:p>
            <a:r>
              <a:rPr lang="en-US" dirty="0" smtClean="0"/>
              <a:t>Trends for Memory Cost and Capacity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33" y="1447330"/>
            <a:ext cx="6157732" cy="4937768"/>
          </a:xfrm>
        </p:spPr>
      </p:pic>
    </p:spTree>
    <p:extLst>
      <p:ext uri="{BB962C8B-B14F-4D97-AF65-F5344CB8AC3E}">
        <p14:creationId xmlns:p14="http://schemas.microsoft.com/office/powerpoint/2010/main" val="42906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9001"/>
            <a:ext cx="10515600" cy="4990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two changes to traditional database architecture an in-memory system should address:</a:t>
            </a:r>
          </a:p>
          <a:p>
            <a:r>
              <a:rPr lang="en-US" dirty="0"/>
              <a:t>Cache-less architecture: Traditional disk-based databases almost invariably cache data in main memory to minimize disk IO. This is counterproductive in an in-memory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Alternative persistence model: Data in memory disappears when the power is turned off, so the database must apply some alternative mechanism for ensuring that no data loss </a:t>
            </a:r>
            <a:r>
              <a:rPr lang="en-US" dirty="0" smtClean="0"/>
              <a:t>occurs:</a:t>
            </a:r>
            <a:endParaRPr lang="en-US" dirty="0"/>
          </a:p>
          <a:p>
            <a:pPr lvl="1"/>
            <a:r>
              <a:rPr lang="en-US" dirty="0" smtClean="0"/>
              <a:t>Replicating </a:t>
            </a:r>
            <a:r>
              <a:rPr lang="en-US" dirty="0"/>
              <a:t>data to other members of a cluster.</a:t>
            </a:r>
          </a:p>
          <a:p>
            <a:pPr lvl="1"/>
            <a:r>
              <a:rPr lang="en-US" dirty="0"/>
              <a:t>Writing complete database images (called snapshots or checkpoints) to disk files.</a:t>
            </a:r>
          </a:p>
          <a:p>
            <a:pPr lvl="1"/>
            <a:r>
              <a:rPr lang="en-US" dirty="0"/>
              <a:t>Writing out transaction/operation records to an append-only disk file (called a transaction log or journal).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8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84"/>
            <a:ext cx="10515600" cy="5117879"/>
          </a:xfrm>
        </p:spPr>
        <p:txBody>
          <a:bodyPr>
            <a:normAutofit/>
          </a:bodyPr>
          <a:lstStyle/>
          <a:p>
            <a:r>
              <a:rPr lang="en-US" b="1" dirty="0" err="1"/>
              <a:t>TimesTen</a:t>
            </a:r>
            <a:r>
              <a:rPr lang="en-US" dirty="0"/>
              <a:t> is an in-memory database system that aspires to support workloads similar to a traditional relational system, but with better performance.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the database is started, all data is loaded from checkpoint files into main memory.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application interacts with </a:t>
            </a:r>
            <a:r>
              <a:rPr lang="en-US" dirty="0" err="1"/>
              <a:t>TimesTen</a:t>
            </a:r>
            <a:r>
              <a:rPr lang="en-US" dirty="0"/>
              <a:t> via SQL requests that </a:t>
            </a:r>
            <a:r>
              <a:rPr lang="en-US" dirty="0" err="1" smtClean="0"/>
              <a:t>arguaranteed</a:t>
            </a:r>
            <a:r>
              <a:rPr lang="en-US" dirty="0" smtClean="0"/>
              <a:t> </a:t>
            </a:r>
            <a:r>
              <a:rPr lang="en-US" dirty="0"/>
              <a:t>to find all relevant data inside that main memory.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Periodically </a:t>
            </a:r>
            <a:r>
              <a:rPr lang="en-US" dirty="0"/>
              <a:t>or when required database data is written to checkpoint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application commit triggers a write to the transaction log, though by default this write will be asynchronous so that the application will not need to wait on disk.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transaction log can be used to recover the database in the event of failure.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lang="en-US" dirty="0" err="1" smtClean="0"/>
              <a:t>TimesTen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44" y="1394748"/>
            <a:ext cx="7185708" cy="4994691"/>
          </a:xfrm>
        </p:spPr>
      </p:pic>
    </p:spTree>
    <p:extLst>
      <p:ext uri="{BB962C8B-B14F-4D97-AF65-F5344CB8AC3E}">
        <p14:creationId xmlns:p14="http://schemas.microsoft.com/office/powerpoint/2010/main" val="119037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596"/>
            <a:ext cx="10515600" cy="5422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Redis</a:t>
            </a:r>
            <a:r>
              <a:rPr lang="en-US" sz="3200" dirty="0"/>
              <a:t> (Remote Dictionary Server</a:t>
            </a:r>
            <a:r>
              <a:rPr lang="en-US" sz="3200" dirty="0" smtClean="0"/>
              <a:t>)</a:t>
            </a:r>
            <a:endParaRPr lang="en-US" dirty="0" smtClean="0"/>
          </a:p>
          <a:p>
            <a:r>
              <a:rPr lang="en-US" dirty="0"/>
              <a:t>While </a:t>
            </a:r>
            <a:r>
              <a:rPr lang="en-US" dirty="0" err="1"/>
              <a:t>TimesTen</a:t>
            </a:r>
            <a:r>
              <a:rPr lang="en-US" dirty="0"/>
              <a:t> is an attempt to build an RDBMS compatible in-memory database, </a:t>
            </a:r>
            <a:r>
              <a:rPr lang="en-US" dirty="0" err="1"/>
              <a:t>Redis</a:t>
            </a:r>
            <a:r>
              <a:rPr lang="en-US" dirty="0"/>
              <a:t> is essentially an in-memory key-value store.</a:t>
            </a:r>
          </a:p>
          <a:p>
            <a:r>
              <a:rPr lang="en-US" dirty="0" err="1"/>
              <a:t>Redis</a:t>
            </a:r>
            <a:r>
              <a:rPr lang="en-US" dirty="0"/>
              <a:t> uses disk files for persistence:</a:t>
            </a:r>
          </a:p>
          <a:p>
            <a:pPr lvl="1"/>
            <a:r>
              <a:rPr lang="en-US" dirty="0"/>
              <a:t>The Snapshot files store copies of the entire </a:t>
            </a:r>
            <a:r>
              <a:rPr lang="en-US" dirty="0" err="1"/>
              <a:t>Redis</a:t>
            </a:r>
            <a:r>
              <a:rPr lang="en-US" dirty="0"/>
              <a:t> system at a point in time.</a:t>
            </a:r>
          </a:p>
          <a:p>
            <a:pPr lvl="1"/>
            <a:r>
              <a:rPr lang="en-US" dirty="0"/>
              <a:t>Snapshots can be created on demand or can be configured to occur at scheduled intervals.</a:t>
            </a:r>
          </a:p>
          <a:p>
            <a:pPr lvl="1"/>
            <a:r>
              <a:rPr lang="en-US" dirty="0"/>
              <a:t>A snapshot also occurs when the server is shut down.</a:t>
            </a:r>
          </a:p>
          <a:p>
            <a:r>
              <a:rPr lang="en-US" dirty="0"/>
              <a:t>The Append Only File (AOF) keeps a journal of changes that can be used to “roll forward” the database from a snapshot in the event of a </a:t>
            </a:r>
            <a:r>
              <a:rPr lang="en-US" dirty="0" smtClean="0"/>
              <a:t>failure.</a:t>
            </a:r>
          </a:p>
          <a:p>
            <a:r>
              <a:rPr lang="en-US" dirty="0" err="1"/>
              <a:t>Redis</a:t>
            </a:r>
            <a:r>
              <a:rPr lang="en-US" dirty="0"/>
              <a:t> is popular among developers as a simple, high-performance key-value store that performs well without expensive hardware.</a:t>
            </a:r>
          </a:p>
          <a:p>
            <a:r>
              <a:rPr lang="en-US" dirty="0"/>
              <a:t>It lacks the sophistication of some other </a:t>
            </a:r>
            <a:r>
              <a:rPr lang="en-US" dirty="0" err="1"/>
              <a:t>nonrelational</a:t>
            </a:r>
            <a:r>
              <a:rPr lang="en-US" dirty="0"/>
              <a:t> systems such as MongoDB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12787"/>
            <a:ext cx="4398379" cy="5386172"/>
          </a:xfrm>
        </p:spPr>
      </p:pic>
      <p:sp>
        <p:nvSpPr>
          <p:cNvPr id="5" name="TextBox 4"/>
          <p:cNvSpPr txBox="1"/>
          <p:nvPr/>
        </p:nvSpPr>
        <p:spPr>
          <a:xfrm>
            <a:off x="902825" y="1684116"/>
            <a:ext cx="5144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application interacts with </a:t>
            </a:r>
            <a:r>
              <a:rPr lang="en-US" dirty="0" err="1"/>
              <a:t>Redis</a:t>
            </a:r>
            <a:r>
              <a:rPr lang="en-US" dirty="0"/>
              <a:t> through primary key lookups that return “values</a:t>
            </a:r>
            <a:r>
              <a:rPr lang="en-US" dirty="0" smtClean="0"/>
              <a:t>” —</a:t>
            </a:r>
            <a:r>
              <a:rPr lang="en-US" dirty="0"/>
              <a:t>strings, sets of strings, hashes of strings, </a:t>
            </a:r>
            <a:r>
              <a:rPr lang="en-US" dirty="0" smtClean="0"/>
              <a:t>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key values will almost always be in memory, though it is possible to configure </a:t>
            </a:r>
            <a:r>
              <a:rPr lang="en-US" dirty="0" err="1"/>
              <a:t>Redis</a:t>
            </a:r>
            <a:r>
              <a:rPr lang="en-US" dirty="0"/>
              <a:t> with a virtual memory system, in which case key values may have to be swapped in or </a:t>
            </a:r>
            <a:r>
              <a:rPr lang="en-US" dirty="0" smtClean="0"/>
              <a:t>out.</a:t>
            </a:r>
          </a:p>
          <a:p>
            <a:pPr marL="342900" indent="-342900">
              <a:buAutoNum type="arabicPeriod"/>
            </a:pPr>
            <a:r>
              <a:rPr lang="en-US" dirty="0" smtClean="0"/>
              <a:t>Periodically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 may dump a copy of the entire memory space to </a:t>
            </a:r>
            <a:r>
              <a:rPr lang="en-US" dirty="0" smtClean="0"/>
              <a:t>disk.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can be configured to write changes to an append-only journal file either at short intervals or after every </a:t>
            </a:r>
            <a:r>
              <a:rPr lang="en-US" dirty="0" smtClean="0"/>
              <a:t>operation.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may replicate the state of the master database asynchronously to slave </a:t>
            </a:r>
            <a:r>
              <a:rPr lang="en-US" dirty="0" err="1"/>
              <a:t>Redis</a:t>
            </a:r>
            <a:r>
              <a:rPr lang="en-US" dirty="0"/>
              <a:t> servers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5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SAP HANA</a:t>
            </a:r>
          </a:p>
          <a:p>
            <a:r>
              <a:rPr lang="en-US" dirty="0"/>
              <a:t>SAP introduced HANA in 2010, positioning it as a revolutionary in-memory database designed primary for Business Intelligence (BI), but also capable of supporting OLTP workloads.</a:t>
            </a:r>
          </a:p>
          <a:p>
            <a:r>
              <a:rPr lang="en-US" dirty="0"/>
              <a:t>SAP HANA is a relational database designed to provide </a:t>
            </a:r>
            <a:r>
              <a:rPr lang="en-US" dirty="0" smtClean="0"/>
              <a:t>high </a:t>
            </a:r>
            <a:r>
              <a:rPr lang="en-US" dirty="0"/>
              <a:t>performance by combining in-memory technology with a columnar storage option, installed on an optimized hardware configuration.</a:t>
            </a:r>
          </a:p>
          <a:p>
            <a:r>
              <a:rPr lang="en-US" dirty="0"/>
              <a:t>Tables in HANA can be configured for row-oriented or columnar storage. Typically, tables intended for BI purposes would be configured as columnar, while OLTP tables are configured as row oriented. </a:t>
            </a:r>
          </a:p>
          <a:p>
            <a:r>
              <a:rPr lang="en-US" dirty="0"/>
              <a:t>The choice of row or columnar formats provides HANA with its ability to provide support for both OLTP and analytic workloads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67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8"/>
            <a:ext cx="10515600" cy="971751"/>
          </a:xfrm>
        </p:spPr>
        <p:txBody>
          <a:bodyPr/>
          <a:lstStyle/>
          <a:p>
            <a:r>
              <a:rPr lang="en-US" dirty="0" smtClean="0"/>
              <a:t>SAP HANA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2" y="1297771"/>
            <a:ext cx="4478438" cy="5252489"/>
          </a:xfrm>
        </p:spPr>
      </p:pic>
      <p:sp>
        <p:nvSpPr>
          <p:cNvPr id="5" name="TextBox 4"/>
          <p:cNvSpPr txBox="1"/>
          <p:nvPr/>
        </p:nvSpPr>
        <p:spPr>
          <a:xfrm>
            <a:off x="960699" y="1360025"/>
            <a:ext cx="51796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start-up, row-based tables and selected column tables are loaded from the database </a:t>
            </a:r>
            <a:r>
              <a:rPr lang="en-US" dirty="0" smtClean="0"/>
              <a:t>files.</a:t>
            </a:r>
          </a:p>
          <a:p>
            <a:pPr marL="342900" indent="-342900"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column tables will be loaded on demand. Reads and writes to row-oriented tables can be applied </a:t>
            </a:r>
            <a:r>
              <a:rPr lang="en-US" dirty="0" smtClean="0"/>
              <a:t>directly.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Updates </a:t>
            </a:r>
            <a:r>
              <a:rPr lang="en-US" dirty="0"/>
              <a:t>to column-based tables will be buffered in the delta </a:t>
            </a:r>
            <a:r>
              <a:rPr lang="en-US" dirty="0" smtClean="0"/>
              <a:t>store.</a:t>
            </a:r>
          </a:p>
          <a:p>
            <a:pPr marL="342900" indent="-342900">
              <a:buAutoNum type="arabicPeriod"/>
            </a:pPr>
            <a:r>
              <a:rPr lang="en-US" dirty="0" smtClean="0"/>
              <a:t>Initially </a:t>
            </a:r>
            <a:r>
              <a:rPr lang="en-US" dirty="0"/>
              <a:t>to the L1 row-oriented store. Data in the L1 store will consequently be promoted to the L2 store, and finally to the column store </a:t>
            </a:r>
            <a:r>
              <a:rPr lang="en-US" dirty="0" smtClean="0"/>
              <a:t>itself.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Queries </a:t>
            </a:r>
            <a:r>
              <a:rPr lang="en-US" dirty="0"/>
              <a:t>against column tables must read from both the delta store and the main column store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Images </a:t>
            </a:r>
            <a:r>
              <a:rPr lang="en-US" dirty="0"/>
              <a:t>of memory are copied to save points periodically.</a:t>
            </a:r>
          </a:p>
          <a:p>
            <a:pPr marL="342900" indent="-342900">
              <a:buAutoNum type="arabicPeriod"/>
            </a:pPr>
            <a:r>
              <a:rPr lang="en-US" dirty="0"/>
              <a:t>These save points are merged with the data files in due course.</a:t>
            </a:r>
          </a:p>
          <a:p>
            <a:pPr marL="342900" indent="-342900">
              <a:buAutoNum type="arabicPeriod"/>
            </a:pPr>
            <a:r>
              <a:rPr lang="en-US" dirty="0"/>
              <a:t>When a commit occurs, a transaction record is written to the redo log.</a:t>
            </a:r>
          </a:p>
        </p:txBody>
      </p:sp>
    </p:spTree>
    <p:extLst>
      <p:ext uri="{BB962C8B-B14F-4D97-AF65-F5344CB8AC3E}">
        <p14:creationId xmlns:p14="http://schemas.microsoft.com/office/powerpoint/2010/main" val="354236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VoltDB</a:t>
            </a:r>
            <a:endParaRPr lang="en-US" b="1" dirty="0"/>
          </a:p>
          <a:p>
            <a:r>
              <a:rPr lang="en-US" dirty="0" err="1" smtClean="0"/>
              <a:t>VoltDB</a:t>
            </a:r>
            <a:r>
              <a:rPr lang="en-US" dirty="0" smtClean="0"/>
              <a:t> </a:t>
            </a:r>
            <a:r>
              <a:rPr lang="en-US" dirty="0"/>
              <a:t>is a commercial implementation of the H-store design, which describes an in-memory database designed with the explicit intention of not requiring disk IO during normal transactional operations — it aspires to be a pure in-memory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Applications </a:t>
            </a:r>
            <a:r>
              <a:rPr lang="en-US" dirty="0"/>
              <a:t>that use </a:t>
            </a:r>
            <a:r>
              <a:rPr lang="en-US" dirty="0" err="1"/>
              <a:t>Redis</a:t>
            </a:r>
            <a:r>
              <a:rPr lang="en-US" dirty="0"/>
              <a:t>, HANA, and </a:t>
            </a:r>
            <a:r>
              <a:rPr lang="en-US" dirty="0" err="1"/>
              <a:t>TimesTen</a:t>
            </a:r>
            <a:r>
              <a:rPr lang="en-US" dirty="0"/>
              <a:t> still often need to wait for disk IO. In particular, there will often be a disk IO to some form of journal or transaction log when a transaction commits.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4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45" y="63665"/>
            <a:ext cx="4590327" cy="1265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13" y="1647635"/>
            <a:ext cx="7147367" cy="5056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648" y="1531891"/>
            <a:ext cx="3842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“Actors” are nested as an array within the “films” documents. This pattern is known as document embedding, allowing a film and all its actors to be retrieved in a single operation, and avoiding the need to perform joins within the application code.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approach results in “actors” being duplicated across multiple </a:t>
            </a:r>
            <a:r>
              <a:rPr lang="en-US" dirty="0" smtClean="0"/>
              <a:t>documents, which </a:t>
            </a:r>
            <a:r>
              <a:rPr lang="en-US" dirty="0" smtClean="0"/>
              <a:t>could lead to inconsistencies if any of the “actor” attributes need to be changed.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9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083"/>
            <a:ext cx="10515600" cy="890728"/>
          </a:xfrm>
        </p:spPr>
        <p:txBody>
          <a:bodyPr/>
          <a:lstStyle/>
          <a:p>
            <a:r>
              <a:rPr lang="en-US" dirty="0" err="1" smtClean="0"/>
              <a:t>VoltDB</a:t>
            </a:r>
            <a:r>
              <a:rPr lang="en-US" dirty="0" smtClean="0"/>
              <a:t> Partitioning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46" y="1093811"/>
            <a:ext cx="3841829" cy="5230011"/>
          </a:xfrm>
        </p:spPr>
      </p:pic>
      <p:sp>
        <p:nvSpPr>
          <p:cNvPr id="5" name="TextBox 4"/>
          <p:cNvSpPr txBox="1"/>
          <p:nvPr/>
        </p:nvSpPr>
        <p:spPr>
          <a:xfrm>
            <a:off x="1012785" y="1498922"/>
            <a:ext cx="5173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partition is associated with a single CPU core, and only one SQL statement will ever be active against the partition at any given </a:t>
            </a:r>
            <a:r>
              <a:rPr lang="en-US" dirty="0" smtClean="0"/>
              <a:t>moment.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this example, ORDERS and CUSTOMERS have been partitioned using the customer ID, while the PRODUCTS table is replicated in its entirety in all partitions. A query that accesses data for a single customer need involve only a single </a:t>
            </a:r>
            <a:r>
              <a:rPr lang="en-US" dirty="0" smtClean="0"/>
              <a:t>partition.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</a:t>
            </a:r>
            <a:r>
              <a:rPr lang="en-US" dirty="0"/>
              <a:t>a query that works across customers must access—exclusively, albeit for a short time—all partitions.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5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704"/>
            <a:ext cx="10515600" cy="4944259"/>
          </a:xfrm>
        </p:spPr>
        <p:txBody>
          <a:bodyPr/>
          <a:lstStyle/>
          <a:p>
            <a:r>
              <a:rPr lang="en-US" b="1" dirty="0"/>
              <a:t>Oracle RDBMS version 12.1</a:t>
            </a:r>
            <a:r>
              <a:rPr lang="en-US" dirty="0"/>
              <a:t> introduced the “Oracle database in-memory” feature. </a:t>
            </a:r>
            <a:endParaRPr lang="en-US" dirty="0" smtClean="0"/>
          </a:p>
          <a:p>
            <a:r>
              <a:rPr lang="en-US" dirty="0" smtClean="0"/>
              <a:t>Potentially misleading</a:t>
            </a:r>
            <a:r>
              <a:rPr lang="en-US" dirty="0"/>
              <a:t>, since the database as a whole is not held in memory. Rather, Oracle has implemented </a:t>
            </a:r>
            <a:r>
              <a:rPr lang="en-US" dirty="0" smtClean="0"/>
              <a:t>an in-memory </a:t>
            </a:r>
            <a:r>
              <a:rPr lang="en-US" dirty="0"/>
              <a:t>column store to supplement its disk-based row store.</a:t>
            </a:r>
          </a:p>
          <a:p>
            <a:r>
              <a:rPr lang="en-US" dirty="0"/>
              <a:t>Next slide illustrates the essential elements of the Oracle in-memory column store </a:t>
            </a:r>
            <a:r>
              <a:rPr lang="en-US" dirty="0" smtClean="0"/>
              <a:t>architecture.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99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516"/>
          </a:xfrm>
        </p:spPr>
        <p:txBody>
          <a:bodyPr/>
          <a:lstStyle/>
          <a:p>
            <a:r>
              <a:rPr lang="en-US" dirty="0" smtClean="0"/>
              <a:t>Oracle 12c In-Memory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19" y="1779326"/>
            <a:ext cx="5163981" cy="4656197"/>
          </a:xfrm>
        </p:spPr>
      </p:pic>
      <p:sp>
        <p:nvSpPr>
          <p:cNvPr id="5" name="TextBox 4"/>
          <p:cNvSpPr txBox="1"/>
          <p:nvPr/>
        </p:nvSpPr>
        <p:spPr>
          <a:xfrm>
            <a:off x="838200" y="1776713"/>
            <a:ext cx="50301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OLTP </a:t>
            </a:r>
            <a:r>
              <a:rPr lang="en-US" dirty="0"/>
              <a:t>applications work with the database in the usual manner. Data is maintained in disk </a:t>
            </a:r>
            <a:r>
              <a:rPr lang="en-US" dirty="0" smtClean="0"/>
              <a:t>files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is also cached in </a:t>
            </a:r>
            <a:r>
              <a:rPr lang="en-US" dirty="0" smtClean="0"/>
              <a:t>memory.</a:t>
            </a:r>
          </a:p>
          <a:p>
            <a:pPr marL="342900" indent="-342900"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OLTP application primarily reads and writes from </a:t>
            </a:r>
            <a:r>
              <a:rPr lang="en-US" dirty="0" smtClean="0"/>
              <a:t>memory</a:t>
            </a:r>
          </a:p>
          <a:p>
            <a:pPr marL="342900" indent="-342900">
              <a:buAutoNum type="arabicPeriod"/>
            </a:pPr>
            <a:r>
              <a:rPr lang="en-US" dirty="0" smtClean="0"/>
              <a:t>but </a:t>
            </a:r>
            <a:r>
              <a:rPr lang="en-US" dirty="0"/>
              <a:t>any committed transactions are written immediately to the transaction log on </a:t>
            </a:r>
            <a:r>
              <a:rPr lang="en-US" dirty="0" smtClean="0"/>
              <a:t>disk.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required or as configured, row data is loaded into a columnar representation for use by analytic </a:t>
            </a:r>
            <a:r>
              <a:rPr lang="en-US" dirty="0" smtClean="0"/>
              <a:t>applications.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transactions that are committed once the data is loaded into columnar format are recorded in a </a:t>
            </a:r>
            <a:r>
              <a:rPr lang="en-US" dirty="0" smtClean="0"/>
              <a:t>journal.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Analytic </a:t>
            </a:r>
            <a:r>
              <a:rPr lang="en-US" dirty="0"/>
              <a:t>queries will consult the journal to determine if they need to read updated data from the row </a:t>
            </a:r>
            <a:r>
              <a:rPr lang="en-US" dirty="0" smtClean="0"/>
              <a:t>store or </a:t>
            </a:r>
            <a:r>
              <a:rPr lang="en-US" dirty="0"/>
              <a:t>possibly rebuild the columnar structure.</a:t>
            </a:r>
          </a:p>
        </p:txBody>
      </p:sp>
    </p:spTree>
    <p:extLst>
      <p:ext uri="{BB962C8B-B14F-4D97-AF65-F5344CB8AC3E}">
        <p14:creationId xmlns:p14="http://schemas.microsoft.com/office/powerpoint/2010/main" val="1132481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830"/>
            <a:ext cx="10515600" cy="5002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Berkeley Data Analysis Stack (BDAS)</a:t>
            </a:r>
            <a:r>
              <a:rPr lang="en-US" dirty="0"/>
              <a:t> consists of a few core components:</a:t>
            </a:r>
          </a:p>
          <a:p>
            <a:r>
              <a:rPr lang="en-US" dirty="0"/>
              <a:t>S</a:t>
            </a:r>
            <a:r>
              <a:rPr lang="en-US" dirty="0" smtClean="0"/>
              <a:t>park </a:t>
            </a:r>
            <a:r>
              <a:rPr lang="en-US" dirty="0"/>
              <a:t>is an in-memory, distributed, fault-tolerant processing framework. If SAP HANA and Oracle </a:t>
            </a:r>
            <a:r>
              <a:rPr lang="en-US" dirty="0" err="1"/>
              <a:t>TimesTen</a:t>
            </a:r>
            <a:r>
              <a:rPr lang="en-US" dirty="0"/>
              <a:t> represent in-memory variations on the relational database theme, and if </a:t>
            </a:r>
            <a:r>
              <a:rPr lang="en-US" dirty="0" err="1"/>
              <a:t>Redis</a:t>
            </a:r>
            <a:r>
              <a:rPr lang="en-US" dirty="0"/>
              <a:t> represents an in-memory variation on the key-value store theme, then Spark represents an in-memory variation on the Hadoop theme.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 </a:t>
            </a:r>
            <a:r>
              <a:rPr lang="en-US" dirty="0"/>
              <a:t>is a cluster management layer somewhat analogous to Hadoop’s YARN. </a:t>
            </a:r>
            <a:r>
              <a:rPr lang="en-US" dirty="0" err="1"/>
              <a:t>Mesos</a:t>
            </a:r>
            <a:r>
              <a:rPr lang="en-US" dirty="0"/>
              <a:t> is specifically intended to allow multiple frameworks, including BDAS and Hadoop, to share a cluster.</a:t>
            </a:r>
          </a:p>
          <a:p>
            <a:r>
              <a:rPr lang="en-US" dirty="0" smtClean="0"/>
              <a:t>Tachyon </a:t>
            </a:r>
            <a:r>
              <a:rPr lang="en-US" dirty="0"/>
              <a:t>is a fault-tolerant, Hadoop-compatible, memory-centric distributed file system. The file system allows for disk storage of large datasets, but promotes aggressive caching to provide memory-level response times for frequently accessed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9424"/>
            <a:ext cx="10515600" cy="751832"/>
          </a:xfrm>
        </p:spPr>
        <p:txBody>
          <a:bodyPr/>
          <a:lstStyle/>
          <a:p>
            <a:r>
              <a:rPr lang="en-US" dirty="0"/>
              <a:t>In-Memory </a:t>
            </a:r>
            <a:r>
              <a:rPr lang="en-US" dirty="0" smtClean="0"/>
              <a:t>Databases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70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996"/>
            <a:ext cx="10515600" cy="908090"/>
          </a:xfrm>
        </p:spPr>
        <p:txBody>
          <a:bodyPr/>
          <a:lstStyle/>
          <a:p>
            <a:r>
              <a:rPr lang="en-US" dirty="0" smtClean="0"/>
              <a:t>Elements of Spark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10" y="1469985"/>
            <a:ext cx="5973341" cy="4572041"/>
          </a:xfrm>
        </p:spPr>
      </p:pic>
      <p:sp>
        <p:nvSpPr>
          <p:cNvPr id="5" name="TextBox 4"/>
          <p:cNvSpPr txBox="1"/>
          <p:nvPr/>
        </p:nvSpPr>
        <p:spPr>
          <a:xfrm>
            <a:off x="891251" y="1458410"/>
            <a:ext cx="45546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can be loaded into resilient distributed datasets (RDD) from external sources including relational </a:t>
            </a:r>
            <a:r>
              <a:rPr lang="en-US" dirty="0" smtClean="0"/>
              <a:t>databases</a:t>
            </a:r>
          </a:p>
          <a:p>
            <a:pPr marL="342900" indent="-342900">
              <a:buAutoNum type="arabicPeriod"/>
            </a:pPr>
            <a:r>
              <a:rPr lang="en-US" dirty="0" smtClean="0"/>
              <a:t>Or </a:t>
            </a:r>
            <a:r>
              <a:rPr lang="en-US" dirty="0"/>
              <a:t>from a distributed file system such as </a:t>
            </a:r>
            <a:r>
              <a:rPr lang="en-US" dirty="0" smtClean="0"/>
              <a:t>HDFS.</a:t>
            </a:r>
          </a:p>
          <a:p>
            <a:pPr marL="342900" indent="-342900">
              <a:buAutoNum type="arabicPeriod"/>
            </a:pPr>
            <a:r>
              <a:rPr lang="en-US" dirty="0" smtClean="0"/>
              <a:t>Spark </a:t>
            </a:r>
            <a:r>
              <a:rPr lang="en-US" dirty="0"/>
              <a:t>provides high-level methods for operating on RDDs and which output new RDDs. These operations include </a:t>
            </a:r>
            <a:r>
              <a:rPr lang="en-US" dirty="0" smtClean="0"/>
              <a:t>joins.</a:t>
            </a:r>
          </a:p>
          <a:p>
            <a:pPr marL="342900" indent="-342900">
              <a:buAutoNum type="arabicPeriod"/>
            </a:pPr>
            <a:r>
              <a:rPr lang="en-US" dirty="0" smtClean="0"/>
              <a:t>Or aggregations.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Spark </a:t>
            </a:r>
            <a:r>
              <a:rPr lang="en-US" dirty="0"/>
              <a:t>data may be persisted to disk in a variety of formats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643"/>
            <a:ext cx="7437699" cy="24389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34" y="3611967"/>
            <a:ext cx="7807124" cy="25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97"/>
            <a:ext cx="10515600" cy="757619"/>
          </a:xfrm>
        </p:spPr>
        <p:txBody>
          <a:bodyPr/>
          <a:lstStyle/>
          <a:p>
            <a:r>
              <a:rPr lang="en-US" dirty="0" smtClean="0"/>
              <a:t>Early JSON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021"/>
            <a:ext cx="10515600" cy="529541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CouchDB</a:t>
            </a:r>
            <a:r>
              <a:rPr lang="en-US" dirty="0" smtClean="0"/>
              <a:t> from </a:t>
            </a:r>
            <a:r>
              <a:rPr lang="en-US" dirty="0" err="1" smtClean="0"/>
              <a:t>CouchOne</a:t>
            </a:r>
            <a:r>
              <a:rPr lang="en-US" dirty="0" smtClean="0"/>
              <a:t> was </a:t>
            </a:r>
            <a:r>
              <a:rPr lang="en-US" dirty="0" smtClean="0"/>
              <a:t>the first notable JSON-based database system.</a:t>
            </a:r>
          </a:p>
          <a:p>
            <a:r>
              <a:rPr lang="en-US" dirty="0" err="1" smtClean="0"/>
              <a:t>Membase</a:t>
            </a:r>
            <a:r>
              <a:rPr lang="en-US" dirty="0" smtClean="0"/>
              <a:t> was another </a:t>
            </a:r>
            <a:r>
              <a:rPr lang="en-US" dirty="0" err="1" smtClean="0"/>
              <a:t>nonrelational</a:t>
            </a:r>
            <a:r>
              <a:rPr lang="en-US" dirty="0" smtClean="0"/>
              <a:t> system,  providing a persistent variation on the extremely popular </a:t>
            </a:r>
            <a:r>
              <a:rPr lang="en-US" dirty="0" err="1" smtClean="0"/>
              <a:t>Memcached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Merger </a:t>
            </a:r>
            <a:r>
              <a:rPr lang="en-US" dirty="0" smtClean="0"/>
              <a:t>between </a:t>
            </a:r>
            <a:r>
              <a:rPr lang="en-US" dirty="0" err="1" smtClean="0"/>
              <a:t>Membase</a:t>
            </a:r>
            <a:r>
              <a:rPr lang="en-US" dirty="0" smtClean="0"/>
              <a:t> and </a:t>
            </a:r>
            <a:r>
              <a:rPr lang="en-US" dirty="0" err="1" smtClean="0"/>
              <a:t>CouchOne</a:t>
            </a:r>
            <a:r>
              <a:rPr lang="en-US" dirty="0" smtClean="0"/>
              <a:t> </a:t>
            </a:r>
            <a:r>
              <a:rPr lang="en-US" dirty="0" smtClean="0"/>
              <a:t>created </a:t>
            </a:r>
            <a:r>
              <a:rPr lang="en-US" dirty="0" err="1" smtClean="0"/>
              <a:t>CouchBase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Couchbase</a:t>
            </a:r>
            <a:r>
              <a:rPr lang="en-US" dirty="0" smtClean="0"/>
              <a:t> 4.0 introduced a SQL-like layer for document access called N1QL (Non-first Normal Form Query Language).</a:t>
            </a:r>
          </a:p>
          <a:p>
            <a:r>
              <a:rPr lang="en-US" dirty="0" smtClean="0"/>
              <a:t>MongoDB is a JSON-oriented document </a:t>
            </a:r>
            <a:r>
              <a:rPr lang="en-US" dirty="0" smtClean="0"/>
              <a:t>database. It supports </a:t>
            </a:r>
            <a:r>
              <a:rPr lang="en-US" dirty="0" smtClean="0"/>
              <a:t>for data types such as dates and binary data. MongoDB provides a JavaScript-based query capability that is reasonably easy to learn (see Figure 4-8 on the next slide).</a:t>
            </a:r>
          </a:p>
        </p:txBody>
      </p:sp>
    </p:spTree>
    <p:extLst>
      <p:ext uri="{BB962C8B-B14F-4D97-AF65-F5344CB8AC3E}">
        <p14:creationId xmlns:p14="http://schemas.microsoft.com/office/powerpoint/2010/main" val="112484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13" y="572947"/>
            <a:ext cx="8579469" cy="5772037"/>
          </a:xfrm>
        </p:spPr>
      </p:pic>
    </p:spTree>
    <p:extLst>
      <p:ext uri="{BB962C8B-B14F-4D97-AF65-F5344CB8AC3E}">
        <p14:creationId xmlns:p14="http://schemas.microsoft.com/office/powerpoint/2010/main" val="187573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822" y="2865256"/>
            <a:ext cx="7472423" cy="1325563"/>
          </a:xfrm>
        </p:spPr>
        <p:txBody>
          <a:bodyPr/>
          <a:lstStyle/>
          <a:p>
            <a:r>
              <a:rPr lang="en-US" dirty="0" smtClean="0"/>
              <a:t>Chapter 6: Columnar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84"/>
            <a:ext cx="10515600" cy="827067"/>
          </a:xfrm>
        </p:spPr>
        <p:txBody>
          <a:bodyPr/>
          <a:lstStyle/>
          <a:p>
            <a:r>
              <a:rPr lang="en-US" dirty="0" smtClean="0"/>
              <a:t>Data Warehousing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382"/>
            <a:ext cx="10515600" cy="5071581"/>
          </a:xfrm>
        </p:spPr>
        <p:txBody>
          <a:bodyPr>
            <a:normAutofit/>
          </a:bodyPr>
          <a:lstStyle/>
          <a:p>
            <a:r>
              <a:rPr lang="en-US" dirty="0" smtClean="0"/>
              <a:t>To maintain </a:t>
            </a:r>
            <a:r>
              <a:rPr lang="en-US" dirty="0"/>
              <a:t>service-level response times for </a:t>
            </a:r>
            <a:r>
              <a:rPr lang="en-US" dirty="0" smtClean="0"/>
              <a:t>the OLTP systems, we separate OLTP and OLAP workloads.</a:t>
            </a:r>
          </a:p>
          <a:p>
            <a:r>
              <a:rPr lang="en-US" dirty="0"/>
              <a:t>Star schemas were developed to create data warehouses in which aggregate queries could execute </a:t>
            </a:r>
            <a:r>
              <a:rPr lang="en-US" dirty="0" smtClean="0"/>
              <a:t>quickly and </a:t>
            </a:r>
            <a:r>
              <a:rPr lang="en-US" dirty="0"/>
              <a:t>which would provide a predictable schema for Business Intelligence (BI) 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Despite indexing </a:t>
            </a:r>
            <a:r>
              <a:rPr lang="en-US" dirty="0"/>
              <a:t>and SQL optimization schemes to </a:t>
            </a:r>
            <a:r>
              <a:rPr lang="en-US" dirty="0" smtClean="0"/>
              <a:t>accelerate </a:t>
            </a:r>
            <a:r>
              <a:rPr lang="en-US" dirty="0"/>
              <a:t>queries </a:t>
            </a:r>
            <a:r>
              <a:rPr lang="en-US" dirty="0" smtClean="0"/>
              <a:t>against star schemas, processing queries in </a:t>
            </a:r>
            <a:r>
              <a:rPr lang="en-US" dirty="0"/>
              <a:t>data warehouses remained </a:t>
            </a:r>
            <a:r>
              <a:rPr lang="en-US" dirty="0" smtClean="0"/>
              <a:t>CPU </a:t>
            </a:r>
            <a:r>
              <a:rPr lang="en-US" dirty="0"/>
              <a:t>and IO intensive, degrading data warehousing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Alternatives: Columnar databases</a:t>
            </a:r>
            <a:r>
              <a:rPr lang="en-US" dirty="0"/>
              <a:t>, including Sybase IQ, </a:t>
            </a:r>
            <a:r>
              <a:rPr lang="en-US" dirty="0" smtClean="0"/>
              <a:t>Vertica, </a:t>
            </a:r>
            <a:r>
              <a:rPr lang="en-US" dirty="0" err="1" smtClean="0"/>
              <a:t>InfoBright</a:t>
            </a:r>
            <a:r>
              <a:rPr lang="en-US" dirty="0"/>
              <a:t>, </a:t>
            </a:r>
            <a:r>
              <a:rPr lang="en-US" dirty="0" err="1"/>
              <a:t>VectorWise</a:t>
            </a:r>
            <a:r>
              <a:rPr lang="en-US" dirty="0"/>
              <a:t>, </a:t>
            </a:r>
            <a:r>
              <a:rPr lang="en-US" dirty="0" err="1" smtClean="0"/>
              <a:t>MonetDB</a:t>
            </a:r>
            <a:r>
              <a:rPr lang="en-US" dirty="0" smtClean="0"/>
              <a:t>, and SAP </a:t>
            </a:r>
            <a:r>
              <a:rPr lang="en-US" dirty="0"/>
              <a:t>HANA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2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57" y="1146175"/>
            <a:ext cx="6103302" cy="503078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4184"/>
            <a:ext cx="10515600" cy="827067"/>
          </a:xfrm>
        </p:spPr>
        <p:txBody>
          <a:bodyPr/>
          <a:lstStyle/>
          <a:p>
            <a:r>
              <a:rPr lang="en-US" dirty="0" smtClean="0"/>
              <a:t>Columnar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1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2301</Words>
  <Application>Microsoft Office PowerPoint</Application>
  <PresentationFormat>Widescreen</PresentationFormat>
  <Paragraphs>138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Chapter 4: Document Databases</vt:lpstr>
      <vt:lpstr>JSON (JavaScript Object Notation) Databases</vt:lpstr>
      <vt:lpstr>PowerPoint Presentation</vt:lpstr>
      <vt:lpstr>PowerPoint Presentation</vt:lpstr>
      <vt:lpstr>Early JSON Databases</vt:lpstr>
      <vt:lpstr>PowerPoint Presentation</vt:lpstr>
      <vt:lpstr>Chapter 6: Columnar Databases</vt:lpstr>
      <vt:lpstr>Data Warehousing Schemas</vt:lpstr>
      <vt:lpstr>Columnar Database</vt:lpstr>
      <vt:lpstr>PowerPoint Presentation</vt:lpstr>
      <vt:lpstr>PowerPoint Presentation</vt:lpstr>
      <vt:lpstr>Column Database Architectures</vt:lpstr>
      <vt:lpstr>Projections in Columnar Databases</vt:lpstr>
      <vt:lpstr>Chapter 7  The End of Disk? SSD and In-Memory Databases</vt:lpstr>
      <vt:lpstr>The End of Disk?</vt:lpstr>
      <vt:lpstr>Solid State Disk</vt:lpstr>
      <vt:lpstr>Flash Disk Performance Characterisitcs</vt:lpstr>
      <vt:lpstr>The Economics of Disks</vt:lpstr>
      <vt:lpstr>SSD-Enabled Databases</vt:lpstr>
      <vt:lpstr>In-Memory Databases</vt:lpstr>
      <vt:lpstr>Trends for Memory Cost and Capacity</vt:lpstr>
      <vt:lpstr>In-Memory Databases (continued)</vt:lpstr>
      <vt:lpstr>In-Memory Databases (continued)</vt:lpstr>
      <vt:lpstr>TimesTen Architecture</vt:lpstr>
      <vt:lpstr>In-Memory Databases (continued)</vt:lpstr>
      <vt:lpstr>Redis Architecture</vt:lpstr>
      <vt:lpstr>In-Memory Databases (continued)</vt:lpstr>
      <vt:lpstr>SAP HANA Architecture</vt:lpstr>
      <vt:lpstr>In-Memory Databases (continued)</vt:lpstr>
      <vt:lpstr>VoltDB Partitioning</vt:lpstr>
      <vt:lpstr>In-Memory Databases (continued)</vt:lpstr>
      <vt:lpstr>Oracle 12c In-Memory Architecture</vt:lpstr>
      <vt:lpstr>In-Memory Databases (continued)</vt:lpstr>
      <vt:lpstr>Elements of Spark Processing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myultrabook</dc:creator>
  <cp:lastModifiedBy>myultrabook</cp:lastModifiedBy>
  <cp:revision>106</cp:revision>
  <dcterms:created xsi:type="dcterms:W3CDTF">2016-11-02T19:05:29Z</dcterms:created>
  <dcterms:modified xsi:type="dcterms:W3CDTF">2016-11-12T03:55:32Z</dcterms:modified>
</cp:coreProperties>
</file>