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70" r:id="rId3"/>
    <p:sldId id="272" r:id="rId4"/>
    <p:sldId id="273" r:id="rId5"/>
    <p:sldId id="274" r:id="rId6"/>
    <p:sldId id="257" r:id="rId7"/>
    <p:sldId id="258" r:id="rId8"/>
    <p:sldId id="259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86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ECD8-E2D4-4840-B363-F2C3065399D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0D404-4D5C-4CE8-B680-6F0B739A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8F25-CF3F-46FE-B7B7-D502DDE9DC5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 </a:t>
            </a:r>
            <a:r>
              <a:rPr lang="en-US" sz="5400" dirty="0" smtClean="0"/>
              <a:t>5: Graph </a:t>
            </a:r>
            <a:r>
              <a:rPr lang="en-US" sz="5400" dirty="0" smtClean="0"/>
              <a:t>Databases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341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933"/>
            <a:ext cx="10515600" cy="1000688"/>
          </a:xfrm>
        </p:spPr>
        <p:txBody>
          <a:bodyPr/>
          <a:lstStyle/>
          <a:p>
            <a:r>
              <a:rPr lang="en-US" dirty="0" smtClean="0"/>
              <a:t>The Property Graph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8" y="1551008"/>
            <a:ext cx="9702936" cy="4930815"/>
          </a:xfrm>
        </p:spPr>
      </p:pic>
    </p:spTree>
    <p:extLst>
      <p:ext uri="{BB962C8B-B14F-4D97-AF65-F5344CB8AC3E}">
        <p14:creationId xmlns:p14="http://schemas.microsoft.com/office/powerpoint/2010/main" val="255188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803" y="769716"/>
            <a:ext cx="1083390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Neo4j</a:t>
            </a:r>
            <a:endParaRPr lang="en-US" sz="2800" b="1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The property graph model is the basis for Neo4j, which is the most widely adopted </a:t>
            </a:r>
            <a:r>
              <a:rPr lang="en-US" sz="3000" dirty="0" smtClean="0"/>
              <a:t>Java-based graph </a:t>
            </a:r>
            <a:r>
              <a:rPr lang="en-US" sz="3000" dirty="0"/>
              <a:t>database</a:t>
            </a:r>
            <a:r>
              <a:rPr lang="en-US" sz="3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Neo4J is an open-source NoSQL native </a:t>
            </a:r>
            <a:r>
              <a:rPr lang="en-US" sz="3000" dirty="0" smtClean="0"/>
              <a:t>graph database that </a:t>
            </a:r>
            <a:r>
              <a:rPr lang="en-US" sz="3000" dirty="0"/>
              <a:t>can be easily embedded in any Java application or run as </a:t>
            </a:r>
            <a:r>
              <a:rPr lang="en-US" sz="3000" dirty="0" smtClean="0"/>
              <a:t>a standalone </a:t>
            </a:r>
            <a:r>
              <a:rPr lang="en-US" sz="3000" dirty="0"/>
              <a:t>server</a:t>
            </a:r>
            <a:r>
              <a:rPr lang="en-US" sz="3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Neo4j </a:t>
            </a:r>
            <a:r>
              <a:rPr lang="en-US" sz="3000" dirty="0"/>
              <a:t>supports billions of </a:t>
            </a:r>
            <a:r>
              <a:rPr lang="en-US" sz="3000" dirty="0" smtClean="0"/>
              <a:t>nodes and ACID </a:t>
            </a:r>
            <a:r>
              <a:rPr lang="en-US" sz="3000" dirty="0"/>
              <a:t>compliant </a:t>
            </a:r>
            <a:r>
              <a:rPr lang="en-US" sz="3000" dirty="0" smtClean="0"/>
              <a:t>transactions.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Neo4j implements a declarative graph query language Cypher</a:t>
            </a:r>
            <a:r>
              <a:rPr lang="en-US" sz="3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Cypher </a:t>
            </a:r>
            <a:r>
              <a:rPr lang="en-US" sz="3000" dirty="0"/>
              <a:t>allows graphs to be </a:t>
            </a:r>
            <a:r>
              <a:rPr lang="en-US" sz="3000" dirty="0" smtClean="0"/>
              <a:t>queried using </a:t>
            </a:r>
            <a:r>
              <a:rPr lang="en-US" sz="3000" dirty="0"/>
              <a:t>simple syntax somewhat comparable to SQL</a:t>
            </a:r>
            <a:r>
              <a:rPr lang="en-US" sz="3000" dirty="0" smtClean="0"/>
              <a:t>, </a:t>
            </a:r>
            <a:r>
              <a:rPr lang="en-US" sz="3000" dirty="0"/>
              <a:t>but particularly optimized for graph traversals.</a:t>
            </a:r>
          </a:p>
        </p:txBody>
      </p:sp>
    </p:spTree>
    <p:extLst>
      <p:ext uri="{BB962C8B-B14F-4D97-AF65-F5344CB8AC3E}">
        <p14:creationId xmlns:p14="http://schemas.microsoft.com/office/powerpoint/2010/main" val="18757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26" y="729205"/>
            <a:ext cx="9558689" cy="5628945"/>
          </a:xfrm>
        </p:spPr>
      </p:pic>
    </p:spTree>
    <p:extLst>
      <p:ext uri="{BB962C8B-B14F-4D97-AF65-F5344CB8AC3E}">
        <p14:creationId xmlns:p14="http://schemas.microsoft.com/office/powerpoint/2010/main" val="22472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66" y="1035938"/>
            <a:ext cx="10491169" cy="4660679"/>
          </a:xfrm>
        </p:spPr>
      </p:pic>
    </p:spTree>
    <p:extLst>
      <p:ext uri="{BB962C8B-B14F-4D97-AF65-F5344CB8AC3E}">
        <p14:creationId xmlns:p14="http://schemas.microsoft.com/office/powerpoint/2010/main" val="4284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2" y="979587"/>
            <a:ext cx="10515600" cy="252471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2" y="3561325"/>
            <a:ext cx="6309167" cy="18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59" y="257417"/>
            <a:ext cx="8229599" cy="6283862"/>
          </a:xfrm>
        </p:spPr>
      </p:pic>
    </p:spTree>
    <p:extLst>
      <p:ext uri="{BB962C8B-B14F-4D97-AF65-F5344CB8AC3E}">
        <p14:creationId xmlns:p14="http://schemas.microsoft.com/office/powerpoint/2010/main" val="41663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23419"/>
            <a:ext cx="10515600" cy="4710896"/>
          </a:xfrm>
        </p:spPr>
        <p:txBody>
          <a:bodyPr>
            <a:normAutofit/>
          </a:bodyPr>
          <a:lstStyle/>
          <a:p>
            <a:r>
              <a:rPr lang="en-US" sz="3200" dirty="0"/>
              <a:t>The graph architecture presents challenges for distributing the graph across </a:t>
            </a:r>
            <a:r>
              <a:rPr lang="en-US" sz="3200" dirty="0" smtClean="0"/>
              <a:t>multiple servers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While </a:t>
            </a:r>
            <a:r>
              <a:rPr lang="en-US" sz="3200" dirty="0"/>
              <a:t>a node can point to an adjacent node located on another machine, the </a:t>
            </a:r>
            <a:r>
              <a:rPr lang="en-US" sz="3200" dirty="0" smtClean="0"/>
              <a:t>overhead of </a:t>
            </a:r>
            <a:r>
              <a:rPr lang="en-US" sz="3200" dirty="0"/>
              <a:t>routing the traversal across multiple </a:t>
            </a:r>
            <a:r>
              <a:rPr lang="en-US" sz="3200" dirty="0" smtClean="0"/>
              <a:t>distributed machines </a:t>
            </a:r>
            <a:r>
              <a:rPr lang="en-US" sz="3200" dirty="0"/>
              <a:t>eliminates the advantages of the graph database </a:t>
            </a:r>
            <a:r>
              <a:rPr lang="en-US" sz="3200" dirty="0" smtClean="0"/>
              <a:t>model.</a:t>
            </a:r>
            <a:endParaRPr lang="en-US" sz="3200" dirty="0"/>
          </a:p>
          <a:p>
            <a:r>
              <a:rPr lang="en-US" sz="3200" dirty="0" smtClean="0"/>
              <a:t>For </a:t>
            </a:r>
            <a:r>
              <a:rPr lang="en-US" sz="3200" dirty="0"/>
              <a:t>this reason, </a:t>
            </a:r>
            <a:r>
              <a:rPr lang="en-US" sz="3200" dirty="0" smtClean="0"/>
              <a:t>many pure </a:t>
            </a:r>
            <a:r>
              <a:rPr lang="en-US" sz="3200" dirty="0"/>
              <a:t>graph databases like Neo4j do not currently support a distributed deployment—the graph database </a:t>
            </a:r>
            <a:r>
              <a:rPr lang="en-US" sz="3200" dirty="0" smtClean="0"/>
              <a:t>can run </a:t>
            </a:r>
            <a:r>
              <a:rPr lang="en-US" sz="3200" dirty="0"/>
              <a:t>on a single server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67" y="365125"/>
            <a:ext cx="9878994" cy="1325563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Data </a:t>
            </a:r>
            <a:r>
              <a:rPr lang="en-US" dirty="0" smtClean="0"/>
              <a:t>Modeling </a:t>
            </a:r>
            <a:r>
              <a:rPr lang="en-US" dirty="0"/>
              <a:t>(</a:t>
            </a:r>
            <a:r>
              <a:rPr lang="en-US" sz="2000" dirty="0" smtClean="0"/>
              <a:t>neo4j.com/developer/guide-data-modeling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57" y="2201540"/>
            <a:ext cx="2738227" cy="2395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6" y="2201540"/>
            <a:ext cx="4223389" cy="32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6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8" y="335666"/>
            <a:ext cx="9234377" cy="600633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01" y="1918630"/>
            <a:ext cx="4171044" cy="32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5" y="934077"/>
            <a:ext cx="10850301" cy="39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4716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With the advent of the NoSQL </a:t>
            </a:r>
            <a:r>
              <a:rPr lang="en-US" sz="3200" b="1" dirty="0" smtClean="0"/>
              <a:t>Databases, </a:t>
            </a:r>
            <a:r>
              <a:rPr lang="en-US" sz="3200" b="1" dirty="0"/>
              <a:t>businesses </a:t>
            </a:r>
            <a:r>
              <a:rPr lang="en-US" sz="3200" b="1" dirty="0" smtClean="0"/>
              <a:t>have </a:t>
            </a:r>
            <a:r>
              <a:rPr lang="en-US" sz="3200" b="1" dirty="0"/>
              <a:t>a variety of </a:t>
            </a:r>
            <a:r>
              <a:rPr lang="en-US" sz="3200" b="1" dirty="0" smtClean="0"/>
              <a:t>options </a:t>
            </a:r>
            <a:r>
              <a:rPr lang="en-US" sz="3200" b="1" dirty="0"/>
              <a:t>from which to build solutions relevant to their use </a:t>
            </a:r>
            <a:r>
              <a:rPr lang="en-US" sz="3200" b="1" dirty="0" smtClean="0"/>
              <a:t>cases:</a:t>
            </a:r>
          </a:p>
          <a:p>
            <a:pPr marL="0" indent="0">
              <a:buNone/>
            </a:pPr>
            <a:endParaRPr lang="en-US" sz="2000" b="1" dirty="0"/>
          </a:p>
          <a:p>
            <a:pPr lvl="1"/>
            <a:r>
              <a:rPr lang="en-US" sz="3200" dirty="0" smtClean="0"/>
              <a:t>Calculating </a:t>
            </a:r>
            <a:r>
              <a:rPr lang="en-US" sz="3200" dirty="0"/>
              <a:t>average income? </a:t>
            </a:r>
            <a:r>
              <a:rPr lang="en-US" sz="3200" i="1" dirty="0"/>
              <a:t>Ask a relational database.</a:t>
            </a:r>
          </a:p>
          <a:p>
            <a:pPr lvl="1"/>
            <a:r>
              <a:rPr lang="en-US" sz="3200" dirty="0" smtClean="0"/>
              <a:t>Building </a:t>
            </a:r>
            <a:r>
              <a:rPr lang="en-US" sz="3200" dirty="0"/>
              <a:t>a shopping cart? </a:t>
            </a:r>
            <a:r>
              <a:rPr lang="en-US" sz="3200" i="1" dirty="0"/>
              <a:t>Use a key-value Store.</a:t>
            </a:r>
          </a:p>
          <a:p>
            <a:pPr lvl="1"/>
            <a:r>
              <a:rPr lang="en-US" sz="3200" dirty="0" smtClean="0"/>
              <a:t>Storing </a:t>
            </a:r>
            <a:r>
              <a:rPr lang="en-US" sz="3200" dirty="0"/>
              <a:t>structured product information? </a:t>
            </a:r>
            <a:r>
              <a:rPr lang="en-US" sz="3200" i="1" dirty="0"/>
              <a:t>Store as </a:t>
            </a:r>
            <a:r>
              <a:rPr lang="en-US" sz="3200" i="1" dirty="0" smtClean="0"/>
              <a:t>a document</a:t>
            </a:r>
            <a:r>
              <a:rPr lang="en-US" sz="3200" i="1" dirty="0"/>
              <a:t>.</a:t>
            </a:r>
          </a:p>
          <a:p>
            <a:pPr lvl="1"/>
            <a:r>
              <a:rPr lang="en-US" sz="3200" dirty="0" smtClean="0"/>
              <a:t>Describing </a:t>
            </a:r>
            <a:r>
              <a:rPr lang="en-US" sz="3200" dirty="0"/>
              <a:t>how a user got from point A to point B? </a:t>
            </a:r>
            <a:r>
              <a:rPr lang="en-US" sz="3200" i="1" dirty="0" smtClean="0"/>
              <a:t>Follow </a:t>
            </a:r>
            <a:r>
              <a:rPr lang="en-US" sz="3200" i="1" dirty="0"/>
              <a:t>a </a:t>
            </a:r>
            <a:r>
              <a:rPr lang="en-US" sz="3200" i="1" dirty="0" smtClean="0"/>
              <a:t>graph.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119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94" y="1163255"/>
            <a:ext cx="9807710" cy="4735915"/>
          </a:xfrm>
        </p:spPr>
      </p:pic>
    </p:spTree>
    <p:extLst>
      <p:ext uri="{BB962C8B-B14F-4D97-AF65-F5344CB8AC3E}">
        <p14:creationId xmlns:p14="http://schemas.microsoft.com/office/powerpoint/2010/main" val="181151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72" y="897038"/>
            <a:ext cx="8622992" cy="5575079"/>
          </a:xfrm>
        </p:spPr>
      </p:pic>
    </p:spTree>
    <p:extLst>
      <p:ext uri="{BB962C8B-B14F-4D97-AF65-F5344CB8AC3E}">
        <p14:creationId xmlns:p14="http://schemas.microsoft.com/office/powerpoint/2010/main" val="375564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666"/>
            <a:ext cx="10515600" cy="6146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Answering Questions</a:t>
            </a:r>
          </a:p>
          <a:p>
            <a:r>
              <a:rPr lang="en-US" dirty="0"/>
              <a:t>We have gone through the process of creating a basic graph data model for the interactions between people and books. We can take this data model further by defining attributes of these entities as key-value properties.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dirty="0"/>
              <a:t>List your Questions</a:t>
            </a:r>
          </a:p>
          <a:p>
            <a:r>
              <a:rPr lang="en-US" dirty="0"/>
              <a:t>First, start by listing your questions that you want to answer about your data.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did John and Sally become friends?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average rating of the book Graph Databases?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the author of the book Graph Databases?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old is Sally?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old is John?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older, Sally or John?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read the book Graph Databases first, Sally or John?</a:t>
            </a:r>
          </a:p>
        </p:txBody>
      </p:sp>
    </p:spTree>
    <p:extLst>
      <p:ext uri="{BB962C8B-B14F-4D97-AF65-F5344CB8AC3E}">
        <p14:creationId xmlns:p14="http://schemas.microsoft.com/office/powerpoint/2010/main" val="335068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90" y="1307939"/>
            <a:ext cx="9064732" cy="4822725"/>
          </a:xfrm>
        </p:spPr>
      </p:pic>
    </p:spTree>
    <p:extLst>
      <p:ext uri="{BB962C8B-B14F-4D97-AF65-F5344CB8AC3E}">
        <p14:creationId xmlns:p14="http://schemas.microsoft.com/office/powerpoint/2010/main" val="216775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04" y="868101"/>
            <a:ext cx="8879702" cy="5308862"/>
          </a:xfrm>
        </p:spPr>
      </p:pic>
    </p:spTree>
    <p:extLst>
      <p:ext uri="{BB962C8B-B14F-4D97-AF65-F5344CB8AC3E}">
        <p14:creationId xmlns:p14="http://schemas.microsoft.com/office/powerpoint/2010/main" val="170915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1" y="1064871"/>
            <a:ext cx="10408736" cy="5112092"/>
          </a:xfrm>
        </p:spPr>
      </p:pic>
    </p:spTree>
    <p:extLst>
      <p:ext uri="{BB962C8B-B14F-4D97-AF65-F5344CB8AC3E}">
        <p14:creationId xmlns:p14="http://schemas.microsoft.com/office/powerpoint/2010/main" val="237338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06" y="1030146"/>
            <a:ext cx="8610759" cy="5291500"/>
          </a:xfrm>
        </p:spPr>
      </p:pic>
    </p:spTree>
    <p:extLst>
      <p:ext uri="{BB962C8B-B14F-4D97-AF65-F5344CB8AC3E}">
        <p14:creationId xmlns:p14="http://schemas.microsoft.com/office/powerpoint/2010/main" val="137044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92" y="954911"/>
            <a:ext cx="8583462" cy="5470500"/>
          </a:xfrm>
        </p:spPr>
      </p:pic>
    </p:spTree>
    <p:extLst>
      <p:ext uri="{BB962C8B-B14F-4D97-AF65-F5344CB8AC3E}">
        <p14:creationId xmlns:p14="http://schemas.microsoft.com/office/powerpoint/2010/main" val="147843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4" y="1006330"/>
            <a:ext cx="10266592" cy="4794454"/>
          </a:xfrm>
        </p:spPr>
      </p:pic>
    </p:spTree>
    <p:extLst>
      <p:ext uri="{BB962C8B-B14F-4D97-AF65-F5344CB8AC3E}">
        <p14:creationId xmlns:p14="http://schemas.microsoft.com/office/powerpoint/2010/main" val="2782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14" y="441129"/>
            <a:ext cx="9039825" cy="6058325"/>
          </a:xfrm>
        </p:spPr>
      </p:pic>
    </p:spTree>
    <p:extLst>
      <p:ext uri="{BB962C8B-B14F-4D97-AF65-F5344CB8AC3E}">
        <p14:creationId xmlns:p14="http://schemas.microsoft.com/office/powerpoint/2010/main" val="1738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04" y="3499379"/>
            <a:ext cx="3587112" cy="3118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352" y="3495554"/>
            <a:ext cx="2267555" cy="3332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604" y="300942"/>
            <a:ext cx="114473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Navigate Document Stores with Graph </a:t>
            </a:r>
            <a:r>
              <a:rPr lang="en-US" sz="2400" b="1" dirty="0" smtClean="0"/>
              <a:t>Databases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structured hierarchy of a Document accommodates a lot of schema-free data that can easily be represented as a tree. </a:t>
            </a:r>
            <a:r>
              <a:rPr lang="en-US" sz="2400" dirty="0" smtClean="0"/>
              <a:t>Although </a:t>
            </a:r>
            <a:r>
              <a:rPr lang="en-US" sz="2400" dirty="0"/>
              <a:t>trees are a type of graph, a tree represents only one projection of your data</a:t>
            </a:r>
            <a:r>
              <a:rPr lang="en-US" sz="2400" dirty="0" smtClean="0"/>
              <a:t>. </a:t>
            </a:r>
            <a:r>
              <a:rPr lang="en-US" sz="2400" dirty="0"/>
              <a:t>A graph data model lets more than one natural representation emerge dynamically as needed.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Refer </a:t>
            </a:r>
            <a:r>
              <a:rPr lang="en-US" sz="2400" dirty="0"/>
              <a:t>to other documents (or contained elements) within that tree and you have a more expressive representation of the same data that you can easily navigate with Neo4j.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9440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153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071"/>
            <a:ext cx="10515600" cy="4977114"/>
          </a:xfrm>
        </p:spPr>
        <p:txBody>
          <a:bodyPr>
            <a:normAutofit/>
          </a:bodyPr>
          <a:lstStyle/>
          <a:p>
            <a:r>
              <a:rPr lang="en-US" dirty="0"/>
              <a:t>Like the relational database, but unlike many </a:t>
            </a:r>
            <a:r>
              <a:rPr lang="en-US" dirty="0" smtClean="0"/>
              <a:t>non-relational </a:t>
            </a:r>
            <a:r>
              <a:rPr lang="en-US" dirty="0"/>
              <a:t>systems, graph databases are based on a </a:t>
            </a:r>
            <a:r>
              <a:rPr lang="en-US" dirty="0" smtClean="0"/>
              <a:t>strong theoretical </a:t>
            </a:r>
            <a:r>
              <a:rPr lang="en-US" dirty="0"/>
              <a:t>foundation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Graph theory is a long-established branch of mathematics, with many </a:t>
            </a:r>
            <a:r>
              <a:rPr lang="en-US" dirty="0" smtClean="0"/>
              <a:t>practical applications </a:t>
            </a:r>
            <a:r>
              <a:rPr lang="en-US" dirty="0"/>
              <a:t>in medicine, physics, sociology, and in computer science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 </a:t>
            </a:r>
            <a:r>
              <a:rPr lang="en-US" dirty="0"/>
              <a:t>components of a graph:</a:t>
            </a:r>
          </a:p>
          <a:p>
            <a:pPr lvl="1"/>
            <a:r>
              <a:rPr lang="en-US" b="1" dirty="0"/>
              <a:t>Vertices</a:t>
            </a:r>
            <a:r>
              <a:rPr lang="en-US" dirty="0"/>
              <a:t>, or “</a:t>
            </a:r>
            <a:r>
              <a:rPr lang="en-US" b="1" dirty="0"/>
              <a:t>nodes</a:t>
            </a:r>
            <a:r>
              <a:rPr lang="en-US" dirty="0"/>
              <a:t>,” represent distinct objects.</a:t>
            </a:r>
          </a:p>
          <a:p>
            <a:pPr lvl="1"/>
            <a:r>
              <a:rPr lang="en-US" b="1" dirty="0"/>
              <a:t>Edges</a:t>
            </a:r>
            <a:r>
              <a:rPr lang="en-US" dirty="0"/>
              <a:t>, or “</a:t>
            </a:r>
            <a:r>
              <a:rPr lang="en-US" b="1" dirty="0"/>
              <a:t>relationships</a:t>
            </a:r>
            <a:r>
              <a:rPr lang="en-US" dirty="0"/>
              <a:t>” or “</a:t>
            </a:r>
            <a:r>
              <a:rPr lang="en-US" b="1" dirty="0"/>
              <a:t>arcs</a:t>
            </a:r>
            <a:r>
              <a:rPr lang="en-US" dirty="0"/>
              <a:t>,” connect these objects.</a:t>
            </a:r>
          </a:p>
          <a:p>
            <a:pPr lvl="1"/>
            <a:r>
              <a:rPr lang="en-US" dirty="0"/>
              <a:t>Both vertices and edges can have </a:t>
            </a:r>
            <a:r>
              <a:rPr lang="en-US" b="1" dirty="0"/>
              <a:t>properties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95" y="969784"/>
            <a:ext cx="5068468" cy="4845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562" y="1045015"/>
            <a:ext cx="54632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theory provides mathematical notation for defining or removing nodes or relationships </a:t>
            </a:r>
            <a:r>
              <a:rPr lang="en-US" sz="2400" dirty="0" smtClean="0"/>
              <a:t>from the </a:t>
            </a:r>
            <a:r>
              <a:rPr lang="en-US" sz="2400" dirty="0"/>
              <a:t>graph, and for performing operations to find adjacent nodes. </a:t>
            </a:r>
            <a:endParaRPr lang="en-US" sz="2400" dirty="0" smtClean="0"/>
          </a:p>
          <a:p>
            <a:endParaRPr lang="en-US" sz="2000" dirty="0"/>
          </a:p>
          <a:p>
            <a:r>
              <a:rPr lang="en-US" sz="2400" dirty="0" smtClean="0"/>
              <a:t>These </a:t>
            </a:r>
            <a:r>
              <a:rPr lang="en-US" sz="2400" dirty="0"/>
              <a:t>primitive operations can be used </a:t>
            </a:r>
            <a:r>
              <a:rPr lang="en-US" sz="2400" dirty="0" smtClean="0"/>
              <a:t>to perform </a:t>
            </a:r>
            <a:r>
              <a:rPr lang="en-US" sz="2400" i="1" dirty="0"/>
              <a:t>a graph traversal</a:t>
            </a:r>
            <a:r>
              <a:rPr lang="en-US" sz="2400" dirty="0"/>
              <a:t>—walking through the graph to explore the network</a:t>
            </a:r>
            <a:r>
              <a:rPr lang="en-US" sz="2400" dirty="0" smtClean="0"/>
              <a:t>.</a:t>
            </a:r>
          </a:p>
          <a:p>
            <a:endParaRPr lang="en-US" sz="2000" dirty="0"/>
          </a:p>
          <a:p>
            <a:r>
              <a:rPr lang="en-US" sz="2400" dirty="0" smtClean="0"/>
              <a:t>For example: </a:t>
            </a:r>
            <a:r>
              <a:rPr lang="en-US" sz="2400" dirty="0"/>
              <a:t>find all the actors that have ever appeared as a co-star in </a:t>
            </a:r>
            <a:r>
              <a:rPr lang="en-US" sz="2400" dirty="0" smtClean="0"/>
              <a:t>a movie </a:t>
            </a:r>
            <a:r>
              <a:rPr lang="en-US" sz="2400" dirty="0"/>
              <a:t>starring Keanu Reeves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9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8" y="538223"/>
            <a:ext cx="3992017" cy="5926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308" y="665543"/>
            <a:ext cx="63950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the relational model can easily represent the data that is contained in a graph </a:t>
            </a:r>
            <a:r>
              <a:rPr lang="en-US" sz="2400" dirty="0" smtClean="0"/>
              <a:t>model (see Figure 5-2), </a:t>
            </a:r>
            <a:r>
              <a:rPr lang="en-US" sz="2400" dirty="0"/>
              <a:t>we face </a:t>
            </a:r>
            <a:r>
              <a:rPr lang="en-US" sz="2400" dirty="0" smtClean="0"/>
              <a:t>two significant </a:t>
            </a:r>
            <a:r>
              <a:rPr lang="en-US" sz="2400" dirty="0"/>
              <a:t>problems in practice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1. SQL lacks the syntax to easily perform graph </a:t>
            </a:r>
            <a:r>
              <a:rPr lang="en-US" sz="2400" dirty="0" smtClean="0"/>
              <a:t>traversal. </a:t>
            </a:r>
            <a:r>
              <a:rPr lang="en-US" sz="2400" dirty="0"/>
              <a:t>For instance, using SQL to determine</a:t>
            </a:r>
          </a:p>
          <a:p>
            <a:r>
              <a:rPr lang="en-US" sz="2400" dirty="0"/>
              <a:t>friends of your friends is easy enough, but it is hard to solve the “degrees </a:t>
            </a:r>
            <a:r>
              <a:rPr lang="en-US" sz="2400" dirty="0" smtClean="0"/>
              <a:t>of separation</a:t>
            </a:r>
            <a:r>
              <a:rPr lang="en-US" sz="2400" dirty="0"/>
              <a:t>” </a:t>
            </a:r>
            <a:r>
              <a:rPr lang="en-US" sz="2400" dirty="0" smtClean="0"/>
              <a:t>problem.</a:t>
            </a:r>
          </a:p>
          <a:p>
            <a:endParaRPr lang="en-US" sz="2400" dirty="0"/>
          </a:p>
          <a:p>
            <a:r>
              <a:rPr lang="en-US" sz="2400" dirty="0"/>
              <a:t>2. Performance degrades quickly as we traverse the graph. Each level of </a:t>
            </a:r>
            <a:r>
              <a:rPr lang="en-US" sz="2400" dirty="0" smtClean="0"/>
              <a:t>traversal adds </a:t>
            </a:r>
            <a:r>
              <a:rPr lang="en-US" sz="2400" dirty="0"/>
              <a:t>significantly to query response </a:t>
            </a:r>
            <a:r>
              <a:rPr lang="en-US" sz="2400" dirty="0" smtClean="0"/>
              <a:t>time.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90" y="1134969"/>
            <a:ext cx="9207661" cy="3322494"/>
          </a:xfrm>
        </p:spPr>
      </p:pic>
      <p:sp>
        <p:nvSpPr>
          <p:cNvPr id="7" name="TextBox 6"/>
          <p:cNvSpPr txBox="1"/>
          <p:nvPr/>
        </p:nvSpPr>
        <p:spPr>
          <a:xfrm>
            <a:off x="897038" y="300945"/>
            <a:ext cx="1037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SQL needed to find all actors who have ever worked with Keanu </a:t>
            </a:r>
            <a:r>
              <a:rPr lang="en-US" sz="2400" dirty="0" smtClean="0"/>
              <a:t>Reeves (first level graph traversal):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2076" y="4816972"/>
            <a:ext cx="1037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Complex and slow query when increasing the search depth to a second level graph traversal: using SQL, how </a:t>
            </a:r>
            <a:r>
              <a:rPr lang="en-US" sz="2400" dirty="0"/>
              <a:t>to find all actors who have ever worked with </a:t>
            </a:r>
            <a:r>
              <a:rPr lang="en-US" sz="2400" dirty="0" smtClean="0"/>
              <a:t>those actors who have worked with Keanu Reeves? We need to add three more joins and four more tables: actors as a3, movies as m2, actors as a4, people as p3.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782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Chapter 5: Graph Databases</vt:lpstr>
      <vt:lpstr>PowerPoint Presentation</vt:lpstr>
      <vt:lpstr>PowerPoint Presentation</vt:lpstr>
      <vt:lpstr>PowerPoint Presentation</vt:lpstr>
      <vt:lpstr>PowerPoint Presentation</vt:lpstr>
      <vt:lpstr>Graph Databases</vt:lpstr>
      <vt:lpstr>PowerPoint Presentation</vt:lpstr>
      <vt:lpstr>PowerPoint Presentation</vt:lpstr>
      <vt:lpstr>PowerPoint Presentation</vt:lpstr>
      <vt:lpstr>The Property Graph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Data Modeling (neo4j.com/developer/guide-data-modeling)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myultrabook</dc:creator>
  <cp:lastModifiedBy>myultrabook</cp:lastModifiedBy>
  <cp:revision>156</cp:revision>
  <cp:lastPrinted>2016-11-12T14:00:32Z</cp:lastPrinted>
  <dcterms:created xsi:type="dcterms:W3CDTF">2016-11-02T19:05:29Z</dcterms:created>
  <dcterms:modified xsi:type="dcterms:W3CDTF">2018-04-16T06:50:46Z</dcterms:modified>
</cp:coreProperties>
</file>