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5" r:id="rId37"/>
    <p:sldId id="296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A8F6-7348-414E-9494-AC02031AF01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697D7-A29B-421D-A172-11277666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slides for this text are organized into chapters. This lecture covers Chapter 12, providing an overview of query optimization and execution.</a:t>
            </a:r>
          </a:p>
          <a:p>
            <a:endParaRPr lang="en-US" altLang="en-US" smtClean="0"/>
          </a:p>
          <a:p>
            <a:r>
              <a:rPr lang="en-US" altLang="en-US" smtClean="0"/>
              <a:t>This chapter is the first of a sequence (Chapters 12, 13, 14, 15) on query evaluation that might be covered in full in a course with a systems emphasis.  It can also be used stand-alone, as a self-contained overview of these issues, in a course with an application emphasis.  It covers the essential concepts in sufficient detail to support a discussion of physical database design and tuning in Chapter 20.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828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319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966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599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1352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7929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847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15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66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14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3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357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16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4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2405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5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17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545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0780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8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137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9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93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631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1764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590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08339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83015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75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6589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85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85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229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602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9179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11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185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18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240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629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19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258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203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511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9187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81200"/>
            <a:ext cx="103632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24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8BA7-1866-4064-A704-7AA2C2AF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Overview of Query Evaluation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 smtClean="0"/>
              <a:t>Chapter 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24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Matching an Access Path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057400" y="16764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180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Book Antiqua" panose="02040602050305030304" pitchFamily="18" charset="0"/>
              </a:rPr>
              <a:t>A </a:t>
            </a:r>
            <a:r>
              <a:rPr lang="en-US" altLang="en-US" sz="2800">
                <a:solidFill>
                  <a:schemeClr val="accent2"/>
                </a:solidFill>
                <a:latin typeface="Book Antiqua" panose="02040602050305030304" pitchFamily="18" charset="0"/>
              </a:rPr>
              <a:t>tree index </a:t>
            </a:r>
            <a:r>
              <a:rPr lang="en-US" altLang="en-US" sz="2800" i="1" u="sng">
                <a:solidFill>
                  <a:schemeClr val="accent2"/>
                </a:solidFill>
                <a:latin typeface="Book Antiqua" panose="02040602050305030304" pitchFamily="18" charset="0"/>
              </a:rPr>
              <a:t>matches</a:t>
            </a:r>
            <a:r>
              <a:rPr lang="en-US" altLang="en-US" sz="2800">
                <a:latin typeface="Book Antiqua" panose="02040602050305030304" pitchFamily="18" charset="0"/>
              </a:rPr>
              <a:t> (a conjunction of) terms that involve only attributes in a</a:t>
            </a:r>
            <a:r>
              <a:rPr lang="en-US" altLang="en-US" sz="2800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Book Antiqua" panose="02040602050305030304" pitchFamily="18" charset="0"/>
              </a:rPr>
              <a:t>prefix</a:t>
            </a:r>
            <a:r>
              <a:rPr lang="en-US" altLang="en-US" sz="2800">
                <a:solidFill>
                  <a:srgbClr val="0000FF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800">
                <a:latin typeface="Book Antiqua" panose="02040602050305030304" pitchFamily="18" charset="0"/>
              </a:rPr>
              <a:t>of search key.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80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Example :  Given tree index on &lt;</a:t>
            </a:r>
            <a:r>
              <a:rPr lang="en-US" altLang="en-US" i="1">
                <a:latin typeface="Book Antiqua" panose="02040602050305030304" pitchFamily="18" charset="0"/>
              </a:rPr>
              <a:t>a, b, c</a:t>
            </a:r>
            <a:r>
              <a:rPr lang="en-US" altLang="en-US">
                <a:latin typeface="Book Antiqua" panose="02040602050305030304" pitchFamily="18" charset="0"/>
              </a:rPr>
              <a:t>&gt;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a=5 AND b=3 ?</a:t>
            </a:r>
            <a:endParaRPr lang="en-US" altLang="en-US">
              <a:latin typeface="Book Antiqua" panose="02040602050305030304" pitchFamily="18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a=5 AND b&gt;6</a:t>
            </a:r>
            <a:r>
              <a:rPr lang="en-US" altLang="en-US">
                <a:latin typeface="Book Antiqua" panose="02040602050305030304" pitchFamily="18" charset="0"/>
              </a:rPr>
              <a:t> ?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b=3</a:t>
            </a:r>
            <a:r>
              <a:rPr lang="en-US" altLang="en-US">
                <a:latin typeface="Book Antiqua" panose="02040602050305030304" pitchFamily="18" charset="0"/>
              </a:rPr>
              <a:t>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07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Matching an Access Path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057400" y="12192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180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Book Antiqua" panose="02040602050305030304" pitchFamily="18" charset="0"/>
              </a:rPr>
              <a:t>A </a:t>
            </a:r>
            <a:r>
              <a:rPr lang="en-US" altLang="en-US" sz="2800">
                <a:solidFill>
                  <a:schemeClr val="accent2"/>
                </a:solidFill>
                <a:latin typeface="Book Antiqua" panose="02040602050305030304" pitchFamily="18" charset="0"/>
              </a:rPr>
              <a:t>hash index </a:t>
            </a:r>
            <a:r>
              <a:rPr lang="en-US" altLang="en-US" sz="2800" i="1" u="sng">
                <a:solidFill>
                  <a:schemeClr val="accent2"/>
                </a:solidFill>
                <a:latin typeface="Book Antiqua" panose="02040602050305030304" pitchFamily="18" charset="0"/>
              </a:rPr>
              <a:t>matches</a:t>
            </a:r>
            <a:r>
              <a:rPr lang="en-US" altLang="en-US" sz="2800">
                <a:latin typeface="Book Antiqua" panose="02040602050305030304" pitchFamily="18" charset="0"/>
              </a:rPr>
              <a:t> (a conjunction of) terms that has a term </a:t>
            </a:r>
            <a:r>
              <a:rPr lang="en-US" altLang="en-US" sz="2800" i="1">
                <a:solidFill>
                  <a:schemeClr val="accent2"/>
                </a:solidFill>
                <a:latin typeface="Book Antiqua" panose="02040602050305030304" pitchFamily="18" charset="0"/>
              </a:rPr>
              <a:t>attribute = value</a:t>
            </a:r>
            <a:r>
              <a:rPr lang="en-US" altLang="en-US" sz="2800">
                <a:latin typeface="Book Antiqua" panose="02040602050305030304" pitchFamily="18" charset="0"/>
              </a:rPr>
              <a:t> for every attribute in search key of index.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800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Example :  Given hash index on &lt;</a:t>
            </a:r>
            <a:r>
              <a:rPr lang="en-US" altLang="en-US" i="1">
                <a:latin typeface="Book Antiqua" panose="02040602050305030304" pitchFamily="18" charset="0"/>
              </a:rPr>
              <a:t>a, b, c</a:t>
            </a:r>
            <a:r>
              <a:rPr lang="en-US" altLang="en-US">
                <a:latin typeface="Book Antiqua" panose="02040602050305030304" pitchFamily="18" charset="0"/>
              </a:rPr>
              <a:t>&gt;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a=5 AND b=3 and c =5  ?</a:t>
            </a:r>
            <a:endParaRPr lang="en-US" altLang="en-US">
              <a:latin typeface="Book Antiqua" panose="02040602050305030304" pitchFamily="18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c = 5 AND b = 6</a:t>
            </a:r>
            <a:r>
              <a:rPr lang="en-US" altLang="en-US">
                <a:latin typeface="Book Antiqua" panose="02040602050305030304" pitchFamily="18" charset="0"/>
              </a:rPr>
              <a:t> ?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a = 5 </a:t>
            </a:r>
            <a:r>
              <a:rPr lang="en-US" altLang="en-US">
                <a:latin typeface="Book Antiqua" panose="02040602050305030304" pitchFamily="18" charset="0"/>
              </a:rPr>
              <a:t>?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selection </a:t>
            </a:r>
            <a:r>
              <a:rPr lang="en-US" altLang="en-US" i="1">
                <a:latin typeface="Book Antiqua" panose="02040602050305030304" pitchFamily="18" charset="0"/>
              </a:rPr>
              <a:t>a &gt; 5 AND b=3 and c =5  ?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05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685800"/>
            <a:ext cx="7772400" cy="1104900"/>
          </a:xfrm>
        </p:spPr>
        <p:txBody>
          <a:bodyPr/>
          <a:lstStyle/>
          <a:p>
            <a:r>
              <a:rPr lang="en-US" altLang="en-US" smtClean="0"/>
              <a:t>  Access Path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33600"/>
            <a:ext cx="7772400" cy="40767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Most selective access path: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An index or file scan that we estimate will require fewest page I/Os.</a:t>
            </a:r>
          </a:p>
          <a:p>
            <a:endParaRPr lang="en-US" altLang="en-US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5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590800"/>
            <a:ext cx="7772400" cy="1104900"/>
          </a:xfrm>
        </p:spPr>
        <p:txBody>
          <a:bodyPr/>
          <a:lstStyle/>
          <a:p>
            <a:r>
              <a:rPr lang="en-US" altLang="en-US" smtClean="0"/>
              <a:t>Query Evaluation of Selection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0"/>
            <a:ext cx="7772400" cy="5257800"/>
          </a:xfrm>
        </p:spPr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Example  :    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R.attr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 OP value</a:t>
            </a:r>
            <a:r>
              <a:rPr lang="en-US" altLang="en-US" dirty="0" smtClean="0">
                <a:sym typeface="Symbol" panose="05050102010706020507" pitchFamily="18" charset="2"/>
              </a:rPr>
              <a:t> (R)</a:t>
            </a:r>
          </a:p>
          <a:p>
            <a:endParaRPr lang="en-US" altLang="en-US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en-US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Case 1:</a:t>
            </a:r>
            <a:r>
              <a:rPr lang="en-US" altLang="en-US" dirty="0" smtClean="0">
                <a:sym typeface="Symbol" panose="05050102010706020507" pitchFamily="18" charset="2"/>
              </a:rPr>
              <a:t>   No Index, NOT sorted on </a:t>
            </a:r>
            <a:r>
              <a:rPr lang="en-US" altLang="en-US" dirty="0" err="1" smtClean="0">
                <a:sym typeface="Symbol" panose="05050102010706020507" pitchFamily="18" charset="2"/>
              </a:rPr>
              <a:t>R.attr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endParaRPr lang="en-US" altLang="en-US" dirty="0" smtClean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Must scan the entire relation.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Most selective access path = file scan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Cost:  M, where </a:t>
            </a:r>
            <a:r>
              <a:rPr lang="en-US" altLang="en-US" dirty="0" smtClean="0">
                <a:sym typeface="Wingdings" panose="05000000000000000000" pitchFamily="2" charset="2"/>
              </a:rPr>
              <a:t>M is the number of pages in R.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endParaRPr lang="en-US" altLang="en-US" dirty="0" smtClean="0">
              <a:sym typeface="Symbol" panose="05050102010706020507" pitchFamily="18" charset="2"/>
            </a:endParaRPr>
          </a:p>
          <a:p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33600"/>
            <a:ext cx="7772400" cy="5257800"/>
          </a:xfrm>
        </p:spPr>
        <p:txBody>
          <a:bodyPr/>
          <a:lstStyle/>
          <a:p>
            <a:endParaRPr lang="en-US" altLang="en-US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Case 2: </a:t>
            </a:r>
            <a:r>
              <a:rPr lang="en-US" altLang="en-US" smtClean="0">
                <a:sym typeface="Symbol" panose="05050102010706020507" pitchFamily="18" charset="2"/>
              </a:rPr>
              <a:t>No Index, Sorted Data on R.attr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Binary search for first tuple.</a:t>
            </a:r>
            <a:br>
              <a:rPr lang="en-US" altLang="en-US" smtClean="0">
                <a:sym typeface="Symbol" panose="05050102010706020507" pitchFamily="18" charset="2"/>
              </a:rPr>
            </a:br>
            <a:r>
              <a:rPr lang="en-US" altLang="en-US" smtClean="0">
                <a:sym typeface="Symbol" panose="05050102010706020507" pitchFamily="18" charset="2"/>
              </a:rPr>
              <a:t>Scan R for all satisfied tuples.</a:t>
            </a:r>
            <a:br>
              <a:rPr lang="en-US" altLang="en-US" smtClean="0">
                <a:sym typeface="Symbol" panose="05050102010706020507" pitchFamily="18" charset="2"/>
              </a:rPr>
            </a:br>
            <a:r>
              <a:rPr lang="en-US" altLang="en-US" smtClean="0">
                <a:sym typeface="Symbol" panose="05050102010706020507" pitchFamily="18" charset="2"/>
              </a:rPr>
              <a:t>Cost:  O(log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M)</a:t>
            </a:r>
          </a:p>
          <a:p>
            <a:endParaRPr lang="en-US" altLang="en-US" smtClean="0"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7772400" cy="1104900"/>
          </a:xfrm>
        </p:spPr>
        <p:txBody>
          <a:bodyPr/>
          <a:lstStyle/>
          <a:p>
            <a:r>
              <a:rPr lang="en-US" altLang="en-US" smtClean="0"/>
              <a:t>Selection Using B+ tree index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7772400" cy="40767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Case 3: </a:t>
            </a:r>
            <a:r>
              <a:rPr lang="en-US" altLang="en-US" dirty="0" smtClean="0"/>
              <a:t>B+ tree Index</a:t>
            </a:r>
          </a:p>
          <a:p>
            <a:pPr lvl="1"/>
            <a:r>
              <a:rPr lang="en-US" altLang="en-US" dirty="0" smtClean="0"/>
              <a:t>Cost I (finding qualifying data entries) </a:t>
            </a:r>
            <a:br>
              <a:rPr lang="en-US" altLang="en-US" dirty="0" smtClean="0"/>
            </a:br>
            <a:r>
              <a:rPr lang="en-US" altLang="en-US" dirty="0" smtClean="0"/>
              <a:t>+ cost II (retrieving records) :</a:t>
            </a:r>
          </a:p>
          <a:p>
            <a:pPr lvl="1"/>
            <a:endParaRPr lang="en-US" altLang="en-US" dirty="0" smtClean="0"/>
          </a:p>
          <a:p>
            <a:pPr lvl="2"/>
            <a:r>
              <a:rPr lang="en-US" altLang="en-US" sz="2400" dirty="0"/>
              <a:t>Cost I:  2-3  I/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.  (depth of B+ tree)</a:t>
            </a:r>
          </a:p>
          <a:p>
            <a:pPr lvl="2"/>
            <a:r>
              <a:rPr lang="en-US" altLang="en-US" sz="2400" dirty="0"/>
              <a:t>Cost II:  </a:t>
            </a:r>
          </a:p>
          <a:p>
            <a:pPr lvl="3"/>
            <a:r>
              <a:rPr lang="en-US" altLang="en-US" sz="1600" dirty="0"/>
              <a:t>clustered </a:t>
            </a:r>
            <a:r>
              <a:rPr lang="en-US" altLang="en-US" sz="1600" dirty="0" smtClean="0"/>
              <a:t>index: one </a:t>
            </a:r>
            <a:r>
              <a:rPr lang="en-US" altLang="en-US" sz="1600" dirty="0"/>
              <a:t>I/O, </a:t>
            </a:r>
          </a:p>
          <a:p>
            <a:pPr lvl="3"/>
            <a:r>
              <a:rPr lang="en-US" altLang="en-US" sz="1600" dirty="0" err="1"/>
              <a:t>unclustered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index: up to </a:t>
            </a:r>
            <a:r>
              <a:rPr lang="en-US" altLang="en-US" sz="1600" dirty="0"/>
              <a:t>one I/O per qualifying tuple.</a:t>
            </a:r>
          </a:p>
          <a:p>
            <a:pPr lvl="2"/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14300"/>
            <a:ext cx="8915400" cy="11049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Example : Using B+ Index for Selections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458200" cy="5562600"/>
          </a:xfrm>
          <a:noFill/>
        </p:spPr>
        <p:txBody>
          <a:bodyPr/>
          <a:lstStyle/>
          <a:p>
            <a:pPr lvl="1">
              <a:buSzPct val="75000"/>
            </a:pPr>
            <a:endParaRPr lang="en-US" altLang="en-US" smtClean="0"/>
          </a:p>
          <a:p>
            <a:pPr lvl="1">
              <a:buSzPct val="75000"/>
            </a:pPr>
            <a:endParaRPr lang="en-US" altLang="en-US" smtClean="0"/>
          </a:p>
          <a:p>
            <a:pPr lvl="1">
              <a:buSzPct val="75000"/>
            </a:pPr>
            <a:endParaRPr lang="en-US" altLang="en-US" smtClean="0"/>
          </a:p>
          <a:p>
            <a:pPr lvl="1">
              <a:buSzPct val="75000"/>
            </a:pPr>
            <a:endParaRPr lang="en-US" altLang="en-US" smtClean="0"/>
          </a:p>
          <a:p>
            <a:r>
              <a:rPr lang="en-US" altLang="en-US" smtClean="0"/>
              <a:t>Example :</a:t>
            </a:r>
          </a:p>
          <a:p>
            <a:pPr lvl="1">
              <a:buSzPct val="75000"/>
            </a:pPr>
            <a:r>
              <a:rPr lang="en-US" altLang="en-US" smtClean="0"/>
              <a:t>Assume uniform distribution of names, about 10% of tuples qualify (100 pages, 10,000 tuples).  </a:t>
            </a:r>
          </a:p>
          <a:p>
            <a:pPr lvl="1">
              <a:buSzPct val="75000"/>
            </a:pPr>
            <a:r>
              <a:rPr lang="en-US" altLang="en-US" smtClean="0"/>
              <a:t>Clustered index: </a:t>
            </a:r>
          </a:p>
          <a:p>
            <a:pPr lvl="2">
              <a:buSzPct val="75000"/>
            </a:pPr>
            <a:r>
              <a:rPr lang="en-US" altLang="en-US" sz="1800"/>
              <a:t>little more than 100  I/Os; </a:t>
            </a:r>
          </a:p>
          <a:p>
            <a:pPr lvl="1">
              <a:buSzPct val="75000"/>
            </a:pPr>
            <a:r>
              <a:rPr lang="en-US" altLang="en-US" smtClean="0"/>
              <a:t>Unclustered index :</a:t>
            </a:r>
          </a:p>
          <a:p>
            <a:pPr lvl="2">
              <a:buSzPct val="75000"/>
            </a:pPr>
            <a:r>
              <a:rPr lang="en-US" altLang="en-US" sz="1800"/>
              <a:t>up to 10,000  I/Os!</a:t>
            </a:r>
          </a:p>
          <a:p>
            <a:pPr lvl="1">
              <a:buSzPct val="75000"/>
            </a:pPr>
            <a:endParaRPr lang="en-US" altLang="en-US" sz="2000"/>
          </a:p>
          <a:p>
            <a:pPr lvl="2">
              <a:buSzPct val="75000"/>
            </a:pPr>
            <a:endParaRPr lang="en-US" altLang="en-US" smtClean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267201" y="1295401"/>
            <a:ext cx="3490913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SELECT</a:t>
            </a:r>
            <a:r>
              <a:rPr lang="en-US" altLang="en-US">
                <a:latin typeface="Book Antiqua" panose="02040602050305030304" pitchFamily="18" charset="0"/>
              </a:rPr>
              <a:t>  *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FROM</a:t>
            </a:r>
            <a:r>
              <a:rPr lang="en-US" altLang="en-US">
                <a:latin typeface="Book Antiqua" panose="02040602050305030304" pitchFamily="18" charset="0"/>
              </a:rPr>
              <a:t>     Reserves R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WHERE</a:t>
            </a:r>
            <a:r>
              <a:rPr lang="en-US" altLang="en-US">
                <a:latin typeface="Book Antiqua" panose="02040602050305030304" pitchFamily="18" charset="0"/>
              </a:rPr>
              <a:t>   R.rname &lt; ‘C%’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5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1143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Selection --- B+ Index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876800"/>
          </a:xfrm>
          <a:noFill/>
        </p:spPr>
        <p:txBody>
          <a:bodyPr/>
          <a:lstStyle/>
          <a:p>
            <a:r>
              <a:rPr lang="en-US" altLang="en-US" b="1" i="1" u="sng" smtClean="0"/>
              <a:t>Refinement for unclustered indexes</a:t>
            </a:r>
            <a:r>
              <a:rPr lang="en-US" altLang="en-US" b="1" u="sng" smtClean="0"/>
              <a:t>:</a:t>
            </a:r>
            <a:r>
              <a:rPr lang="en-US" altLang="en-US" smtClean="0"/>
              <a:t>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1. Find qualifying data entries.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2. Sort rid’s of data records to be retrieved.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3. Fetch rids in order.  </a:t>
            </a:r>
            <a:br>
              <a:rPr lang="en-US" altLang="en-US" smtClean="0"/>
            </a:br>
            <a:r>
              <a:rPr lang="en-US" altLang="en-US" smtClean="0"/>
              <a:t>Avoid retrieving the same page multiple times.</a:t>
            </a:r>
            <a:br>
              <a:rPr lang="en-US" altLang="en-US" smtClean="0"/>
            </a:br>
            <a:endParaRPr lang="en-US" altLang="en-US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However,  # of such pages likely to be still higher than with clustering.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Use of unclustered index for a range selection could be expensive. </a:t>
            </a:r>
            <a:r>
              <a:rPr lang="en-US" altLang="en-US" smtClean="0">
                <a:solidFill>
                  <a:srgbClr val="0000FF"/>
                </a:solidFill>
              </a:rPr>
              <a:t>Simpler if just scan data file</a:t>
            </a:r>
            <a:r>
              <a:rPr lang="en-US" alt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38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Selection – Hash Index</a:t>
            </a: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Hash index is good for equality selection.</a:t>
            </a:r>
          </a:p>
          <a:p>
            <a:endParaRPr lang="en-US" altLang="en-US" smtClean="0"/>
          </a:p>
          <a:p>
            <a:r>
              <a:rPr lang="en-US" altLang="en-US" smtClean="0"/>
              <a:t>Cost:  </a:t>
            </a:r>
            <a:br>
              <a:rPr lang="en-US" altLang="en-US" smtClean="0"/>
            </a:br>
            <a:r>
              <a:rPr lang="en-US" altLang="en-US" smtClean="0"/>
              <a:t>Cost I (retrieve index bucket page) </a:t>
            </a:r>
            <a:br>
              <a:rPr lang="en-US" altLang="en-US" smtClean="0"/>
            </a:br>
            <a:r>
              <a:rPr lang="en-US" altLang="en-US" smtClean="0"/>
              <a:t>+ Cost II (retrieving qualifying tuples from R)</a:t>
            </a:r>
          </a:p>
          <a:p>
            <a:pPr lvl="2"/>
            <a:r>
              <a:rPr lang="en-US" altLang="en-US" smtClean="0"/>
              <a:t>Cost I is one I/O</a:t>
            </a:r>
          </a:p>
          <a:p>
            <a:pPr lvl="2"/>
            <a:r>
              <a:rPr lang="en-US" altLang="en-US" smtClean="0"/>
              <a:t>Cost II could up to one I/O per satisfying tuple.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Overview of Query Evaluation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077200" cy="4086225"/>
          </a:xfrm>
          <a:noFill/>
        </p:spPr>
        <p:txBody>
          <a:bodyPr/>
          <a:lstStyle/>
          <a:p>
            <a:r>
              <a:rPr lang="en-US" altLang="en-US" sz="3200" dirty="0"/>
              <a:t>DBMS keeps descriptive data in </a:t>
            </a:r>
            <a:r>
              <a:rPr lang="en-US" altLang="en-US" sz="3200" dirty="0">
                <a:solidFill>
                  <a:srgbClr val="0000FF"/>
                </a:solidFill>
              </a:rPr>
              <a:t>system catalogs.</a:t>
            </a:r>
          </a:p>
          <a:p>
            <a:r>
              <a:rPr lang="en-US" altLang="en-US" sz="3200" dirty="0"/>
              <a:t>SQL queries are translated into an extended form of relational algebra</a:t>
            </a:r>
            <a:r>
              <a:rPr lang="en-US" altLang="en-US" sz="3200" dirty="0" smtClean="0"/>
              <a:t>:</a:t>
            </a:r>
          </a:p>
          <a:p>
            <a:r>
              <a:rPr lang="en-US" altLang="en-US" sz="3200" dirty="0" smtClean="0"/>
              <a:t>Query evaluation </a:t>
            </a:r>
            <a:r>
              <a:rPr lang="en-US" altLang="en-US" sz="3200" smtClean="0"/>
              <a:t>plans </a:t>
            </a:r>
            <a:r>
              <a:rPr lang="en-US" altLang="en-US" sz="3200" smtClean="0"/>
              <a:t>are </a:t>
            </a:r>
            <a:r>
              <a:rPr lang="en-US" altLang="en-US" sz="3200" dirty="0" smtClean="0"/>
              <a:t>represented as trees of relational operators, along with labels that identify the algorithm to use at each node.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22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077200" cy="1104900"/>
          </a:xfrm>
          <a:noFill/>
        </p:spPr>
        <p:txBody>
          <a:bodyPr/>
          <a:lstStyle/>
          <a:p>
            <a:r>
              <a:rPr lang="en-US" altLang="en-US" smtClean="0"/>
              <a:t>General Condition : Conjunction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4953000"/>
          </a:xfrm>
          <a:noFill/>
        </p:spPr>
        <p:txBody>
          <a:bodyPr/>
          <a:lstStyle/>
          <a:p>
            <a:pPr lvl="1">
              <a:buSzPct val="75000"/>
              <a:buFont typeface="Wingdings" panose="05000000000000000000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A condition with several predicates combined by conjunction (AND):</a:t>
            </a:r>
          </a:p>
          <a:p>
            <a:endParaRPr lang="en-US" altLang="en-US" smtClean="0"/>
          </a:p>
          <a:p>
            <a:r>
              <a:rPr lang="en-US" altLang="en-US" smtClean="0"/>
              <a:t>Example : </a:t>
            </a:r>
            <a:r>
              <a:rPr lang="en-US" altLang="en-US" i="1" smtClean="0">
                <a:solidFill>
                  <a:schemeClr val="accent2"/>
                </a:solidFill>
              </a:rPr>
              <a:t>day&lt;8/9/94 AND bid=5 AND sid=3</a:t>
            </a:r>
            <a:r>
              <a:rPr lang="en-US" altLang="en-US" i="1" smtClean="0"/>
              <a:t>.</a:t>
            </a:r>
            <a:r>
              <a:rPr lang="en-US" altLang="en-US" smtClean="0"/>
              <a:t> </a:t>
            </a:r>
            <a:endParaRPr lang="en-US" altLang="en-US" i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6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077200" cy="1104900"/>
          </a:xfrm>
          <a:noFill/>
        </p:spPr>
        <p:txBody>
          <a:bodyPr/>
          <a:lstStyle/>
          <a:p>
            <a:r>
              <a:rPr lang="en-US" altLang="en-US" smtClean="0"/>
              <a:t>General Selections (Conjunction)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49530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u="sng"/>
              <a:t>First approach:</a:t>
            </a:r>
            <a:r>
              <a:rPr lang="en-US" altLang="en-US" sz="2400"/>
              <a:t> (utilizing single index)</a:t>
            </a:r>
          </a:p>
          <a:p>
            <a:r>
              <a:rPr lang="en-US" altLang="en-US" sz="2400"/>
              <a:t>Find the </a:t>
            </a:r>
            <a:r>
              <a:rPr lang="en-US" altLang="en-US" sz="2400" i="1">
                <a:solidFill>
                  <a:schemeClr val="accent2"/>
                </a:solidFill>
              </a:rPr>
              <a:t>most selective access path</a:t>
            </a:r>
            <a:r>
              <a:rPr lang="en-US" altLang="en-US" sz="2400"/>
              <a:t>, retrieve tuples using it.</a:t>
            </a:r>
          </a:p>
          <a:p>
            <a:pPr lvl="1">
              <a:buSzPct val="75000"/>
            </a:pPr>
            <a:r>
              <a:rPr lang="en-US" altLang="en-US" sz="2000"/>
              <a:t>To </a:t>
            </a:r>
            <a:r>
              <a:rPr lang="en-US" altLang="en-US" sz="2000">
                <a:solidFill>
                  <a:srgbClr val="0000FF"/>
                </a:solidFill>
              </a:rPr>
              <a:t>reduce</a:t>
            </a:r>
            <a:r>
              <a:rPr lang="en-US" altLang="en-US" sz="2000"/>
              <a:t> the number of tuples </a:t>
            </a:r>
            <a:r>
              <a:rPr lang="en-US" altLang="en-US" sz="2000" i="1"/>
              <a:t>retrieved</a:t>
            </a:r>
            <a:endParaRPr lang="en-US" altLang="en-US" sz="2000"/>
          </a:p>
          <a:p>
            <a:r>
              <a:rPr lang="en-US" altLang="en-US" sz="2400"/>
              <a:t>Apply any remaining terms that don’t match the index:</a:t>
            </a:r>
          </a:p>
          <a:p>
            <a:pPr lvl="1">
              <a:buSzPct val="75000"/>
            </a:pPr>
            <a:r>
              <a:rPr lang="en-US" altLang="en-US" sz="2000"/>
              <a:t>To </a:t>
            </a:r>
            <a:r>
              <a:rPr lang="en-US" altLang="en-US" sz="2000">
                <a:solidFill>
                  <a:srgbClr val="0000FF"/>
                </a:solidFill>
              </a:rPr>
              <a:t>discard</a:t>
            </a:r>
            <a:r>
              <a:rPr lang="en-US" altLang="en-US" sz="2000"/>
              <a:t> some retrieved tuples</a:t>
            </a:r>
          </a:p>
          <a:p>
            <a:pPr lvl="1">
              <a:buSzPct val="75000"/>
            </a:pPr>
            <a:r>
              <a:rPr lang="en-US" altLang="en-US" sz="2000"/>
              <a:t>This does  not affect number of tuples/pages fetched.</a:t>
            </a:r>
          </a:p>
          <a:p>
            <a:pPr lvl="1">
              <a:buSzPct val="75000"/>
            </a:pPr>
            <a:endParaRPr lang="en-US" altLang="en-US" sz="2000"/>
          </a:p>
          <a:p>
            <a:r>
              <a:rPr lang="en-US" altLang="en-US" sz="2400"/>
              <a:t>Example :  Consider </a:t>
            </a:r>
            <a:r>
              <a:rPr lang="en-US" altLang="en-US" sz="2400" i="1">
                <a:solidFill>
                  <a:schemeClr val="accent2"/>
                </a:solidFill>
              </a:rPr>
              <a:t>day&lt;8/9/94 AND bid=5 AND sid=3</a:t>
            </a:r>
            <a:r>
              <a:rPr lang="en-US" altLang="en-US" sz="2400" i="1"/>
              <a:t>.</a:t>
            </a:r>
            <a:r>
              <a:rPr lang="en-US" altLang="en-US" sz="2400"/>
              <a:t> </a:t>
            </a:r>
            <a:endParaRPr lang="en-US" altLang="en-US" sz="2400" i="1"/>
          </a:p>
          <a:p>
            <a:pPr lvl="1">
              <a:buSzPct val="75000"/>
            </a:pPr>
            <a:r>
              <a:rPr lang="en-US" altLang="en-US" sz="2000"/>
              <a:t>A B+ tree index on </a:t>
            </a:r>
            <a:r>
              <a:rPr lang="en-US" altLang="en-US" sz="2000" i="1"/>
              <a:t> day </a:t>
            </a:r>
            <a:r>
              <a:rPr lang="en-US" altLang="en-US" sz="2000"/>
              <a:t>can be used; </a:t>
            </a:r>
          </a:p>
          <a:p>
            <a:pPr lvl="1">
              <a:buSzPct val="75000"/>
            </a:pPr>
            <a:r>
              <a:rPr lang="en-US" altLang="en-US" sz="2000"/>
              <a:t>then </a:t>
            </a:r>
            <a:r>
              <a:rPr lang="en-US" altLang="en-US" sz="2000" i="1"/>
              <a:t>bid=5</a:t>
            </a:r>
            <a:r>
              <a:rPr lang="en-US" altLang="en-US" sz="2000"/>
              <a:t> and </a:t>
            </a:r>
            <a:r>
              <a:rPr lang="en-US" altLang="en-US" sz="2000" i="1"/>
              <a:t>sid=3 </a:t>
            </a:r>
            <a:r>
              <a:rPr lang="en-US" altLang="en-US" sz="2000"/>
              <a:t>must be checked for each retrieved tuple.  </a:t>
            </a:r>
          </a:p>
          <a:p>
            <a:pPr lvl="1">
              <a:buSzPct val="75000"/>
            </a:pPr>
            <a:r>
              <a:rPr lang="en-US" altLang="en-US" sz="2000"/>
              <a:t>Hash index on &lt;</a:t>
            </a:r>
            <a:r>
              <a:rPr lang="en-US" altLang="en-US" sz="2000" i="1"/>
              <a:t>bid, sid</a:t>
            </a:r>
            <a:r>
              <a:rPr lang="en-US" altLang="en-US" sz="2000"/>
              <a:t>&gt; could be used</a:t>
            </a:r>
          </a:p>
          <a:p>
            <a:pPr lvl="1">
              <a:buSzPct val="75000"/>
            </a:pPr>
            <a:r>
              <a:rPr lang="en-US" altLang="en-US" sz="2000"/>
              <a:t> </a:t>
            </a:r>
            <a:r>
              <a:rPr lang="en-US" altLang="en-US" sz="2000" i="1"/>
              <a:t>day&lt;8/9/94</a:t>
            </a:r>
            <a:r>
              <a:rPr lang="en-US" altLang="en-US" sz="2000"/>
              <a:t>  must then be checked on fly.</a:t>
            </a:r>
            <a:r>
              <a:rPr lang="en-US" altLang="en-US" sz="2000" i="1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47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05800" cy="1104900"/>
          </a:xfrm>
          <a:noFill/>
        </p:spPr>
        <p:txBody>
          <a:bodyPr/>
          <a:lstStyle/>
          <a:p>
            <a:r>
              <a:rPr lang="en-US" altLang="en-US" smtClean="0"/>
              <a:t>General Selections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9154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sng"/>
              <a:t>Second approach</a:t>
            </a:r>
            <a:r>
              <a:rPr lang="en-US" altLang="en-US" sz="2400"/>
              <a:t> (utilizing multiple index)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Assuming 2 or more matching indexes that use Alternatives (2) or (3) for data entries.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Get sets of rids of data records using each matching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Then </a:t>
            </a:r>
            <a:r>
              <a:rPr lang="en-US" altLang="en-US" sz="2000" i="1"/>
              <a:t>intersect</a:t>
            </a:r>
            <a:r>
              <a:rPr lang="en-US" altLang="en-US" sz="2000"/>
              <a:t> these sets of rids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Retrieve records and apply any remaining terms.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Example :  Consider </a:t>
            </a:r>
            <a:r>
              <a:rPr lang="en-US" altLang="en-US" sz="2400" i="1">
                <a:solidFill>
                  <a:schemeClr val="accent2"/>
                </a:solidFill>
              </a:rPr>
              <a:t>day&lt;8/9/94 AND bid=5 AND sid=3</a:t>
            </a:r>
            <a:r>
              <a:rPr lang="en-US" altLang="en-US" sz="2400" i="1"/>
              <a:t>.</a:t>
            </a:r>
            <a:r>
              <a:rPr lang="en-US" altLang="en-US" sz="2400"/>
              <a:t>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A B+ tree index I on </a:t>
            </a:r>
            <a:r>
              <a:rPr lang="en-US" altLang="en-US" sz="2000" i="1"/>
              <a:t>day</a:t>
            </a:r>
            <a:r>
              <a:rPr lang="en-US" altLang="en-US" sz="2000"/>
              <a:t> and an index II on </a:t>
            </a:r>
            <a:r>
              <a:rPr lang="en-US" altLang="en-US" sz="2000" i="1"/>
              <a:t>sid</a:t>
            </a:r>
            <a:r>
              <a:rPr lang="en-US" altLang="en-US" sz="2000"/>
              <a:t>, both Alternative (2).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- Retrieve rids of records satisfying </a:t>
            </a:r>
            <a:r>
              <a:rPr lang="en-US" altLang="en-US" sz="2000" i="1"/>
              <a:t>day&lt;8/9/94 </a:t>
            </a:r>
            <a:r>
              <a:rPr lang="en-US" altLang="en-US" sz="2000"/>
              <a:t>using index I,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- Retrieve rids of recs satisfying  </a:t>
            </a:r>
            <a:r>
              <a:rPr lang="en-US" altLang="en-US" sz="2000" i="1"/>
              <a:t>sid=3</a:t>
            </a:r>
            <a:r>
              <a:rPr lang="en-US" altLang="en-US" sz="2000"/>
              <a:t> using Index II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-  Intersect rids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/>
              <a:t> - Retrieve records and check </a:t>
            </a:r>
            <a:r>
              <a:rPr lang="en-US" altLang="en-US" sz="2000" i="1"/>
              <a:t>bid=5.</a:t>
            </a:r>
            <a:r>
              <a:rPr lang="en-US" altLang="en-US" sz="20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81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077200" cy="1104900"/>
          </a:xfrm>
          <a:noFill/>
        </p:spPr>
        <p:txBody>
          <a:bodyPr/>
          <a:lstStyle/>
          <a:p>
            <a:r>
              <a:rPr lang="en-US" altLang="en-US" smtClean="0"/>
              <a:t>General Condition : Disjunction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4953000"/>
          </a:xfrm>
          <a:noFill/>
        </p:spPr>
        <p:txBody>
          <a:bodyPr/>
          <a:lstStyle/>
          <a:p>
            <a:pPr lvl="1">
              <a:buSzPct val="75000"/>
              <a:buFont typeface="Wingdings" panose="05000000000000000000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Disjunction condition: one or more terms (R.attr op value) connected by OR  ( </a:t>
            </a:r>
            <a:r>
              <a:rPr lang="en-US" altLang="en-US" smtClean="0">
                <a:sym typeface="Symbol" panose="05050102010706020507" pitchFamily="18" charset="2"/>
              </a:rPr>
              <a:t> ).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Example : (</a:t>
            </a:r>
            <a:r>
              <a:rPr lang="en-US" altLang="en-US" i="1" smtClean="0">
                <a:solidFill>
                  <a:schemeClr val="accent2"/>
                </a:solidFill>
              </a:rPr>
              <a:t>day&lt;8/9/94)  OR  (bid=5 AND sid=3)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316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Selection (Disjunction)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72400" cy="4076700"/>
          </a:xfrm>
        </p:spPr>
        <p:txBody>
          <a:bodyPr/>
          <a:lstStyle/>
          <a:p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Case 1:</a:t>
            </a:r>
            <a:r>
              <a:rPr lang="en-US" altLang="en-US" smtClean="0">
                <a:sym typeface="Symbol" panose="05050102010706020507" pitchFamily="18" charset="2"/>
              </a:rPr>
              <a:t> Index is not available for one of terms. Need a file scan. Check other conditions in this file scan.</a:t>
            </a:r>
          </a:p>
          <a:p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/>
              <a:t>E.g., Consider </a:t>
            </a:r>
            <a:r>
              <a:rPr lang="en-US" altLang="en-US" i="1" smtClean="0"/>
              <a:t>day&lt;8/9/94 OR rname ='Joe'</a:t>
            </a:r>
          </a:p>
          <a:p>
            <a:pPr lvl="1"/>
            <a:r>
              <a:rPr lang="en-US" altLang="en-US" smtClean="0"/>
              <a:t>No index on day. Need a File scan.</a:t>
            </a:r>
          </a:p>
          <a:p>
            <a:pPr lvl="1"/>
            <a:r>
              <a:rPr lang="en-US" altLang="en-US" smtClean="0"/>
              <a:t>Even index is available in rname, does not help.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Selection (Disjunction)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686800" cy="4648200"/>
          </a:xfrm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Case 2:</a:t>
            </a:r>
            <a:r>
              <a:rPr lang="en-US" altLang="en-US" smtClean="0">
                <a:sym typeface="Symbol" panose="05050102010706020507" pitchFamily="18" charset="2"/>
              </a:rPr>
              <a:t>  Every term has a matching index.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Retrieve candidate tuples using index.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Then Union the results</a:t>
            </a:r>
          </a:p>
          <a:p>
            <a:pPr lvl="1"/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 smtClean="0">
                <a:sym typeface="Symbol" panose="05050102010706020507" pitchFamily="18" charset="2"/>
              </a:rPr>
              <a:t>Example :  consider </a:t>
            </a:r>
            <a:r>
              <a:rPr lang="en-US" altLang="en-US" i="1" smtClean="0">
                <a:solidFill>
                  <a:schemeClr val="accent2"/>
                </a:solidFill>
              </a:rPr>
              <a:t>day&lt;8/9/94 OR rname ='Joe'</a:t>
            </a:r>
          </a:p>
          <a:p>
            <a:pPr lvl="1"/>
            <a:r>
              <a:rPr lang="en-US" altLang="en-US" i="1" smtClean="0"/>
              <a:t>Assume two B+ tree indexes on day and rname.</a:t>
            </a:r>
          </a:p>
          <a:p>
            <a:pPr lvl="1"/>
            <a:r>
              <a:rPr lang="en-US" altLang="en-US" i="1" smtClean="0"/>
              <a:t>Retrieve tuples satisfying day &lt; 8/9/94</a:t>
            </a:r>
          </a:p>
          <a:p>
            <a:pPr lvl="1"/>
            <a:r>
              <a:rPr lang="en-US" altLang="en-US" i="1" smtClean="0"/>
              <a:t>Retrieve tuples satisfying rname = 'Joe'</a:t>
            </a:r>
          </a:p>
          <a:p>
            <a:pPr lvl="1"/>
            <a:r>
              <a:rPr lang="en-US" altLang="en-US" i="1" smtClean="0"/>
              <a:t>Union the retrieved tuples.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590800"/>
            <a:ext cx="7772400" cy="1104900"/>
          </a:xfrm>
        </p:spPr>
        <p:txBody>
          <a:bodyPr/>
          <a:lstStyle/>
          <a:p>
            <a:r>
              <a:rPr lang="en-US" altLang="en-US" smtClean="0"/>
              <a:t>Query Evaluation of  Projection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Algorithms  for Projection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2514600"/>
            <a:ext cx="8534400" cy="35814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expensive part is </a:t>
            </a:r>
            <a:r>
              <a:rPr lang="en-US" altLang="en-US" sz="2000" dirty="0">
                <a:solidFill>
                  <a:srgbClr val="0000FF"/>
                </a:solidFill>
              </a:rPr>
              <a:t>removing duplicates</a:t>
            </a:r>
            <a:r>
              <a:rPr lang="en-US" alt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SQL systems don’t remove duplicates unless keyword DISTINCT is specified in  query.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Sorting Approach</a:t>
            </a:r>
            <a:r>
              <a:rPr lang="en-US" altLang="en-US" sz="20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Sort on &lt;</a:t>
            </a:r>
            <a:r>
              <a:rPr lang="en-US" altLang="en-US" sz="1800" dirty="0" err="1"/>
              <a:t>sid</a:t>
            </a:r>
            <a:r>
              <a:rPr lang="en-US" altLang="en-US" sz="1800" dirty="0"/>
              <a:t>, bid&gt; and remove duplicates. </a:t>
            </a:r>
            <a:br>
              <a:rPr lang="en-US" altLang="en-US" sz="1800" dirty="0"/>
            </a:br>
            <a:r>
              <a:rPr lang="en-US" altLang="en-US" sz="1800" dirty="0"/>
              <a:t>(Can optimize this by dropping unwanted information while sorting.)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FF"/>
                </a:solidFill>
              </a:rPr>
              <a:t>Indexing </a:t>
            </a:r>
            <a:r>
              <a:rPr lang="en-US" altLang="en-US" sz="2000" dirty="0">
                <a:solidFill>
                  <a:srgbClr val="0000FF"/>
                </a:solidFill>
              </a:rPr>
              <a:t>Approach 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 If there is an index with both </a:t>
            </a:r>
            <a:r>
              <a:rPr lang="en-US" altLang="en-US" sz="1800" dirty="0" err="1"/>
              <a:t>R.sid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R.bid</a:t>
            </a:r>
            <a:r>
              <a:rPr lang="en-US" altLang="en-US" sz="1800" dirty="0"/>
              <a:t> in the search key, may be cheaper to sort data entries</a:t>
            </a:r>
            <a:r>
              <a:rPr lang="en-US" altLang="en-US" sz="1800" dirty="0" smtClean="0"/>
              <a:t>!</a:t>
            </a:r>
          </a:p>
          <a:p>
            <a:endParaRPr lang="en-US" altLang="en-US" sz="2200" dirty="0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191000" y="1066801"/>
            <a:ext cx="29972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SELECT</a:t>
            </a:r>
            <a:r>
              <a:rPr lang="en-US" altLang="en-US">
                <a:latin typeface="Book Antiqua" panose="02040602050305030304" pitchFamily="18" charset="0"/>
              </a:rPr>
              <a:t>   </a:t>
            </a:r>
            <a:r>
              <a:rPr lang="en-US" altLang="en-US" sz="2000">
                <a:solidFill>
                  <a:srgbClr val="0000FF"/>
                </a:solidFill>
                <a:latin typeface="Book Antiqua" panose="02040602050305030304" pitchFamily="18" charset="0"/>
              </a:rPr>
              <a:t>DISTINCT</a:t>
            </a:r>
            <a:endParaRPr lang="en-US" altLang="en-US">
              <a:solidFill>
                <a:srgbClr val="0000FF"/>
              </a:solidFill>
              <a:latin typeface="Book Antiqua" panose="02040602050305030304" pitchFamily="18" charset="0"/>
            </a:endParaRPr>
          </a:p>
          <a:p>
            <a:r>
              <a:rPr lang="en-US" altLang="en-US">
                <a:latin typeface="Book Antiqua" panose="02040602050305030304" pitchFamily="18" charset="0"/>
              </a:rPr>
              <a:t>               R.sid, R.bid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FROM</a:t>
            </a:r>
            <a:r>
              <a:rPr lang="en-US" altLang="en-US">
                <a:latin typeface="Book Antiqua" panose="02040602050305030304" pitchFamily="18" charset="0"/>
              </a:rPr>
              <a:t>     Reserves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43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590800"/>
            <a:ext cx="7772400" cy="1104900"/>
          </a:xfrm>
        </p:spPr>
        <p:txBody>
          <a:bodyPr/>
          <a:lstStyle/>
          <a:p>
            <a:r>
              <a:rPr lang="en-US" altLang="en-US" smtClean="0"/>
              <a:t>Query Evaluation of 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Schema for Examples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2895600"/>
            <a:ext cx="9067800" cy="3810000"/>
          </a:xfrm>
          <a:noFill/>
        </p:spPr>
        <p:txBody>
          <a:bodyPr/>
          <a:lstStyle/>
          <a:p>
            <a:r>
              <a:rPr lang="en-US" altLang="en-US" smtClean="0"/>
              <a:t>Similar to old schema; </a:t>
            </a:r>
            <a:r>
              <a:rPr lang="en-US" altLang="en-US" i="1" smtClean="0"/>
              <a:t>rname</a:t>
            </a:r>
            <a:r>
              <a:rPr lang="en-US" altLang="en-US" smtClean="0"/>
              <a:t> added for variations.</a:t>
            </a:r>
          </a:p>
          <a:p>
            <a:r>
              <a:rPr lang="en-US" altLang="en-US" smtClean="0"/>
              <a:t>Reserves:</a:t>
            </a:r>
          </a:p>
          <a:p>
            <a:pPr lvl="1">
              <a:buSzPct val="75000"/>
            </a:pPr>
            <a:r>
              <a:rPr lang="en-US" altLang="en-US" smtClean="0"/>
              <a:t>Each tuple is 40 bytes long,  100 tuples per page, 1000 pages.</a:t>
            </a:r>
          </a:p>
          <a:p>
            <a:r>
              <a:rPr lang="en-US" altLang="en-US" smtClean="0"/>
              <a:t>Sailors:</a:t>
            </a:r>
          </a:p>
          <a:p>
            <a:pPr lvl="1">
              <a:buSzPct val="75000"/>
            </a:pPr>
            <a:r>
              <a:rPr lang="en-US" altLang="en-US" smtClean="0"/>
              <a:t>Each tuple is 50 bytes long,  80 tuples per page, 500 pages. 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265363" y="1809750"/>
            <a:ext cx="8146462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Sailors (</a:t>
            </a:r>
            <a:r>
              <a:rPr lang="en-US" altLang="en-US" i="1" u="sng">
                <a:latin typeface="Book Antiqua" panose="02040602050305030304" pitchFamily="18" charset="0"/>
              </a:rPr>
              <a:t>sid</a:t>
            </a:r>
            <a:r>
              <a:rPr lang="en-US" altLang="en-US" u="sng">
                <a:latin typeface="Book Antiqua" panose="02040602050305030304" pitchFamily="18" charset="0"/>
              </a:rPr>
              <a:t>: integer</a:t>
            </a:r>
            <a:r>
              <a:rPr lang="en-US" altLang="en-US">
                <a:latin typeface="Book Antiqua" panose="02040602050305030304" pitchFamily="18" charset="0"/>
              </a:rPr>
              <a:t>, </a:t>
            </a:r>
            <a:r>
              <a:rPr lang="en-US" altLang="en-US" i="1">
                <a:latin typeface="Book Antiqua" panose="02040602050305030304" pitchFamily="18" charset="0"/>
              </a:rPr>
              <a:t>sname</a:t>
            </a:r>
            <a:r>
              <a:rPr lang="en-US" altLang="en-US">
                <a:latin typeface="Book Antiqua" panose="02040602050305030304" pitchFamily="18" charset="0"/>
              </a:rPr>
              <a:t>: string, </a:t>
            </a:r>
            <a:r>
              <a:rPr lang="en-US" altLang="en-US" i="1">
                <a:latin typeface="Book Antiqua" panose="02040602050305030304" pitchFamily="18" charset="0"/>
              </a:rPr>
              <a:t>rating</a:t>
            </a:r>
            <a:r>
              <a:rPr lang="en-US" altLang="en-US">
                <a:latin typeface="Book Antiqua" panose="02040602050305030304" pitchFamily="18" charset="0"/>
              </a:rPr>
              <a:t>: integer, </a:t>
            </a:r>
            <a:r>
              <a:rPr lang="en-US" altLang="en-US" i="1">
                <a:latin typeface="Book Antiqua" panose="02040602050305030304" pitchFamily="18" charset="0"/>
              </a:rPr>
              <a:t>age</a:t>
            </a:r>
            <a:r>
              <a:rPr lang="en-US" altLang="en-US">
                <a:latin typeface="Book Antiqua" panose="02040602050305030304" pitchFamily="18" charset="0"/>
              </a:rPr>
              <a:t>: real)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Reserves (</a:t>
            </a:r>
            <a:r>
              <a:rPr lang="en-US" altLang="en-US" i="1" u="sng">
                <a:latin typeface="Book Antiqua" panose="02040602050305030304" pitchFamily="18" charset="0"/>
              </a:rPr>
              <a:t>sid</a:t>
            </a:r>
            <a:r>
              <a:rPr lang="en-US" altLang="en-US" u="sng">
                <a:latin typeface="Book Antiqua" panose="02040602050305030304" pitchFamily="18" charset="0"/>
              </a:rPr>
              <a:t>: integer, </a:t>
            </a:r>
            <a:r>
              <a:rPr lang="en-US" altLang="en-US" i="1" u="sng">
                <a:latin typeface="Book Antiqua" panose="02040602050305030304" pitchFamily="18" charset="0"/>
              </a:rPr>
              <a:t>bid</a:t>
            </a:r>
            <a:r>
              <a:rPr lang="en-US" altLang="en-US" u="sng">
                <a:latin typeface="Book Antiqua" panose="02040602050305030304" pitchFamily="18" charset="0"/>
              </a:rPr>
              <a:t>: integer, </a:t>
            </a:r>
            <a:r>
              <a:rPr lang="en-US" altLang="en-US" i="1" u="sng">
                <a:latin typeface="Book Antiqua" panose="02040602050305030304" pitchFamily="18" charset="0"/>
              </a:rPr>
              <a:t>day</a:t>
            </a:r>
            <a:r>
              <a:rPr lang="en-US" altLang="en-US" u="sng">
                <a:latin typeface="Book Antiqua" panose="02040602050305030304" pitchFamily="18" charset="0"/>
              </a:rPr>
              <a:t>: dates</a:t>
            </a:r>
            <a:r>
              <a:rPr lang="en-US" altLang="en-US">
                <a:latin typeface="Book Antiqua" panose="02040602050305030304" pitchFamily="18" charset="0"/>
              </a:rPr>
              <a:t>, </a:t>
            </a:r>
            <a:r>
              <a:rPr lang="en-US" altLang="en-US" i="1">
                <a:latin typeface="Book Antiqua" panose="02040602050305030304" pitchFamily="18" charset="0"/>
              </a:rPr>
              <a:t>rname</a:t>
            </a:r>
            <a:r>
              <a:rPr lang="en-US" altLang="en-US">
                <a:latin typeface="Book Antiqua" panose="02040602050305030304" pitchFamily="18" charset="0"/>
              </a:rPr>
              <a:t>: string)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6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91000" y="487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763000" cy="1104900"/>
          </a:xfrm>
          <a:noFill/>
        </p:spPr>
        <p:txBody>
          <a:bodyPr/>
          <a:lstStyle/>
          <a:p>
            <a:r>
              <a:rPr lang="en-US" altLang="en-US" dirty="0" smtClean="0"/>
              <a:t> Query Evaluation Plan</a:t>
            </a:r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2038352" y="2752726"/>
            <a:ext cx="2603501" cy="3019425"/>
            <a:chOff x="4078" y="82"/>
            <a:chExt cx="1640" cy="1902"/>
          </a:xfrm>
        </p:grpSpPr>
        <p:sp>
          <p:nvSpPr>
            <p:cNvPr id="20487" name="Freeform 7"/>
            <p:cNvSpPr>
              <a:spLocks/>
            </p:cNvSpPr>
            <p:nvPr/>
          </p:nvSpPr>
          <p:spPr bwMode="auto">
            <a:xfrm>
              <a:off x="4317" y="599"/>
              <a:ext cx="68" cy="88"/>
            </a:xfrm>
            <a:custGeom>
              <a:avLst/>
              <a:gdLst>
                <a:gd name="T0" fmla="*/ 67 w 68"/>
                <a:gd name="T1" fmla="*/ 43 h 88"/>
                <a:gd name="T2" fmla="*/ 58 w 68"/>
                <a:gd name="T3" fmla="*/ 13 h 88"/>
                <a:gd name="T4" fmla="*/ 34 w 68"/>
                <a:gd name="T5" fmla="*/ 0 h 88"/>
                <a:gd name="T6" fmla="*/ 10 w 68"/>
                <a:gd name="T7" fmla="*/ 13 h 88"/>
                <a:gd name="T8" fmla="*/ 0 w 68"/>
                <a:gd name="T9" fmla="*/ 43 h 88"/>
                <a:gd name="T10" fmla="*/ 10 w 68"/>
                <a:gd name="T11" fmla="*/ 74 h 88"/>
                <a:gd name="T12" fmla="*/ 34 w 68"/>
                <a:gd name="T13" fmla="*/ 87 h 88"/>
                <a:gd name="T14" fmla="*/ 58 w 68"/>
                <a:gd name="T15" fmla="*/ 74 h 88"/>
                <a:gd name="T16" fmla="*/ 67 w 68"/>
                <a:gd name="T17" fmla="*/ 4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"/>
                <a:gd name="T28" fmla="*/ 0 h 88"/>
                <a:gd name="T29" fmla="*/ 68 w 68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" h="88">
                  <a:moveTo>
                    <a:pt x="67" y="43"/>
                  </a:moveTo>
                  <a:lnTo>
                    <a:pt x="58" y="13"/>
                  </a:lnTo>
                  <a:lnTo>
                    <a:pt x="34" y="0"/>
                  </a:lnTo>
                  <a:lnTo>
                    <a:pt x="10" y="13"/>
                  </a:lnTo>
                  <a:lnTo>
                    <a:pt x="0" y="43"/>
                  </a:lnTo>
                  <a:lnTo>
                    <a:pt x="10" y="74"/>
                  </a:lnTo>
                  <a:lnTo>
                    <a:pt x="34" y="87"/>
                  </a:lnTo>
                  <a:lnTo>
                    <a:pt x="58" y="74"/>
                  </a:lnTo>
                  <a:lnTo>
                    <a:pt x="67" y="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Freeform 8"/>
            <p:cNvSpPr>
              <a:spLocks/>
            </p:cNvSpPr>
            <p:nvPr/>
          </p:nvSpPr>
          <p:spPr bwMode="auto">
            <a:xfrm>
              <a:off x="4351" y="608"/>
              <a:ext cx="62" cy="1"/>
            </a:xfrm>
            <a:custGeom>
              <a:avLst/>
              <a:gdLst>
                <a:gd name="T0" fmla="*/ 0 w 62"/>
                <a:gd name="T1" fmla="*/ 0 h 1"/>
                <a:gd name="T2" fmla="*/ 61 w 62"/>
                <a:gd name="T3" fmla="*/ 0 h 1"/>
                <a:gd name="T4" fmla="*/ 0 w 62"/>
                <a:gd name="T5" fmla="*/ 0 h 1"/>
                <a:gd name="T6" fmla="*/ 0 60000 65536"/>
                <a:gd name="T7" fmla="*/ 0 60000 65536"/>
                <a:gd name="T8" fmla="*/ 0 60000 65536"/>
                <a:gd name="T9" fmla="*/ 0 w 62"/>
                <a:gd name="T10" fmla="*/ 0 h 1"/>
                <a:gd name="T11" fmla="*/ 62 w 6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1">
                  <a:moveTo>
                    <a:pt x="0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9"/>
            <p:cNvSpPr>
              <a:spLocks/>
            </p:cNvSpPr>
            <p:nvPr/>
          </p:nvSpPr>
          <p:spPr bwMode="auto">
            <a:xfrm>
              <a:off x="4698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  <a:gd name="T6" fmla="*/ 0 60000 65536"/>
                <a:gd name="T7" fmla="*/ 0 60000 65536"/>
                <a:gd name="T8" fmla="*/ 0 60000 65536"/>
                <a:gd name="T9" fmla="*/ 0 w 1"/>
                <a:gd name="T10" fmla="*/ 0 h 97"/>
                <a:gd name="T11" fmla="*/ 1 w 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Freeform 10"/>
            <p:cNvSpPr>
              <a:spLocks/>
            </p:cNvSpPr>
            <p:nvPr/>
          </p:nvSpPr>
          <p:spPr bwMode="auto">
            <a:xfrm>
              <a:off x="4750" y="90"/>
              <a:ext cx="1" cy="97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6 h 97"/>
                <a:gd name="T4" fmla="*/ 0 w 1"/>
                <a:gd name="T5" fmla="*/ 0 h 97"/>
                <a:gd name="T6" fmla="*/ 0 60000 65536"/>
                <a:gd name="T7" fmla="*/ 0 60000 65536"/>
                <a:gd name="T8" fmla="*/ 0 60000 65536"/>
                <a:gd name="T9" fmla="*/ 0 w 1"/>
                <a:gd name="T10" fmla="*/ 0 h 97"/>
                <a:gd name="T11" fmla="*/ 1 w 1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7">
                  <a:moveTo>
                    <a:pt x="0" y="0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Freeform 11"/>
            <p:cNvSpPr>
              <a:spLocks/>
            </p:cNvSpPr>
            <p:nvPr/>
          </p:nvSpPr>
          <p:spPr bwMode="auto">
            <a:xfrm>
              <a:off x="4673" y="82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2 w 103"/>
                <a:gd name="T3" fmla="*/ 0 h 1"/>
                <a:gd name="T4" fmla="*/ 0 w 103"/>
                <a:gd name="T5" fmla="*/ 0 h 1"/>
                <a:gd name="T6" fmla="*/ 0 60000 65536"/>
                <a:gd name="T7" fmla="*/ 0 60000 65536"/>
                <a:gd name="T8" fmla="*/ 0 60000 65536"/>
                <a:gd name="T9" fmla="*/ 0 w 103"/>
                <a:gd name="T10" fmla="*/ 0 h 1"/>
                <a:gd name="T11" fmla="*/ 103 w 10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">
                  <a:moveTo>
                    <a:pt x="0" y="0"/>
                  </a:move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767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  <a:gd name="T9" fmla="*/ 0 w 1"/>
                <a:gd name="T10" fmla="*/ 0 h 70"/>
                <a:gd name="T11" fmla="*/ 1 w 1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4974" y="1203"/>
              <a:ext cx="1" cy="70"/>
            </a:xfrm>
            <a:custGeom>
              <a:avLst/>
              <a:gdLst>
                <a:gd name="T0" fmla="*/ 0 w 1"/>
                <a:gd name="T1" fmla="*/ 0 h 70"/>
                <a:gd name="T2" fmla="*/ 0 w 1"/>
                <a:gd name="T3" fmla="*/ 69 h 70"/>
                <a:gd name="T4" fmla="*/ 0 w 1"/>
                <a:gd name="T5" fmla="*/ 0 h 70"/>
                <a:gd name="T6" fmla="*/ 0 60000 65536"/>
                <a:gd name="T7" fmla="*/ 0 60000 65536"/>
                <a:gd name="T8" fmla="*/ 0 60000 65536"/>
                <a:gd name="T9" fmla="*/ 0 w 1"/>
                <a:gd name="T10" fmla="*/ 0 h 70"/>
                <a:gd name="T11" fmla="*/ 1 w 1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0">
                  <a:moveTo>
                    <a:pt x="0" y="0"/>
                  </a:move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Freeform 14"/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0 h 70"/>
                <a:gd name="T2" fmla="*/ 207 w 208"/>
                <a:gd name="T3" fmla="*/ 69 h 70"/>
                <a:gd name="T4" fmla="*/ 0 w 208"/>
                <a:gd name="T5" fmla="*/ 0 h 70"/>
                <a:gd name="T6" fmla="*/ 0 60000 65536"/>
                <a:gd name="T7" fmla="*/ 0 60000 65536"/>
                <a:gd name="T8" fmla="*/ 0 60000 65536"/>
                <a:gd name="T9" fmla="*/ 0 w 208"/>
                <a:gd name="T10" fmla="*/ 0 h 70"/>
                <a:gd name="T11" fmla="*/ 208 w 20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0">
                  <a:moveTo>
                    <a:pt x="0" y="0"/>
                  </a:moveTo>
                  <a:lnTo>
                    <a:pt x="207" y="6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4767" y="1203"/>
              <a:ext cx="208" cy="70"/>
            </a:xfrm>
            <a:custGeom>
              <a:avLst/>
              <a:gdLst>
                <a:gd name="T0" fmla="*/ 0 w 208"/>
                <a:gd name="T1" fmla="*/ 69 h 70"/>
                <a:gd name="T2" fmla="*/ 207 w 208"/>
                <a:gd name="T3" fmla="*/ 0 h 70"/>
                <a:gd name="T4" fmla="*/ 0 w 208"/>
                <a:gd name="T5" fmla="*/ 69 h 70"/>
                <a:gd name="T6" fmla="*/ 0 60000 65536"/>
                <a:gd name="T7" fmla="*/ 0 60000 65536"/>
                <a:gd name="T8" fmla="*/ 0 60000 65536"/>
                <a:gd name="T9" fmla="*/ 0 w 208"/>
                <a:gd name="T10" fmla="*/ 0 h 70"/>
                <a:gd name="T11" fmla="*/ 208 w 20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0">
                  <a:moveTo>
                    <a:pt x="0" y="69"/>
                  </a:moveTo>
                  <a:lnTo>
                    <a:pt x="207" y="0"/>
                  </a:lnTo>
                  <a:lnTo>
                    <a:pt x="0" y="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16"/>
            <p:cNvSpPr>
              <a:spLocks/>
            </p:cNvSpPr>
            <p:nvPr/>
          </p:nvSpPr>
          <p:spPr bwMode="auto">
            <a:xfrm>
              <a:off x="4412" y="1487"/>
              <a:ext cx="399" cy="200"/>
            </a:xfrm>
            <a:custGeom>
              <a:avLst/>
              <a:gdLst>
                <a:gd name="T0" fmla="*/ 0 w 399"/>
                <a:gd name="T1" fmla="*/ 199 h 200"/>
                <a:gd name="T2" fmla="*/ 398 w 399"/>
                <a:gd name="T3" fmla="*/ 0 h 200"/>
                <a:gd name="T4" fmla="*/ 0 w 399"/>
                <a:gd name="T5" fmla="*/ 199 h 200"/>
                <a:gd name="T6" fmla="*/ 0 60000 65536"/>
                <a:gd name="T7" fmla="*/ 0 60000 65536"/>
                <a:gd name="T8" fmla="*/ 0 60000 65536"/>
                <a:gd name="T9" fmla="*/ 0 w 399"/>
                <a:gd name="T10" fmla="*/ 0 h 200"/>
                <a:gd name="T11" fmla="*/ 399 w 399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" h="200">
                  <a:moveTo>
                    <a:pt x="0" y="199"/>
                  </a:moveTo>
                  <a:lnTo>
                    <a:pt x="398" y="0"/>
                  </a:lnTo>
                  <a:lnTo>
                    <a:pt x="0" y="1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Freeform 17"/>
            <p:cNvSpPr>
              <a:spLocks/>
            </p:cNvSpPr>
            <p:nvPr/>
          </p:nvSpPr>
          <p:spPr bwMode="auto">
            <a:xfrm>
              <a:off x="4957" y="1487"/>
              <a:ext cx="408" cy="200"/>
            </a:xfrm>
            <a:custGeom>
              <a:avLst/>
              <a:gdLst>
                <a:gd name="T0" fmla="*/ 0 w 408"/>
                <a:gd name="T1" fmla="*/ 0 h 200"/>
                <a:gd name="T2" fmla="*/ 407 w 408"/>
                <a:gd name="T3" fmla="*/ 199 h 200"/>
                <a:gd name="T4" fmla="*/ 0 w 408"/>
                <a:gd name="T5" fmla="*/ 0 h 200"/>
                <a:gd name="T6" fmla="*/ 0 60000 65536"/>
                <a:gd name="T7" fmla="*/ 0 60000 65536"/>
                <a:gd name="T8" fmla="*/ 0 60000 65536"/>
                <a:gd name="T9" fmla="*/ 0 w 408"/>
                <a:gd name="T10" fmla="*/ 0 h 200"/>
                <a:gd name="T11" fmla="*/ 408 w 4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200">
                  <a:moveTo>
                    <a:pt x="0" y="0"/>
                  </a:moveTo>
                  <a:lnTo>
                    <a:pt x="407" y="19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4872" y="806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1 h 312"/>
                <a:gd name="T4" fmla="*/ 0 w 1"/>
                <a:gd name="T5" fmla="*/ 0 h 312"/>
                <a:gd name="T6" fmla="*/ 0 60000 65536"/>
                <a:gd name="T7" fmla="*/ 0 60000 65536"/>
                <a:gd name="T8" fmla="*/ 0 60000 65536"/>
                <a:gd name="T9" fmla="*/ 0 w 1"/>
                <a:gd name="T10" fmla="*/ 0 h 312"/>
                <a:gd name="T11" fmla="*/ 1 w 1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12">
                  <a:moveTo>
                    <a:pt x="0" y="0"/>
                  </a:moveTo>
                  <a:lnTo>
                    <a:pt x="0" y="31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4872" y="289"/>
              <a:ext cx="1" cy="286"/>
            </a:xfrm>
            <a:custGeom>
              <a:avLst/>
              <a:gdLst>
                <a:gd name="T0" fmla="*/ 0 w 1"/>
                <a:gd name="T1" fmla="*/ 0 h 286"/>
                <a:gd name="T2" fmla="*/ 0 w 1"/>
                <a:gd name="T3" fmla="*/ 285 h 286"/>
                <a:gd name="T4" fmla="*/ 0 w 1"/>
                <a:gd name="T5" fmla="*/ 0 h 286"/>
                <a:gd name="T6" fmla="*/ 0 60000 65536"/>
                <a:gd name="T7" fmla="*/ 0 60000 65536"/>
                <a:gd name="T8" fmla="*/ 0 60000 65536"/>
                <a:gd name="T9" fmla="*/ 0 w 1"/>
                <a:gd name="T10" fmla="*/ 0 h 286"/>
                <a:gd name="T11" fmla="*/ 1 w 1"/>
                <a:gd name="T12" fmla="*/ 286 h 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6">
                  <a:moveTo>
                    <a:pt x="0" y="0"/>
                  </a:moveTo>
                  <a:lnTo>
                    <a:pt x="0" y="28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20"/>
            <p:cNvSpPr>
              <a:spLocks/>
            </p:cNvSpPr>
            <p:nvPr/>
          </p:nvSpPr>
          <p:spPr bwMode="auto">
            <a:xfrm>
              <a:off x="4853" y="632"/>
              <a:ext cx="45" cy="93"/>
            </a:xfrm>
            <a:custGeom>
              <a:avLst/>
              <a:gdLst>
                <a:gd name="T0" fmla="*/ 0 w 45"/>
                <a:gd name="T1" fmla="*/ 92 h 93"/>
                <a:gd name="T2" fmla="*/ 44 w 45"/>
                <a:gd name="T3" fmla="*/ 0 h 93"/>
                <a:gd name="T4" fmla="*/ 0 w 45"/>
                <a:gd name="T5" fmla="*/ 92 h 93"/>
                <a:gd name="T6" fmla="*/ 0 60000 65536"/>
                <a:gd name="T7" fmla="*/ 0 60000 65536"/>
                <a:gd name="T8" fmla="*/ 0 60000 65536"/>
                <a:gd name="T9" fmla="*/ 0 w 45"/>
                <a:gd name="T10" fmla="*/ 0 h 93"/>
                <a:gd name="T11" fmla="*/ 45 w 45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93">
                  <a:moveTo>
                    <a:pt x="0" y="92"/>
                  </a:moveTo>
                  <a:lnTo>
                    <a:pt x="44" y="0"/>
                  </a:lnTo>
                  <a:lnTo>
                    <a:pt x="0" y="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4897" y="639"/>
              <a:ext cx="43" cy="86"/>
            </a:xfrm>
            <a:custGeom>
              <a:avLst/>
              <a:gdLst>
                <a:gd name="T0" fmla="*/ 0 w 43"/>
                <a:gd name="T1" fmla="*/ 0 h 86"/>
                <a:gd name="T2" fmla="*/ 42 w 43"/>
                <a:gd name="T3" fmla="*/ 85 h 86"/>
                <a:gd name="T4" fmla="*/ 0 w 43"/>
                <a:gd name="T5" fmla="*/ 0 h 86"/>
                <a:gd name="T6" fmla="*/ 0 60000 65536"/>
                <a:gd name="T7" fmla="*/ 0 60000 65536"/>
                <a:gd name="T8" fmla="*/ 0 60000 65536"/>
                <a:gd name="T9" fmla="*/ 0 w 43"/>
                <a:gd name="T10" fmla="*/ 0 h 86"/>
                <a:gd name="T11" fmla="*/ 43 w 43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86">
                  <a:moveTo>
                    <a:pt x="0" y="0"/>
                  </a:moveTo>
                  <a:lnTo>
                    <a:pt x="42" y="8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4078" y="1763"/>
              <a:ext cx="72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5143" y="1754"/>
              <a:ext cx="5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4657" y="1344"/>
              <a:ext cx="5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sid=sid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4373" y="661"/>
              <a:ext cx="5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bid=100 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4944" y="644"/>
              <a:ext cx="6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rating &gt; 5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4728" y="152"/>
              <a:ext cx="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</p:grpSp>
      <p:sp>
        <p:nvSpPr>
          <p:cNvPr id="20486" name="Rectangle 29"/>
          <p:cNvSpPr>
            <a:spLocks noChangeArrowheads="1"/>
          </p:cNvSpPr>
          <p:nvPr/>
        </p:nvSpPr>
        <p:spPr bwMode="auto">
          <a:xfrm>
            <a:off x="5880098" y="1752601"/>
            <a:ext cx="4178301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i="1" u="sng" dirty="0">
                <a:solidFill>
                  <a:schemeClr val="accent2"/>
                </a:solidFill>
                <a:latin typeface="Book Antiqua" panose="02040602050305030304" pitchFamily="18" charset="0"/>
              </a:rPr>
              <a:t>Query Plan Execution: 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Each operator typically implemented using a `pull’ interface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when an operator is `pulled’ for next output tuples, it `pulls’ on its inputs and computes them.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474" y="1371600"/>
            <a:ext cx="503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s.sname</a:t>
            </a:r>
            <a:endParaRPr lang="en-US" sz="2000" dirty="0" smtClean="0"/>
          </a:p>
          <a:p>
            <a:r>
              <a:rPr lang="en-US" sz="2000" dirty="0" smtClean="0"/>
              <a:t>From Reserves r, Sailors s</a:t>
            </a:r>
          </a:p>
          <a:p>
            <a:r>
              <a:rPr lang="en-US" sz="2000" dirty="0" smtClean="0"/>
              <a:t>Where </a:t>
            </a:r>
            <a:r>
              <a:rPr lang="en-US" sz="2000" dirty="0" err="1" smtClean="0"/>
              <a:t>r.sid</a:t>
            </a:r>
            <a:r>
              <a:rPr lang="en-US" sz="2000" dirty="0" smtClean="0"/>
              <a:t>=</a:t>
            </a:r>
            <a:r>
              <a:rPr lang="en-US" sz="2000" dirty="0" err="1" smtClean="0"/>
              <a:t>s.sid</a:t>
            </a:r>
            <a:r>
              <a:rPr lang="en-US" sz="2000" dirty="0" smtClean="0"/>
              <a:t> and </a:t>
            </a:r>
            <a:r>
              <a:rPr lang="en-US" sz="2000" dirty="0" err="1" smtClean="0"/>
              <a:t>r.bid</a:t>
            </a:r>
            <a:r>
              <a:rPr lang="en-US" sz="2000" dirty="0" smtClean="0"/>
              <a:t>=100 and </a:t>
            </a:r>
            <a:r>
              <a:rPr lang="en-US" sz="2000" dirty="0" err="1" smtClean="0"/>
              <a:t>s.rating</a:t>
            </a:r>
            <a:r>
              <a:rPr lang="en-US" sz="2000" dirty="0" smtClean="0"/>
              <a:t>&gt;5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4464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7772400" cy="1104900"/>
          </a:xfrm>
          <a:noFill/>
        </p:spPr>
        <p:txBody>
          <a:bodyPr/>
          <a:lstStyle/>
          <a:p>
            <a:r>
              <a:rPr lang="en-US" altLang="en-US" sz="3600"/>
              <a:t>Equality Joins With One Join Column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9067800" cy="34290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algebra: R       S.  Common!  Must be carefully optimized.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R      S is large</a:t>
            </a:r>
            <a:r>
              <a:rPr lang="en-US" altLang="en-US" sz="2400" dirty="0"/>
              <a:t>; so R     S followed by a selection is inefficient.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Assume: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 pages of R,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tuples per page (i.e., number of tuples of R = M *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), </a:t>
            </a:r>
            <a:br>
              <a:rPr lang="en-US" altLang="en-US" sz="2000" dirty="0"/>
            </a:br>
            <a:r>
              <a:rPr lang="en-US" altLang="en-US" sz="2000" dirty="0"/>
              <a:t>N pages of S, 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S</a:t>
            </a:r>
            <a:r>
              <a:rPr lang="en-US" altLang="en-US" sz="2000" dirty="0"/>
              <a:t> tuples per page (i.e., number of tuples of S = N *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S</a:t>
            </a:r>
            <a:r>
              <a:rPr lang="en-US" altLang="en-US" sz="2000" dirty="0"/>
              <a:t>),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dirty="0"/>
              <a:t>In our examples, R is Reserves and S is Sailors.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Cost metric</a:t>
            </a:r>
            <a:r>
              <a:rPr lang="en-US" altLang="en-US" sz="2400" dirty="0"/>
              <a:t>:  # of I/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.  We will ignore output costs.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3714751" y="1123950"/>
            <a:ext cx="4392613" cy="119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Book Antiqua" panose="02040602050305030304" pitchFamily="18" charset="0"/>
              </a:rPr>
              <a:t>SELECT</a:t>
            </a:r>
            <a:r>
              <a:rPr lang="en-US" altLang="en-US">
                <a:latin typeface="Book Antiqua" panose="02040602050305030304" pitchFamily="18" charset="0"/>
              </a:rPr>
              <a:t>  *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FROM</a:t>
            </a:r>
            <a:r>
              <a:rPr lang="en-US" altLang="en-US">
                <a:latin typeface="Book Antiqua" panose="02040602050305030304" pitchFamily="18" charset="0"/>
              </a:rPr>
              <a:t>     Reserves R1, Sailors S1</a:t>
            </a:r>
          </a:p>
          <a:p>
            <a:r>
              <a:rPr lang="en-US" altLang="en-US" sz="2000">
                <a:latin typeface="Book Antiqua" panose="02040602050305030304" pitchFamily="18" charset="0"/>
              </a:rPr>
              <a:t>WHERE</a:t>
            </a:r>
            <a:r>
              <a:rPr lang="en-US" altLang="en-US">
                <a:latin typeface="Book Antiqua" panose="02040602050305030304" pitchFamily="18" charset="0"/>
              </a:rPr>
              <a:t>  R1.sid=S1.sid</a:t>
            </a:r>
          </a:p>
        </p:txBody>
      </p:sp>
      <p:graphicFrame>
        <p:nvGraphicFramePr>
          <p:cNvPr id="205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498724"/>
              </p:ext>
            </p:extLst>
          </p:nvPr>
        </p:nvGraphicFramePr>
        <p:xfrm>
          <a:off x="3476625" y="2724150"/>
          <a:ext cx="4651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465120" imgH="299880" progId="Equation.3">
                  <p:embed/>
                </p:oleObj>
              </mc:Choice>
              <mc:Fallback>
                <p:oleObj name="Equation" r:id="rId4" imgW="465120" imgH="299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724150"/>
                        <a:ext cx="4651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548979"/>
              </p:ext>
            </p:extLst>
          </p:nvPr>
        </p:nvGraphicFramePr>
        <p:xfrm>
          <a:off x="4154489" y="3352800"/>
          <a:ext cx="5984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598320" imgH="598320" progId="Equation.3">
                  <p:embed/>
                </p:oleObj>
              </mc:Choice>
              <mc:Fallback>
                <p:oleObj name="Equation" r:id="rId6" imgW="598320" imgH="598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9" y="3352800"/>
                        <a:ext cx="59848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08967"/>
              </p:ext>
            </p:extLst>
          </p:nvPr>
        </p:nvGraphicFramePr>
        <p:xfrm>
          <a:off x="2047875" y="3352800"/>
          <a:ext cx="5984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8" imgW="598320" imgH="598320" progId="Equation.3">
                  <p:embed/>
                </p:oleObj>
              </mc:Choice>
              <mc:Fallback>
                <p:oleObj name="Equation" r:id="rId8" imgW="598320" imgH="598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352800"/>
                        <a:ext cx="5984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Typical Choices for Joins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Nested Loops Join</a:t>
            </a:r>
          </a:p>
          <a:p>
            <a:pPr lvl="1"/>
            <a:r>
              <a:rPr lang="en-US" altLang="en-US" dirty="0" smtClean="0"/>
              <a:t>Simple Nested Loops Join:   Tuple-oriented</a:t>
            </a:r>
          </a:p>
          <a:p>
            <a:pPr lvl="1"/>
            <a:r>
              <a:rPr lang="en-US" altLang="en-US" dirty="0" smtClean="0"/>
              <a:t>Simple Nested Loops Join:   Page-oriented</a:t>
            </a:r>
          </a:p>
          <a:p>
            <a:pPr lvl="1"/>
            <a:r>
              <a:rPr lang="en-US" altLang="en-US" dirty="0" smtClean="0"/>
              <a:t>Block Nested Loops Join</a:t>
            </a:r>
          </a:p>
          <a:p>
            <a:pPr lvl="1"/>
            <a:r>
              <a:rPr lang="en-US" altLang="en-US" dirty="0" smtClean="0"/>
              <a:t>Index Nested Loops Join</a:t>
            </a:r>
          </a:p>
          <a:p>
            <a:r>
              <a:rPr lang="en-US" altLang="en-US" dirty="0" smtClean="0"/>
              <a:t>Sort Merge Join  (will not be discussed)</a:t>
            </a:r>
          </a:p>
          <a:p>
            <a:r>
              <a:rPr lang="en-US" altLang="en-US" dirty="0" smtClean="0"/>
              <a:t>Hash Join (will not </a:t>
            </a:r>
            <a:r>
              <a:rPr lang="en-US" altLang="en-US" smtClean="0"/>
              <a:t>be discussed)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Simple Nested Loops Join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2667000"/>
            <a:ext cx="9144000" cy="3733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Tuple-oriented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rgbClr val="0000FF"/>
                </a:solidFill>
              </a:rPr>
              <a:t>tuple</a:t>
            </a:r>
            <a:r>
              <a:rPr lang="en-US" altLang="en-US" sz="2400" dirty="0"/>
              <a:t> in </a:t>
            </a:r>
            <a:r>
              <a:rPr lang="en-US" altLang="en-US" sz="2400" i="1" dirty="0">
                <a:solidFill>
                  <a:srgbClr val="0000FF"/>
                </a:solidFill>
              </a:rPr>
              <a:t>outer</a:t>
            </a:r>
            <a:r>
              <a:rPr lang="en-US" altLang="en-US" sz="2400" dirty="0">
                <a:solidFill>
                  <a:srgbClr val="0000FF"/>
                </a:solidFill>
              </a:rPr>
              <a:t> relation R</a:t>
            </a:r>
            <a:r>
              <a:rPr lang="en-US" altLang="en-US" sz="2400" dirty="0"/>
              <a:t>, we scan </a:t>
            </a:r>
            <a:r>
              <a:rPr lang="en-US" altLang="en-US" sz="2400" i="1" dirty="0">
                <a:solidFill>
                  <a:srgbClr val="0000FF"/>
                </a:solidFill>
              </a:rPr>
              <a:t>inner</a:t>
            </a:r>
            <a:r>
              <a:rPr lang="en-US" altLang="en-US" sz="2400" dirty="0">
                <a:solidFill>
                  <a:srgbClr val="0000FF"/>
                </a:solidFill>
              </a:rPr>
              <a:t> relation S</a:t>
            </a:r>
            <a:r>
              <a:rPr lang="en-US" altLang="en-US" sz="2400" dirty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dirty="0">
                <a:solidFill>
                  <a:schemeClr val="accent2"/>
                </a:solidFill>
              </a:rPr>
              <a:t>Cost:  M +  </a:t>
            </a:r>
            <a:r>
              <a:rPr lang="en-US" altLang="en-US" sz="2000" dirty="0" err="1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 err="1">
                <a:solidFill>
                  <a:schemeClr val="accent2"/>
                </a:solidFill>
              </a:rPr>
              <a:t>R</a:t>
            </a:r>
            <a:r>
              <a:rPr lang="en-US" altLang="en-US" sz="2000" dirty="0">
                <a:solidFill>
                  <a:schemeClr val="accent2"/>
                </a:solidFill>
              </a:rPr>
              <a:t> * M * N  </a:t>
            </a:r>
            <a:r>
              <a:rPr lang="en-US" altLang="en-US" sz="2000" dirty="0"/>
              <a:t>=  1000 + 100*1000*500  I/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Page-oriented:</a:t>
            </a:r>
            <a:r>
              <a:rPr lang="en-US" altLang="en-US" sz="2400" dirty="0"/>
              <a:t>  </a:t>
            </a:r>
            <a:br>
              <a:rPr lang="en-US" altLang="en-US" sz="2400" dirty="0"/>
            </a:br>
            <a:r>
              <a:rPr lang="en-US" altLang="en-US" sz="2400" dirty="0"/>
              <a:t>For each </a:t>
            </a:r>
            <a:r>
              <a:rPr lang="en-US" altLang="en-US" sz="2400" i="1" dirty="0"/>
              <a:t>page</a:t>
            </a:r>
            <a:r>
              <a:rPr lang="en-US" altLang="en-US" sz="2400" dirty="0"/>
              <a:t> of R, get each </a:t>
            </a:r>
            <a:r>
              <a:rPr lang="en-US" altLang="en-US" sz="2400" i="1" dirty="0"/>
              <a:t>page</a:t>
            </a:r>
            <a:r>
              <a:rPr lang="en-US" altLang="en-US" sz="2400" dirty="0"/>
              <a:t> of S, and write out matching pairs of tuples  &lt;r, s&gt;, where r is in R-page and S is in S-page.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Cost 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Scan of outer pages  +    for each page of outer, scan of inner </a:t>
            </a:r>
            <a:r>
              <a:rPr lang="en-US" altLang="en-US" sz="2000" dirty="0" smtClean="0"/>
              <a:t>relation pages.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Cost  =     M    +     M * N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Cost  =    1000 +    1000*500  IOs.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dirty="0"/>
              <a:t>smaller relation (S) is outer, cost = 500 + 500*1000  IOs</a:t>
            </a:r>
            <a:r>
              <a:rPr lang="en-US" altLang="en-US" sz="2000" dirty="0" smtClean="0"/>
              <a:t>. </a:t>
            </a:r>
            <a:r>
              <a:rPr lang="en-US" altLang="en-US" sz="2000" dirty="0" smtClean="0">
                <a:sym typeface="Wingdings" panose="05000000000000000000" pitchFamily="2" charset="2"/>
              </a:rPr>
              <a:t> a bit cheaper!</a:t>
            </a:r>
            <a:endParaRPr lang="en-US" altLang="en-US" sz="2000" dirty="0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2133601" y="1219200"/>
            <a:ext cx="6524625" cy="119380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foreach </a:t>
            </a:r>
            <a:r>
              <a:rPr lang="en-US" altLang="en-US" b="1" i="1" u="sng">
                <a:solidFill>
                  <a:schemeClr val="accent2"/>
                </a:solidFill>
                <a:latin typeface="Book Antiqua" panose="02040602050305030304" pitchFamily="18" charset="0"/>
              </a:rPr>
              <a:t>tuple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 r in R do</a:t>
            </a:r>
          </a:p>
          <a:p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	foreach </a:t>
            </a:r>
            <a:r>
              <a:rPr lang="en-US" altLang="en-US" b="1" i="1" u="sng">
                <a:solidFill>
                  <a:schemeClr val="accent2"/>
                </a:solidFill>
                <a:latin typeface="Book Antiqua" panose="02040602050305030304" pitchFamily="18" charset="0"/>
              </a:rPr>
              <a:t>tuple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 s in S do</a:t>
            </a:r>
          </a:p>
          <a:p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		if r</a:t>
            </a:r>
            <a:r>
              <a:rPr lang="en-US" altLang="en-US" baseline="-10000">
                <a:solidFill>
                  <a:schemeClr val="folHlink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 == s</a:t>
            </a:r>
            <a:r>
              <a:rPr lang="en-US" altLang="en-US" baseline="-10000">
                <a:solidFill>
                  <a:schemeClr val="folHlink"/>
                </a:solidFill>
                <a:latin typeface="Book Antiqua" panose="02040602050305030304" pitchFamily="18" charset="0"/>
              </a:rPr>
              <a:t>j 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 then add &lt;r, s&gt; to result</a:t>
            </a:r>
          </a:p>
        </p:txBody>
      </p:sp>
      <p:grpSp>
        <p:nvGrpSpPr>
          <p:cNvPr id="4104" name="Group 7"/>
          <p:cNvGrpSpPr>
            <a:grpSpLocks/>
          </p:cNvGrpSpPr>
          <p:nvPr/>
        </p:nvGrpSpPr>
        <p:grpSpPr bwMode="auto">
          <a:xfrm>
            <a:off x="9296400" y="381000"/>
            <a:ext cx="1131888" cy="990600"/>
            <a:chOff x="4694" y="1008"/>
            <a:chExt cx="713" cy="624"/>
          </a:xfrm>
        </p:grpSpPr>
        <p:graphicFrame>
          <p:nvGraphicFramePr>
            <p:cNvPr id="409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96" y="1008"/>
            <a:ext cx="29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4" imgW="465120" imgH="299880" progId="Equation.3">
                    <p:embed/>
                  </p:oleObj>
                </mc:Choice>
                <mc:Fallback>
                  <p:oleObj name="Equation" r:id="rId4" imgW="465120" imgH="299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08"/>
                          <a:ext cx="293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4800" y="1152"/>
              <a:ext cx="24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5040" y="1152"/>
              <a:ext cx="24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4694" y="134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5184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6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Block Nested Loops Join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915400" cy="24384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One page as input buffer for scanning inner S,    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One page as the output buffer,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Remaining pages to hold ``block’’ of outer R.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dirty="0">
                <a:solidFill>
                  <a:schemeClr val="folHlink"/>
                </a:solidFill>
              </a:rPr>
              <a:t>For each matching tuple r in R-block, s in S-page, </a:t>
            </a:r>
          </a:p>
          <a:p>
            <a:pPr lvl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</a:rPr>
              <a:t>             add   &lt;r, s&gt; to result. 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 dirty="0">
                <a:solidFill>
                  <a:schemeClr val="folHlink"/>
                </a:solidFill>
              </a:rPr>
              <a:t>Then read next R-block, scan S again.  Etc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3048000" y="3995738"/>
            <a:ext cx="5984876" cy="2405062"/>
            <a:chOff x="1138" y="2417"/>
            <a:chExt cx="3770" cy="1515"/>
          </a:xfrm>
        </p:grpSpPr>
        <p:grpSp>
          <p:nvGrpSpPr>
            <p:cNvPr id="5131" name="Group 5"/>
            <p:cNvGrpSpPr>
              <a:grpSpLocks/>
            </p:cNvGrpSpPr>
            <p:nvPr/>
          </p:nvGrpSpPr>
          <p:grpSpPr bwMode="auto">
            <a:xfrm>
              <a:off x="1152" y="2644"/>
              <a:ext cx="528" cy="1273"/>
              <a:chOff x="1152" y="2644"/>
              <a:chExt cx="528" cy="1273"/>
            </a:xfrm>
          </p:grpSpPr>
          <p:sp>
            <p:nvSpPr>
              <p:cNvPr id="5163" name="Oval 6"/>
              <p:cNvSpPr>
                <a:spLocks noChangeArrowheads="1"/>
              </p:cNvSpPr>
              <p:nvPr/>
            </p:nvSpPr>
            <p:spPr bwMode="auto">
              <a:xfrm>
                <a:off x="1156" y="2644"/>
                <a:ext cx="520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64" name="Line 7"/>
              <p:cNvSpPr>
                <a:spLocks noChangeShapeType="1"/>
              </p:cNvSpPr>
              <p:nvPr/>
            </p:nvSpPr>
            <p:spPr bwMode="auto">
              <a:xfrm>
                <a:off x="115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Line 8"/>
              <p:cNvSpPr>
                <a:spLocks noChangeShapeType="1"/>
              </p:cNvSpPr>
              <p:nvPr/>
            </p:nvSpPr>
            <p:spPr bwMode="auto">
              <a:xfrm>
                <a:off x="1680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Arc 9"/>
              <p:cNvSpPr>
                <a:spLocks/>
              </p:cNvSpPr>
              <p:nvPr/>
            </p:nvSpPr>
            <p:spPr bwMode="auto">
              <a:xfrm>
                <a:off x="1153" y="3843"/>
                <a:ext cx="520" cy="74"/>
              </a:xfrm>
              <a:custGeom>
                <a:avLst/>
                <a:gdLst>
                  <a:gd name="T0" fmla="*/ 6 w 43200"/>
                  <a:gd name="T1" fmla="*/ 0 h 22202"/>
                  <a:gd name="T2" fmla="*/ 0 w 43200"/>
                  <a:gd name="T3" fmla="*/ 0 h 22202"/>
                  <a:gd name="T4" fmla="*/ 3 w 43200"/>
                  <a:gd name="T5" fmla="*/ 0 h 222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02"/>
                  <a:gd name="T11" fmla="*/ 43200 w 43200"/>
                  <a:gd name="T12" fmla="*/ 22202 h 222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2" name="Rectangle 10"/>
            <p:cNvSpPr>
              <a:spLocks noChangeArrowheads="1"/>
            </p:cNvSpPr>
            <p:nvPr/>
          </p:nvSpPr>
          <p:spPr bwMode="auto">
            <a:xfrm>
              <a:off x="1828" y="2548"/>
              <a:ext cx="2152" cy="1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3" name="Rectangle 11"/>
            <p:cNvSpPr>
              <a:spLocks noChangeArrowheads="1"/>
            </p:cNvSpPr>
            <p:nvPr/>
          </p:nvSpPr>
          <p:spPr bwMode="auto">
            <a:xfrm>
              <a:off x="1300" y="2836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4" name="Rectangle 12"/>
            <p:cNvSpPr>
              <a:spLocks noChangeArrowheads="1"/>
            </p:cNvSpPr>
            <p:nvPr/>
          </p:nvSpPr>
          <p:spPr bwMode="auto">
            <a:xfrm>
              <a:off x="1300" y="3124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5" name="Rectangle 13"/>
            <p:cNvSpPr>
              <a:spLocks noChangeArrowheads="1"/>
            </p:cNvSpPr>
            <p:nvPr/>
          </p:nvSpPr>
          <p:spPr bwMode="auto">
            <a:xfrm>
              <a:off x="1300" y="3604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6" name="Rectangle 14"/>
            <p:cNvSpPr>
              <a:spLocks noChangeArrowheads="1"/>
            </p:cNvSpPr>
            <p:nvPr/>
          </p:nvSpPr>
          <p:spPr bwMode="auto">
            <a:xfrm>
              <a:off x="1186" y="3242"/>
              <a:ext cx="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. . .</a:t>
              </a:r>
            </a:p>
          </p:txBody>
        </p:sp>
        <p:sp>
          <p:nvSpPr>
            <p:cNvPr id="5137" name="Rectangle 15"/>
            <p:cNvSpPr>
              <a:spLocks noChangeArrowheads="1"/>
            </p:cNvSpPr>
            <p:nvPr/>
          </p:nvSpPr>
          <p:spPr bwMode="auto">
            <a:xfrm>
              <a:off x="2212" y="2884"/>
              <a:ext cx="1384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8" name="Rectangle 16"/>
            <p:cNvSpPr>
              <a:spLocks noChangeArrowheads="1"/>
            </p:cNvSpPr>
            <p:nvPr/>
          </p:nvSpPr>
          <p:spPr bwMode="auto">
            <a:xfrm>
              <a:off x="2260" y="2932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9" name="Rectangle 17"/>
            <p:cNvSpPr>
              <a:spLocks noChangeArrowheads="1"/>
            </p:cNvSpPr>
            <p:nvPr/>
          </p:nvSpPr>
          <p:spPr bwMode="auto">
            <a:xfrm>
              <a:off x="2548" y="2932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0" name="Rectangle 18"/>
            <p:cNvSpPr>
              <a:spLocks noChangeArrowheads="1"/>
            </p:cNvSpPr>
            <p:nvPr/>
          </p:nvSpPr>
          <p:spPr bwMode="auto">
            <a:xfrm>
              <a:off x="2818" y="2810"/>
              <a:ext cx="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1">
                  <a:solidFill>
                    <a:schemeClr val="tx2"/>
                  </a:solidFill>
                  <a:latin typeface="Book Antiqua" panose="02040602050305030304" pitchFamily="18" charset="0"/>
                </a:rPr>
                <a:t>. . .</a:t>
              </a:r>
            </a:p>
          </p:txBody>
        </p:sp>
        <p:sp>
          <p:nvSpPr>
            <p:cNvPr id="5141" name="Rectangle 19"/>
            <p:cNvSpPr>
              <a:spLocks noChangeArrowheads="1"/>
            </p:cNvSpPr>
            <p:nvPr/>
          </p:nvSpPr>
          <p:spPr bwMode="auto">
            <a:xfrm>
              <a:off x="3268" y="2932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2" name="Rectangle 20"/>
            <p:cNvSpPr>
              <a:spLocks noChangeArrowheads="1"/>
            </p:cNvSpPr>
            <p:nvPr/>
          </p:nvSpPr>
          <p:spPr bwMode="auto">
            <a:xfrm>
              <a:off x="2212" y="3508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3" name="Rectangle 21"/>
            <p:cNvSpPr>
              <a:spLocks noChangeArrowheads="1"/>
            </p:cNvSpPr>
            <p:nvPr/>
          </p:nvSpPr>
          <p:spPr bwMode="auto">
            <a:xfrm>
              <a:off x="3412" y="3508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4" name="Line 22"/>
            <p:cNvSpPr>
              <a:spLocks noChangeShapeType="1"/>
            </p:cNvSpPr>
            <p:nvPr/>
          </p:nvSpPr>
          <p:spPr bwMode="auto">
            <a:xfrm>
              <a:off x="1684" y="302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3"/>
            <p:cNvSpPr>
              <a:spLocks noChangeShapeType="1"/>
            </p:cNvSpPr>
            <p:nvPr/>
          </p:nvSpPr>
          <p:spPr bwMode="auto">
            <a:xfrm>
              <a:off x="1684" y="3600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4"/>
            <p:cNvSpPr>
              <a:spLocks noChangeShapeType="1"/>
            </p:cNvSpPr>
            <p:nvPr/>
          </p:nvSpPr>
          <p:spPr bwMode="auto">
            <a:xfrm>
              <a:off x="3604" y="3600"/>
              <a:ext cx="61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Rectangle 25"/>
            <p:cNvSpPr>
              <a:spLocks noChangeArrowheads="1"/>
            </p:cNvSpPr>
            <p:nvPr/>
          </p:nvSpPr>
          <p:spPr bwMode="auto">
            <a:xfrm>
              <a:off x="1138" y="2417"/>
              <a:ext cx="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2"/>
                  </a:solidFill>
                  <a:latin typeface="Book Antiqua" panose="02040602050305030304" pitchFamily="18" charset="0"/>
                </a:rPr>
                <a:t>R &amp; S</a:t>
              </a:r>
            </a:p>
          </p:txBody>
        </p:sp>
        <p:sp>
          <p:nvSpPr>
            <p:cNvPr id="5148" name="Rectangle 26"/>
            <p:cNvSpPr>
              <a:spLocks noChangeArrowheads="1"/>
            </p:cNvSpPr>
            <p:nvPr/>
          </p:nvSpPr>
          <p:spPr bwMode="auto">
            <a:xfrm>
              <a:off x="2247" y="2540"/>
              <a:ext cx="149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chemeClr val="tx2"/>
                  </a:solidFill>
                </a:rPr>
                <a:t>Hash table for block of R</a:t>
              </a:r>
            </a:p>
            <a:p>
              <a:pPr algn="ctr"/>
              <a:r>
                <a:rPr lang="en-US" altLang="en-US" sz="1600" b="1">
                  <a:solidFill>
                    <a:schemeClr val="tx2"/>
                  </a:solidFill>
                </a:rPr>
                <a:t>(k &lt; B-1 pages)</a:t>
              </a:r>
            </a:p>
          </p:txBody>
        </p:sp>
        <p:sp>
          <p:nvSpPr>
            <p:cNvPr id="5149" name="Rectangle 27"/>
            <p:cNvSpPr>
              <a:spLocks noChangeArrowheads="1"/>
            </p:cNvSpPr>
            <p:nvPr/>
          </p:nvSpPr>
          <p:spPr bwMode="auto">
            <a:xfrm>
              <a:off x="1907" y="3693"/>
              <a:ext cx="109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tx2"/>
                  </a:solidFill>
                </a:rPr>
                <a:t>Input buffer for S</a:t>
              </a:r>
            </a:p>
          </p:txBody>
        </p:sp>
        <p:sp>
          <p:nvSpPr>
            <p:cNvPr id="5150" name="Rectangle 28"/>
            <p:cNvSpPr>
              <a:spLocks noChangeArrowheads="1"/>
            </p:cNvSpPr>
            <p:nvPr/>
          </p:nvSpPr>
          <p:spPr bwMode="auto">
            <a:xfrm>
              <a:off x="3107" y="3692"/>
              <a:ext cx="8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tx2"/>
                  </a:solidFill>
                </a:rPr>
                <a:t>Output buffer</a:t>
              </a:r>
            </a:p>
          </p:txBody>
        </p:sp>
        <p:sp>
          <p:nvSpPr>
            <p:cNvPr id="5151" name="Freeform 29"/>
            <p:cNvSpPr>
              <a:spLocks/>
            </p:cNvSpPr>
            <p:nvPr/>
          </p:nvSpPr>
          <p:spPr bwMode="auto">
            <a:xfrm>
              <a:off x="2256" y="3168"/>
              <a:ext cx="193" cy="337"/>
            </a:xfrm>
            <a:custGeom>
              <a:avLst/>
              <a:gdLst>
                <a:gd name="T0" fmla="*/ 48 w 193"/>
                <a:gd name="T1" fmla="*/ 336 h 337"/>
                <a:gd name="T2" fmla="*/ 144 w 193"/>
                <a:gd name="T3" fmla="*/ 144 h 337"/>
                <a:gd name="T4" fmla="*/ 0 w 193"/>
                <a:gd name="T5" fmla="*/ 192 h 337"/>
                <a:gd name="T6" fmla="*/ 2 w 193"/>
                <a:gd name="T7" fmla="*/ 166 h 337"/>
                <a:gd name="T8" fmla="*/ 192 w 193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37"/>
                <a:gd name="T17" fmla="*/ 193 w 19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37">
                  <a:moveTo>
                    <a:pt x="48" y="336"/>
                  </a:moveTo>
                  <a:lnTo>
                    <a:pt x="144" y="144"/>
                  </a:lnTo>
                  <a:lnTo>
                    <a:pt x="0" y="192"/>
                  </a:lnTo>
                  <a:lnTo>
                    <a:pt x="2" y="166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2" name="Group 30"/>
            <p:cNvGrpSpPr>
              <a:grpSpLocks/>
            </p:cNvGrpSpPr>
            <p:nvPr/>
          </p:nvGrpSpPr>
          <p:grpSpPr bwMode="auto">
            <a:xfrm>
              <a:off x="4224" y="2644"/>
              <a:ext cx="528" cy="1273"/>
              <a:chOff x="4224" y="2644"/>
              <a:chExt cx="528" cy="1273"/>
            </a:xfrm>
          </p:grpSpPr>
          <p:grpSp>
            <p:nvGrpSpPr>
              <p:cNvPr id="5154" name="Group 31"/>
              <p:cNvGrpSpPr>
                <a:grpSpLocks/>
              </p:cNvGrpSpPr>
              <p:nvPr/>
            </p:nvGrpSpPr>
            <p:grpSpPr bwMode="auto">
              <a:xfrm>
                <a:off x="4224" y="2644"/>
                <a:ext cx="528" cy="1273"/>
                <a:chOff x="4224" y="2644"/>
                <a:chExt cx="528" cy="1273"/>
              </a:xfrm>
            </p:grpSpPr>
            <p:sp>
              <p:nvSpPr>
                <p:cNvPr id="5159" name="Oval 32"/>
                <p:cNvSpPr>
                  <a:spLocks noChangeArrowheads="1"/>
                </p:cNvSpPr>
                <p:nvPr/>
              </p:nvSpPr>
              <p:spPr bwMode="auto">
                <a:xfrm>
                  <a:off x="4228" y="2644"/>
                  <a:ext cx="520" cy="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160" name="Line 33"/>
                <p:cNvSpPr>
                  <a:spLocks noChangeShapeType="1"/>
                </p:cNvSpPr>
                <p:nvPr/>
              </p:nvSpPr>
              <p:spPr bwMode="auto">
                <a:xfrm>
                  <a:off x="4224" y="2692"/>
                  <a:ext cx="0" cy="11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" name="Line 34"/>
                <p:cNvSpPr>
                  <a:spLocks noChangeShapeType="1"/>
                </p:cNvSpPr>
                <p:nvPr/>
              </p:nvSpPr>
              <p:spPr bwMode="auto">
                <a:xfrm>
                  <a:off x="4752" y="2692"/>
                  <a:ext cx="0" cy="11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" name="Arc 35"/>
                <p:cNvSpPr>
                  <a:spLocks/>
                </p:cNvSpPr>
                <p:nvPr/>
              </p:nvSpPr>
              <p:spPr bwMode="auto">
                <a:xfrm>
                  <a:off x="4226" y="3843"/>
                  <a:ext cx="520" cy="74"/>
                </a:xfrm>
                <a:custGeom>
                  <a:avLst/>
                  <a:gdLst>
                    <a:gd name="T0" fmla="*/ 6 w 43200"/>
                    <a:gd name="T1" fmla="*/ 0 h 22202"/>
                    <a:gd name="T2" fmla="*/ 0 w 43200"/>
                    <a:gd name="T3" fmla="*/ 0 h 22202"/>
                    <a:gd name="T4" fmla="*/ 3 w 43200"/>
                    <a:gd name="T5" fmla="*/ 0 h 2220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202"/>
                    <a:gd name="T11" fmla="*/ 43200 w 43200"/>
                    <a:gd name="T12" fmla="*/ 22202 h 222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202" fill="none" extrusionOk="0">
                      <a:moveTo>
                        <a:pt x="43191" y="0"/>
                      </a:moveTo>
                      <a:cubicBezTo>
                        <a:pt x="43197" y="200"/>
                        <a:pt x="43200" y="401"/>
                        <a:pt x="43200" y="602"/>
                      </a:cubicBezTo>
                      <a:cubicBezTo>
                        <a:pt x="43200" y="12531"/>
                        <a:pt x="33529" y="22202"/>
                        <a:pt x="21600" y="22202"/>
                      </a:cubicBezTo>
                      <a:cubicBezTo>
                        <a:pt x="9670" y="22202"/>
                        <a:pt x="0" y="12531"/>
                        <a:pt x="0" y="602"/>
                      </a:cubicBezTo>
                    </a:path>
                    <a:path w="43200" h="22202" stroke="0" extrusionOk="0">
                      <a:moveTo>
                        <a:pt x="43191" y="0"/>
                      </a:moveTo>
                      <a:cubicBezTo>
                        <a:pt x="43197" y="200"/>
                        <a:pt x="43200" y="401"/>
                        <a:pt x="43200" y="602"/>
                      </a:cubicBezTo>
                      <a:cubicBezTo>
                        <a:pt x="43200" y="12531"/>
                        <a:pt x="33529" y="22202"/>
                        <a:pt x="21600" y="22202"/>
                      </a:cubicBezTo>
                      <a:cubicBezTo>
                        <a:pt x="9670" y="22202"/>
                        <a:pt x="0" y="12531"/>
                        <a:pt x="0" y="602"/>
                      </a:cubicBezTo>
                      <a:lnTo>
                        <a:pt x="21600" y="602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55" name="Rectangle 36"/>
              <p:cNvSpPr>
                <a:spLocks noChangeArrowheads="1"/>
              </p:cNvSpPr>
              <p:nvPr/>
            </p:nvSpPr>
            <p:spPr bwMode="auto">
              <a:xfrm>
                <a:off x="4420" y="2836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6" name="Rectangle 37"/>
              <p:cNvSpPr>
                <a:spLocks noChangeArrowheads="1"/>
              </p:cNvSpPr>
              <p:nvPr/>
            </p:nvSpPr>
            <p:spPr bwMode="auto">
              <a:xfrm>
                <a:off x="4420" y="3124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7" name="Rectangle 38"/>
              <p:cNvSpPr>
                <a:spLocks noChangeArrowheads="1"/>
              </p:cNvSpPr>
              <p:nvPr/>
            </p:nvSpPr>
            <p:spPr bwMode="auto">
              <a:xfrm>
                <a:off x="4420" y="3604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58" name="Rectangle 39"/>
              <p:cNvSpPr>
                <a:spLocks noChangeArrowheads="1"/>
              </p:cNvSpPr>
              <p:nvPr/>
            </p:nvSpPr>
            <p:spPr bwMode="auto">
              <a:xfrm>
                <a:off x="4306" y="3242"/>
                <a:ext cx="438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3200" b="1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. . .</a:t>
                </a:r>
              </a:p>
            </p:txBody>
          </p:sp>
        </p:grpSp>
        <p:sp>
          <p:nvSpPr>
            <p:cNvPr id="5153" name="Rectangle 40"/>
            <p:cNvSpPr>
              <a:spLocks noChangeArrowheads="1"/>
            </p:cNvSpPr>
            <p:nvPr/>
          </p:nvSpPr>
          <p:spPr bwMode="auto">
            <a:xfrm>
              <a:off x="4018" y="2417"/>
              <a:ext cx="8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2"/>
                  </a:solidFill>
                  <a:latin typeface="Book Antiqua" panose="02040602050305030304" pitchFamily="18" charset="0"/>
                </a:rPr>
                <a:t>Join Result</a:t>
              </a:r>
            </a:p>
          </p:txBody>
        </p:sp>
      </p:grpSp>
      <p:grpSp>
        <p:nvGrpSpPr>
          <p:cNvPr id="5126" name="Group 41"/>
          <p:cNvGrpSpPr>
            <a:grpSpLocks/>
          </p:cNvGrpSpPr>
          <p:nvPr/>
        </p:nvGrpSpPr>
        <p:grpSpPr bwMode="auto">
          <a:xfrm>
            <a:off x="7962900" y="228600"/>
            <a:ext cx="1131888" cy="990600"/>
            <a:chOff x="4694" y="1008"/>
            <a:chExt cx="713" cy="624"/>
          </a:xfrm>
        </p:grpSpPr>
        <p:graphicFrame>
          <p:nvGraphicFramePr>
            <p:cNvPr id="5122" name="Object 4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96" y="1008"/>
            <a:ext cx="29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4" imgW="465120" imgH="299880" progId="Equation.3">
                    <p:embed/>
                  </p:oleObj>
                </mc:Choice>
                <mc:Fallback>
                  <p:oleObj name="Equation" r:id="rId4" imgW="465120" imgH="2998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08"/>
                          <a:ext cx="293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43"/>
            <p:cNvSpPr>
              <a:spLocks noChangeShapeType="1"/>
            </p:cNvSpPr>
            <p:nvPr/>
          </p:nvSpPr>
          <p:spPr bwMode="auto">
            <a:xfrm flipH="1">
              <a:off x="4800" y="1152"/>
              <a:ext cx="24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44"/>
            <p:cNvSpPr>
              <a:spLocks noChangeShapeType="1"/>
            </p:cNvSpPr>
            <p:nvPr/>
          </p:nvSpPr>
          <p:spPr bwMode="auto">
            <a:xfrm>
              <a:off x="5040" y="1152"/>
              <a:ext cx="24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Text Box 45"/>
            <p:cNvSpPr txBox="1">
              <a:spLocks noChangeArrowheads="1"/>
            </p:cNvSpPr>
            <p:nvPr/>
          </p:nvSpPr>
          <p:spPr bwMode="auto">
            <a:xfrm>
              <a:off x="4694" y="134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</a:t>
              </a:r>
            </a:p>
          </p:txBody>
        </p:sp>
        <p:sp>
          <p:nvSpPr>
            <p:cNvPr id="5130" name="Text Box 46"/>
            <p:cNvSpPr txBox="1">
              <a:spLocks noChangeArrowheads="1"/>
            </p:cNvSpPr>
            <p:nvPr/>
          </p:nvSpPr>
          <p:spPr bwMode="auto">
            <a:xfrm>
              <a:off x="5184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8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  Cost  of Block Nested Loops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9067800" cy="50292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Cost:  Scan of outer +  #outer blocks * scan of inner</a:t>
            </a:r>
          </a:p>
          <a:p>
            <a:endParaRPr lang="en-US" altLang="en-US" smtClean="0"/>
          </a:p>
          <a:p>
            <a:pPr lvl="1">
              <a:buSzPct val="75000"/>
            </a:pPr>
            <a:r>
              <a:rPr lang="en-US" altLang="en-US" smtClean="0"/>
              <a:t>#outer blocks =</a:t>
            </a:r>
          </a:p>
          <a:p>
            <a:pPr lvl="1">
              <a:buSzPct val="75000"/>
            </a:pPr>
            <a:endParaRPr lang="en-US" altLang="en-US" smtClean="0"/>
          </a:p>
        </p:txBody>
      </p:sp>
      <p:graphicFrame>
        <p:nvGraphicFramePr>
          <p:cNvPr id="1515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628714"/>
              </p:ext>
            </p:extLst>
          </p:nvPr>
        </p:nvGraphicFramePr>
        <p:xfrm>
          <a:off x="4610100" y="3038476"/>
          <a:ext cx="5600700" cy="66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5918040" imgH="663480" progId="Equation.3">
                  <p:embed/>
                </p:oleObj>
              </mc:Choice>
              <mc:Fallback>
                <p:oleObj name="Equation" r:id="rId4" imgW="5918040" imgH="66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038476"/>
                        <a:ext cx="5600700" cy="66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Examples of Block Nested Loops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067800" cy="50292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Cost:  Scan of outer +  #outer blocks * scan of inner</a:t>
            </a:r>
            <a:endParaRPr lang="en-US" altLang="en-US" dirty="0" smtClean="0"/>
          </a:p>
          <a:p>
            <a:pPr lvl="1">
              <a:buSzPct val="75000"/>
            </a:pPr>
            <a:endParaRPr lang="en-US" altLang="en-US" dirty="0" smtClean="0"/>
          </a:p>
          <a:p>
            <a:r>
              <a:rPr lang="en-US" altLang="en-US" dirty="0" smtClean="0"/>
              <a:t>With Reserves (R) as outer, &amp; 100 pages of R as block:</a:t>
            </a:r>
          </a:p>
          <a:p>
            <a:pPr lvl="1">
              <a:buSzPct val="75000"/>
            </a:pPr>
            <a:r>
              <a:rPr lang="en-US" altLang="en-US" dirty="0" smtClean="0"/>
              <a:t>Cost of scanning R is 1000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;  a total of 10 </a:t>
            </a:r>
            <a:r>
              <a:rPr lang="en-US" altLang="en-US" i="1" dirty="0" smtClean="0"/>
              <a:t>blocks</a:t>
            </a:r>
            <a:r>
              <a:rPr lang="en-US" altLang="en-US" dirty="0" smtClean="0"/>
              <a:t>.</a:t>
            </a:r>
          </a:p>
          <a:p>
            <a:pPr lvl="1">
              <a:buSzPct val="75000"/>
            </a:pPr>
            <a:r>
              <a:rPr lang="en-US" altLang="en-US" dirty="0" smtClean="0"/>
              <a:t>Per block of R, we scan Sailors (S);  10*500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.</a:t>
            </a:r>
          </a:p>
          <a:p>
            <a:pPr marL="457200" lvl="1" indent="0">
              <a:buSzPct val="75000"/>
              <a:buNone/>
            </a:pPr>
            <a:endParaRPr lang="en-US" altLang="en-US" dirty="0" smtClean="0"/>
          </a:p>
          <a:p>
            <a:r>
              <a:rPr lang="en-US" altLang="en-US" dirty="0" smtClean="0"/>
              <a:t>With 100-page block of Sailors as outer:</a:t>
            </a:r>
          </a:p>
          <a:p>
            <a:pPr lvl="1">
              <a:buSzPct val="75000"/>
            </a:pPr>
            <a:r>
              <a:rPr lang="en-US" altLang="en-US" dirty="0" smtClean="0"/>
              <a:t>Cost of scanning S is 500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; a total of 5 blocks.</a:t>
            </a:r>
          </a:p>
          <a:p>
            <a:pPr lvl="1">
              <a:buSzPct val="75000"/>
            </a:pPr>
            <a:r>
              <a:rPr lang="en-US" altLang="en-US" dirty="0" smtClean="0"/>
              <a:t>Per block of S, we scan Reserves;   5*1000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.</a:t>
            </a:r>
          </a:p>
          <a:p>
            <a:pPr lvl="1">
              <a:buSzPct val="75000"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Index Nested Loops Join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4025" y="2819400"/>
            <a:ext cx="8915400" cy="3886200"/>
          </a:xfrm>
          <a:noFill/>
        </p:spPr>
        <p:txBody>
          <a:bodyPr/>
          <a:lstStyle/>
          <a:p>
            <a:r>
              <a:rPr lang="en-US" altLang="en-US" dirty="0" smtClean="0"/>
              <a:t>An index on join column of one relation (say S), use S as inner and exploit the index.</a:t>
            </a:r>
          </a:p>
          <a:p>
            <a:r>
              <a:rPr lang="en-US" altLang="en-US" dirty="0" smtClean="0"/>
              <a:t>Cost:</a:t>
            </a:r>
          </a:p>
          <a:p>
            <a:pPr lvl="1"/>
            <a:r>
              <a:rPr lang="en-US" altLang="en-US" dirty="0" smtClean="0"/>
              <a:t>Scan the outer relation R </a:t>
            </a:r>
          </a:p>
          <a:p>
            <a:pPr lvl="1"/>
            <a:r>
              <a:rPr lang="en-US" altLang="en-US" dirty="0" smtClean="0"/>
              <a:t>For each R tuple,  sum cost of finding matching S tuples</a:t>
            </a:r>
          </a:p>
          <a:p>
            <a:pPr lvl="1">
              <a:buSzPct val="75000"/>
            </a:pPr>
            <a:r>
              <a:rPr lang="en-US" altLang="en-US" dirty="0" smtClean="0">
                <a:solidFill>
                  <a:schemeClr val="accent2"/>
                </a:solidFill>
              </a:rPr>
              <a:t>Cost:  M + ( (M*</a:t>
            </a:r>
            <a:r>
              <a:rPr lang="en-US" altLang="en-US" dirty="0" err="1" smtClean="0">
                <a:solidFill>
                  <a:schemeClr val="accent2"/>
                </a:solidFill>
              </a:rPr>
              <a:t>p</a:t>
            </a:r>
            <a:r>
              <a:rPr lang="en-US" altLang="en-US" baseline="-25000" dirty="0" err="1" smtClean="0">
                <a:solidFill>
                  <a:schemeClr val="accent2"/>
                </a:solidFill>
              </a:rPr>
              <a:t>R</a:t>
            </a:r>
            <a:r>
              <a:rPr lang="en-US" altLang="en-US" dirty="0" smtClean="0">
                <a:solidFill>
                  <a:schemeClr val="accent2"/>
                </a:solidFill>
              </a:rPr>
              <a:t>) * cost of finding matching S tuples) </a:t>
            </a:r>
            <a:endParaRPr lang="en-US" altLang="en-US" dirty="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255963" y="1397000"/>
            <a:ext cx="5994400" cy="119380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foreach tuple r in R do</a:t>
            </a:r>
          </a:p>
          <a:p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	foreach tuple s in S where r</a:t>
            </a:r>
            <a:r>
              <a:rPr lang="en-US" altLang="en-US" baseline="-10000">
                <a:solidFill>
                  <a:schemeClr val="folHlink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 == s</a:t>
            </a:r>
            <a:r>
              <a:rPr lang="en-US" altLang="en-US" baseline="-10000">
                <a:solidFill>
                  <a:schemeClr val="folHlink"/>
                </a:solidFill>
                <a:latin typeface="Book Antiqua" panose="02040602050305030304" pitchFamily="18" charset="0"/>
              </a:rPr>
              <a:t>j  </a:t>
            </a:r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do</a:t>
            </a:r>
          </a:p>
          <a:p>
            <a:r>
              <a:rPr lang="en-US" altLang="en-US">
                <a:solidFill>
                  <a:schemeClr val="folHlink"/>
                </a:solidFill>
                <a:latin typeface="Book Antiqua" panose="02040602050305030304" pitchFamily="18" charset="0"/>
              </a:rPr>
              <a:t>		add &lt;r, s&gt; to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Index Nested Loops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809875"/>
            <a:ext cx="8915400" cy="33909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each R tuple, </a:t>
            </a:r>
            <a:r>
              <a:rPr lang="en-US" altLang="en-US" dirty="0" smtClean="0">
                <a:solidFill>
                  <a:srgbClr val="0000FF"/>
                </a:solidFill>
              </a:rPr>
              <a:t>cost of probing</a:t>
            </a:r>
            <a:r>
              <a:rPr lang="en-US" altLang="en-US" dirty="0" smtClean="0"/>
              <a:t> S index is 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about 1.2 for hash index,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2-4 for B+ tree.  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Cost of </a:t>
            </a:r>
            <a:r>
              <a:rPr lang="en-US" altLang="en-US" dirty="0" smtClean="0">
                <a:solidFill>
                  <a:srgbClr val="0000FF"/>
                </a:solidFill>
              </a:rPr>
              <a:t>retrieving S tuples</a:t>
            </a:r>
            <a:r>
              <a:rPr lang="en-US" altLang="en-US" dirty="0" smtClean="0"/>
              <a:t> (assuming Alt. (2) or (3) for data entries) depends on clustering: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smtClean="0">
                <a:solidFill>
                  <a:schemeClr val="accent2"/>
                </a:solidFill>
              </a:rPr>
              <a:t>Clustered : one I/O (typical),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 err="1" smtClean="0">
                <a:solidFill>
                  <a:schemeClr val="accent2"/>
                </a:solidFill>
              </a:rPr>
              <a:t>Unclustered</a:t>
            </a:r>
            <a:r>
              <a:rPr lang="en-US" altLang="en-US" dirty="0" smtClean="0">
                <a:solidFill>
                  <a:schemeClr val="accent2"/>
                </a:solidFill>
              </a:rPr>
              <a:t>:   up to one I/O per matching S tuple.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3100" y="1412875"/>
            <a:ext cx="5994400" cy="1193800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foreach</a:t>
            </a:r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 tuple r in R do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	</a:t>
            </a:r>
            <a:r>
              <a:rPr lang="en-US" altLang="en-US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foreach</a:t>
            </a:r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 tuple s in S where </a:t>
            </a:r>
            <a:r>
              <a:rPr lang="en-US" altLang="en-US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r</a:t>
            </a:r>
            <a:r>
              <a:rPr lang="en-US" altLang="en-US" baseline="-100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 == </a:t>
            </a:r>
            <a:r>
              <a:rPr lang="en-US" altLang="en-US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s</a:t>
            </a:r>
            <a:r>
              <a:rPr lang="en-US" altLang="en-US" baseline="-10000" dirty="0" err="1">
                <a:solidFill>
                  <a:schemeClr val="folHlink"/>
                </a:solidFill>
                <a:latin typeface="Book Antiqua" panose="02040602050305030304" pitchFamily="18" charset="0"/>
              </a:rPr>
              <a:t>j</a:t>
            </a:r>
            <a:r>
              <a:rPr lang="en-US" altLang="en-US" baseline="-10000" dirty="0">
                <a:solidFill>
                  <a:schemeClr val="folHlink"/>
                </a:solidFill>
                <a:latin typeface="Book Antiqua" panose="02040602050305030304" pitchFamily="18" charset="0"/>
              </a:rPr>
              <a:t>  </a:t>
            </a:r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do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		add &lt;r, s&gt; to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1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Examples of Index Nested Loops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4953000"/>
          </a:xfrm>
          <a:noFill/>
        </p:spPr>
        <p:txBody>
          <a:bodyPr/>
          <a:lstStyle/>
          <a:p>
            <a:r>
              <a:rPr lang="en-US" altLang="en-US" dirty="0" smtClean="0"/>
              <a:t>Hash-index (Alt. 2) on </a:t>
            </a:r>
            <a:r>
              <a:rPr lang="en-US" altLang="en-US" i="1" dirty="0" err="1" smtClean="0"/>
              <a:t>sid</a:t>
            </a:r>
            <a:r>
              <a:rPr lang="en-US" altLang="en-US" dirty="0" smtClean="0"/>
              <a:t> of Sailors (as inner):</a:t>
            </a:r>
          </a:p>
          <a:p>
            <a:pPr lvl="1">
              <a:buSzPct val="75000"/>
            </a:pPr>
            <a:r>
              <a:rPr lang="en-US" altLang="en-US" dirty="0" smtClean="0"/>
              <a:t>Scan Reserves:  </a:t>
            </a:r>
          </a:p>
          <a:p>
            <a:pPr lvl="2">
              <a:buSzPct val="75000"/>
            </a:pPr>
            <a:r>
              <a:rPr lang="en-US" altLang="en-US" dirty="0" smtClean="0"/>
              <a:t>1000 page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, </a:t>
            </a:r>
          </a:p>
          <a:p>
            <a:pPr lvl="2">
              <a:buSzPct val="75000"/>
            </a:pPr>
            <a:r>
              <a:rPr lang="en-US" altLang="en-US" dirty="0" smtClean="0"/>
              <a:t>100*1000 tuples.</a:t>
            </a:r>
          </a:p>
          <a:p>
            <a:pPr lvl="1">
              <a:buSzPct val="75000"/>
            </a:pPr>
            <a:r>
              <a:rPr lang="en-US" altLang="en-US" dirty="0" smtClean="0"/>
              <a:t>For each Reserves tuple:  </a:t>
            </a:r>
          </a:p>
          <a:p>
            <a:pPr lvl="2">
              <a:buSzPct val="75000"/>
            </a:pPr>
            <a:r>
              <a:rPr lang="en-US" altLang="en-US" dirty="0" smtClean="0"/>
              <a:t>1.2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to get data entry in index, </a:t>
            </a:r>
          </a:p>
          <a:p>
            <a:pPr lvl="2">
              <a:buSzPct val="75000"/>
            </a:pPr>
            <a:r>
              <a:rPr lang="en-US" altLang="en-US" dirty="0" smtClean="0"/>
              <a:t>plus one I/O to get (the exactly one) matching Sailors tuple.  </a:t>
            </a:r>
          </a:p>
          <a:p>
            <a:pPr lvl="2">
              <a:buSzPct val="75000"/>
            </a:pPr>
            <a:r>
              <a:rPr lang="en-US" altLang="en-US" dirty="0" smtClean="0"/>
              <a:t>Total:  100,000  *   (1.2 +  1 ) =   220,000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.</a:t>
            </a:r>
          </a:p>
          <a:p>
            <a:pPr lvl="1">
              <a:buSzPct val="75000"/>
            </a:pPr>
            <a:r>
              <a:rPr lang="en-US" altLang="en-US" dirty="0" smtClean="0"/>
              <a:t>In total, we have:</a:t>
            </a:r>
          </a:p>
          <a:p>
            <a:pPr lvl="2">
              <a:buSzPct val="75000"/>
            </a:pPr>
            <a:r>
              <a:rPr lang="en-US" altLang="en-US" dirty="0" smtClean="0"/>
              <a:t>1000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plus </a:t>
            </a:r>
          </a:p>
          <a:p>
            <a:pPr lvl="2">
              <a:buSzPct val="75000"/>
            </a:pPr>
            <a:r>
              <a:rPr lang="en-US" altLang="en-US" dirty="0" smtClean="0"/>
              <a:t>220,000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.</a:t>
            </a:r>
          </a:p>
          <a:p>
            <a:pPr lvl="2">
              <a:buSzPct val="75000"/>
            </a:pPr>
            <a:r>
              <a:rPr lang="en-US" altLang="en-US" dirty="0" smtClean="0"/>
              <a:t>Equals  221,000 I/</a:t>
            </a:r>
            <a:r>
              <a:rPr lang="en-US" altLang="en-US" dirty="0" err="1" smtClean="0"/>
              <a:t>Os</a:t>
            </a:r>
            <a:endParaRPr lang="en-US" altLang="en-US" dirty="0" smtClean="0"/>
          </a:p>
          <a:p>
            <a:pPr lvl="2">
              <a:buSzPct val="75000"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76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Examples of Index Nested Loops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4953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Hash-index (Alt. 2) on </a:t>
            </a:r>
            <a:r>
              <a:rPr lang="en-US" altLang="en-US" i="1" dirty="0" err="1" smtClean="0"/>
              <a:t>sid</a:t>
            </a:r>
            <a:r>
              <a:rPr lang="en-US" altLang="en-US" dirty="0" smtClean="0"/>
              <a:t> of Reserves (as inner):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u="sng" dirty="0" smtClean="0"/>
              <a:t>Scan Sailors: 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dirty="0" smtClean="0"/>
              <a:t>500 page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,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dirty="0" smtClean="0"/>
              <a:t>80*500 tuples.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u="sng" dirty="0" smtClean="0"/>
              <a:t>For each Sailors tuple: 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dirty="0" smtClean="0"/>
              <a:t>1.2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to find index page with data entries,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dirty="0" smtClean="0"/>
              <a:t>plus cost of retrieving matching Reserves tuples.  </a:t>
            </a:r>
          </a:p>
          <a:p>
            <a:pPr lvl="2">
              <a:lnSpc>
                <a:spcPct val="90000"/>
              </a:lnSpc>
              <a:buSzPct val="75000"/>
            </a:pPr>
            <a:endParaRPr lang="en-US" altLang="en-US" dirty="0" smtClean="0"/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dirty="0" smtClean="0"/>
              <a:t>Assuming uniform distribution:</a:t>
            </a:r>
          </a:p>
          <a:p>
            <a:pPr lvl="2">
              <a:lnSpc>
                <a:spcPct val="90000"/>
              </a:lnSpc>
              <a:buSzPct val="75000"/>
              <a:buFontTx/>
              <a:buNone/>
            </a:pPr>
            <a:r>
              <a:rPr lang="en-US" altLang="en-US" dirty="0" smtClean="0"/>
              <a:t>    2.5 reservations per sailor (100,000 / 40,000). 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dirty="0" smtClean="0"/>
              <a:t>Cost of retrieving them  is 1 or 2.5 I/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</a:t>
            </a:r>
          </a:p>
          <a:p>
            <a:pPr lvl="2">
              <a:lnSpc>
                <a:spcPct val="90000"/>
              </a:lnSpc>
              <a:buSzPct val="75000"/>
              <a:buFontTx/>
              <a:buNone/>
            </a:pPr>
            <a:r>
              <a:rPr lang="en-US" altLang="en-US" dirty="0" smtClean="0"/>
              <a:t>  depending on whether the index is clustered.</a:t>
            </a:r>
          </a:p>
          <a:p>
            <a:pPr lvl="2">
              <a:lnSpc>
                <a:spcPct val="90000"/>
              </a:lnSpc>
              <a:buSzPct val="75000"/>
              <a:buFontTx/>
              <a:buNone/>
            </a:pPr>
            <a:r>
              <a:rPr lang="en-US" altLang="en-US" dirty="0" smtClean="0"/>
              <a:t>Total :  500  +   40,000 * (1.2 + 2.5).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143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Overview of Query Evaluation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86800" cy="5181600"/>
          </a:xfrm>
          <a:noFill/>
        </p:spPr>
        <p:txBody>
          <a:bodyPr/>
          <a:lstStyle/>
          <a:p>
            <a:r>
              <a:rPr lang="en-US" altLang="en-US" u="sng" smtClean="0"/>
              <a:t>Query Plan Optimization :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Ideally: </a:t>
            </a:r>
            <a:r>
              <a:rPr lang="en-US" altLang="en-US" smtClean="0"/>
              <a:t>Want to find best plan.  </a:t>
            </a:r>
            <a:br>
              <a:rPr lang="en-US" altLang="en-US" smtClean="0"/>
            </a:br>
            <a:r>
              <a:rPr lang="en-US" altLang="en-US" smtClean="0">
                <a:solidFill>
                  <a:schemeClr val="accent2"/>
                </a:solidFill>
              </a:rPr>
              <a:t>Practically: </a:t>
            </a:r>
            <a:r>
              <a:rPr lang="en-US" altLang="en-US" smtClean="0"/>
              <a:t>Avoid worst plans!</a:t>
            </a:r>
          </a:p>
          <a:p>
            <a:endParaRPr lang="en-US" altLang="en-US" smtClean="0"/>
          </a:p>
          <a:p>
            <a:r>
              <a:rPr lang="en-US" altLang="en-US" u="sng" smtClean="0"/>
              <a:t>Two main issues in query optimization:</a:t>
            </a:r>
          </a:p>
          <a:p>
            <a:pPr lvl="1">
              <a:buSzPct val="75000"/>
            </a:pPr>
            <a:r>
              <a:rPr lang="en-US" altLang="en-US" smtClean="0"/>
              <a:t>For a given query, </a:t>
            </a:r>
            <a:r>
              <a:rPr lang="en-US" altLang="en-US" smtClean="0">
                <a:solidFill>
                  <a:schemeClr val="accent2"/>
                </a:solidFill>
              </a:rPr>
              <a:t>what plans are considered</a:t>
            </a:r>
            <a:r>
              <a:rPr lang="en-US" altLang="en-US" smtClean="0"/>
              <a:t>?</a:t>
            </a:r>
          </a:p>
          <a:p>
            <a:pPr lvl="2"/>
            <a:r>
              <a:rPr lang="en-US" altLang="en-US" smtClean="0"/>
              <a:t>Algorithm to search plan space for cheapest (estimated) plan.</a:t>
            </a:r>
          </a:p>
          <a:p>
            <a:pPr lvl="1">
              <a:buSzPct val="75000"/>
            </a:pPr>
            <a:r>
              <a:rPr lang="en-US" altLang="en-US" smtClean="0"/>
              <a:t>How is the </a:t>
            </a:r>
            <a:r>
              <a:rPr lang="en-US" altLang="en-US" smtClean="0">
                <a:solidFill>
                  <a:schemeClr val="accent2"/>
                </a:solidFill>
              </a:rPr>
              <a:t>cost of a plan estimated</a:t>
            </a:r>
            <a:r>
              <a:rPr lang="en-US" altLang="en-US" smtClean="0"/>
              <a:t>?</a:t>
            </a:r>
          </a:p>
          <a:p>
            <a:pPr lvl="2">
              <a:buSzPct val="75000"/>
            </a:pPr>
            <a:r>
              <a:rPr lang="en-US" altLang="en-US" smtClean="0"/>
              <a:t>Cost models based on I/O estimates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3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Index Nested Loops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Hash-index (Alt. 2) on sid of Sailors (as inner):</a:t>
            </a:r>
          </a:p>
          <a:p>
            <a:pPr lvl="1"/>
            <a:r>
              <a:rPr lang="en-US" altLang="en-US" smtClean="0"/>
              <a:t>Scan Reserves:  1000 page I/Os, 100*1000 tuples.</a:t>
            </a:r>
          </a:p>
          <a:p>
            <a:pPr lvl="1"/>
            <a:r>
              <a:rPr lang="en-US" altLang="en-US" smtClean="0"/>
              <a:t>For each Reserves tuple:  1.2 I/Os to get data entry in index, plus 1 I/O to get to the one matching Sailors tuple.  Total:  1000 + (1.2 + 1) * 100000 = 221,000 I/Os.</a:t>
            </a:r>
          </a:p>
          <a:p>
            <a:r>
              <a:rPr lang="en-US" altLang="en-US" smtClean="0"/>
              <a:t>Hash-index (Alt. 2) on sid of Reserves (as inner):</a:t>
            </a:r>
          </a:p>
          <a:p>
            <a:pPr lvl="1"/>
            <a:r>
              <a:rPr lang="en-US" altLang="en-US" smtClean="0"/>
              <a:t>Scan Sailors:  500 page I/Os, 80*500 tuples.</a:t>
            </a:r>
          </a:p>
          <a:p>
            <a:pPr lvl="1"/>
            <a:r>
              <a:rPr lang="en-US" altLang="en-US" smtClean="0"/>
              <a:t>For each Sailors tuple:  </a:t>
            </a:r>
          </a:p>
          <a:p>
            <a:pPr lvl="2"/>
            <a:r>
              <a:rPr lang="en-US" altLang="en-US" smtClean="0"/>
              <a:t>1.2 I/Os to find index page with data entries + cost of retrieving matching Reserves tuples.  </a:t>
            </a:r>
          </a:p>
          <a:p>
            <a:pPr lvl="2"/>
            <a:r>
              <a:rPr lang="en-US" altLang="en-US" smtClean="0"/>
              <a:t>Assuming uniform distribution, 2.5 reservations per sailor (100*1000)/(80*500). Cost of retrieving them  is 1 or 2.5 I/Os depending on whether the index is clustered.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7772400" cy="11049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Simple vs. Index Nested Loops Join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3058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Assume: 	M Pages in R,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tuples per page, </a:t>
            </a:r>
            <a:br>
              <a:rPr lang="en-US" altLang="en-US" sz="2400" dirty="0"/>
            </a:br>
            <a:r>
              <a:rPr lang="en-US" altLang="en-US" sz="2400" dirty="0"/>
              <a:t>		N Pages in S, 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tuples per page,</a:t>
            </a:r>
            <a:br>
              <a:rPr lang="en-US" altLang="en-US" sz="2400" dirty="0"/>
            </a:br>
            <a:r>
              <a:rPr lang="en-US" altLang="en-US" sz="2400" dirty="0"/>
              <a:t>		B  Buffer Pages.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Nested Loops Join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Simple Nested Loops Join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Tuple-oriented: M +  </a:t>
            </a:r>
            <a:r>
              <a:rPr lang="en-US" altLang="en-US" sz="1800" dirty="0" err="1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 err="1">
                <a:solidFill>
                  <a:schemeClr val="accent2"/>
                </a:solidFill>
              </a:rPr>
              <a:t>R</a:t>
            </a:r>
            <a:r>
              <a:rPr lang="en-US" altLang="en-US" sz="1800" dirty="0">
                <a:solidFill>
                  <a:schemeClr val="accent2"/>
                </a:solidFill>
              </a:rPr>
              <a:t> * M * 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Page-oriented:   M +  M * 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Smaller </a:t>
            </a:r>
            <a:r>
              <a:rPr lang="en-US" altLang="en-US" sz="1800" dirty="0" smtClean="0">
                <a:solidFill>
                  <a:schemeClr val="accent2"/>
                </a:solidFill>
              </a:rPr>
              <a:t>table as </a:t>
            </a:r>
            <a:r>
              <a:rPr lang="en-US" altLang="en-US" sz="1800" dirty="0">
                <a:solidFill>
                  <a:schemeClr val="accent2"/>
                </a:solidFill>
              </a:rPr>
              <a:t>outer helps.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Block Nested Loops Join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M + N*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</a:t>
            </a:r>
            <a:r>
              <a:rPr lang="en-US" altLang="en-US" sz="1800" dirty="0">
                <a:solidFill>
                  <a:schemeClr val="accent2"/>
                </a:solidFill>
              </a:rPr>
              <a:t>M/(B-2) 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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Dividing buffer evenly between R and S helps.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Index Nested Loops Join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sz="1800" dirty="0">
                <a:solidFill>
                  <a:schemeClr val="accent2"/>
                </a:solidFill>
              </a:rPr>
              <a:t>M + ( (M*</a:t>
            </a:r>
            <a:r>
              <a:rPr lang="en-US" altLang="en-US" sz="1800" dirty="0" err="1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 err="1">
                <a:solidFill>
                  <a:schemeClr val="accent2"/>
                </a:solidFill>
              </a:rPr>
              <a:t>R</a:t>
            </a:r>
            <a:r>
              <a:rPr lang="en-US" altLang="en-US" sz="1800" dirty="0">
                <a:solidFill>
                  <a:schemeClr val="accent2"/>
                </a:solidFill>
              </a:rPr>
              <a:t>) * cost of finding matching S tuples)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en-US" sz="1800" dirty="0">
                <a:solidFill>
                  <a:schemeClr val="accent2"/>
                </a:solidFill>
              </a:rPr>
              <a:t>cost of finding matching S tuples = cost of Probe + cost of retrieving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With </a:t>
            </a:r>
            <a:r>
              <a:rPr lang="en-US" altLang="en-US" sz="2400" dirty="0" err="1">
                <a:solidFill>
                  <a:srgbClr val="0000FF"/>
                </a:solidFill>
              </a:rPr>
              <a:t>unclustered</a:t>
            </a:r>
            <a:r>
              <a:rPr lang="en-US" altLang="en-US" sz="2400" dirty="0">
                <a:solidFill>
                  <a:srgbClr val="0000FF"/>
                </a:solidFill>
              </a:rPr>
              <a:t> index, if number of matching inner tuples for each outer tuple is small, cost  of </a:t>
            </a:r>
            <a:r>
              <a:rPr lang="en-US" altLang="en-US" sz="2400" dirty="0" smtClean="0">
                <a:solidFill>
                  <a:srgbClr val="0000FF"/>
                </a:solidFill>
              </a:rPr>
              <a:t>Index Nested Loop Join </a:t>
            </a:r>
            <a:r>
              <a:rPr lang="en-US" altLang="en-US" sz="2400" dirty="0">
                <a:solidFill>
                  <a:srgbClr val="0000FF"/>
                </a:solidFill>
              </a:rPr>
              <a:t>is much smaller than </a:t>
            </a:r>
            <a:r>
              <a:rPr lang="en-US" altLang="en-US" sz="2400" dirty="0" smtClean="0">
                <a:solidFill>
                  <a:srgbClr val="0000FF"/>
                </a:solidFill>
              </a:rPr>
              <a:t>Simple Nested Loop Join.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3125" y="2076450"/>
            <a:ext cx="8458200" cy="923925"/>
          </a:xfrm>
          <a:noFill/>
        </p:spPr>
        <p:txBody>
          <a:bodyPr/>
          <a:lstStyle/>
          <a:p>
            <a:r>
              <a:rPr lang="en-US" altLang="en-US" dirty="0" smtClean="0"/>
              <a:t>There are </a:t>
            </a:r>
            <a:r>
              <a:rPr lang="en-US" altLang="en-US" dirty="0" smtClean="0">
                <a:solidFill>
                  <a:srgbClr val="0000FF"/>
                </a:solidFill>
              </a:rPr>
              <a:t>several alternative evaluation algorithms</a:t>
            </a:r>
            <a:r>
              <a:rPr lang="en-US" altLang="en-US" dirty="0" smtClean="0"/>
              <a:t> for each relational operator.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43125" y="3514725"/>
            <a:ext cx="6400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Not one method wins !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Optimizer must assess situation to select best possible candidate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4428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System Catalogs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305800" cy="43434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u="sng" smtClean="0"/>
              <a:t>For each index: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mtClean="0"/>
              <a:t>structure (e.g., B+ tree) and search key fields</a:t>
            </a:r>
          </a:p>
          <a:p>
            <a:pPr>
              <a:lnSpc>
                <a:spcPct val="90000"/>
              </a:lnSpc>
            </a:pPr>
            <a:r>
              <a:rPr lang="en-US" altLang="en-US" u="sng" smtClean="0"/>
              <a:t>For each relation: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mtClean="0"/>
              <a:t>name, file name, file structure (e.g., Heap file)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mtClean="0"/>
              <a:t>attribute name and type, for each attribute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mtClean="0"/>
              <a:t>index name, for each index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mtClean="0"/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altLang="en-US" u="sng" smtClean="0"/>
              <a:t>For each view: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mtClean="0"/>
              <a:t>view name and definition</a:t>
            </a:r>
          </a:p>
          <a:p>
            <a:pPr>
              <a:lnSpc>
                <a:spcPct val="90000"/>
              </a:lnSpc>
            </a:pPr>
            <a:r>
              <a:rPr lang="en-US" altLang="en-US" u="sng" smtClean="0"/>
              <a:t>Plus statistics, authorization, buffer pool size, etc.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578101" y="6035675"/>
            <a:ext cx="6575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*"/>
            </a:pPr>
            <a:r>
              <a:rPr lang="en-US" altLang="en-US" sz="2800" i="1">
                <a:latin typeface="Book Antiqua" panose="02040602050305030304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Book Antiqua" panose="02040602050305030304" pitchFamily="18" charset="0"/>
              </a:rPr>
              <a:t>Catalogs are themselves stored as relations</a:t>
            </a:r>
            <a:r>
              <a:rPr lang="en-US" altLang="en-US" sz="2800">
                <a:solidFill>
                  <a:schemeClr val="accent2"/>
                </a:solidFill>
                <a:latin typeface="Book Antiqua" panose="02040602050305030304" pitchFamily="18" charset="0"/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00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Statistics and Catalogs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915400" cy="5181600"/>
          </a:xfrm>
        </p:spPr>
        <p:txBody>
          <a:bodyPr/>
          <a:lstStyle/>
          <a:p>
            <a:r>
              <a:rPr lang="en-US" altLang="en-US" b="1" i="1" dirty="0" smtClean="0">
                <a:solidFill>
                  <a:schemeClr val="accent2"/>
                </a:solidFill>
              </a:rPr>
              <a:t>Catalogs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typically contain at least:</a:t>
            </a:r>
          </a:p>
          <a:p>
            <a:pPr lvl="1">
              <a:buSzPct val="75000"/>
            </a:pPr>
            <a:r>
              <a:rPr lang="en-US" altLang="en-US" dirty="0" smtClean="0">
                <a:solidFill>
                  <a:srgbClr val="0000FF"/>
                </a:solidFill>
              </a:rPr>
              <a:t># tuples (</a:t>
            </a:r>
            <a:r>
              <a:rPr lang="en-US" altLang="en-US" dirty="0" err="1" smtClean="0">
                <a:solidFill>
                  <a:srgbClr val="0000FF"/>
                </a:solidFill>
              </a:rPr>
              <a:t>NTuples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00FF"/>
                </a:solidFill>
              </a:rPr>
              <a:t># pages (</a:t>
            </a:r>
            <a:r>
              <a:rPr lang="en-US" altLang="en-US" dirty="0" err="1" smtClean="0">
                <a:solidFill>
                  <a:srgbClr val="0000FF"/>
                </a:solidFill>
              </a:rPr>
              <a:t>NPages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for each relation.</a:t>
            </a:r>
          </a:p>
          <a:p>
            <a:pPr lvl="1">
              <a:buSzPct val="75000"/>
            </a:pPr>
            <a:r>
              <a:rPr lang="en-US" altLang="en-US" dirty="0" smtClean="0">
                <a:solidFill>
                  <a:srgbClr val="0000FF"/>
                </a:solidFill>
              </a:rPr>
              <a:t># distinct key values (</a:t>
            </a:r>
            <a:r>
              <a:rPr lang="en-US" altLang="en-US" dirty="0" err="1" smtClean="0">
                <a:solidFill>
                  <a:srgbClr val="0000FF"/>
                </a:solidFill>
              </a:rPr>
              <a:t>NKeys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dirty="0" err="1" smtClean="0">
                <a:solidFill>
                  <a:srgbClr val="0000FF"/>
                </a:solidFill>
              </a:rPr>
              <a:t>NPages</a:t>
            </a:r>
            <a:r>
              <a:rPr lang="en-US" altLang="en-US" dirty="0" smtClean="0"/>
              <a:t> for each index.</a:t>
            </a:r>
          </a:p>
          <a:p>
            <a:pPr lvl="1">
              <a:buSzPct val="75000"/>
            </a:pPr>
            <a:r>
              <a:rPr lang="en-US" altLang="en-US" dirty="0" smtClean="0">
                <a:solidFill>
                  <a:srgbClr val="0000FF"/>
                </a:solidFill>
              </a:rPr>
              <a:t>Index height,</a:t>
            </a:r>
            <a:r>
              <a:rPr lang="en-US" altLang="en-US" dirty="0" smtClean="0">
                <a:solidFill>
                  <a:schemeClr val="accent2"/>
                </a:solidFill>
              </a:rPr>
              <a:t>  </a:t>
            </a:r>
            <a:r>
              <a:rPr lang="en-US" altLang="en-US" dirty="0" smtClean="0">
                <a:solidFill>
                  <a:srgbClr val="0000FF"/>
                </a:solidFill>
              </a:rPr>
              <a:t>low/high key values (Low/High)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for each tree index.</a:t>
            </a:r>
          </a:p>
          <a:p>
            <a:pPr lvl="1">
              <a:buSzPct val="75000"/>
            </a:pPr>
            <a:endParaRPr lang="en-US" altLang="en-US" dirty="0" smtClean="0"/>
          </a:p>
          <a:p>
            <a:r>
              <a:rPr lang="en-US" altLang="en-US" dirty="0" smtClean="0">
                <a:solidFill>
                  <a:schemeClr val="accent2"/>
                </a:solidFill>
              </a:rPr>
              <a:t>Catalogs updated periodically.</a:t>
            </a:r>
          </a:p>
          <a:p>
            <a:pPr lvl="1">
              <a:buSzPct val="75000"/>
            </a:pPr>
            <a:r>
              <a:rPr lang="en-US" altLang="en-US" dirty="0" smtClean="0"/>
              <a:t>Updating whenever many data changes occurred; </a:t>
            </a:r>
          </a:p>
          <a:p>
            <a:pPr lvl="1">
              <a:buSzPct val="75000"/>
            </a:pPr>
            <a:r>
              <a:rPr lang="en-US" altLang="en-US" dirty="0" smtClean="0"/>
              <a:t>Lots of approximation anyway, so slight inconsistency ok.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17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153400" cy="1104900"/>
          </a:xfrm>
          <a:noFill/>
        </p:spPr>
        <p:txBody>
          <a:bodyPr/>
          <a:lstStyle/>
          <a:p>
            <a:r>
              <a:rPr lang="en-US" altLang="en-US" sz="3600"/>
              <a:t>How Catalogs are stored</a:t>
            </a:r>
          </a:p>
        </p:txBody>
      </p:sp>
      <p:graphicFrame>
        <p:nvGraphicFramePr>
          <p:cNvPr id="102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53150" y="3090864"/>
          <a:ext cx="4514850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4" imgW="6192720" imgH="5033880" progId="Word.Document.8">
                  <p:embed/>
                </p:oleObj>
              </mc:Choice>
              <mc:Fallback>
                <p:oleObj name="Document" r:id="rId4" imgW="6192720" imgH="50338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090864"/>
                        <a:ext cx="4514850" cy="376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172200" y="3097214"/>
            <a:ext cx="4267200" cy="255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905000" y="1368426"/>
            <a:ext cx="86487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200">
                <a:solidFill>
                  <a:schemeClr val="tx2"/>
                </a:solidFill>
                <a:latin typeface="Book Antiqua" panose="02040602050305030304" pitchFamily="18" charset="0"/>
              </a:rPr>
              <a:t>Attr_Cat(attr_name, rel_name, type, position)</a:t>
            </a:r>
          </a:p>
          <a:p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2000"/>
              <a:t>System Catalog is </a:t>
            </a:r>
            <a:r>
              <a:rPr lang="en-US" altLang="en-US" sz="2000">
                <a:solidFill>
                  <a:srgbClr val="0000FF"/>
                </a:solidFill>
              </a:rPr>
              <a:t>itself a collection of tables</a:t>
            </a:r>
            <a:r>
              <a:rPr lang="en-US" altLang="en-US" sz="2000"/>
              <a:t>.</a:t>
            </a:r>
          </a:p>
          <a:p>
            <a:pPr>
              <a:buFontTx/>
              <a:buChar char="•"/>
            </a:pPr>
            <a:r>
              <a:rPr lang="en-US" altLang="en-US" sz="2000"/>
              <a:t> Catalog tables describe all tables in database, </a:t>
            </a:r>
            <a:br>
              <a:rPr lang="en-US" altLang="en-US" sz="2000"/>
            </a:br>
            <a:r>
              <a:rPr lang="en-US" altLang="en-US" sz="2000"/>
              <a:t>including catalog tables themselves.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172200" y="3402013"/>
            <a:ext cx="4267200" cy="103346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5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Query Processing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57400"/>
            <a:ext cx="8001000" cy="5638800"/>
          </a:xfrm>
          <a:noFill/>
        </p:spPr>
        <p:txBody>
          <a:bodyPr/>
          <a:lstStyle/>
          <a:p>
            <a:r>
              <a:rPr lang="en-US" altLang="en-US" smtClean="0"/>
              <a:t>Common Techniques for Query Processing Algorithms:</a:t>
            </a:r>
            <a:endParaRPr lang="en-US" altLang="en-US" smtClean="0">
              <a:solidFill>
                <a:schemeClr val="accent2"/>
              </a:solidFill>
            </a:endParaRP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Indexing:</a:t>
            </a:r>
            <a:r>
              <a:rPr lang="en-US" altLang="en-US" smtClean="0"/>
              <a:t>  Can use WHERE conditions to retrieve small set of tuples from large relation 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Iteration:</a:t>
            </a:r>
            <a:r>
              <a:rPr lang="en-US" altLang="en-US" smtClean="0"/>
              <a:t>  Examine all tuples in an input table, one after the other (like in sorting algorithm). 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Partitioning:</a:t>
            </a:r>
            <a:r>
              <a:rPr lang="en-US" altLang="en-US" smtClean="0"/>
              <a:t> By using sorting or hashing, we partition input tuples and replace expensive operation by similar operations on smaller inputs.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Access Paths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28800" y="16764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Book Antiqua" panose="02040602050305030304" pitchFamily="18" charset="0"/>
              </a:rPr>
              <a:t>An </a:t>
            </a:r>
            <a:r>
              <a:rPr lang="en-US" altLang="en-US" sz="2800" u="sng">
                <a:solidFill>
                  <a:schemeClr val="accent2"/>
                </a:solidFill>
                <a:latin typeface="Book Antiqua" panose="02040602050305030304" pitchFamily="18" charset="0"/>
              </a:rPr>
              <a:t>access path</a:t>
            </a:r>
            <a:r>
              <a:rPr lang="en-US" altLang="en-US" sz="2800">
                <a:latin typeface="Book Antiqua" panose="0204060205030503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A method of retrieving tuples from a table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Book Antiqua" panose="02040602050305030304" pitchFamily="18" charset="0"/>
              </a:rPr>
              <a:t>Method: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File scan, 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Index that matches a selection (in the query)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>
              <a:latin typeface="Book Antiqua" panose="0204060205030503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Book Antiqua" panose="02040602050305030304" pitchFamily="18" charset="0"/>
              </a:rPr>
              <a:t>Note 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>
                <a:latin typeface="Book Antiqua" panose="02040602050305030304" pitchFamily="18" charset="0"/>
              </a:rPr>
              <a:t>Contributes significantly to cost of relational operator.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8BA7-1866-4064-A704-7AA2C2AF1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44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2194</Words>
  <Application>Microsoft Office PowerPoint</Application>
  <PresentationFormat>Widescreen</PresentationFormat>
  <Paragraphs>420</Paragraphs>
  <Slides>42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Book Antiqua</vt:lpstr>
      <vt:lpstr>Calibri</vt:lpstr>
      <vt:lpstr>Calibri Light</vt:lpstr>
      <vt:lpstr>Monotype Sorts</vt:lpstr>
      <vt:lpstr>Symbol</vt:lpstr>
      <vt:lpstr>Times New Roman</vt:lpstr>
      <vt:lpstr>Wingdings</vt:lpstr>
      <vt:lpstr>Office Theme</vt:lpstr>
      <vt:lpstr>Document</vt:lpstr>
      <vt:lpstr>Equation</vt:lpstr>
      <vt:lpstr>Overview of Query Evaluation</vt:lpstr>
      <vt:lpstr>Overview of Query Evaluation</vt:lpstr>
      <vt:lpstr> Query Evaluation Plan</vt:lpstr>
      <vt:lpstr>Overview of Query Evaluation</vt:lpstr>
      <vt:lpstr>System Catalogs</vt:lpstr>
      <vt:lpstr>Statistics and Catalogs</vt:lpstr>
      <vt:lpstr>How Catalogs are stored</vt:lpstr>
      <vt:lpstr>Query Processing</vt:lpstr>
      <vt:lpstr>Access Paths</vt:lpstr>
      <vt:lpstr>Matching an Access Path</vt:lpstr>
      <vt:lpstr>Matching an Access Path</vt:lpstr>
      <vt:lpstr>  Access Path</vt:lpstr>
      <vt:lpstr>Query Evaluation of Selection</vt:lpstr>
      <vt:lpstr>Selection</vt:lpstr>
      <vt:lpstr>Selection</vt:lpstr>
      <vt:lpstr>Selection Using B+ tree index</vt:lpstr>
      <vt:lpstr>Example : Using B+ Index for Selections</vt:lpstr>
      <vt:lpstr>Selection --- B+ Index</vt:lpstr>
      <vt:lpstr>Selection – Hash Index</vt:lpstr>
      <vt:lpstr>General Condition : Conjunction</vt:lpstr>
      <vt:lpstr>General Selections (Conjunction)</vt:lpstr>
      <vt:lpstr>General Selections</vt:lpstr>
      <vt:lpstr>General Condition : Disjunction</vt:lpstr>
      <vt:lpstr>General Selection (Disjunction)</vt:lpstr>
      <vt:lpstr>General Selection (Disjunction)</vt:lpstr>
      <vt:lpstr>Query Evaluation of  Projection</vt:lpstr>
      <vt:lpstr>Algorithms  for Projection</vt:lpstr>
      <vt:lpstr>Query Evaluation of  Joins</vt:lpstr>
      <vt:lpstr>Schema for Examples</vt:lpstr>
      <vt:lpstr>Equality Joins With One Join Column</vt:lpstr>
      <vt:lpstr>Typical Choices for Joins </vt:lpstr>
      <vt:lpstr>Simple Nested Loops Join</vt:lpstr>
      <vt:lpstr>Block Nested Loops Join</vt:lpstr>
      <vt:lpstr>  Cost  of Block Nested Loops</vt:lpstr>
      <vt:lpstr>Examples of Block Nested Loops</vt:lpstr>
      <vt:lpstr>Index Nested Loops Join</vt:lpstr>
      <vt:lpstr>Index Nested Loops Join</vt:lpstr>
      <vt:lpstr>Examples of Index Nested Loops</vt:lpstr>
      <vt:lpstr>Examples of Index Nested Loops</vt:lpstr>
      <vt:lpstr>Examples of Index Nested Loops</vt:lpstr>
      <vt:lpstr>Simple vs. Index Nested Loops Join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Query Evaluation</dc:title>
  <dc:creator>myultrabook</dc:creator>
  <cp:lastModifiedBy>myultrabook</cp:lastModifiedBy>
  <cp:revision>31</cp:revision>
  <dcterms:created xsi:type="dcterms:W3CDTF">2015-09-25T21:22:49Z</dcterms:created>
  <dcterms:modified xsi:type="dcterms:W3CDTF">2015-09-25T23:07:01Z</dcterms:modified>
</cp:coreProperties>
</file>