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0" d="100"/>
          <a:sy n="80" d="100"/>
        </p:scale>
        <p:origin x="5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630AE-F3FC-48AD-9308-47BA91403B7C}" type="datetimeFigureOut">
              <a:rPr lang="en-US" smtClean="0"/>
              <a:t>10/10/2015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F62F6-7AD4-4BF7-92DF-EED7E110CB65}" type="slidenum">
              <a:rPr lang="en-US" smtClean="0"/>
              <a:t>‹#›</a:t>
            </a:fld>
            <a:endParaRPr lang="en-US"/>
          </a:p>
        </p:txBody>
      </p:sp>
    </p:spTree>
    <p:extLst>
      <p:ext uri="{BB962C8B-B14F-4D97-AF65-F5344CB8AC3E}">
        <p14:creationId xmlns:p14="http://schemas.microsoft.com/office/powerpoint/2010/main" val="233161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FF62F6-7AD4-4BF7-92DF-EED7E110CB65}" type="slidenum">
              <a:rPr lang="en-US" smtClean="0"/>
              <a:t>1</a:t>
            </a:fld>
            <a:endParaRPr lang="en-US"/>
          </a:p>
        </p:txBody>
      </p:sp>
    </p:spTree>
    <p:extLst>
      <p:ext uri="{BB962C8B-B14F-4D97-AF65-F5344CB8AC3E}">
        <p14:creationId xmlns:p14="http://schemas.microsoft.com/office/powerpoint/2010/main" val="310668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F326B3-58EF-4668-8A20-0AB4A3FCF08B}"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246798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326B3-58EF-4668-8A20-0AB4A3FCF08B}"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422440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326B3-58EF-4668-8A20-0AB4A3FCF08B}"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328689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326B3-58EF-4668-8A20-0AB4A3FCF08B}"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103675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F326B3-58EF-4668-8A20-0AB4A3FCF08B}"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20120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F326B3-58EF-4668-8A20-0AB4A3FCF08B}"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249119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F326B3-58EF-4668-8A20-0AB4A3FCF08B}" type="datetimeFigureOut">
              <a:rPr lang="en-US" smtClean="0"/>
              <a:t>10/10/2015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104980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F326B3-58EF-4668-8A20-0AB4A3FCF08B}" type="datetimeFigureOut">
              <a:rPr lang="en-US" smtClean="0"/>
              <a:t>10/10/2015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369472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326B3-58EF-4668-8A20-0AB4A3FCF08B}" type="datetimeFigureOut">
              <a:rPr lang="en-US" smtClean="0"/>
              <a:t>10/10/2015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277112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326B3-58EF-4668-8A20-0AB4A3FCF08B}"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223030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326B3-58EF-4668-8A20-0AB4A3FCF08B}"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63F1A-33C7-4CAD-BD96-EE734437367B}" type="slidenum">
              <a:rPr lang="en-US" smtClean="0"/>
              <a:t>‹#›</a:t>
            </a:fld>
            <a:endParaRPr lang="en-US"/>
          </a:p>
        </p:txBody>
      </p:sp>
    </p:spTree>
    <p:extLst>
      <p:ext uri="{BB962C8B-B14F-4D97-AF65-F5344CB8AC3E}">
        <p14:creationId xmlns:p14="http://schemas.microsoft.com/office/powerpoint/2010/main" val="340864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326B3-58EF-4668-8A20-0AB4A3FCF08B}" type="datetimeFigureOut">
              <a:rPr lang="en-US" smtClean="0"/>
              <a:t>10/10/2015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63F1A-33C7-4CAD-BD96-EE734437367B}" type="slidenum">
              <a:rPr lang="en-US" smtClean="0"/>
              <a:t>‹#›</a:t>
            </a:fld>
            <a:endParaRPr lang="en-US"/>
          </a:p>
        </p:txBody>
      </p:sp>
    </p:spTree>
    <p:extLst>
      <p:ext uri="{BB962C8B-B14F-4D97-AF65-F5344CB8AC3E}">
        <p14:creationId xmlns:p14="http://schemas.microsoft.com/office/powerpoint/2010/main" val="369377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16262"/>
          </a:xfrm>
        </p:spPr>
        <p:txBody>
          <a:bodyPr>
            <a:normAutofit/>
          </a:bodyPr>
          <a:lstStyle/>
          <a:p>
            <a:r>
              <a:rPr lang="en-US" sz="4000" dirty="0" smtClean="0"/>
              <a:t>Chapter 1</a:t>
            </a:r>
            <a:br>
              <a:rPr lang="en-US" sz="4000" dirty="0" smtClean="0"/>
            </a:br>
            <a:r>
              <a:rPr lang="en-US" sz="4000" dirty="0" smtClean="0"/>
              <a:t/>
            </a:r>
            <a:br>
              <a:rPr lang="en-US" sz="4000" dirty="0" smtClean="0"/>
            </a:br>
            <a:r>
              <a:rPr lang="en-US" sz="4000" dirty="0" smtClean="0"/>
              <a:t>Data Warehousing, Business Intelligence, </a:t>
            </a:r>
            <a:br>
              <a:rPr lang="en-US" sz="4000" dirty="0" smtClean="0"/>
            </a:br>
            <a:r>
              <a:rPr lang="en-US" sz="4000" dirty="0" smtClean="0"/>
              <a:t>and Dimensional Modeling Primer</a:t>
            </a:r>
            <a:endParaRPr lang="en-US" sz="4000" dirty="0"/>
          </a:p>
        </p:txBody>
      </p:sp>
      <p:sp>
        <p:nvSpPr>
          <p:cNvPr id="4" name="Footer Placeholder 3"/>
          <p:cNvSpPr>
            <a:spLocks noGrp="1"/>
          </p:cNvSpPr>
          <p:nvPr>
            <p:ph type="ftr" sz="quarter" idx="11"/>
          </p:nvPr>
        </p:nvSpPr>
        <p:spPr/>
        <p:txBody>
          <a:bodyPr/>
          <a:lstStyle/>
          <a:p>
            <a:r>
              <a:rPr lang="en-US" smtClean="0"/>
              <a:t>The Data Warehouse Toolkit, 3rd edition, Kimball and Ross</a:t>
            </a:r>
            <a:endParaRPr lang="en-US"/>
          </a:p>
        </p:txBody>
      </p:sp>
    </p:spTree>
    <p:extLst>
      <p:ext uri="{BB962C8B-B14F-4D97-AF65-F5344CB8AC3E}">
        <p14:creationId xmlns:p14="http://schemas.microsoft.com/office/powerpoint/2010/main" val="1022287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4950"/>
            <a:ext cx="10515600" cy="4672013"/>
          </a:xfrm>
        </p:spPr>
        <p:txBody>
          <a:bodyPr>
            <a:normAutofit fontScale="92500" lnSpcReduction="10000"/>
          </a:bodyPr>
          <a:lstStyle/>
          <a:p>
            <a:r>
              <a:rPr lang="en-US" dirty="0" smtClean="0"/>
              <a:t>Fact’s additivity </a:t>
            </a:r>
            <a:r>
              <a:rPr lang="en-US" dirty="0"/>
              <a:t>is crucial because BI applications rarely retrieve a single fact table </a:t>
            </a:r>
            <a:r>
              <a:rPr lang="en-US" dirty="0" smtClean="0"/>
              <a:t>row</a:t>
            </a:r>
            <a:r>
              <a:rPr lang="en-US" dirty="0"/>
              <a:t>. Rather, they </a:t>
            </a:r>
            <a:r>
              <a:rPr lang="en-US" dirty="0" smtClean="0"/>
              <a:t>read </a:t>
            </a:r>
            <a:r>
              <a:rPr lang="en-US" dirty="0"/>
              <a:t>hundreds, thousands, or even millions of fact rows at </a:t>
            </a:r>
            <a:r>
              <a:rPr lang="en-US" dirty="0" smtClean="0"/>
              <a:t>a </a:t>
            </a:r>
            <a:r>
              <a:rPr lang="en-US" dirty="0"/>
              <a:t>time, and the most useful thing to do with so many rows is to add them up</a:t>
            </a:r>
            <a:r>
              <a:rPr lang="en-US" dirty="0" smtClean="0"/>
              <a:t>.</a:t>
            </a:r>
          </a:p>
          <a:p>
            <a:r>
              <a:rPr lang="en-US" dirty="0" smtClean="0"/>
              <a:t>Facts </a:t>
            </a:r>
            <a:r>
              <a:rPr lang="en-US" dirty="0"/>
              <a:t>are sometimes semi-additive or even </a:t>
            </a:r>
            <a:r>
              <a:rPr lang="en-US" dirty="0" smtClean="0"/>
              <a:t>non-additive</a:t>
            </a:r>
            <a:r>
              <a:rPr lang="en-US" dirty="0"/>
              <a:t>. Semi-additive facts, such as account balances, cannot be summed </a:t>
            </a:r>
            <a:r>
              <a:rPr lang="en-US" dirty="0" smtClean="0"/>
              <a:t>across the </a:t>
            </a:r>
            <a:r>
              <a:rPr lang="en-US" dirty="0"/>
              <a:t>time dimension. Non-additive facts, such as unit prices, can never be added. You </a:t>
            </a:r>
            <a:r>
              <a:rPr lang="en-US" dirty="0" smtClean="0"/>
              <a:t>are </a:t>
            </a:r>
            <a:r>
              <a:rPr lang="en-US" dirty="0"/>
              <a:t>forced to use counts and averages or are reduced to printing out the fact </a:t>
            </a:r>
            <a:r>
              <a:rPr lang="en-US" dirty="0" smtClean="0"/>
              <a:t>rows one </a:t>
            </a:r>
            <a:r>
              <a:rPr lang="en-US" dirty="0"/>
              <a:t>at a time—an impractical exercise with a </a:t>
            </a:r>
            <a:r>
              <a:rPr lang="en-US" dirty="0" smtClean="0"/>
              <a:t>million-row </a:t>
            </a:r>
            <a:r>
              <a:rPr lang="en-US" dirty="0"/>
              <a:t>fact table</a:t>
            </a:r>
            <a:r>
              <a:rPr lang="en-US" dirty="0" smtClean="0"/>
              <a:t>.</a:t>
            </a:r>
          </a:p>
          <a:p>
            <a:r>
              <a:rPr lang="en-US" dirty="0"/>
              <a:t>Facts are often continuously valued. For example, the dollar sales amount fact is continuously </a:t>
            </a:r>
            <a:r>
              <a:rPr lang="en-US" dirty="0" smtClean="0"/>
              <a:t>valued </a:t>
            </a:r>
            <a:r>
              <a:rPr lang="en-US" dirty="0"/>
              <a:t>because it can take on virtually any </a:t>
            </a:r>
            <a:r>
              <a:rPr lang="en-US" dirty="0" smtClean="0"/>
              <a:t>positive value</a:t>
            </a:r>
            <a:r>
              <a:rPr lang="en-US" dirty="0"/>
              <a:t>.</a:t>
            </a:r>
          </a:p>
          <a:p>
            <a:endParaRPr lang="en-US" dirty="0"/>
          </a:p>
        </p:txBody>
      </p:sp>
      <p:sp>
        <p:nvSpPr>
          <p:cNvPr id="4" name="Title 1"/>
          <p:cNvSpPr>
            <a:spLocks noGrp="1"/>
          </p:cNvSpPr>
          <p:nvPr>
            <p:ph type="title"/>
          </p:nvPr>
        </p:nvSpPr>
        <p:spPr>
          <a:xfrm>
            <a:off x="838200" y="365126"/>
            <a:ext cx="10515600" cy="939800"/>
          </a:xfrm>
        </p:spPr>
        <p:txBody>
          <a:bodyPr/>
          <a:lstStyle/>
          <a:p>
            <a:r>
              <a:rPr lang="en-US" sz="3600" dirty="0"/>
              <a:t>Fact Tables for </a:t>
            </a:r>
            <a:r>
              <a:rPr lang="en-US" sz="3600" dirty="0" smtClean="0"/>
              <a:t>Measurements (continued)</a:t>
            </a:r>
            <a:endParaRPr lang="en-US" dirty="0"/>
          </a:p>
        </p:txBody>
      </p:sp>
    </p:spTree>
    <p:extLst>
      <p:ext uri="{BB962C8B-B14F-4D97-AF65-F5344CB8AC3E}">
        <p14:creationId xmlns:p14="http://schemas.microsoft.com/office/powerpoint/2010/main" val="3507466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6850"/>
            <a:ext cx="10515600" cy="4719638"/>
          </a:xfrm>
        </p:spPr>
        <p:txBody>
          <a:bodyPr>
            <a:normAutofit fontScale="85000" lnSpcReduction="20000"/>
          </a:bodyPr>
          <a:lstStyle/>
          <a:p>
            <a:r>
              <a:rPr lang="en-US" dirty="0"/>
              <a:t>It is </a:t>
            </a:r>
            <a:r>
              <a:rPr lang="en-US" dirty="0" smtClean="0"/>
              <a:t>possible </a:t>
            </a:r>
            <a:r>
              <a:rPr lang="en-US" dirty="0"/>
              <a:t>for a measured fact to be textual; however, the condition </a:t>
            </a:r>
            <a:r>
              <a:rPr lang="en-US" dirty="0" smtClean="0"/>
              <a:t>rarely arises. A </a:t>
            </a:r>
            <a:r>
              <a:rPr lang="en-US" dirty="0"/>
              <a:t>textual measurement is a description of something </a:t>
            </a:r>
            <a:r>
              <a:rPr lang="en-US" dirty="0" smtClean="0"/>
              <a:t>and </a:t>
            </a:r>
            <a:r>
              <a:rPr lang="en-US" dirty="0"/>
              <a:t>is drawn from a discrete list of values</a:t>
            </a:r>
            <a:r>
              <a:rPr lang="en-US" dirty="0" smtClean="0"/>
              <a:t>.</a:t>
            </a:r>
          </a:p>
          <a:p>
            <a:r>
              <a:rPr lang="en-US" dirty="0"/>
              <a:t>A true text fact is </a:t>
            </a:r>
            <a:r>
              <a:rPr lang="en-US" dirty="0" smtClean="0"/>
              <a:t>rare </a:t>
            </a:r>
            <a:r>
              <a:rPr lang="en-US" dirty="0"/>
              <a:t>because the unpredictable content of a text fact, like a freeform text comment, </a:t>
            </a:r>
            <a:r>
              <a:rPr lang="en-US" dirty="0" smtClean="0"/>
              <a:t>makes </a:t>
            </a:r>
            <a:r>
              <a:rPr lang="en-US" dirty="0"/>
              <a:t>it </a:t>
            </a:r>
            <a:r>
              <a:rPr lang="en-US" dirty="0" smtClean="0"/>
              <a:t>difficult </a:t>
            </a:r>
            <a:r>
              <a:rPr lang="en-US" dirty="0"/>
              <a:t>to analyze</a:t>
            </a:r>
            <a:r>
              <a:rPr lang="en-US" dirty="0" smtClean="0"/>
              <a:t>.</a:t>
            </a:r>
          </a:p>
          <a:p>
            <a:r>
              <a:rPr lang="en-US" dirty="0" smtClean="0"/>
              <a:t>We </a:t>
            </a:r>
            <a:r>
              <a:rPr lang="en-US" dirty="0"/>
              <a:t>should </a:t>
            </a:r>
            <a:r>
              <a:rPr lang="en-US" dirty="0" smtClean="0"/>
              <a:t>not </a:t>
            </a:r>
            <a:r>
              <a:rPr lang="en-US" dirty="0"/>
              <a:t>store redundant textual information in fact tables. Unless the text is unique </a:t>
            </a:r>
            <a:r>
              <a:rPr lang="en-US" dirty="0" smtClean="0"/>
              <a:t>for </a:t>
            </a:r>
            <a:r>
              <a:rPr lang="en-US" dirty="0"/>
              <a:t>every row in the fact table, it belongs in the </a:t>
            </a:r>
            <a:r>
              <a:rPr lang="en-US" i="1" dirty="0"/>
              <a:t>dimension</a:t>
            </a:r>
            <a:r>
              <a:rPr lang="en-US" dirty="0"/>
              <a:t> </a:t>
            </a:r>
            <a:r>
              <a:rPr lang="en-US" dirty="0" smtClean="0"/>
              <a:t>table, which will be described later.</a:t>
            </a:r>
          </a:p>
          <a:p>
            <a:r>
              <a:rPr lang="en-US" dirty="0"/>
              <a:t>Fact tables tend to be deep in </a:t>
            </a:r>
            <a:r>
              <a:rPr lang="en-US" dirty="0" smtClean="0"/>
              <a:t>terms </a:t>
            </a:r>
            <a:r>
              <a:rPr lang="en-US" dirty="0"/>
              <a:t>of the number of rows, but narrow in terms of the number of columns</a:t>
            </a:r>
            <a:r>
              <a:rPr lang="en-US" dirty="0" smtClean="0"/>
              <a:t>.</a:t>
            </a:r>
          </a:p>
          <a:p>
            <a:r>
              <a:rPr lang="en-US" dirty="0" smtClean="0"/>
              <a:t>Fact </a:t>
            </a:r>
            <a:r>
              <a:rPr lang="en-US" dirty="0"/>
              <a:t>tables usually make up 90 percent or more of the total space consumed by a dimensional model. </a:t>
            </a:r>
            <a:endParaRPr lang="en-US" dirty="0" smtClean="0"/>
          </a:p>
          <a:p>
            <a:r>
              <a:rPr lang="en-US" dirty="0" smtClean="0"/>
              <a:t>Do </a:t>
            </a:r>
            <a:r>
              <a:rPr lang="en-US" dirty="0"/>
              <a:t>not </a:t>
            </a:r>
            <a:r>
              <a:rPr lang="en-US" dirty="0" smtClean="0"/>
              <a:t>ﬁll </a:t>
            </a:r>
            <a:r>
              <a:rPr lang="en-US" dirty="0"/>
              <a:t>the fact table with zeros </a:t>
            </a:r>
            <a:r>
              <a:rPr lang="en-US" dirty="0" smtClean="0"/>
              <a:t>to represent </a:t>
            </a:r>
            <a:r>
              <a:rPr lang="en-US" dirty="0"/>
              <a:t>no </a:t>
            </a:r>
            <a:r>
              <a:rPr lang="en-US" dirty="0" smtClean="0"/>
              <a:t>activity. These </a:t>
            </a:r>
            <a:r>
              <a:rPr lang="en-US" dirty="0"/>
              <a:t>zeros would </a:t>
            </a:r>
            <a:r>
              <a:rPr lang="en-US" dirty="0" smtClean="0"/>
              <a:t>overwhelm </a:t>
            </a:r>
            <a:r>
              <a:rPr lang="en-US" dirty="0"/>
              <a:t>most fact tables. By including only true activity, fact tables tend to be </a:t>
            </a:r>
            <a:r>
              <a:rPr lang="en-US" dirty="0" smtClean="0"/>
              <a:t>quite </a:t>
            </a:r>
            <a:r>
              <a:rPr lang="en-US" dirty="0"/>
              <a:t>sparse. </a:t>
            </a:r>
          </a:p>
        </p:txBody>
      </p:sp>
      <p:sp>
        <p:nvSpPr>
          <p:cNvPr id="4" name="Title 1"/>
          <p:cNvSpPr>
            <a:spLocks noGrp="1"/>
          </p:cNvSpPr>
          <p:nvPr>
            <p:ph type="title"/>
          </p:nvPr>
        </p:nvSpPr>
        <p:spPr>
          <a:xfrm>
            <a:off x="838200" y="365126"/>
            <a:ext cx="10515600" cy="939800"/>
          </a:xfrm>
        </p:spPr>
        <p:txBody>
          <a:bodyPr/>
          <a:lstStyle/>
          <a:p>
            <a:r>
              <a:rPr lang="en-US" sz="3600" dirty="0"/>
              <a:t>Fact Tables for </a:t>
            </a:r>
            <a:r>
              <a:rPr lang="en-US" sz="3600" dirty="0" smtClean="0"/>
              <a:t>Measurements (continued)</a:t>
            </a:r>
            <a:endParaRPr lang="en-US" dirty="0"/>
          </a:p>
        </p:txBody>
      </p:sp>
    </p:spTree>
    <p:extLst>
      <p:ext uri="{BB962C8B-B14F-4D97-AF65-F5344CB8AC3E}">
        <p14:creationId xmlns:p14="http://schemas.microsoft.com/office/powerpoint/2010/main" val="4032340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2100"/>
            <a:ext cx="10515600" cy="4614863"/>
          </a:xfrm>
        </p:spPr>
        <p:txBody>
          <a:bodyPr>
            <a:normAutofit/>
          </a:bodyPr>
          <a:lstStyle/>
          <a:p>
            <a:r>
              <a:rPr lang="en-US" dirty="0" smtClean="0"/>
              <a:t>All </a:t>
            </a:r>
            <a:r>
              <a:rPr lang="en-US" dirty="0"/>
              <a:t>fact </a:t>
            </a:r>
            <a:r>
              <a:rPr lang="en-US" dirty="0" smtClean="0"/>
              <a:t>table grains </a:t>
            </a:r>
            <a:r>
              <a:rPr lang="en-US" dirty="0"/>
              <a:t>fall into one of three categories: transaction, periodic snapshot, and </a:t>
            </a:r>
            <a:r>
              <a:rPr lang="en-US" dirty="0" smtClean="0"/>
              <a:t>accumulating </a:t>
            </a:r>
            <a:r>
              <a:rPr lang="en-US" dirty="0"/>
              <a:t>snapshot. Transaction grain fact tables are the most common</a:t>
            </a:r>
            <a:r>
              <a:rPr lang="en-US" dirty="0" smtClean="0"/>
              <a:t>.</a:t>
            </a:r>
          </a:p>
          <a:p>
            <a:r>
              <a:rPr lang="en-US" dirty="0"/>
              <a:t>All fact tables have  two or more foreign keys </a:t>
            </a:r>
            <a:r>
              <a:rPr lang="en-US" dirty="0" smtClean="0"/>
              <a:t>that reference the </a:t>
            </a:r>
            <a:r>
              <a:rPr lang="en-US" dirty="0"/>
              <a:t>dimension tables’ primary keys. For example, the product key in </a:t>
            </a:r>
            <a:r>
              <a:rPr lang="en-US" dirty="0" smtClean="0"/>
              <a:t>the </a:t>
            </a:r>
            <a:r>
              <a:rPr lang="en-US" dirty="0"/>
              <a:t>fact table always matches a speciﬁc product key in the product dimension table</a:t>
            </a:r>
            <a:r>
              <a:rPr lang="en-US" dirty="0" smtClean="0"/>
              <a:t>.</a:t>
            </a:r>
          </a:p>
          <a:p>
            <a:r>
              <a:rPr lang="en-US" dirty="0"/>
              <a:t>The fact table  generally has its own </a:t>
            </a:r>
            <a:r>
              <a:rPr lang="en-US" dirty="0" smtClean="0"/>
              <a:t>primary </a:t>
            </a:r>
            <a:r>
              <a:rPr lang="en-US" dirty="0"/>
              <a:t>key composed of a subset of the </a:t>
            </a:r>
            <a:r>
              <a:rPr lang="en-US" dirty="0" smtClean="0"/>
              <a:t>foreign </a:t>
            </a:r>
            <a:r>
              <a:rPr lang="en-US" dirty="0"/>
              <a:t>keys. </a:t>
            </a:r>
            <a:r>
              <a:rPr lang="en-US" dirty="0" smtClean="0"/>
              <a:t>In dimensional modeling, every </a:t>
            </a:r>
            <a:r>
              <a:rPr lang="en-US" dirty="0"/>
              <a:t>table that has a composite </a:t>
            </a:r>
            <a:r>
              <a:rPr lang="en-US" dirty="0" smtClean="0"/>
              <a:t>key </a:t>
            </a:r>
            <a:r>
              <a:rPr lang="en-US" dirty="0"/>
              <a:t>is a fact table. Fact tables express many-to-many relationships. All others are </a:t>
            </a:r>
            <a:r>
              <a:rPr lang="en-US" dirty="0" smtClean="0"/>
              <a:t>dimension </a:t>
            </a:r>
            <a:r>
              <a:rPr lang="en-US" dirty="0"/>
              <a:t>tables.</a:t>
            </a:r>
          </a:p>
        </p:txBody>
      </p:sp>
      <p:sp>
        <p:nvSpPr>
          <p:cNvPr id="4" name="Title 1"/>
          <p:cNvSpPr>
            <a:spLocks noGrp="1"/>
          </p:cNvSpPr>
          <p:nvPr>
            <p:ph type="title"/>
          </p:nvPr>
        </p:nvSpPr>
        <p:spPr>
          <a:xfrm>
            <a:off x="838200" y="365126"/>
            <a:ext cx="10515600" cy="939800"/>
          </a:xfrm>
        </p:spPr>
        <p:txBody>
          <a:bodyPr/>
          <a:lstStyle/>
          <a:p>
            <a:r>
              <a:rPr lang="en-US" sz="3600" dirty="0"/>
              <a:t>Fact Tables for </a:t>
            </a:r>
            <a:r>
              <a:rPr lang="en-US" sz="3600" dirty="0" smtClean="0"/>
              <a:t>Measurements (continued)</a:t>
            </a:r>
            <a:endParaRPr lang="en-US" dirty="0"/>
          </a:p>
        </p:txBody>
      </p:sp>
    </p:spTree>
    <p:extLst>
      <p:ext uri="{BB962C8B-B14F-4D97-AF65-F5344CB8AC3E}">
        <p14:creationId xmlns:p14="http://schemas.microsoft.com/office/powerpoint/2010/main" val="62063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Dimension Tables for Descriptive </a:t>
            </a:r>
            <a:r>
              <a:rPr lang="fr-FR" sz="3600" dirty="0" smtClean="0"/>
              <a:t>Context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dimension tables </a:t>
            </a:r>
            <a:r>
              <a:rPr lang="en-US" dirty="0" smtClean="0"/>
              <a:t>contain </a:t>
            </a:r>
            <a:r>
              <a:rPr lang="en-US" dirty="0"/>
              <a:t>the textual context associated with a business process measurement event. They </a:t>
            </a:r>
            <a:r>
              <a:rPr lang="en-US" dirty="0" smtClean="0"/>
              <a:t>describe </a:t>
            </a:r>
            <a:r>
              <a:rPr lang="en-US" dirty="0"/>
              <a:t>the “who, what, where, when, how, and why” associated with the event</a:t>
            </a:r>
            <a:r>
              <a:rPr lang="en-US" dirty="0" smtClean="0"/>
              <a:t>. </a:t>
            </a:r>
            <a:r>
              <a:rPr lang="en-US" dirty="0"/>
              <a:t>Dimension tables  are integral companions to a fact table. </a:t>
            </a:r>
            <a:endParaRPr lang="en-US" dirty="0" smtClean="0"/>
          </a:p>
          <a:p>
            <a:r>
              <a:rPr lang="en-US" dirty="0" smtClean="0"/>
              <a:t>Dimension </a:t>
            </a:r>
            <a:r>
              <a:rPr lang="en-US" dirty="0"/>
              <a:t>tables tend to have fewer rows than fact tables, but can be wide with </a:t>
            </a:r>
            <a:r>
              <a:rPr lang="en-US" dirty="0" smtClean="0"/>
              <a:t>many text </a:t>
            </a:r>
            <a:r>
              <a:rPr lang="en-US" dirty="0"/>
              <a:t>columns. </a:t>
            </a:r>
            <a:r>
              <a:rPr lang="en-US" dirty="0" smtClean="0"/>
              <a:t>Each </a:t>
            </a:r>
            <a:r>
              <a:rPr lang="en-US" dirty="0"/>
              <a:t>dimension </a:t>
            </a:r>
            <a:r>
              <a:rPr lang="en-US" dirty="0" smtClean="0"/>
              <a:t>table has </a:t>
            </a:r>
            <a:r>
              <a:rPr lang="en-US" dirty="0"/>
              <a:t>a </a:t>
            </a:r>
            <a:r>
              <a:rPr lang="en-US"/>
              <a:t>single </a:t>
            </a:r>
            <a:r>
              <a:rPr lang="en-US" smtClean="0"/>
              <a:t>column primary </a:t>
            </a:r>
            <a:r>
              <a:rPr lang="en-US" dirty="0" smtClean="0"/>
              <a:t>key.</a:t>
            </a:r>
          </a:p>
          <a:p>
            <a:r>
              <a:rPr lang="en-US" dirty="0"/>
              <a:t>Dimension </a:t>
            </a:r>
            <a:r>
              <a:rPr lang="en-US" dirty="0" smtClean="0"/>
              <a:t>attributes </a:t>
            </a:r>
            <a:r>
              <a:rPr lang="en-US" dirty="0"/>
              <a:t>serve as the primary source of query constraints, </a:t>
            </a:r>
            <a:r>
              <a:rPr lang="en-US" dirty="0" smtClean="0"/>
              <a:t>groupings</a:t>
            </a:r>
            <a:r>
              <a:rPr lang="en-US" dirty="0"/>
              <a:t>, and report labels. In a query or report request, attributes are identiﬁed as the </a:t>
            </a:r>
            <a:r>
              <a:rPr lang="en-US" dirty="0" smtClean="0"/>
              <a:t>by </a:t>
            </a:r>
            <a:r>
              <a:rPr lang="en-US" dirty="0"/>
              <a:t>words. For example, when a user wants to see dollar sales by brand, brand must </a:t>
            </a:r>
            <a:r>
              <a:rPr lang="en-US" dirty="0" smtClean="0"/>
              <a:t>be </a:t>
            </a:r>
            <a:r>
              <a:rPr lang="en-US" dirty="0"/>
              <a:t>available as a dimension attribute</a:t>
            </a:r>
            <a:r>
              <a:rPr lang="en-US" dirty="0" smtClean="0"/>
              <a:t>.</a:t>
            </a:r>
          </a:p>
          <a:p>
            <a:r>
              <a:rPr lang="en-US" dirty="0" smtClean="0"/>
              <a:t>Attribute values </a:t>
            </a:r>
            <a:r>
              <a:rPr lang="en-US" dirty="0"/>
              <a:t>should </a:t>
            </a:r>
            <a:r>
              <a:rPr lang="en-US" dirty="0" smtClean="0"/>
              <a:t>consist </a:t>
            </a:r>
            <a:r>
              <a:rPr lang="en-US" dirty="0"/>
              <a:t>of </a:t>
            </a:r>
            <a:r>
              <a:rPr lang="en-US" dirty="0" smtClean="0"/>
              <a:t>real, verbose </a:t>
            </a:r>
            <a:r>
              <a:rPr lang="en-US" dirty="0"/>
              <a:t>words rather than cryptic abbreviations.</a:t>
            </a:r>
            <a:endParaRPr lang="en-US" dirty="0" smtClean="0"/>
          </a:p>
        </p:txBody>
      </p:sp>
    </p:spTree>
    <p:extLst>
      <p:ext uri="{BB962C8B-B14F-4D97-AF65-F5344CB8AC3E}">
        <p14:creationId xmlns:p14="http://schemas.microsoft.com/office/powerpoint/2010/main" val="370131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49" y="1500980"/>
            <a:ext cx="6677025" cy="5007769"/>
          </a:xfrm>
        </p:spPr>
      </p:pic>
      <p:sp>
        <p:nvSpPr>
          <p:cNvPr id="5" name="Title 1"/>
          <p:cNvSpPr>
            <a:spLocks noGrp="1"/>
          </p:cNvSpPr>
          <p:nvPr>
            <p:ph type="title"/>
          </p:nvPr>
        </p:nvSpPr>
        <p:spPr>
          <a:xfrm>
            <a:off x="838200" y="365126"/>
            <a:ext cx="10515600" cy="806450"/>
          </a:xfrm>
        </p:spPr>
        <p:txBody>
          <a:bodyPr/>
          <a:lstStyle/>
          <a:p>
            <a:r>
              <a:rPr lang="fr-FR" sz="3600" dirty="0"/>
              <a:t>Dimension Tables for Descriptive </a:t>
            </a:r>
            <a:r>
              <a:rPr lang="fr-FR" sz="3600" dirty="0" smtClean="0"/>
              <a:t>Context (continued)</a:t>
            </a:r>
            <a:endParaRPr lang="en-US" dirty="0"/>
          </a:p>
        </p:txBody>
      </p:sp>
    </p:spTree>
    <p:extLst>
      <p:ext uri="{BB962C8B-B14F-4D97-AF65-F5344CB8AC3E}">
        <p14:creationId xmlns:p14="http://schemas.microsoft.com/office/powerpoint/2010/main" val="456137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5900"/>
            <a:ext cx="10515600" cy="4691063"/>
          </a:xfrm>
        </p:spPr>
        <p:txBody>
          <a:bodyPr>
            <a:normAutofit lnSpcReduction="10000"/>
          </a:bodyPr>
          <a:lstStyle/>
          <a:p>
            <a:r>
              <a:rPr lang="en-US" dirty="0"/>
              <a:t>Figure 1-4  </a:t>
            </a:r>
            <a:r>
              <a:rPr lang="en-US" dirty="0" smtClean="0"/>
              <a:t>(see next slide) shows </a:t>
            </a:r>
            <a:r>
              <a:rPr lang="en-US" dirty="0"/>
              <a:t>that dimension tables often represent hierarchical </a:t>
            </a:r>
            <a:r>
              <a:rPr lang="en-US" dirty="0" smtClean="0"/>
              <a:t>relationships</a:t>
            </a:r>
            <a:r>
              <a:rPr lang="en-US" dirty="0"/>
              <a:t>. For example, products roll up into brands and then into categories. For each </a:t>
            </a:r>
            <a:r>
              <a:rPr lang="en-US" dirty="0" smtClean="0"/>
              <a:t>row </a:t>
            </a:r>
            <a:r>
              <a:rPr lang="en-US" dirty="0"/>
              <a:t>in the product dimension, you should store the associated brand and category description. The hierarchical descriptive information is stored redundantly in the </a:t>
            </a:r>
            <a:r>
              <a:rPr lang="en-US" dirty="0" smtClean="0"/>
              <a:t>spirit </a:t>
            </a:r>
            <a:r>
              <a:rPr lang="en-US" dirty="0"/>
              <a:t>of ease of use and query performance</a:t>
            </a:r>
            <a:r>
              <a:rPr lang="en-US" dirty="0" smtClean="0"/>
              <a:t>.</a:t>
            </a:r>
          </a:p>
          <a:p>
            <a:r>
              <a:rPr lang="en-US" dirty="0"/>
              <a:t>Do not normalize data by storing only the brand code in the product dimension and </a:t>
            </a:r>
            <a:r>
              <a:rPr lang="en-US" dirty="0" smtClean="0"/>
              <a:t>creating </a:t>
            </a:r>
            <a:r>
              <a:rPr lang="en-US" dirty="0"/>
              <a:t>a separate brand lookup table, and likewise for the category description in a </a:t>
            </a:r>
            <a:r>
              <a:rPr lang="en-US" dirty="0" smtClean="0"/>
              <a:t>separate </a:t>
            </a:r>
            <a:r>
              <a:rPr lang="en-US" dirty="0"/>
              <a:t>category lookup table</a:t>
            </a:r>
            <a:r>
              <a:rPr lang="en-US" dirty="0" smtClean="0"/>
              <a:t>.</a:t>
            </a:r>
          </a:p>
          <a:p>
            <a:r>
              <a:rPr lang="en-US" dirty="0"/>
              <a:t>Because </a:t>
            </a:r>
            <a:r>
              <a:rPr lang="en-US" dirty="0" smtClean="0"/>
              <a:t>typical dimension </a:t>
            </a:r>
            <a:r>
              <a:rPr lang="en-US" dirty="0"/>
              <a:t>tables </a:t>
            </a:r>
            <a:r>
              <a:rPr lang="en-US" dirty="0" smtClean="0"/>
              <a:t>are </a:t>
            </a:r>
            <a:r>
              <a:rPr lang="en-US" dirty="0"/>
              <a:t>geometrically smaller than fact tables, improving storage </a:t>
            </a:r>
            <a:r>
              <a:rPr lang="en-US" dirty="0" smtClean="0"/>
              <a:t>efficiency </a:t>
            </a:r>
            <a:r>
              <a:rPr lang="en-US" dirty="0"/>
              <a:t>by </a:t>
            </a:r>
            <a:r>
              <a:rPr lang="en-US" dirty="0" smtClean="0"/>
              <a:t>normalizing </a:t>
            </a:r>
            <a:r>
              <a:rPr lang="en-US" dirty="0"/>
              <a:t>or snowﬂaking has virtually no impact on the overall database size</a:t>
            </a:r>
          </a:p>
        </p:txBody>
      </p:sp>
      <p:sp>
        <p:nvSpPr>
          <p:cNvPr id="4" name="Title 1"/>
          <p:cNvSpPr>
            <a:spLocks noGrp="1"/>
          </p:cNvSpPr>
          <p:nvPr>
            <p:ph type="title"/>
          </p:nvPr>
        </p:nvSpPr>
        <p:spPr>
          <a:xfrm>
            <a:off x="838200" y="365126"/>
            <a:ext cx="10515600" cy="806450"/>
          </a:xfrm>
        </p:spPr>
        <p:txBody>
          <a:bodyPr/>
          <a:lstStyle/>
          <a:p>
            <a:r>
              <a:rPr lang="fr-FR" sz="3600" dirty="0"/>
              <a:t>Dimension Tables for Descriptive </a:t>
            </a:r>
            <a:r>
              <a:rPr lang="fr-FR" sz="3600" dirty="0" smtClean="0"/>
              <a:t>Context (continued)</a:t>
            </a:r>
            <a:endParaRPr lang="en-US" dirty="0"/>
          </a:p>
        </p:txBody>
      </p:sp>
    </p:spTree>
    <p:extLst>
      <p:ext uri="{BB962C8B-B14F-4D97-AF65-F5344CB8AC3E}">
        <p14:creationId xmlns:p14="http://schemas.microsoft.com/office/powerpoint/2010/main" val="424027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764" y="1647825"/>
            <a:ext cx="9556423" cy="4572000"/>
          </a:xfrm>
        </p:spPr>
      </p:pic>
      <p:sp>
        <p:nvSpPr>
          <p:cNvPr id="4" name="Title 1"/>
          <p:cNvSpPr>
            <a:spLocks noGrp="1"/>
          </p:cNvSpPr>
          <p:nvPr>
            <p:ph type="title"/>
          </p:nvPr>
        </p:nvSpPr>
        <p:spPr>
          <a:xfrm>
            <a:off x="838200" y="365126"/>
            <a:ext cx="10515600" cy="806450"/>
          </a:xfrm>
        </p:spPr>
        <p:txBody>
          <a:bodyPr/>
          <a:lstStyle/>
          <a:p>
            <a:r>
              <a:rPr lang="fr-FR" sz="3600" dirty="0"/>
              <a:t>Dimension Tables for Descriptive </a:t>
            </a:r>
            <a:r>
              <a:rPr lang="fr-FR" sz="3600" dirty="0" smtClean="0"/>
              <a:t>Context (continued)</a:t>
            </a:r>
            <a:endParaRPr lang="en-US" dirty="0"/>
          </a:p>
        </p:txBody>
      </p:sp>
    </p:spTree>
    <p:extLst>
      <p:ext uri="{BB962C8B-B14F-4D97-AF65-F5344CB8AC3E}">
        <p14:creationId xmlns:p14="http://schemas.microsoft.com/office/powerpoint/2010/main" val="2850375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Facts and Dimensions Joined in a Star Schema</a:t>
            </a:r>
            <a:endParaRPr lang="en-US" dirty="0"/>
          </a:p>
        </p:txBody>
      </p:sp>
      <p:sp>
        <p:nvSpPr>
          <p:cNvPr id="3" name="Content Placeholder 2"/>
          <p:cNvSpPr>
            <a:spLocks noGrp="1"/>
          </p:cNvSpPr>
          <p:nvPr>
            <p:ph idx="1"/>
          </p:nvPr>
        </p:nvSpPr>
        <p:spPr/>
        <p:txBody>
          <a:bodyPr>
            <a:normAutofit/>
          </a:bodyPr>
          <a:lstStyle/>
          <a:p>
            <a:r>
              <a:rPr lang="en-US" dirty="0"/>
              <a:t>Each business process is </a:t>
            </a:r>
            <a:r>
              <a:rPr lang="en-US" dirty="0" smtClean="0"/>
              <a:t>represented </a:t>
            </a:r>
            <a:r>
              <a:rPr lang="en-US" dirty="0"/>
              <a:t>by a dimensional model that consists of a fact table containing the event’s numeric </a:t>
            </a:r>
            <a:r>
              <a:rPr lang="en-US" dirty="0" smtClean="0"/>
              <a:t>measurements </a:t>
            </a:r>
            <a:r>
              <a:rPr lang="en-US" dirty="0"/>
              <a:t>surrounded by </a:t>
            </a:r>
            <a:r>
              <a:rPr lang="en-US" dirty="0" smtClean="0"/>
              <a:t>dimension </a:t>
            </a:r>
            <a:r>
              <a:rPr lang="en-US" dirty="0"/>
              <a:t>tables that contain the textual context </a:t>
            </a:r>
            <a:r>
              <a:rPr lang="en-US" dirty="0" smtClean="0"/>
              <a:t>that </a:t>
            </a:r>
            <a:r>
              <a:rPr lang="en-US" dirty="0"/>
              <a:t>was true at the moment the event occurred. This characteristic star-like structure </a:t>
            </a:r>
            <a:r>
              <a:rPr lang="en-US" dirty="0" smtClean="0"/>
              <a:t>is </a:t>
            </a:r>
            <a:r>
              <a:rPr lang="en-US" dirty="0"/>
              <a:t>often called a star </a:t>
            </a:r>
            <a:r>
              <a:rPr lang="en-US" dirty="0" smtClean="0"/>
              <a:t>join (see Figure 1-5 on the next slide).</a:t>
            </a:r>
          </a:p>
          <a:p>
            <a:r>
              <a:rPr lang="en-US" dirty="0"/>
              <a:t>The dimensional schema </a:t>
            </a:r>
            <a:r>
              <a:rPr lang="en-US" dirty="0" smtClean="0"/>
              <a:t>shown in Figure 1-5 is </a:t>
            </a:r>
            <a:r>
              <a:rPr lang="en-US" dirty="0"/>
              <a:t>simple and highly recognizable to business users. It is easy to understand and </a:t>
            </a:r>
            <a:r>
              <a:rPr lang="en-US" dirty="0" smtClean="0"/>
              <a:t>navigate. Moreover, database optimizers </a:t>
            </a:r>
            <a:r>
              <a:rPr lang="en-US" dirty="0"/>
              <a:t>process </a:t>
            </a:r>
            <a:r>
              <a:rPr lang="en-US" dirty="0" smtClean="0"/>
              <a:t>this </a:t>
            </a:r>
            <a:r>
              <a:rPr lang="en-US" dirty="0"/>
              <a:t>simple </a:t>
            </a:r>
            <a:r>
              <a:rPr lang="en-US" dirty="0" smtClean="0"/>
              <a:t>schema </a:t>
            </a:r>
            <a:r>
              <a:rPr lang="en-US" dirty="0"/>
              <a:t>with fewer joins more </a:t>
            </a:r>
            <a:r>
              <a:rPr lang="en-US" dirty="0" smtClean="0"/>
              <a:t>efficiently.</a:t>
            </a:r>
            <a:endParaRPr lang="en-US" dirty="0"/>
          </a:p>
        </p:txBody>
      </p:sp>
    </p:spTree>
    <p:extLst>
      <p:ext uri="{BB962C8B-B14F-4D97-AF65-F5344CB8AC3E}">
        <p14:creationId xmlns:p14="http://schemas.microsoft.com/office/powerpoint/2010/main" val="272628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419" y="1895475"/>
            <a:ext cx="10369771" cy="4048676"/>
          </a:xfrm>
        </p:spPr>
      </p:pic>
      <p:sp>
        <p:nvSpPr>
          <p:cNvPr id="4" name="Title 1"/>
          <p:cNvSpPr>
            <a:spLocks noGrp="1"/>
          </p:cNvSpPr>
          <p:nvPr>
            <p:ph type="title"/>
          </p:nvPr>
        </p:nvSpPr>
        <p:spPr>
          <a:xfrm>
            <a:off x="838200" y="365126"/>
            <a:ext cx="10515600" cy="806450"/>
          </a:xfrm>
        </p:spPr>
        <p:txBody>
          <a:bodyPr>
            <a:normAutofit fontScale="90000"/>
          </a:bodyPr>
          <a:lstStyle/>
          <a:p>
            <a:r>
              <a:rPr lang="en-US" sz="3600" dirty="0"/>
              <a:t>Facts and Dimensions Joined in a Star </a:t>
            </a:r>
            <a:r>
              <a:rPr lang="en-US" sz="3600" dirty="0" smtClean="0"/>
              <a:t>Schema (continued)</a:t>
            </a:r>
            <a:endParaRPr lang="en-US" dirty="0"/>
          </a:p>
        </p:txBody>
      </p:sp>
    </p:spTree>
    <p:extLst>
      <p:ext uri="{BB962C8B-B14F-4D97-AF65-F5344CB8AC3E}">
        <p14:creationId xmlns:p14="http://schemas.microsoft.com/office/powerpoint/2010/main" val="93579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10515600" cy="4729163"/>
          </a:xfrm>
        </p:spPr>
        <p:txBody>
          <a:bodyPr/>
          <a:lstStyle/>
          <a:p>
            <a:r>
              <a:rPr lang="en-US" dirty="0"/>
              <a:t>Atomic data that has not been aggregated is the most </a:t>
            </a:r>
            <a:r>
              <a:rPr lang="en-US" dirty="0" smtClean="0"/>
              <a:t>expressive </a:t>
            </a:r>
            <a:r>
              <a:rPr lang="en-US" dirty="0"/>
              <a:t>data; this atomic data should be the foundation for every fact table design to </a:t>
            </a:r>
            <a:r>
              <a:rPr lang="en-US" dirty="0" smtClean="0"/>
              <a:t>withstand </a:t>
            </a:r>
            <a:r>
              <a:rPr lang="en-US" dirty="0"/>
              <a:t>business users’ ad hoc </a:t>
            </a:r>
            <a:r>
              <a:rPr lang="en-US" dirty="0" smtClean="0"/>
              <a:t>requests </a:t>
            </a:r>
            <a:r>
              <a:rPr lang="en-US" dirty="0"/>
              <a:t>in which they pose unexpected queries</a:t>
            </a:r>
            <a:r>
              <a:rPr lang="en-US" dirty="0" smtClean="0"/>
              <a:t>.</a:t>
            </a:r>
          </a:p>
          <a:p>
            <a:r>
              <a:rPr lang="en-US" dirty="0"/>
              <a:t>With dimensional models, </a:t>
            </a:r>
            <a:r>
              <a:rPr lang="en-US" dirty="0" smtClean="0"/>
              <a:t>we </a:t>
            </a:r>
            <a:r>
              <a:rPr lang="en-US" dirty="0"/>
              <a:t>can add </a:t>
            </a:r>
            <a:r>
              <a:rPr lang="en-US" dirty="0" smtClean="0"/>
              <a:t>new </a:t>
            </a:r>
            <a:r>
              <a:rPr lang="en-US" dirty="0"/>
              <a:t>dimensions to the schema </a:t>
            </a:r>
            <a:r>
              <a:rPr lang="en-US" dirty="0" smtClean="0"/>
              <a:t>as </a:t>
            </a:r>
            <a:r>
              <a:rPr lang="en-US" dirty="0"/>
              <a:t>long as a single value of that dimension is deﬁned for each existing fact row. </a:t>
            </a:r>
            <a:endParaRPr lang="en-US" dirty="0" smtClean="0"/>
          </a:p>
          <a:p>
            <a:r>
              <a:rPr lang="en-US" dirty="0" smtClean="0"/>
              <a:t>You </a:t>
            </a:r>
            <a:r>
              <a:rPr lang="en-US" dirty="0"/>
              <a:t>can supplement preexisting </a:t>
            </a:r>
            <a:r>
              <a:rPr lang="en-US" dirty="0" smtClean="0"/>
              <a:t>dimension </a:t>
            </a:r>
            <a:r>
              <a:rPr lang="en-US" dirty="0"/>
              <a:t>tables with new, unanticipated attributes.</a:t>
            </a:r>
            <a:endParaRPr lang="en-US" dirty="0" smtClean="0"/>
          </a:p>
          <a:p>
            <a:r>
              <a:rPr lang="en-US" dirty="0"/>
              <a:t>Likewise, you can add new facts to the fact table, assuming that the level of detail </a:t>
            </a:r>
            <a:r>
              <a:rPr lang="en-US" dirty="0" smtClean="0"/>
              <a:t>is </a:t>
            </a:r>
            <a:r>
              <a:rPr lang="en-US" dirty="0"/>
              <a:t>consistent with the existing fact table</a:t>
            </a:r>
            <a:r>
              <a:rPr lang="en-US" dirty="0" smtClean="0"/>
              <a:t>.</a:t>
            </a:r>
          </a:p>
          <a:p>
            <a:endParaRPr lang="en-US" dirty="0"/>
          </a:p>
        </p:txBody>
      </p:sp>
      <p:sp>
        <p:nvSpPr>
          <p:cNvPr id="4" name="Title 1"/>
          <p:cNvSpPr>
            <a:spLocks noGrp="1"/>
          </p:cNvSpPr>
          <p:nvPr>
            <p:ph type="title"/>
          </p:nvPr>
        </p:nvSpPr>
        <p:spPr>
          <a:xfrm>
            <a:off x="838200" y="365126"/>
            <a:ext cx="10515600" cy="806450"/>
          </a:xfrm>
        </p:spPr>
        <p:txBody>
          <a:bodyPr>
            <a:normAutofit fontScale="90000"/>
          </a:bodyPr>
          <a:lstStyle/>
          <a:p>
            <a:r>
              <a:rPr lang="en-US" sz="3600" dirty="0"/>
              <a:t>Facts and Dimensions Joined in a Star </a:t>
            </a:r>
            <a:r>
              <a:rPr lang="en-US" sz="3600" dirty="0" smtClean="0"/>
              <a:t>Schema (continued)</a:t>
            </a:r>
            <a:endParaRPr lang="en-US" dirty="0"/>
          </a:p>
        </p:txBody>
      </p:sp>
    </p:spTree>
    <p:extLst>
      <p:ext uri="{BB962C8B-B14F-4D97-AF65-F5344CB8AC3E}">
        <p14:creationId xmlns:p14="http://schemas.microsoft.com/office/powerpoint/2010/main" val="1205453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5050"/>
          </a:xfrm>
        </p:spPr>
        <p:txBody>
          <a:bodyPr>
            <a:normAutofit/>
          </a:bodyPr>
          <a:lstStyle/>
          <a:p>
            <a:r>
              <a:rPr lang="en-US" sz="3600" dirty="0" smtClean="0"/>
              <a:t>Different Worlds of Data Capture and Data Analysis</a:t>
            </a:r>
            <a:endParaRPr lang="en-US" dirty="0"/>
          </a:p>
        </p:txBody>
      </p:sp>
      <p:sp>
        <p:nvSpPr>
          <p:cNvPr id="3" name="Content Placeholder 2"/>
          <p:cNvSpPr>
            <a:spLocks noGrp="1"/>
          </p:cNvSpPr>
          <p:nvPr>
            <p:ph idx="1"/>
          </p:nvPr>
        </p:nvSpPr>
        <p:spPr>
          <a:xfrm>
            <a:off x="838200" y="1562100"/>
            <a:ext cx="10515600" cy="4876800"/>
          </a:xfrm>
        </p:spPr>
        <p:txBody>
          <a:bodyPr>
            <a:normAutofit/>
          </a:bodyPr>
          <a:lstStyle/>
          <a:p>
            <a:r>
              <a:rPr lang="en-US" dirty="0" smtClean="0"/>
              <a:t>One of the most important assets of any organization is its data or information.</a:t>
            </a:r>
          </a:p>
          <a:p>
            <a:r>
              <a:rPr lang="en-US" dirty="0" smtClean="0"/>
              <a:t>This asset is primarily used for two purposes:</a:t>
            </a:r>
          </a:p>
          <a:p>
            <a:pPr lvl="1">
              <a:buFont typeface="Wingdings" panose="05000000000000000000" pitchFamily="2" charset="2"/>
              <a:buChar char="§"/>
            </a:pPr>
            <a:r>
              <a:rPr lang="en-US" dirty="0" smtClean="0"/>
              <a:t>Operational record keeping. </a:t>
            </a:r>
            <a:r>
              <a:rPr lang="en-US" dirty="0" smtClean="0"/>
              <a:t>With </a:t>
            </a:r>
            <a:r>
              <a:rPr lang="en-US" dirty="0" smtClean="0"/>
              <a:t>the operational systems, we capture data. These systems are optimized to process transactions quickly, typically one transaction record at a time. These systems typically do not maintain history, but rather update data to reﬂect the most current state.</a:t>
            </a:r>
          </a:p>
          <a:p>
            <a:pPr lvl="1">
              <a:buFont typeface="Wingdings" panose="05000000000000000000" pitchFamily="2" charset="2"/>
              <a:buChar char="§"/>
            </a:pPr>
            <a:r>
              <a:rPr lang="en-US" dirty="0" smtClean="0"/>
              <a:t>Analytical decision making. </a:t>
            </a:r>
            <a:r>
              <a:rPr lang="en-US" smtClean="0"/>
              <a:t>With </a:t>
            </a:r>
            <a:r>
              <a:rPr lang="en-US" dirty="0" smtClean="0"/>
              <a:t>the data warehousing and business intelligence (DW/BI) systems, we read and analyze the data. These systems are optimized for high-performance queries as users’ questions often require that many transactions be searched and compressed into an answer set. Users of a DW/BI system typically demand that historical context be preserved to accurately evaluate the organization’s performance over time.</a:t>
            </a:r>
          </a:p>
        </p:txBody>
      </p:sp>
    </p:spTree>
    <p:extLst>
      <p:ext uri="{BB962C8B-B14F-4D97-AF65-F5344CB8AC3E}">
        <p14:creationId xmlns:p14="http://schemas.microsoft.com/office/powerpoint/2010/main" val="2615763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4925"/>
            <a:ext cx="10515600" cy="4872038"/>
          </a:xfrm>
        </p:spPr>
        <p:txBody>
          <a:bodyPr/>
          <a:lstStyle/>
          <a:p>
            <a:r>
              <a:rPr lang="en-US" dirty="0" smtClean="0"/>
              <a:t>The </a:t>
            </a:r>
            <a:r>
              <a:rPr lang="en-US" dirty="0"/>
              <a:t>complementary nature of fact and dimension </a:t>
            </a:r>
            <a:r>
              <a:rPr lang="en-US" dirty="0" smtClean="0"/>
              <a:t>tables </a:t>
            </a:r>
            <a:r>
              <a:rPr lang="en-US" dirty="0"/>
              <a:t>is </a:t>
            </a:r>
            <a:r>
              <a:rPr lang="en-US" dirty="0" smtClean="0"/>
              <a:t>shown when we generate </a:t>
            </a:r>
            <a:r>
              <a:rPr lang="en-US" dirty="0"/>
              <a:t>a report. As illustrated in Figure </a:t>
            </a:r>
            <a:r>
              <a:rPr lang="en-US" dirty="0" smtClean="0"/>
              <a:t>1-6 (see next slide), </a:t>
            </a:r>
            <a:r>
              <a:rPr lang="en-US" dirty="0"/>
              <a:t>dimension </a:t>
            </a:r>
            <a:r>
              <a:rPr lang="en-US" dirty="0" smtClean="0"/>
              <a:t>attributes </a:t>
            </a:r>
            <a:r>
              <a:rPr lang="en-US" dirty="0"/>
              <a:t>supply the report ﬁlters and labeling, whereas the fact tables supply the </a:t>
            </a:r>
            <a:r>
              <a:rPr lang="en-US" dirty="0" smtClean="0"/>
              <a:t>report’s </a:t>
            </a:r>
            <a:r>
              <a:rPr lang="en-US" dirty="0"/>
              <a:t>numeric values. </a:t>
            </a:r>
            <a:endParaRPr lang="en-US" dirty="0" smtClean="0"/>
          </a:p>
          <a:p>
            <a:endParaRPr lang="en-US" dirty="0"/>
          </a:p>
        </p:txBody>
      </p:sp>
      <p:sp>
        <p:nvSpPr>
          <p:cNvPr id="4" name="Title 1"/>
          <p:cNvSpPr>
            <a:spLocks noGrp="1"/>
          </p:cNvSpPr>
          <p:nvPr>
            <p:ph type="title"/>
          </p:nvPr>
        </p:nvSpPr>
        <p:spPr>
          <a:xfrm>
            <a:off x="838200" y="365126"/>
            <a:ext cx="10515600" cy="806450"/>
          </a:xfrm>
        </p:spPr>
        <p:txBody>
          <a:bodyPr>
            <a:normAutofit fontScale="90000"/>
          </a:bodyPr>
          <a:lstStyle/>
          <a:p>
            <a:r>
              <a:rPr lang="en-US" sz="3600" dirty="0"/>
              <a:t>Facts and Dimensions Joined in a Star </a:t>
            </a:r>
            <a:r>
              <a:rPr lang="en-US" sz="3600" dirty="0" smtClean="0"/>
              <a:t>Schema (continued)</a:t>
            </a:r>
            <a:endParaRPr lang="en-US" dirty="0"/>
          </a:p>
        </p:txBody>
      </p:sp>
    </p:spTree>
    <p:extLst>
      <p:ext uri="{BB962C8B-B14F-4D97-AF65-F5344CB8AC3E}">
        <p14:creationId xmlns:p14="http://schemas.microsoft.com/office/powerpoint/2010/main" val="1003434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2525" y="1171576"/>
            <a:ext cx="6038850" cy="5345139"/>
          </a:xfrm>
        </p:spPr>
      </p:pic>
      <p:sp>
        <p:nvSpPr>
          <p:cNvPr id="5" name="Title 1"/>
          <p:cNvSpPr>
            <a:spLocks noGrp="1"/>
          </p:cNvSpPr>
          <p:nvPr>
            <p:ph type="title"/>
          </p:nvPr>
        </p:nvSpPr>
        <p:spPr>
          <a:xfrm>
            <a:off x="838200" y="365126"/>
            <a:ext cx="10515600" cy="806450"/>
          </a:xfrm>
        </p:spPr>
        <p:txBody>
          <a:bodyPr>
            <a:normAutofit fontScale="90000"/>
          </a:bodyPr>
          <a:lstStyle/>
          <a:p>
            <a:r>
              <a:rPr lang="en-US" sz="3600" dirty="0"/>
              <a:t>Facts and Dimensions Joined in a Star </a:t>
            </a:r>
            <a:r>
              <a:rPr lang="en-US" sz="3600" dirty="0" smtClean="0"/>
              <a:t>Schema (continued)</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16027"/>
            <a:ext cx="4905054" cy="3403507"/>
          </a:xfrm>
          <a:prstGeom prst="rect">
            <a:avLst/>
          </a:prstGeom>
        </p:spPr>
      </p:pic>
    </p:spTree>
    <p:extLst>
      <p:ext uri="{BB962C8B-B14F-4D97-AF65-F5344CB8AC3E}">
        <p14:creationId xmlns:p14="http://schemas.microsoft.com/office/powerpoint/2010/main" val="421935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r>
              <a:rPr lang="en-US" sz="3600" dirty="0"/>
              <a:t>Kimball’s DW/BI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99" y="1335788"/>
            <a:ext cx="7991475" cy="4991873"/>
          </a:xfrm>
        </p:spPr>
      </p:pic>
    </p:spTree>
    <p:extLst>
      <p:ext uri="{BB962C8B-B14F-4D97-AF65-F5344CB8AC3E}">
        <p14:creationId xmlns:p14="http://schemas.microsoft.com/office/powerpoint/2010/main" val="284344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8250"/>
            <a:ext cx="10515600" cy="5267325"/>
          </a:xfrm>
        </p:spPr>
        <p:txBody>
          <a:bodyPr>
            <a:normAutofit fontScale="92500" lnSpcReduction="20000"/>
          </a:bodyPr>
          <a:lstStyle/>
          <a:p>
            <a:r>
              <a:rPr lang="en-US" b="1" dirty="0"/>
              <a:t>Operational Source </a:t>
            </a:r>
            <a:r>
              <a:rPr lang="en-US" b="1" dirty="0" smtClean="0"/>
              <a:t>Systems</a:t>
            </a:r>
            <a:r>
              <a:rPr lang="en-US" dirty="0" smtClean="0"/>
              <a:t>: these  </a:t>
            </a:r>
            <a:r>
              <a:rPr lang="en-US" dirty="0"/>
              <a:t>are the operational systems </a:t>
            </a:r>
            <a:r>
              <a:rPr lang="en-US" dirty="0" smtClean="0"/>
              <a:t>that </a:t>
            </a:r>
            <a:r>
              <a:rPr lang="en-US" dirty="0"/>
              <a:t>capture the business’s transactions. The main priorities of the source systems are processing performance and </a:t>
            </a:r>
            <a:r>
              <a:rPr lang="en-US" dirty="0" smtClean="0"/>
              <a:t>availability</a:t>
            </a:r>
            <a:r>
              <a:rPr lang="en-US" dirty="0"/>
              <a:t>. Operational queries against source systems are narrow, one-record-at-a-time </a:t>
            </a:r>
            <a:r>
              <a:rPr lang="en-US" dirty="0" smtClean="0"/>
              <a:t>queries.</a:t>
            </a:r>
          </a:p>
          <a:p>
            <a:r>
              <a:rPr lang="en-US" b="1" dirty="0"/>
              <a:t>Extract, Transformation, and Load </a:t>
            </a:r>
            <a:r>
              <a:rPr lang="en-US" b="1" dirty="0" smtClean="0"/>
              <a:t>(ETL) System</a:t>
            </a:r>
            <a:r>
              <a:rPr lang="en-US" dirty="0" smtClean="0"/>
              <a:t>. This part </a:t>
            </a:r>
            <a:r>
              <a:rPr lang="en-US" dirty="0"/>
              <a:t>of the DW/BI </a:t>
            </a:r>
            <a:r>
              <a:rPr lang="en-US" dirty="0" smtClean="0"/>
              <a:t>architecture </a:t>
            </a:r>
            <a:r>
              <a:rPr lang="en-US" dirty="0"/>
              <a:t>consists </a:t>
            </a:r>
            <a:r>
              <a:rPr lang="en-US" dirty="0" smtClean="0"/>
              <a:t>of </a:t>
            </a:r>
            <a:r>
              <a:rPr lang="en-US" dirty="0"/>
              <a:t>a work area, instantiated data structures, and a set of processes</a:t>
            </a:r>
            <a:r>
              <a:rPr lang="en-US" dirty="0" smtClean="0"/>
              <a:t>.</a:t>
            </a:r>
          </a:p>
          <a:p>
            <a:pPr lvl="1"/>
            <a:r>
              <a:rPr lang="en-US" dirty="0"/>
              <a:t>Extraction </a:t>
            </a:r>
            <a:r>
              <a:rPr lang="en-US" dirty="0" smtClean="0"/>
              <a:t>is </a:t>
            </a:r>
            <a:r>
              <a:rPr lang="en-US" dirty="0"/>
              <a:t>the ﬁrst step in the process of getting data into the data warehouse </a:t>
            </a:r>
            <a:r>
              <a:rPr lang="en-US" dirty="0" smtClean="0"/>
              <a:t>environment</a:t>
            </a:r>
            <a:r>
              <a:rPr lang="en-US" dirty="0"/>
              <a:t>. Extracting means reading and understanding the source data and </a:t>
            </a:r>
            <a:r>
              <a:rPr lang="en-US" dirty="0" smtClean="0"/>
              <a:t>copying </a:t>
            </a:r>
            <a:r>
              <a:rPr lang="en-US" dirty="0"/>
              <a:t>the data needed into the ETL system for further manipulation. At this </a:t>
            </a:r>
            <a:r>
              <a:rPr lang="en-US" dirty="0" smtClean="0"/>
              <a:t>point</a:t>
            </a:r>
            <a:r>
              <a:rPr lang="en-US" dirty="0"/>
              <a:t>, the data belongs to the data warehouse</a:t>
            </a:r>
            <a:r>
              <a:rPr lang="en-US" dirty="0" smtClean="0"/>
              <a:t>.</a:t>
            </a:r>
          </a:p>
          <a:p>
            <a:pPr lvl="1"/>
            <a:r>
              <a:rPr lang="en-US" dirty="0"/>
              <a:t>After the data is extracted to the ETL system, there are numerous potential </a:t>
            </a:r>
            <a:r>
              <a:rPr lang="en-US" dirty="0" smtClean="0"/>
              <a:t>transformations</a:t>
            </a:r>
            <a:r>
              <a:rPr lang="en-US" dirty="0"/>
              <a:t>, such as cleansing the data (correcting misspellings, resolving domain conﬂicts, dealing with missing elements, or parsing into standard formats), </a:t>
            </a:r>
            <a:r>
              <a:rPr lang="en-US" dirty="0" smtClean="0"/>
              <a:t>combining </a:t>
            </a:r>
            <a:r>
              <a:rPr lang="en-US" dirty="0"/>
              <a:t>data from multiple sources, and de-duplicating data. The ETL system adds </a:t>
            </a:r>
            <a:r>
              <a:rPr lang="en-US" dirty="0" smtClean="0"/>
              <a:t>value </a:t>
            </a:r>
            <a:r>
              <a:rPr lang="en-US" dirty="0"/>
              <a:t>to the data with these cleansing and conforming tasks by changing the data </a:t>
            </a:r>
            <a:r>
              <a:rPr lang="en-US" dirty="0" smtClean="0"/>
              <a:t>and </a:t>
            </a:r>
            <a:r>
              <a:rPr lang="en-US" dirty="0"/>
              <a:t>enhancing it</a:t>
            </a:r>
            <a:r>
              <a:rPr lang="en-US" dirty="0" smtClean="0"/>
              <a:t>.</a:t>
            </a:r>
          </a:p>
          <a:p>
            <a:pPr lvl="1"/>
            <a:r>
              <a:rPr lang="en-US" dirty="0"/>
              <a:t>The ﬁnal step of the ETL process is the physical structuring and loading of data </a:t>
            </a:r>
            <a:r>
              <a:rPr lang="en-US" dirty="0" smtClean="0"/>
              <a:t>into </a:t>
            </a:r>
            <a:r>
              <a:rPr lang="en-US" dirty="0"/>
              <a:t>the presentation area’s target dimensional models.</a:t>
            </a:r>
          </a:p>
        </p:txBody>
      </p:sp>
      <p:sp>
        <p:nvSpPr>
          <p:cNvPr id="4" name="Title 1"/>
          <p:cNvSpPr>
            <a:spLocks noGrp="1"/>
          </p:cNvSpPr>
          <p:nvPr>
            <p:ph type="title"/>
          </p:nvPr>
        </p:nvSpPr>
        <p:spPr>
          <a:xfrm>
            <a:off x="838200" y="365125"/>
            <a:ext cx="10515600" cy="739775"/>
          </a:xfrm>
        </p:spPr>
        <p:txBody>
          <a:bodyPr/>
          <a:lstStyle/>
          <a:p>
            <a:r>
              <a:rPr lang="en-US" sz="3600" dirty="0"/>
              <a:t>Kimball’s DW/BI </a:t>
            </a:r>
            <a:r>
              <a:rPr lang="en-US" sz="3600" dirty="0" smtClean="0"/>
              <a:t>Architecture (continued)</a:t>
            </a:r>
            <a:endParaRPr lang="en-US" dirty="0"/>
          </a:p>
        </p:txBody>
      </p:sp>
    </p:spTree>
    <p:extLst>
      <p:ext uri="{BB962C8B-B14F-4D97-AF65-F5344CB8AC3E}">
        <p14:creationId xmlns:p14="http://schemas.microsoft.com/office/powerpoint/2010/main" val="3444868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2100"/>
            <a:ext cx="10515600" cy="4614863"/>
          </a:xfrm>
        </p:spPr>
        <p:txBody>
          <a:bodyPr>
            <a:normAutofit/>
          </a:bodyPr>
          <a:lstStyle/>
          <a:p>
            <a:r>
              <a:rPr lang="en-US" b="1" dirty="0"/>
              <a:t>Presentation Area to Support Business </a:t>
            </a:r>
            <a:r>
              <a:rPr lang="en-US" b="1" dirty="0" smtClean="0"/>
              <a:t>Intelligence</a:t>
            </a:r>
            <a:r>
              <a:rPr lang="en-US" dirty="0" smtClean="0"/>
              <a:t>. The </a:t>
            </a:r>
            <a:r>
              <a:rPr lang="en-US" dirty="0"/>
              <a:t>DW/BI  presentation area is where data is organized, stored, and made available </a:t>
            </a:r>
            <a:r>
              <a:rPr lang="en-US" dirty="0" smtClean="0"/>
              <a:t>for </a:t>
            </a:r>
            <a:r>
              <a:rPr lang="en-US" dirty="0"/>
              <a:t>direct querying by users, report writers, and other analytical BI applications</a:t>
            </a:r>
            <a:r>
              <a:rPr lang="en-US" dirty="0" smtClean="0"/>
              <a:t>.</a:t>
            </a:r>
          </a:p>
          <a:p>
            <a:pPr lvl="1"/>
            <a:r>
              <a:rPr lang="en-US" dirty="0" smtClean="0"/>
              <a:t>The </a:t>
            </a:r>
            <a:r>
              <a:rPr lang="en-US" dirty="0"/>
              <a:t>data in the presentation area should be presented, stored, and accessed in dimensional </a:t>
            </a:r>
            <a:r>
              <a:rPr lang="en-US" dirty="0" smtClean="0"/>
              <a:t>(</a:t>
            </a:r>
            <a:r>
              <a:rPr lang="en-US" dirty="0"/>
              <a:t>instead of in normalized) schemas, either relational star schemas or OLAP cubes. </a:t>
            </a:r>
          </a:p>
          <a:p>
            <a:pPr lvl="1"/>
            <a:r>
              <a:rPr lang="en-US" dirty="0" smtClean="0"/>
              <a:t>the </a:t>
            </a:r>
            <a:r>
              <a:rPr lang="en-US" dirty="0"/>
              <a:t>presentation area must contain detailed, atomic data. </a:t>
            </a:r>
            <a:r>
              <a:rPr lang="en-US" dirty="0" smtClean="0"/>
              <a:t>Although </a:t>
            </a:r>
            <a:r>
              <a:rPr lang="en-US" dirty="0"/>
              <a:t>the presentation area may contain performance-enhancing aggregated data, </a:t>
            </a:r>
            <a:r>
              <a:rPr lang="en-US" dirty="0" smtClean="0"/>
              <a:t>it </a:t>
            </a:r>
            <a:r>
              <a:rPr lang="en-US" dirty="0"/>
              <a:t>is unacceptable to store only summary data in dimensional models while the atomic data is locked up in normalized models</a:t>
            </a:r>
            <a:r>
              <a:rPr lang="en-US" dirty="0" smtClean="0"/>
              <a:t>.</a:t>
            </a:r>
            <a:endParaRPr lang="en-US" dirty="0"/>
          </a:p>
        </p:txBody>
      </p:sp>
      <p:sp>
        <p:nvSpPr>
          <p:cNvPr id="4" name="Title 1"/>
          <p:cNvSpPr>
            <a:spLocks noGrp="1"/>
          </p:cNvSpPr>
          <p:nvPr>
            <p:ph type="title"/>
          </p:nvPr>
        </p:nvSpPr>
        <p:spPr>
          <a:xfrm>
            <a:off x="838200" y="365125"/>
            <a:ext cx="10515600" cy="739775"/>
          </a:xfrm>
        </p:spPr>
        <p:txBody>
          <a:bodyPr/>
          <a:lstStyle/>
          <a:p>
            <a:r>
              <a:rPr lang="en-US" sz="3600" dirty="0"/>
              <a:t>Kimball’s DW/BI </a:t>
            </a:r>
            <a:r>
              <a:rPr lang="en-US" sz="3600" dirty="0" smtClean="0"/>
              <a:t>Architecture (continued)</a:t>
            </a:r>
            <a:endParaRPr lang="en-US" dirty="0"/>
          </a:p>
        </p:txBody>
      </p:sp>
    </p:spTree>
    <p:extLst>
      <p:ext uri="{BB962C8B-B14F-4D97-AF65-F5344CB8AC3E}">
        <p14:creationId xmlns:p14="http://schemas.microsoft.com/office/powerpoint/2010/main" val="240265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3500"/>
            <a:ext cx="10515600" cy="4843463"/>
          </a:xfrm>
        </p:spPr>
        <p:txBody>
          <a:bodyPr>
            <a:normAutofit lnSpcReduction="10000"/>
          </a:bodyPr>
          <a:lstStyle/>
          <a:p>
            <a:r>
              <a:rPr lang="en-US" b="1" dirty="0"/>
              <a:t>Business Intelligence </a:t>
            </a:r>
            <a:r>
              <a:rPr lang="en-US" b="1" dirty="0" smtClean="0"/>
              <a:t>Applications</a:t>
            </a:r>
            <a:r>
              <a:rPr lang="en-US" dirty="0" smtClean="0"/>
              <a:t>. The  </a:t>
            </a:r>
            <a:r>
              <a:rPr lang="en-US" dirty="0"/>
              <a:t>ﬁnal major component of the Kimball DW/BI architecture is the business intelligence </a:t>
            </a:r>
            <a:r>
              <a:rPr lang="en-US" dirty="0" smtClean="0"/>
              <a:t>(</a:t>
            </a:r>
            <a:r>
              <a:rPr lang="en-US" dirty="0"/>
              <a:t>BI) application. The term BI application loosely refers to the range of capabilities </a:t>
            </a:r>
            <a:r>
              <a:rPr lang="en-US" dirty="0" smtClean="0"/>
              <a:t>provided </a:t>
            </a:r>
            <a:r>
              <a:rPr lang="en-US" dirty="0"/>
              <a:t>to business users to leverage the presentation area for analytic decision making</a:t>
            </a:r>
            <a:r>
              <a:rPr lang="en-US" dirty="0" smtClean="0"/>
              <a:t>.</a:t>
            </a:r>
          </a:p>
          <a:p>
            <a:r>
              <a:rPr lang="en-US" dirty="0"/>
              <a:t>A BI application can be as simple as an ad hoc query tool or as complex as a </a:t>
            </a:r>
            <a:r>
              <a:rPr lang="en-US" dirty="0" smtClean="0"/>
              <a:t>sophisticated </a:t>
            </a:r>
            <a:r>
              <a:rPr lang="en-US" dirty="0"/>
              <a:t>data mining or modeling application</a:t>
            </a:r>
            <a:r>
              <a:rPr lang="en-US" dirty="0" smtClean="0"/>
              <a:t>.</a:t>
            </a:r>
          </a:p>
          <a:p>
            <a:pPr lvl="1"/>
            <a:r>
              <a:rPr lang="en-US" dirty="0" smtClean="0"/>
              <a:t>Ad </a:t>
            </a:r>
            <a:r>
              <a:rPr lang="en-US" dirty="0"/>
              <a:t>hoc query tools, as powerful as they </a:t>
            </a:r>
            <a:r>
              <a:rPr lang="en-US" dirty="0" smtClean="0"/>
              <a:t>are</a:t>
            </a:r>
            <a:r>
              <a:rPr lang="en-US" dirty="0"/>
              <a:t>, can be understood and used effectively by only a small percentage of the potential </a:t>
            </a:r>
            <a:r>
              <a:rPr lang="en-US" dirty="0" smtClean="0"/>
              <a:t>DW/BI </a:t>
            </a:r>
            <a:r>
              <a:rPr lang="en-US" dirty="0"/>
              <a:t>business user population. </a:t>
            </a:r>
            <a:endParaRPr lang="en-US" dirty="0" smtClean="0"/>
          </a:p>
          <a:p>
            <a:pPr lvl="1"/>
            <a:r>
              <a:rPr lang="en-US" dirty="0" smtClean="0"/>
              <a:t>Most </a:t>
            </a:r>
            <a:r>
              <a:rPr lang="en-US" dirty="0"/>
              <a:t>business users will likely access the data </a:t>
            </a:r>
            <a:r>
              <a:rPr lang="en-US" dirty="0" smtClean="0"/>
              <a:t>via prebuilt </a:t>
            </a:r>
            <a:r>
              <a:rPr lang="en-US" dirty="0"/>
              <a:t>parameter-driven applications and templates that do not require users to construct queries directly.</a:t>
            </a:r>
          </a:p>
          <a:p>
            <a:endParaRPr lang="en-US" dirty="0"/>
          </a:p>
        </p:txBody>
      </p:sp>
      <p:sp>
        <p:nvSpPr>
          <p:cNvPr id="4" name="Title 1"/>
          <p:cNvSpPr>
            <a:spLocks noGrp="1"/>
          </p:cNvSpPr>
          <p:nvPr>
            <p:ph type="title"/>
          </p:nvPr>
        </p:nvSpPr>
        <p:spPr>
          <a:xfrm>
            <a:off x="838200" y="365125"/>
            <a:ext cx="10515600" cy="739775"/>
          </a:xfrm>
        </p:spPr>
        <p:txBody>
          <a:bodyPr/>
          <a:lstStyle/>
          <a:p>
            <a:r>
              <a:rPr lang="en-US" sz="3600" dirty="0"/>
              <a:t>Kimball’s DW/BI </a:t>
            </a:r>
            <a:r>
              <a:rPr lang="en-US" sz="3600" dirty="0" smtClean="0"/>
              <a:t>Architecture (continued)</a:t>
            </a:r>
            <a:endParaRPr lang="en-US" dirty="0"/>
          </a:p>
        </p:txBody>
      </p:sp>
    </p:spTree>
    <p:extLst>
      <p:ext uri="{BB962C8B-B14F-4D97-AF65-F5344CB8AC3E}">
        <p14:creationId xmlns:p14="http://schemas.microsoft.com/office/powerpoint/2010/main" val="3677936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400"/>
          </a:xfrm>
        </p:spPr>
        <p:txBody>
          <a:bodyPr/>
          <a:lstStyle/>
          <a:p>
            <a:r>
              <a:rPr lang="en-US" sz="3600" dirty="0"/>
              <a:t>Alternative DW/BI Architectures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350" y="1394456"/>
            <a:ext cx="7807405" cy="5015869"/>
          </a:xfrm>
        </p:spPr>
      </p:pic>
    </p:spTree>
    <p:extLst>
      <p:ext uri="{BB962C8B-B14F-4D97-AF65-F5344CB8AC3E}">
        <p14:creationId xmlns:p14="http://schemas.microsoft.com/office/powerpoint/2010/main" val="1760631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725" y="1174648"/>
            <a:ext cx="8219032" cy="5178527"/>
          </a:xfrm>
        </p:spPr>
      </p:pic>
      <p:sp>
        <p:nvSpPr>
          <p:cNvPr id="4" name="Title 1"/>
          <p:cNvSpPr>
            <a:spLocks noGrp="1"/>
          </p:cNvSpPr>
          <p:nvPr>
            <p:ph type="title"/>
          </p:nvPr>
        </p:nvSpPr>
        <p:spPr>
          <a:xfrm>
            <a:off x="838200" y="365126"/>
            <a:ext cx="10515600" cy="787400"/>
          </a:xfrm>
        </p:spPr>
        <p:txBody>
          <a:bodyPr/>
          <a:lstStyle/>
          <a:p>
            <a:r>
              <a:rPr lang="en-US" sz="3600" dirty="0"/>
              <a:t>Alternative DW/BI </a:t>
            </a:r>
            <a:r>
              <a:rPr lang="en-US" sz="3600" dirty="0" smtClean="0"/>
              <a:t>Architectures (continued)</a:t>
            </a:r>
            <a:endParaRPr lang="en-US" dirty="0"/>
          </a:p>
        </p:txBody>
      </p:sp>
    </p:spTree>
    <p:extLst>
      <p:ext uri="{BB962C8B-B14F-4D97-AF65-F5344CB8AC3E}">
        <p14:creationId xmlns:p14="http://schemas.microsoft.com/office/powerpoint/2010/main" val="579964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5" y="1146341"/>
            <a:ext cx="8281698" cy="5225884"/>
          </a:xfrm>
        </p:spPr>
      </p:pic>
      <p:sp>
        <p:nvSpPr>
          <p:cNvPr id="5" name="Title 1"/>
          <p:cNvSpPr txBox="1">
            <a:spLocks/>
          </p:cNvSpPr>
          <p:nvPr/>
        </p:nvSpPr>
        <p:spPr>
          <a:xfrm>
            <a:off x="838200" y="365126"/>
            <a:ext cx="10515600" cy="78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Alternative DW/BI Architectures (continued)</a:t>
            </a:r>
            <a:endParaRPr lang="en-US" dirty="0"/>
          </a:p>
        </p:txBody>
      </p:sp>
    </p:spTree>
    <p:extLst>
      <p:ext uri="{BB962C8B-B14F-4D97-AF65-F5344CB8AC3E}">
        <p14:creationId xmlns:p14="http://schemas.microsoft.com/office/powerpoint/2010/main" val="4184044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lstStyle/>
          <a:p>
            <a:r>
              <a:rPr lang="en-US" sz="3600" dirty="0"/>
              <a:t>Dimensional Modeling Myths</a:t>
            </a:r>
            <a:endParaRPr lang="en-US" dirty="0"/>
          </a:p>
        </p:txBody>
      </p:sp>
      <p:sp>
        <p:nvSpPr>
          <p:cNvPr id="3" name="Content Placeholder 2"/>
          <p:cNvSpPr>
            <a:spLocks noGrp="1"/>
          </p:cNvSpPr>
          <p:nvPr>
            <p:ph idx="1"/>
          </p:nvPr>
        </p:nvSpPr>
        <p:spPr>
          <a:xfrm>
            <a:off x="838200" y="1381125"/>
            <a:ext cx="10515600" cy="4795838"/>
          </a:xfrm>
        </p:spPr>
        <p:txBody>
          <a:bodyPr>
            <a:normAutofit lnSpcReduction="10000"/>
          </a:bodyPr>
          <a:lstStyle/>
          <a:p>
            <a:r>
              <a:rPr lang="en-US" dirty="0"/>
              <a:t>Myth 1: Dimensional Models are Only </a:t>
            </a:r>
            <a:r>
              <a:rPr lang="en-US" dirty="0" smtClean="0"/>
              <a:t>for </a:t>
            </a:r>
            <a:r>
              <a:rPr lang="en-US" dirty="0"/>
              <a:t>Summary </a:t>
            </a:r>
            <a:r>
              <a:rPr lang="en-US" dirty="0" smtClean="0"/>
              <a:t>Data.</a:t>
            </a:r>
          </a:p>
          <a:p>
            <a:pPr lvl="1"/>
            <a:r>
              <a:rPr lang="en-US" dirty="0"/>
              <a:t>This  </a:t>
            </a:r>
            <a:r>
              <a:rPr lang="en-US" dirty="0" smtClean="0"/>
              <a:t>myth </a:t>
            </a:r>
            <a:r>
              <a:rPr lang="en-US" dirty="0"/>
              <a:t>is frequently the root cause of ill-designed dimensional </a:t>
            </a:r>
            <a:r>
              <a:rPr lang="en-US" dirty="0" smtClean="0"/>
              <a:t>models. Because </a:t>
            </a:r>
            <a:r>
              <a:rPr lang="en-US" dirty="0"/>
              <a:t>you </a:t>
            </a:r>
            <a:r>
              <a:rPr lang="en-US" dirty="0" smtClean="0"/>
              <a:t>cannot </a:t>
            </a:r>
            <a:r>
              <a:rPr lang="en-US" dirty="0"/>
              <a:t>possibly predict all the questions asked by business users, you </a:t>
            </a:r>
            <a:r>
              <a:rPr lang="en-US" dirty="0" smtClean="0"/>
              <a:t>need </a:t>
            </a:r>
            <a:r>
              <a:rPr lang="en-US" dirty="0"/>
              <a:t>to provide them with </a:t>
            </a:r>
            <a:r>
              <a:rPr lang="en-US" dirty="0" smtClean="0"/>
              <a:t>query-able </a:t>
            </a:r>
            <a:r>
              <a:rPr lang="en-US" dirty="0"/>
              <a:t>access to the most detailed data so they can </a:t>
            </a:r>
            <a:r>
              <a:rPr lang="en-US" dirty="0" smtClean="0"/>
              <a:t>roll </a:t>
            </a:r>
            <a:r>
              <a:rPr lang="en-US" dirty="0"/>
              <a:t>it up based on the business question. Data at the lowest level of detail is </a:t>
            </a:r>
            <a:r>
              <a:rPr lang="en-US" dirty="0" smtClean="0"/>
              <a:t>practically </a:t>
            </a:r>
            <a:r>
              <a:rPr lang="en-US" dirty="0"/>
              <a:t>impervious to surprises or changes</a:t>
            </a:r>
            <a:r>
              <a:rPr lang="en-US" dirty="0" smtClean="0"/>
              <a:t>.</a:t>
            </a:r>
          </a:p>
          <a:p>
            <a:pPr lvl="1"/>
            <a:r>
              <a:rPr lang="en-US" dirty="0"/>
              <a:t>Summary data should complement the granular detail solely to provide improved performance for common queries, but </a:t>
            </a:r>
            <a:r>
              <a:rPr lang="en-US" dirty="0" smtClean="0"/>
              <a:t>not </a:t>
            </a:r>
            <a:r>
              <a:rPr lang="en-US" dirty="0"/>
              <a:t>replace the details</a:t>
            </a:r>
            <a:r>
              <a:rPr lang="en-US" dirty="0" smtClean="0"/>
              <a:t>.</a:t>
            </a:r>
          </a:p>
          <a:p>
            <a:r>
              <a:rPr lang="en-US" dirty="0"/>
              <a:t>Myth 2: Dimensional Models are Departmental, Not Enterprise</a:t>
            </a:r>
          </a:p>
          <a:p>
            <a:pPr lvl="1"/>
            <a:r>
              <a:rPr lang="en-US" dirty="0"/>
              <a:t>Rather than drawing boundaries based on organizational departments, dimensional models should be organized around business processes, such as orders, invoices, and service calls. Multiple business functions often want to analyze the same metrics resulting from a single business process. </a:t>
            </a:r>
          </a:p>
          <a:p>
            <a:pPr lvl="1"/>
            <a:endParaRPr lang="en-US" dirty="0"/>
          </a:p>
        </p:txBody>
      </p:sp>
    </p:spTree>
    <p:extLst>
      <p:ext uri="{BB962C8B-B14F-4D97-AF65-F5344CB8AC3E}">
        <p14:creationId xmlns:p14="http://schemas.microsoft.com/office/powerpoint/2010/main" val="77109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6000"/>
          </a:xfrm>
        </p:spPr>
        <p:txBody>
          <a:bodyPr>
            <a:normAutofit/>
          </a:bodyPr>
          <a:lstStyle/>
          <a:p>
            <a:r>
              <a:rPr lang="en-US" sz="3200" dirty="0" smtClean="0"/>
              <a:t>Goals of Data Warehousing and Business Intelligence Systems</a:t>
            </a:r>
            <a:endParaRPr lang="en-US" sz="3600" dirty="0"/>
          </a:p>
        </p:txBody>
      </p:sp>
      <p:sp>
        <p:nvSpPr>
          <p:cNvPr id="3" name="Content Placeholder 2"/>
          <p:cNvSpPr>
            <a:spLocks noGrp="1"/>
          </p:cNvSpPr>
          <p:nvPr>
            <p:ph idx="1"/>
          </p:nvPr>
        </p:nvSpPr>
        <p:spPr>
          <a:xfrm>
            <a:off x="838200" y="1533525"/>
            <a:ext cx="10515600" cy="4643438"/>
          </a:xfrm>
        </p:spPr>
        <p:txBody>
          <a:bodyPr>
            <a:normAutofit fontScale="92500" lnSpcReduction="20000"/>
          </a:bodyPr>
          <a:lstStyle/>
          <a:p>
            <a:r>
              <a:rPr lang="en-US" dirty="0"/>
              <a:t>M</a:t>
            </a:r>
            <a:r>
              <a:rPr lang="en-US" dirty="0" smtClean="0"/>
              <a:t>ake information easily accessible. The  data must be intuitive and obvious to the business user. The system must return query results to the user with minimal wait times.</a:t>
            </a:r>
          </a:p>
          <a:p>
            <a:r>
              <a:rPr lang="en-US" dirty="0"/>
              <a:t>P</a:t>
            </a:r>
            <a:r>
              <a:rPr lang="en-US" dirty="0" smtClean="0"/>
              <a:t>resent information consistently. If two performance measures have the same name, they must mean the same thing. Data must be carefully assembled from a variety of sources, cleansed, quality  assured, and released only when it is ﬁt for user consumption.</a:t>
            </a:r>
          </a:p>
          <a:p>
            <a:r>
              <a:rPr lang="en-US" dirty="0" smtClean="0"/>
              <a:t>Adapt to change. User needs, business conditions, data, and technology are all subject to change. The system must be able to handle this change gracefully.</a:t>
            </a:r>
          </a:p>
          <a:p>
            <a:r>
              <a:rPr lang="en-US" dirty="0" smtClean="0"/>
              <a:t>Serve as the authoritative and trustworthy foundation for improved decision making.</a:t>
            </a:r>
          </a:p>
          <a:p>
            <a:r>
              <a:rPr lang="en-US" dirty="0" smtClean="0"/>
              <a:t>Be accepted by the business community (users).</a:t>
            </a:r>
            <a:endParaRPr lang="en-US" dirty="0"/>
          </a:p>
        </p:txBody>
      </p:sp>
    </p:spTree>
    <p:extLst>
      <p:ext uri="{BB962C8B-B14F-4D97-AF65-F5344CB8AC3E}">
        <p14:creationId xmlns:p14="http://schemas.microsoft.com/office/powerpoint/2010/main" val="2321152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Myth 3: Dimensional Models are Not </a:t>
            </a:r>
            <a:r>
              <a:rPr lang="en-US" dirty="0" smtClean="0"/>
              <a:t>Scalable</a:t>
            </a:r>
          </a:p>
          <a:p>
            <a:pPr lvl="1"/>
            <a:r>
              <a:rPr lang="en-US" dirty="0"/>
              <a:t>Dimensional  models are extremely scalable. Fact tables frequently have billions of </a:t>
            </a:r>
            <a:r>
              <a:rPr lang="en-US" dirty="0" smtClean="0"/>
              <a:t>rows</a:t>
            </a:r>
            <a:r>
              <a:rPr lang="en-US" dirty="0"/>
              <a:t>; fact tables containing 2 trillion rows have been reported. The database </a:t>
            </a:r>
            <a:r>
              <a:rPr lang="en-US" dirty="0" smtClean="0"/>
              <a:t>vendors </a:t>
            </a:r>
            <a:r>
              <a:rPr lang="en-US" dirty="0"/>
              <a:t>have wholeheartedly embraced DW/BI and continue to incorporate capabilities </a:t>
            </a:r>
            <a:r>
              <a:rPr lang="en-US" dirty="0" smtClean="0"/>
              <a:t>into </a:t>
            </a:r>
            <a:r>
              <a:rPr lang="en-US" dirty="0"/>
              <a:t>their products to optimize dimensional models’ scalability and performance</a:t>
            </a:r>
            <a:r>
              <a:rPr lang="en-US" dirty="0" smtClean="0"/>
              <a:t>.</a:t>
            </a:r>
          </a:p>
          <a:p>
            <a:r>
              <a:rPr lang="en-US" dirty="0"/>
              <a:t>Myth 4: Dimensional Models are Only </a:t>
            </a:r>
            <a:r>
              <a:rPr lang="en-US" dirty="0" smtClean="0"/>
              <a:t>for </a:t>
            </a:r>
            <a:r>
              <a:rPr lang="en-US" dirty="0"/>
              <a:t>Predictable </a:t>
            </a:r>
            <a:r>
              <a:rPr lang="en-US" dirty="0" smtClean="0"/>
              <a:t>Usage</a:t>
            </a:r>
          </a:p>
          <a:p>
            <a:pPr lvl="1"/>
            <a:r>
              <a:rPr lang="en-US" dirty="0"/>
              <a:t>Dimensional models should not be designed by focusing on predeﬁned reports </a:t>
            </a:r>
            <a:r>
              <a:rPr lang="en-US" dirty="0" smtClean="0"/>
              <a:t>or </a:t>
            </a:r>
            <a:r>
              <a:rPr lang="en-US" dirty="0"/>
              <a:t>analyses; the design should center on measurement processes. </a:t>
            </a:r>
            <a:r>
              <a:rPr lang="en-US" dirty="0" smtClean="0"/>
              <a:t>It is important </a:t>
            </a:r>
            <a:r>
              <a:rPr lang="en-US" dirty="0"/>
              <a:t>to consider the BI application’s ﬁltering and labeling </a:t>
            </a:r>
            <a:r>
              <a:rPr lang="en-US" dirty="0" smtClean="0"/>
              <a:t>requirements; but, we </a:t>
            </a:r>
            <a:r>
              <a:rPr lang="en-US" dirty="0"/>
              <a:t>should not design for a top ten list of reports in a vacuum because this list is </a:t>
            </a:r>
            <a:r>
              <a:rPr lang="en-US" dirty="0" smtClean="0"/>
              <a:t>bound </a:t>
            </a:r>
            <a:r>
              <a:rPr lang="en-US" dirty="0"/>
              <a:t>to change, making the dimensional model a moving target. The key is to </a:t>
            </a:r>
            <a:r>
              <a:rPr lang="en-US" dirty="0" smtClean="0"/>
              <a:t>focus </a:t>
            </a:r>
            <a:r>
              <a:rPr lang="en-US" dirty="0"/>
              <a:t>on the organization’s measurement events that are typically stable, unlike </a:t>
            </a:r>
            <a:r>
              <a:rPr lang="en-US" dirty="0" smtClean="0"/>
              <a:t>analyses </a:t>
            </a:r>
            <a:r>
              <a:rPr lang="en-US" dirty="0"/>
              <a:t>that are constantly evolving.</a:t>
            </a:r>
          </a:p>
        </p:txBody>
      </p:sp>
      <p:sp>
        <p:nvSpPr>
          <p:cNvPr id="4" name="Title 1"/>
          <p:cNvSpPr>
            <a:spLocks noGrp="1"/>
          </p:cNvSpPr>
          <p:nvPr>
            <p:ph type="title"/>
          </p:nvPr>
        </p:nvSpPr>
        <p:spPr>
          <a:xfrm>
            <a:off x="838200" y="365126"/>
            <a:ext cx="10515600" cy="768350"/>
          </a:xfrm>
        </p:spPr>
        <p:txBody>
          <a:bodyPr/>
          <a:lstStyle/>
          <a:p>
            <a:r>
              <a:rPr lang="en-US" sz="3600" dirty="0"/>
              <a:t>Dimensional Modeling </a:t>
            </a:r>
            <a:r>
              <a:rPr lang="en-US" sz="3600" dirty="0" smtClean="0"/>
              <a:t>Myths (continued)</a:t>
            </a:r>
            <a:endParaRPr lang="en-US" dirty="0"/>
          </a:p>
        </p:txBody>
      </p:sp>
    </p:spTree>
    <p:extLst>
      <p:ext uri="{BB962C8B-B14F-4D97-AF65-F5344CB8AC3E}">
        <p14:creationId xmlns:p14="http://schemas.microsoft.com/office/powerpoint/2010/main" val="3585552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Myth 5: Dimensional Models Can’t Be </a:t>
            </a:r>
            <a:r>
              <a:rPr lang="en-US" dirty="0" smtClean="0"/>
              <a:t>Integrated</a:t>
            </a:r>
          </a:p>
          <a:p>
            <a:pPr lvl="1"/>
            <a:r>
              <a:rPr lang="en-US" dirty="0"/>
              <a:t>Dimensional  models most certainly can be integrated if they conform to the </a:t>
            </a:r>
            <a:r>
              <a:rPr lang="en-US" dirty="0" smtClean="0"/>
              <a:t>enterprise data </a:t>
            </a:r>
            <a:r>
              <a:rPr lang="en-US" dirty="0"/>
              <a:t>warehouse bus architecture. Conformed dimensions are built and </a:t>
            </a:r>
            <a:r>
              <a:rPr lang="en-US" dirty="0" smtClean="0"/>
              <a:t>maintained as </a:t>
            </a:r>
            <a:r>
              <a:rPr lang="en-US" dirty="0"/>
              <a:t>centralized, persistent master data in the ETL system and then reused across </a:t>
            </a:r>
            <a:r>
              <a:rPr lang="en-US" dirty="0" smtClean="0"/>
              <a:t>dimensional </a:t>
            </a:r>
            <a:r>
              <a:rPr lang="en-US" dirty="0"/>
              <a:t>models to enable data integration and ensure semantic consistency. </a:t>
            </a:r>
            <a:endParaRPr lang="en-US" dirty="0" smtClean="0"/>
          </a:p>
          <a:p>
            <a:pPr lvl="1"/>
            <a:r>
              <a:rPr lang="en-US" dirty="0" smtClean="0"/>
              <a:t>Data integration </a:t>
            </a:r>
            <a:r>
              <a:rPr lang="en-US" dirty="0"/>
              <a:t>depends on standardized labels, values, and deﬁnitions. It is hard </a:t>
            </a:r>
            <a:r>
              <a:rPr lang="en-US" dirty="0" smtClean="0"/>
              <a:t>work to </a:t>
            </a:r>
            <a:r>
              <a:rPr lang="en-US" dirty="0"/>
              <a:t>reach organizational consensus and then implement the corresponding ETL </a:t>
            </a:r>
            <a:r>
              <a:rPr lang="en-US" dirty="0" smtClean="0"/>
              <a:t>rules, but we </a:t>
            </a:r>
            <a:r>
              <a:rPr lang="en-US" dirty="0"/>
              <a:t>can’t dodge the </a:t>
            </a:r>
            <a:r>
              <a:rPr lang="en-US" dirty="0" smtClean="0"/>
              <a:t>effort.</a:t>
            </a:r>
            <a:endParaRPr lang="en-US" dirty="0"/>
          </a:p>
        </p:txBody>
      </p:sp>
      <p:sp>
        <p:nvSpPr>
          <p:cNvPr id="4" name="Title 1"/>
          <p:cNvSpPr>
            <a:spLocks noGrp="1"/>
          </p:cNvSpPr>
          <p:nvPr>
            <p:ph type="title"/>
          </p:nvPr>
        </p:nvSpPr>
        <p:spPr>
          <a:xfrm>
            <a:off x="838200" y="365126"/>
            <a:ext cx="10515600" cy="768350"/>
          </a:xfrm>
        </p:spPr>
        <p:txBody>
          <a:bodyPr/>
          <a:lstStyle/>
          <a:p>
            <a:r>
              <a:rPr lang="en-US" sz="3600" dirty="0"/>
              <a:t>Dimensional Modeling </a:t>
            </a:r>
            <a:r>
              <a:rPr lang="en-US" sz="3600" dirty="0" smtClean="0"/>
              <a:t>Myths (continued)</a:t>
            </a:r>
            <a:endParaRPr lang="en-US" dirty="0"/>
          </a:p>
        </p:txBody>
      </p:sp>
    </p:spTree>
    <p:extLst>
      <p:ext uri="{BB962C8B-B14F-4D97-AF65-F5344CB8AC3E}">
        <p14:creationId xmlns:p14="http://schemas.microsoft.com/office/powerpoint/2010/main" val="3665129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r>
              <a:rPr lang="en-US" dirty="0"/>
              <a:t>Summary</a:t>
            </a:r>
          </a:p>
        </p:txBody>
      </p:sp>
      <p:sp>
        <p:nvSpPr>
          <p:cNvPr id="3" name="Content Placeholder 2"/>
          <p:cNvSpPr>
            <a:spLocks noGrp="1"/>
          </p:cNvSpPr>
          <p:nvPr>
            <p:ph idx="1"/>
          </p:nvPr>
        </p:nvSpPr>
        <p:spPr>
          <a:xfrm>
            <a:off x="838200" y="1571625"/>
            <a:ext cx="10515600" cy="4605338"/>
          </a:xfrm>
        </p:spPr>
        <p:txBody>
          <a:bodyPr>
            <a:normAutofit/>
          </a:bodyPr>
          <a:lstStyle/>
          <a:p>
            <a:r>
              <a:rPr lang="en-US" dirty="0"/>
              <a:t>In this chapter we discussed the overriding goals for DW/BI systems and the </a:t>
            </a:r>
            <a:r>
              <a:rPr lang="en-US" dirty="0" smtClean="0"/>
              <a:t>fundamental </a:t>
            </a:r>
            <a:r>
              <a:rPr lang="en-US" dirty="0"/>
              <a:t>concepts of dimensional modeling. </a:t>
            </a:r>
            <a:endParaRPr lang="en-US" dirty="0" smtClean="0"/>
          </a:p>
          <a:p>
            <a:r>
              <a:rPr lang="en-US" dirty="0" smtClean="0"/>
              <a:t>The </a:t>
            </a:r>
            <a:r>
              <a:rPr lang="en-US" dirty="0"/>
              <a:t>Kimball DW/BI architecture and </a:t>
            </a:r>
            <a:r>
              <a:rPr lang="en-US" dirty="0" smtClean="0"/>
              <a:t>several </a:t>
            </a:r>
            <a:r>
              <a:rPr lang="en-US" dirty="0"/>
              <a:t>alternatives were compared. </a:t>
            </a:r>
            <a:endParaRPr lang="en-US" dirty="0" smtClean="0"/>
          </a:p>
          <a:p>
            <a:r>
              <a:rPr lang="en-US" dirty="0" smtClean="0"/>
              <a:t>We </a:t>
            </a:r>
            <a:r>
              <a:rPr lang="en-US" dirty="0"/>
              <a:t>closed out the chapter by identifying </a:t>
            </a:r>
            <a:r>
              <a:rPr lang="en-US" dirty="0" smtClean="0"/>
              <a:t>common </a:t>
            </a:r>
            <a:r>
              <a:rPr lang="en-US" dirty="0"/>
              <a:t>misunderstandings that some still hold about dimensional </a:t>
            </a:r>
            <a:r>
              <a:rPr lang="en-US" dirty="0" smtClean="0"/>
              <a:t>modeling.</a:t>
            </a:r>
            <a:endParaRPr lang="en-US" dirty="0"/>
          </a:p>
        </p:txBody>
      </p:sp>
    </p:spTree>
    <p:extLst>
      <p:ext uri="{BB962C8B-B14F-4D97-AF65-F5344CB8AC3E}">
        <p14:creationId xmlns:p14="http://schemas.microsoft.com/office/powerpoint/2010/main" val="366627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750"/>
          </a:xfrm>
        </p:spPr>
        <p:txBody>
          <a:bodyPr/>
          <a:lstStyle/>
          <a:p>
            <a:r>
              <a:rPr lang="en-US" sz="3600" dirty="0"/>
              <a:t>Dimensional Modeling Introduction</a:t>
            </a:r>
            <a:endParaRPr lang="en-US" dirty="0"/>
          </a:p>
        </p:txBody>
      </p:sp>
      <p:sp>
        <p:nvSpPr>
          <p:cNvPr id="3" name="Content Placeholder 2"/>
          <p:cNvSpPr>
            <a:spLocks noGrp="1"/>
          </p:cNvSpPr>
          <p:nvPr>
            <p:ph idx="1"/>
          </p:nvPr>
        </p:nvSpPr>
        <p:spPr>
          <a:xfrm>
            <a:off x="838200" y="1476375"/>
            <a:ext cx="10515600" cy="4700588"/>
          </a:xfrm>
        </p:spPr>
        <p:txBody>
          <a:bodyPr>
            <a:normAutofit/>
          </a:bodyPr>
          <a:lstStyle/>
          <a:p>
            <a:r>
              <a:rPr lang="en-US" dirty="0" smtClean="0"/>
              <a:t>Dimensional Modeling </a:t>
            </a:r>
            <a:r>
              <a:rPr lang="en-US" dirty="0"/>
              <a:t>is a design technique for databases intended to support end-user queries in a data warehouse. It is oriented around understandability and </a:t>
            </a:r>
            <a:r>
              <a:rPr lang="en-US" dirty="0" smtClean="0"/>
              <a:t>fast query performance.</a:t>
            </a:r>
          </a:p>
          <a:p>
            <a:r>
              <a:rPr lang="en-US" dirty="0" smtClean="0"/>
              <a:t>Consider this business oriented statement: “We </a:t>
            </a:r>
            <a:r>
              <a:rPr lang="en-US" dirty="0"/>
              <a:t>sell products in various </a:t>
            </a:r>
            <a:r>
              <a:rPr lang="en-US" dirty="0" smtClean="0"/>
              <a:t>markets </a:t>
            </a:r>
            <a:r>
              <a:rPr lang="en-US" dirty="0"/>
              <a:t>and measure our performance over time</a:t>
            </a:r>
            <a:r>
              <a:rPr lang="en-US" dirty="0" smtClean="0"/>
              <a:t>.”</a:t>
            </a:r>
          </a:p>
          <a:p>
            <a:pPr lvl="1"/>
            <a:r>
              <a:rPr lang="en-US" dirty="0" smtClean="0"/>
              <a:t>It is intuitive </a:t>
            </a:r>
            <a:r>
              <a:rPr lang="en-US" dirty="0"/>
              <a:t>to think of such a business as a cube of data, with the edges labeled </a:t>
            </a:r>
            <a:r>
              <a:rPr lang="en-US" dirty="0" smtClean="0"/>
              <a:t>product, market</a:t>
            </a:r>
            <a:r>
              <a:rPr lang="en-US" dirty="0"/>
              <a:t>, and time. </a:t>
            </a:r>
            <a:r>
              <a:rPr lang="en-US" dirty="0" smtClean="0"/>
              <a:t>Points inside </a:t>
            </a:r>
            <a:r>
              <a:rPr lang="en-US" dirty="0"/>
              <a:t>the cube are where the measurements, such as sales volume or proﬁt, </a:t>
            </a:r>
            <a:r>
              <a:rPr lang="en-US" dirty="0" smtClean="0"/>
              <a:t>for that </a:t>
            </a:r>
            <a:r>
              <a:rPr lang="en-US" dirty="0"/>
              <a:t>combination of product, market, and time are stored.</a:t>
            </a:r>
          </a:p>
        </p:txBody>
      </p:sp>
    </p:spTree>
    <p:extLst>
      <p:ext uri="{BB962C8B-B14F-4D97-AF65-F5344CB8AC3E}">
        <p14:creationId xmlns:p14="http://schemas.microsoft.com/office/powerpoint/2010/main" val="34419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8300"/>
            <a:ext cx="10515600" cy="4538663"/>
          </a:xfrm>
        </p:spPr>
        <p:txBody>
          <a:bodyPr/>
          <a:lstStyle/>
          <a:p>
            <a:r>
              <a:rPr lang="en-US" dirty="0"/>
              <a:t>Dimensional models are often instantiated in relational database management systems; </a:t>
            </a:r>
            <a:r>
              <a:rPr lang="en-US" dirty="0" smtClean="0"/>
              <a:t>but</a:t>
            </a:r>
            <a:r>
              <a:rPr lang="en-US" dirty="0"/>
              <a:t>, they are quite different from third normal form (3NF) models </a:t>
            </a:r>
            <a:r>
              <a:rPr lang="en-US" dirty="0" smtClean="0"/>
              <a:t>that </a:t>
            </a:r>
            <a:r>
              <a:rPr lang="en-US" dirty="0"/>
              <a:t>seek to remove data redundancies</a:t>
            </a:r>
            <a:r>
              <a:rPr lang="en-US" dirty="0" smtClean="0"/>
              <a:t>.</a:t>
            </a:r>
          </a:p>
          <a:p>
            <a:r>
              <a:rPr lang="en-US" dirty="0"/>
              <a:t>A dimensional model contains the same information as a normalized </a:t>
            </a:r>
            <a:r>
              <a:rPr lang="en-US" dirty="0" smtClean="0"/>
              <a:t>model</a:t>
            </a:r>
            <a:r>
              <a:rPr lang="en-US" dirty="0"/>
              <a:t>, but packages the data in a format that delivers user </a:t>
            </a:r>
            <a:r>
              <a:rPr lang="en-US" dirty="0" smtClean="0"/>
              <a:t>understandability and </a:t>
            </a:r>
            <a:r>
              <a:rPr lang="en-US" dirty="0"/>
              <a:t>query </a:t>
            </a:r>
            <a:r>
              <a:rPr lang="en-US" dirty="0" smtClean="0"/>
              <a:t>performance.</a:t>
            </a:r>
            <a:endParaRPr lang="en-US" dirty="0"/>
          </a:p>
          <a:p>
            <a:endParaRPr lang="en-US" dirty="0"/>
          </a:p>
        </p:txBody>
      </p:sp>
      <p:sp>
        <p:nvSpPr>
          <p:cNvPr id="4" name="Title 1"/>
          <p:cNvSpPr>
            <a:spLocks noGrp="1"/>
          </p:cNvSpPr>
          <p:nvPr>
            <p:ph type="title"/>
          </p:nvPr>
        </p:nvSpPr>
        <p:spPr>
          <a:xfrm>
            <a:off x="838200" y="365126"/>
            <a:ext cx="10515600" cy="920750"/>
          </a:xfrm>
        </p:spPr>
        <p:txBody>
          <a:bodyPr/>
          <a:lstStyle/>
          <a:p>
            <a:r>
              <a:rPr lang="en-US" sz="3600" dirty="0"/>
              <a:t>Dimensional Modeling </a:t>
            </a:r>
            <a:r>
              <a:rPr lang="en-US" sz="3600" dirty="0" smtClean="0"/>
              <a:t>Introduction (continued)</a:t>
            </a:r>
            <a:endParaRPr lang="en-US" dirty="0"/>
          </a:p>
        </p:txBody>
      </p:sp>
    </p:spTree>
    <p:extLst>
      <p:ext uri="{BB962C8B-B14F-4D97-AF65-F5344CB8AC3E}">
        <p14:creationId xmlns:p14="http://schemas.microsoft.com/office/powerpoint/2010/main" val="1026971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1225"/>
          </a:xfrm>
        </p:spPr>
        <p:txBody>
          <a:bodyPr/>
          <a:lstStyle/>
          <a:p>
            <a:r>
              <a:rPr lang="de-DE" sz="3600" dirty="0"/>
              <a:t>Star Schemas Versus OLAP Cubes</a:t>
            </a:r>
            <a:endParaRPr lang="en-US" dirty="0"/>
          </a:p>
        </p:txBody>
      </p:sp>
      <p:sp>
        <p:nvSpPr>
          <p:cNvPr id="3" name="Content Placeholder 2"/>
          <p:cNvSpPr>
            <a:spLocks noGrp="1"/>
          </p:cNvSpPr>
          <p:nvPr>
            <p:ph idx="1"/>
          </p:nvPr>
        </p:nvSpPr>
        <p:spPr>
          <a:xfrm>
            <a:off x="838200" y="1476375"/>
            <a:ext cx="10515600" cy="4700588"/>
          </a:xfrm>
        </p:spPr>
        <p:txBody>
          <a:bodyPr>
            <a:normAutofit fontScale="92500" lnSpcReduction="20000"/>
          </a:bodyPr>
          <a:lstStyle/>
          <a:p>
            <a:r>
              <a:rPr lang="en-US" dirty="0"/>
              <a:t>Dimensional  models implemented in relational database management systems are </a:t>
            </a:r>
            <a:r>
              <a:rPr lang="en-US" dirty="0" smtClean="0"/>
              <a:t>referred </a:t>
            </a:r>
            <a:r>
              <a:rPr lang="en-US" dirty="0"/>
              <a:t>to as star schemas because of their resemblance to a star-like </a:t>
            </a:r>
            <a:r>
              <a:rPr lang="en-US" dirty="0" smtClean="0"/>
              <a:t>structure</a:t>
            </a:r>
            <a:r>
              <a:rPr lang="en-US" dirty="0"/>
              <a:t> (see the figure on the next slide).</a:t>
            </a:r>
          </a:p>
          <a:p>
            <a:r>
              <a:rPr lang="en-US" dirty="0"/>
              <a:t>Dimensional models implemented in multidimensional database environments are </a:t>
            </a:r>
            <a:r>
              <a:rPr lang="en-US" dirty="0" smtClean="0"/>
              <a:t>referred </a:t>
            </a:r>
            <a:r>
              <a:rPr lang="en-US" dirty="0"/>
              <a:t>to as online analytical processing (OLAP) </a:t>
            </a:r>
            <a:r>
              <a:rPr lang="en-US" dirty="0" smtClean="0"/>
              <a:t>cubes (see the figure on the next slide).</a:t>
            </a:r>
          </a:p>
          <a:p>
            <a:r>
              <a:rPr lang="en-US" dirty="0"/>
              <a:t>Typically, detailed, atomic information </a:t>
            </a:r>
            <a:r>
              <a:rPr lang="en-US" dirty="0" smtClean="0"/>
              <a:t>are </a:t>
            </a:r>
            <a:r>
              <a:rPr lang="en-US" dirty="0"/>
              <a:t>loaded into a star schema; optional OLAP cubes are then populated from the star schema.</a:t>
            </a:r>
            <a:endParaRPr lang="en-US" dirty="0" smtClean="0"/>
          </a:p>
          <a:p>
            <a:r>
              <a:rPr lang="en-US" dirty="0" smtClean="0"/>
              <a:t>When </a:t>
            </a:r>
            <a:r>
              <a:rPr lang="en-US" dirty="0"/>
              <a:t>data is loaded into an OLAP cube, it is stored and indexed using formats </a:t>
            </a:r>
            <a:r>
              <a:rPr lang="en-US" dirty="0" smtClean="0"/>
              <a:t>and </a:t>
            </a:r>
            <a:r>
              <a:rPr lang="en-US" dirty="0"/>
              <a:t>techniques that are designed for dimensional data</a:t>
            </a:r>
            <a:r>
              <a:rPr lang="en-US" dirty="0" smtClean="0"/>
              <a:t>.</a:t>
            </a:r>
          </a:p>
          <a:p>
            <a:r>
              <a:rPr lang="en-US" dirty="0"/>
              <a:t>Performance aggregations or </a:t>
            </a:r>
            <a:r>
              <a:rPr lang="en-US" dirty="0" smtClean="0"/>
              <a:t>pre-calculated </a:t>
            </a:r>
            <a:r>
              <a:rPr lang="en-US" dirty="0"/>
              <a:t>summary tables are often created and managed by the OLAP cube </a:t>
            </a:r>
            <a:r>
              <a:rPr lang="en-US" dirty="0" smtClean="0"/>
              <a:t>engine</a:t>
            </a:r>
            <a:r>
              <a:rPr lang="en-US" dirty="0"/>
              <a:t>. Consequently, cubes deliver superior query performance because of the </a:t>
            </a:r>
            <a:r>
              <a:rPr lang="en-US" dirty="0" smtClean="0"/>
              <a:t>pre-calculations</a:t>
            </a:r>
            <a:r>
              <a:rPr lang="en-US" dirty="0"/>
              <a:t>, indexing strategies, and other optimizations</a:t>
            </a:r>
            <a:r>
              <a:rPr lang="en-US" dirty="0" smtClean="0"/>
              <a:t>.</a:t>
            </a:r>
          </a:p>
          <a:p>
            <a:endParaRPr lang="en-US" dirty="0"/>
          </a:p>
          <a:p>
            <a:endParaRPr lang="en-US" dirty="0"/>
          </a:p>
        </p:txBody>
      </p:sp>
    </p:spTree>
    <p:extLst>
      <p:ext uri="{BB962C8B-B14F-4D97-AF65-F5344CB8AC3E}">
        <p14:creationId xmlns:p14="http://schemas.microsoft.com/office/powerpoint/2010/main" val="24206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82" y="1571625"/>
            <a:ext cx="9326718" cy="4420145"/>
          </a:xfrm>
        </p:spPr>
      </p:pic>
      <p:sp>
        <p:nvSpPr>
          <p:cNvPr id="4" name="Title 1"/>
          <p:cNvSpPr>
            <a:spLocks noGrp="1"/>
          </p:cNvSpPr>
          <p:nvPr>
            <p:ph type="title"/>
          </p:nvPr>
        </p:nvSpPr>
        <p:spPr>
          <a:xfrm>
            <a:off x="838200" y="365125"/>
            <a:ext cx="10515600" cy="911225"/>
          </a:xfrm>
        </p:spPr>
        <p:txBody>
          <a:bodyPr/>
          <a:lstStyle/>
          <a:p>
            <a:r>
              <a:rPr lang="de-DE" sz="3600" dirty="0"/>
              <a:t>Star Schemas Versus OLAP </a:t>
            </a:r>
            <a:r>
              <a:rPr lang="de-DE" sz="3600" dirty="0" smtClean="0"/>
              <a:t>Cubes (continued)</a:t>
            </a:r>
            <a:endParaRPr lang="en-US" dirty="0"/>
          </a:p>
        </p:txBody>
      </p:sp>
    </p:spTree>
    <p:extLst>
      <p:ext uri="{BB962C8B-B14F-4D97-AF65-F5344CB8AC3E}">
        <p14:creationId xmlns:p14="http://schemas.microsoft.com/office/powerpoint/2010/main" val="192444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lstStyle/>
          <a:p>
            <a:r>
              <a:rPr lang="en-US" sz="3600" dirty="0"/>
              <a:t>Fact Tables for Measurements</a:t>
            </a:r>
            <a:endParaRPr lang="en-US" dirty="0"/>
          </a:p>
        </p:txBody>
      </p:sp>
      <p:sp>
        <p:nvSpPr>
          <p:cNvPr id="3" name="Content Placeholder 2"/>
          <p:cNvSpPr>
            <a:spLocks noGrp="1"/>
          </p:cNvSpPr>
          <p:nvPr>
            <p:ph idx="1"/>
          </p:nvPr>
        </p:nvSpPr>
        <p:spPr>
          <a:xfrm>
            <a:off x="838200" y="1524000"/>
            <a:ext cx="10515600" cy="4652963"/>
          </a:xfrm>
        </p:spPr>
        <p:txBody>
          <a:bodyPr>
            <a:normAutofit fontScale="92500" lnSpcReduction="10000"/>
          </a:bodyPr>
          <a:lstStyle/>
          <a:p>
            <a:r>
              <a:rPr lang="en-US" dirty="0"/>
              <a:t>The term </a:t>
            </a:r>
            <a:r>
              <a:rPr lang="en-US" i="1" dirty="0"/>
              <a:t>fact</a:t>
            </a:r>
            <a:r>
              <a:rPr lang="en-US" dirty="0"/>
              <a:t> represents a business measure. The fact table in  a dimensional model stores the performance measurements </a:t>
            </a:r>
            <a:r>
              <a:rPr lang="en-US" dirty="0" smtClean="0"/>
              <a:t>resulting </a:t>
            </a:r>
            <a:r>
              <a:rPr lang="en-US" dirty="0"/>
              <a:t>from an organization’s business process events. The most useful facts </a:t>
            </a:r>
            <a:r>
              <a:rPr lang="en-US" dirty="0" smtClean="0"/>
              <a:t>are </a:t>
            </a:r>
            <a:r>
              <a:rPr lang="en-US" dirty="0"/>
              <a:t>numeric and additive, such as dollar sales </a:t>
            </a:r>
            <a:r>
              <a:rPr lang="en-US" dirty="0" smtClean="0"/>
              <a:t>amount and total units sold. </a:t>
            </a:r>
          </a:p>
          <a:p>
            <a:r>
              <a:rPr lang="en-US" dirty="0" smtClean="0"/>
              <a:t>Each  </a:t>
            </a:r>
            <a:r>
              <a:rPr lang="en-US" dirty="0"/>
              <a:t>row in a fact table corresponds to a measurement event. The data on each row is at a speciﬁc level of detail, referred to as the </a:t>
            </a:r>
            <a:r>
              <a:rPr lang="en-US" i="1" dirty="0"/>
              <a:t>grain</a:t>
            </a:r>
            <a:r>
              <a:rPr lang="en-US" dirty="0"/>
              <a:t>, such as one row per </a:t>
            </a:r>
            <a:r>
              <a:rPr lang="en-US" dirty="0" smtClean="0"/>
              <a:t>produ</a:t>
            </a:r>
            <a:r>
              <a:rPr lang="en-US" dirty="0"/>
              <a:t>ct sold on a sales transaction</a:t>
            </a:r>
            <a:r>
              <a:rPr lang="en-US" dirty="0" smtClean="0"/>
              <a:t>.</a:t>
            </a:r>
          </a:p>
          <a:p>
            <a:r>
              <a:rPr lang="en-US" dirty="0"/>
              <a:t>One of the core tenets of dimensional modeling is that </a:t>
            </a:r>
            <a:r>
              <a:rPr lang="en-US" dirty="0" smtClean="0"/>
              <a:t>all </a:t>
            </a:r>
            <a:r>
              <a:rPr lang="en-US" dirty="0"/>
              <a:t>the measurement rows in a fact table must be at the same grain</a:t>
            </a:r>
            <a:r>
              <a:rPr lang="en-US" dirty="0" smtClean="0"/>
              <a:t>. </a:t>
            </a:r>
            <a:r>
              <a:rPr lang="en-US" dirty="0"/>
              <a:t>This  ensures that measurements </a:t>
            </a:r>
            <a:r>
              <a:rPr lang="en-US" dirty="0" smtClean="0"/>
              <a:t>are not double-counted.</a:t>
            </a:r>
          </a:p>
          <a:p>
            <a:r>
              <a:rPr lang="en-US" dirty="0"/>
              <a:t>The idea that a measurement event in the physical world has a one-to-one </a:t>
            </a:r>
            <a:r>
              <a:rPr lang="en-US" dirty="0" smtClean="0"/>
              <a:t>relationship </a:t>
            </a:r>
            <a:r>
              <a:rPr lang="en-US" dirty="0"/>
              <a:t>to a single row in the corresponding fact table is a bedrock principle </a:t>
            </a:r>
            <a:r>
              <a:rPr lang="en-US" dirty="0" smtClean="0"/>
              <a:t>for </a:t>
            </a:r>
            <a:r>
              <a:rPr lang="en-US" dirty="0"/>
              <a:t>dimensional modeling.</a:t>
            </a:r>
          </a:p>
        </p:txBody>
      </p:sp>
    </p:spTree>
    <p:extLst>
      <p:ext uri="{BB962C8B-B14F-4D97-AF65-F5344CB8AC3E}">
        <p14:creationId xmlns:p14="http://schemas.microsoft.com/office/powerpoint/2010/main" val="1216637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525" y="1237753"/>
            <a:ext cx="8808709" cy="4958260"/>
          </a:xfrm>
        </p:spPr>
      </p:pic>
      <p:sp>
        <p:nvSpPr>
          <p:cNvPr id="4" name="Title 1"/>
          <p:cNvSpPr>
            <a:spLocks noGrp="1"/>
          </p:cNvSpPr>
          <p:nvPr>
            <p:ph type="title"/>
          </p:nvPr>
        </p:nvSpPr>
        <p:spPr>
          <a:xfrm>
            <a:off x="838200" y="365126"/>
            <a:ext cx="10515600" cy="939800"/>
          </a:xfrm>
        </p:spPr>
        <p:txBody>
          <a:bodyPr/>
          <a:lstStyle/>
          <a:p>
            <a:r>
              <a:rPr lang="en-US" sz="3600" dirty="0"/>
              <a:t>Fact Tables for </a:t>
            </a:r>
            <a:r>
              <a:rPr lang="en-US" sz="3600" dirty="0" smtClean="0"/>
              <a:t>Measurements (continued)</a:t>
            </a:r>
            <a:endParaRPr lang="en-US" dirty="0"/>
          </a:p>
        </p:txBody>
      </p:sp>
    </p:spTree>
    <p:extLst>
      <p:ext uri="{BB962C8B-B14F-4D97-AF65-F5344CB8AC3E}">
        <p14:creationId xmlns:p14="http://schemas.microsoft.com/office/powerpoint/2010/main" val="3390851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2804</Words>
  <Application>Microsoft Office PowerPoint</Application>
  <PresentationFormat>Widescreen</PresentationFormat>
  <Paragraphs>110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Chapter 1  Data Warehousing, Business Intelligence,  and Dimensional Modeling Primer</vt:lpstr>
      <vt:lpstr>Different Worlds of Data Capture and Data Analysis</vt:lpstr>
      <vt:lpstr>Goals of Data Warehousing and Business Intelligence Systems</vt:lpstr>
      <vt:lpstr>Dimensional Modeling Introduction</vt:lpstr>
      <vt:lpstr>Dimensional Modeling Introduction (continued)</vt:lpstr>
      <vt:lpstr>Star Schemas Versus OLAP Cubes</vt:lpstr>
      <vt:lpstr>Star Schemas Versus OLAP Cubes (continued)</vt:lpstr>
      <vt:lpstr>Fact Tables for Measurements</vt:lpstr>
      <vt:lpstr>Fact Tables for Measurements (continued)</vt:lpstr>
      <vt:lpstr>Fact Tables for Measurements (continued)</vt:lpstr>
      <vt:lpstr>Fact Tables for Measurements (continued)</vt:lpstr>
      <vt:lpstr>Fact Tables for Measurements (continued)</vt:lpstr>
      <vt:lpstr>Dimension Tables for Descriptive Context</vt:lpstr>
      <vt:lpstr>Dimension Tables for Descriptive Context (continued)</vt:lpstr>
      <vt:lpstr>Dimension Tables for Descriptive Context (continued)</vt:lpstr>
      <vt:lpstr>Dimension Tables for Descriptive Context (continued)</vt:lpstr>
      <vt:lpstr>Facts and Dimensions Joined in a Star Schema</vt:lpstr>
      <vt:lpstr>Facts and Dimensions Joined in a Star Schema (continued)</vt:lpstr>
      <vt:lpstr>Facts and Dimensions Joined in a Star Schema (continued)</vt:lpstr>
      <vt:lpstr>Facts and Dimensions Joined in a Star Schema (continued)</vt:lpstr>
      <vt:lpstr>Facts and Dimensions Joined in a Star Schema (continued)</vt:lpstr>
      <vt:lpstr>Kimball’s DW/BI Architecture</vt:lpstr>
      <vt:lpstr>Kimball’s DW/BI Architecture (continued)</vt:lpstr>
      <vt:lpstr>Kimball’s DW/BI Architecture (continued)</vt:lpstr>
      <vt:lpstr>Kimball’s DW/BI Architecture (continued)</vt:lpstr>
      <vt:lpstr>Alternative DW/BI Architectures</vt:lpstr>
      <vt:lpstr>Alternative DW/BI Architectures (continued)</vt:lpstr>
      <vt:lpstr>PowerPoint Presentation</vt:lpstr>
      <vt:lpstr>Dimensional Modeling Myths</vt:lpstr>
      <vt:lpstr>Dimensional Modeling Myths (continued)</vt:lpstr>
      <vt:lpstr>Dimensional Modeling Myths (continued)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Data Warehousing, Business Intelligence,  and Dimensional Modeling Primer</dc:title>
  <dc:creator>myultrabook</dc:creator>
  <cp:lastModifiedBy>myultrabook</cp:lastModifiedBy>
  <cp:revision>61</cp:revision>
  <dcterms:created xsi:type="dcterms:W3CDTF">2015-10-09T14:51:26Z</dcterms:created>
  <dcterms:modified xsi:type="dcterms:W3CDTF">2015-10-10T16:30:32Z</dcterms:modified>
</cp:coreProperties>
</file>