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257" r:id="rId3"/>
    <p:sldId id="258" r:id="rId4"/>
    <p:sldId id="288" r:id="rId5"/>
    <p:sldId id="259" r:id="rId6"/>
    <p:sldId id="260" r:id="rId7"/>
    <p:sldId id="261" r:id="rId8"/>
    <p:sldId id="262" r:id="rId9"/>
    <p:sldId id="263" r:id="rId10"/>
    <p:sldId id="289" r:id="rId11"/>
    <p:sldId id="290" r:id="rId12"/>
    <p:sldId id="291" r:id="rId13"/>
    <p:sldId id="292" r:id="rId14"/>
    <p:sldId id="293" r:id="rId15"/>
    <p:sldId id="294" r:id="rId16"/>
    <p:sldId id="296" r:id="rId17"/>
    <p:sldId id="297" r:id="rId18"/>
    <p:sldId id="298" r:id="rId19"/>
    <p:sldId id="299" r:id="rId20"/>
    <p:sldId id="295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35" r:id="rId57"/>
    <p:sldId id="336" r:id="rId58"/>
    <p:sldId id="337" r:id="rId59"/>
    <p:sldId id="338" r:id="rId60"/>
    <p:sldId id="339" r:id="rId61"/>
    <p:sldId id="340" r:id="rId62"/>
    <p:sldId id="341" r:id="rId63"/>
    <p:sldId id="342" r:id="rId64"/>
    <p:sldId id="343" r:id="rId65"/>
    <p:sldId id="345" r:id="rId66"/>
    <p:sldId id="346" r:id="rId67"/>
    <p:sldId id="347" r:id="rId68"/>
    <p:sldId id="348" r:id="rId69"/>
    <p:sldId id="349" r:id="rId70"/>
    <p:sldId id="350" r:id="rId71"/>
    <p:sldId id="351" r:id="rId72"/>
    <p:sldId id="352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630AE-F3FC-48AD-9308-47BA91403B7C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F62F6-7AD4-4BF7-92DF-EED7E110C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18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F62F6-7AD4-4BF7-92DF-EED7E110CB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88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26B3-58EF-4668-8A20-0AB4A3FCF08B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3F1A-33C7-4CAD-BD96-EE734437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8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26B3-58EF-4668-8A20-0AB4A3FCF08B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3F1A-33C7-4CAD-BD96-EE734437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03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26B3-58EF-4668-8A20-0AB4A3FCF08B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3F1A-33C7-4CAD-BD96-EE734437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9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26B3-58EF-4668-8A20-0AB4A3FCF08B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3F1A-33C7-4CAD-BD96-EE734437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5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26B3-58EF-4668-8A20-0AB4A3FCF08B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3F1A-33C7-4CAD-BD96-EE734437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8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26B3-58EF-4668-8A20-0AB4A3FCF08B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3F1A-33C7-4CAD-BD96-EE734437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9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26B3-58EF-4668-8A20-0AB4A3FCF08B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3F1A-33C7-4CAD-BD96-EE734437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0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26B3-58EF-4668-8A20-0AB4A3FCF08B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3F1A-33C7-4CAD-BD96-EE734437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2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26B3-58EF-4668-8A20-0AB4A3FCF08B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3F1A-33C7-4CAD-BD96-EE734437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28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26B3-58EF-4668-8A20-0AB4A3FCF08B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3F1A-33C7-4CAD-BD96-EE734437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0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26B3-58EF-4668-8A20-0AB4A3FCF08B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3F1A-33C7-4CAD-BD96-EE734437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4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326B3-58EF-4668-8A20-0AB4A3FCF08B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63F1A-33C7-4CAD-BD96-EE734437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7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23900"/>
            <a:ext cx="9144000" cy="457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Chapter </a:t>
            </a:r>
            <a:r>
              <a:rPr lang="en-US" sz="4000" dirty="0" smtClean="0"/>
              <a:t>2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Kimball </a:t>
            </a:r>
            <a:r>
              <a:rPr lang="en-US" sz="4000" dirty="0" smtClean="0"/>
              <a:t>Dimensional Modeling Techniques </a:t>
            </a:r>
            <a:r>
              <a:rPr lang="en-US" sz="4000" dirty="0" smtClean="0"/>
              <a:t>Overview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IDS 521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Data Warehouse Toolkit, 3rd edition, Kimball and Ross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8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sz="3600" dirty="0"/>
              <a:t>Basic Fact Table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0" y="1409700"/>
            <a:ext cx="11115675" cy="4767263"/>
          </a:xfrm>
        </p:spPr>
        <p:txBody>
          <a:bodyPr>
            <a:normAutofit fontScale="92500"/>
          </a:bodyPr>
          <a:lstStyle/>
          <a:p>
            <a:r>
              <a:rPr lang="en-US" dirty="0"/>
              <a:t>Fact Table </a:t>
            </a:r>
            <a:r>
              <a:rPr lang="en-US" dirty="0" smtClean="0"/>
              <a:t>Structure</a:t>
            </a:r>
            <a:endParaRPr lang="en-US" dirty="0"/>
          </a:p>
          <a:p>
            <a:pPr lvl="1"/>
            <a:r>
              <a:rPr lang="en-US" dirty="0"/>
              <a:t>A fact table  contains the numeric measures produced by an operational </a:t>
            </a:r>
            <a:r>
              <a:rPr lang="en-US" dirty="0" smtClean="0"/>
              <a:t>measurement </a:t>
            </a:r>
            <a:r>
              <a:rPr lang="en-US" dirty="0"/>
              <a:t>event in the real </a:t>
            </a:r>
            <a:r>
              <a:rPr lang="en-US" dirty="0" smtClean="0"/>
              <a:t>world</a:t>
            </a:r>
            <a:r>
              <a:rPr lang="en-US" dirty="0"/>
              <a:t> </a:t>
            </a:r>
            <a:r>
              <a:rPr lang="en-US" dirty="0" smtClean="0"/>
              <a:t>- such as scanning a product at the checkout counter.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the lowest grain, a fact table row corresponds to a </a:t>
            </a:r>
            <a:r>
              <a:rPr lang="en-US" dirty="0" smtClean="0"/>
              <a:t>measurement </a:t>
            </a:r>
            <a:r>
              <a:rPr lang="en-US" dirty="0"/>
              <a:t>event and vice versa.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fact table always contains </a:t>
            </a:r>
            <a:r>
              <a:rPr lang="en-US" dirty="0" smtClean="0"/>
              <a:t>foreign </a:t>
            </a:r>
            <a:r>
              <a:rPr lang="en-US" dirty="0"/>
              <a:t>keys for each of its associated dimensions, as well as optional </a:t>
            </a:r>
            <a:r>
              <a:rPr lang="en-US" dirty="0" smtClean="0"/>
              <a:t>degenerate dimension </a:t>
            </a:r>
            <a:r>
              <a:rPr lang="en-US" dirty="0"/>
              <a:t>keys and date/time stamps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 numeric measures in a fact table fall into three </a:t>
            </a:r>
            <a:r>
              <a:rPr lang="en-US" dirty="0" smtClean="0"/>
              <a:t>categories: Additive</a:t>
            </a:r>
            <a:r>
              <a:rPr lang="en-US" dirty="0"/>
              <a:t>, Semi-Additive, </a:t>
            </a:r>
            <a:r>
              <a:rPr lang="en-US" dirty="0" smtClean="0"/>
              <a:t>and Non-Additive Facts.</a:t>
            </a:r>
          </a:p>
          <a:p>
            <a:pPr lvl="2"/>
            <a:r>
              <a:rPr lang="en-US" dirty="0" smtClean="0"/>
              <a:t>Additive </a:t>
            </a:r>
            <a:r>
              <a:rPr lang="en-US" dirty="0"/>
              <a:t>measures can be summed across any of the </a:t>
            </a:r>
            <a:r>
              <a:rPr lang="en-US" dirty="0" smtClean="0"/>
              <a:t>dimensions </a:t>
            </a:r>
            <a:r>
              <a:rPr lang="en-US" dirty="0"/>
              <a:t>associated with the fact table. </a:t>
            </a:r>
            <a:endParaRPr lang="en-US" dirty="0" smtClean="0"/>
          </a:p>
          <a:p>
            <a:pPr lvl="2"/>
            <a:r>
              <a:rPr lang="en-US" dirty="0" smtClean="0"/>
              <a:t>Semi-additive </a:t>
            </a:r>
            <a:r>
              <a:rPr lang="en-US" dirty="0"/>
              <a:t>measures can be summed </a:t>
            </a:r>
            <a:r>
              <a:rPr lang="en-US" dirty="0" smtClean="0"/>
              <a:t>across </a:t>
            </a:r>
            <a:r>
              <a:rPr lang="en-US" dirty="0"/>
              <a:t>some dimensions, but not all; balance amounts are common semi-additive facts </a:t>
            </a:r>
            <a:r>
              <a:rPr lang="en-US" dirty="0" smtClean="0"/>
              <a:t>because </a:t>
            </a:r>
            <a:r>
              <a:rPr lang="en-US" dirty="0"/>
              <a:t>they are additive across all dimensions except time. </a:t>
            </a:r>
            <a:endParaRPr lang="en-US" dirty="0" smtClean="0"/>
          </a:p>
          <a:p>
            <a:pPr lvl="2"/>
            <a:r>
              <a:rPr lang="en-US" dirty="0" smtClean="0"/>
              <a:t>Finally</a:t>
            </a:r>
            <a:r>
              <a:rPr lang="en-US" dirty="0"/>
              <a:t>, some measures </a:t>
            </a:r>
            <a:r>
              <a:rPr lang="en-US" dirty="0" smtClean="0"/>
              <a:t>are </a:t>
            </a:r>
            <a:r>
              <a:rPr lang="en-US" dirty="0"/>
              <a:t>completely non-additive, such as ratios. A good approach for non-additive facts is, </a:t>
            </a:r>
            <a:r>
              <a:rPr lang="en-US" dirty="0" smtClean="0"/>
              <a:t>where </a:t>
            </a:r>
            <a:r>
              <a:rPr lang="en-US" dirty="0"/>
              <a:t>possible, to store the fully additive components of the non-additive measure </a:t>
            </a:r>
            <a:r>
              <a:rPr lang="en-US" dirty="0" smtClean="0"/>
              <a:t>and </a:t>
            </a:r>
            <a:r>
              <a:rPr lang="en-US" dirty="0"/>
              <a:t>sum these components into the ﬁnal answer set before calculating the ﬁnal </a:t>
            </a:r>
            <a:r>
              <a:rPr lang="en-US" dirty="0" smtClean="0"/>
              <a:t>non-additive </a:t>
            </a:r>
            <a:r>
              <a:rPr lang="en-US" dirty="0"/>
              <a:t>fact.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8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375"/>
            <a:ext cx="10515600" cy="4700588"/>
          </a:xfrm>
        </p:spPr>
        <p:txBody>
          <a:bodyPr>
            <a:normAutofit/>
          </a:bodyPr>
          <a:lstStyle/>
          <a:p>
            <a:r>
              <a:rPr lang="en-US" dirty="0"/>
              <a:t>Nulls in Fact Tables</a:t>
            </a:r>
          </a:p>
          <a:p>
            <a:pPr lvl="1"/>
            <a:r>
              <a:rPr lang="en-US" dirty="0"/>
              <a:t>Null-valued measurements behave gracefully in fact tables. The aggregate functions </a:t>
            </a:r>
            <a:r>
              <a:rPr lang="en-US" dirty="0" smtClean="0"/>
              <a:t>(</a:t>
            </a:r>
            <a:r>
              <a:rPr lang="en-US" dirty="0"/>
              <a:t>SUM, COUNT, MIN, MAX, and AVG) all do the “right thing” with null facts. </a:t>
            </a:r>
            <a:endParaRPr lang="en-US" dirty="0" smtClean="0"/>
          </a:p>
          <a:p>
            <a:pPr lvl="1"/>
            <a:r>
              <a:rPr lang="en-US" dirty="0" smtClean="0"/>
              <a:t>However</a:t>
            </a:r>
            <a:r>
              <a:rPr lang="en-US" dirty="0"/>
              <a:t>, </a:t>
            </a:r>
            <a:r>
              <a:rPr lang="en-US" dirty="0" smtClean="0"/>
              <a:t>nulls </a:t>
            </a:r>
            <a:r>
              <a:rPr lang="en-US" dirty="0"/>
              <a:t>must be avoided in the fact table’s foreign keys because these nulls would </a:t>
            </a:r>
            <a:r>
              <a:rPr lang="en-US" dirty="0" smtClean="0"/>
              <a:t>automatically </a:t>
            </a:r>
            <a:r>
              <a:rPr lang="en-US" dirty="0"/>
              <a:t>cause a referential integrity  violation. </a:t>
            </a:r>
            <a:endParaRPr lang="en-US" dirty="0" smtClean="0"/>
          </a:p>
          <a:p>
            <a:pPr lvl="1"/>
            <a:r>
              <a:rPr lang="en-US" dirty="0" smtClean="0"/>
              <a:t>Rather </a:t>
            </a:r>
            <a:r>
              <a:rPr lang="en-US" dirty="0"/>
              <a:t>than a null foreign key, </a:t>
            </a:r>
            <a:r>
              <a:rPr lang="en-US" dirty="0" smtClean="0"/>
              <a:t>the </a:t>
            </a:r>
            <a:r>
              <a:rPr lang="en-US" dirty="0"/>
              <a:t>associated dimension table must have a default row (and surrogate key) </a:t>
            </a:r>
            <a:r>
              <a:rPr lang="en-US" dirty="0" smtClean="0"/>
              <a:t>representing </a:t>
            </a:r>
            <a:r>
              <a:rPr lang="en-US" dirty="0"/>
              <a:t>the unknown or not applicable condition.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sz="3600" dirty="0"/>
              <a:t>Basic Fact Table </a:t>
            </a:r>
            <a:r>
              <a:rPr lang="en-US" sz="3600" dirty="0" smtClean="0"/>
              <a:t>Techniques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4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150"/>
            <a:ext cx="10515600" cy="4595813"/>
          </a:xfrm>
        </p:spPr>
        <p:txBody>
          <a:bodyPr>
            <a:normAutofit/>
          </a:bodyPr>
          <a:lstStyle/>
          <a:p>
            <a:r>
              <a:rPr lang="en-US" dirty="0"/>
              <a:t>Conformed </a:t>
            </a:r>
            <a:r>
              <a:rPr lang="en-US" dirty="0" smtClean="0"/>
              <a:t>Facts</a:t>
            </a:r>
          </a:p>
          <a:p>
            <a:pPr lvl="1"/>
            <a:r>
              <a:rPr lang="en-US" dirty="0"/>
              <a:t>If the same measurement appears in separate fact tables, care must be taken to make </a:t>
            </a:r>
            <a:r>
              <a:rPr lang="en-US" dirty="0" smtClean="0"/>
              <a:t>sure </a:t>
            </a:r>
            <a:r>
              <a:rPr lang="en-US" dirty="0"/>
              <a:t>the technical deﬁnitions of the facts are identical </a:t>
            </a:r>
            <a:r>
              <a:rPr lang="en-US" dirty="0" smtClean="0"/>
              <a:t>so that they can </a:t>
            </a:r>
            <a:r>
              <a:rPr lang="en-US" dirty="0"/>
              <a:t>be </a:t>
            </a:r>
            <a:r>
              <a:rPr lang="en-US" dirty="0" smtClean="0"/>
              <a:t>compared or </a:t>
            </a:r>
            <a:r>
              <a:rPr lang="en-US" dirty="0"/>
              <a:t>computed together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separate fact deﬁnitions are consistent, the conformed </a:t>
            </a:r>
            <a:r>
              <a:rPr lang="en-US" dirty="0" smtClean="0"/>
              <a:t>facts </a:t>
            </a:r>
            <a:r>
              <a:rPr lang="en-US" dirty="0"/>
              <a:t>should be identically named; but if they are incompatible, they should be </a:t>
            </a:r>
            <a:r>
              <a:rPr lang="en-US" dirty="0" smtClean="0"/>
              <a:t>differently </a:t>
            </a:r>
            <a:r>
              <a:rPr lang="en-US" dirty="0"/>
              <a:t>named to alert the business users and BI applications.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sz="3600" dirty="0"/>
              <a:t>Basic Fact Table </a:t>
            </a:r>
            <a:r>
              <a:rPr lang="en-US" sz="3600" dirty="0" smtClean="0"/>
              <a:t>Techniques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5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r>
              <a:rPr lang="en-US" dirty="0"/>
              <a:t>Transaction Fact Tables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row in a transaction fact table corresponds to a measurement event at a point in </a:t>
            </a:r>
            <a:r>
              <a:rPr lang="en-US" dirty="0" smtClean="0"/>
              <a:t>space </a:t>
            </a:r>
            <a:r>
              <a:rPr lang="en-US" dirty="0"/>
              <a:t>and time. </a:t>
            </a:r>
            <a:endParaRPr lang="en-US" dirty="0" smtClean="0"/>
          </a:p>
          <a:p>
            <a:pPr lvl="1"/>
            <a:r>
              <a:rPr lang="en-US" dirty="0" smtClean="0"/>
              <a:t>Atomic </a:t>
            </a:r>
            <a:r>
              <a:rPr lang="en-US" dirty="0"/>
              <a:t>transaction grain fact tables are the most dimensional and </a:t>
            </a:r>
            <a:r>
              <a:rPr lang="en-US" dirty="0" smtClean="0"/>
              <a:t>expressive </a:t>
            </a:r>
            <a:r>
              <a:rPr lang="en-US" dirty="0"/>
              <a:t>fact tables; this robust dimensionality enables the maximum slicing </a:t>
            </a:r>
            <a:r>
              <a:rPr lang="en-US" dirty="0" smtClean="0"/>
              <a:t>and </a:t>
            </a:r>
            <a:r>
              <a:rPr lang="en-US" dirty="0"/>
              <a:t>dicing of transaction data. </a:t>
            </a:r>
            <a:endParaRPr lang="en-US" dirty="0" smtClean="0"/>
          </a:p>
          <a:p>
            <a:pPr lvl="1"/>
            <a:r>
              <a:rPr lang="en-US" dirty="0" smtClean="0"/>
              <a:t>Transaction </a:t>
            </a:r>
            <a:r>
              <a:rPr lang="en-US" dirty="0"/>
              <a:t>fact tables may be dense or sparse </a:t>
            </a:r>
            <a:r>
              <a:rPr lang="en-US" dirty="0" smtClean="0"/>
              <a:t>because </a:t>
            </a:r>
            <a:r>
              <a:rPr lang="en-US" dirty="0"/>
              <a:t>rows exist only if measurements take place. </a:t>
            </a:r>
            <a:endParaRPr lang="en-US" dirty="0" smtClean="0"/>
          </a:p>
          <a:p>
            <a:pPr lvl="1"/>
            <a:r>
              <a:rPr lang="en-US" dirty="0" smtClean="0"/>
              <a:t>These </a:t>
            </a:r>
            <a:r>
              <a:rPr lang="en-US" dirty="0"/>
              <a:t>fact tables always </a:t>
            </a:r>
            <a:r>
              <a:rPr lang="en-US" dirty="0" smtClean="0"/>
              <a:t>contain </a:t>
            </a:r>
            <a:r>
              <a:rPr lang="en-US" dirty="0"/>
              <a:t>a foreign key for each associated dimension, and optionally contain precise </a:t>
            </a:r>
            <a:r>
              <a:rPr lang="en-US" dirty="0" smtClean="0"/>
              <a:t>time </a:t>
            </a:r>
            <a:r>
              <a:rPr lang="en-US" dirty="0"/>
              <a:t>stamps and degenerate dimension keys.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measured numeric facts must be </a:t>
            </a:r>
            <a:r>
              <a:rPr lang="en-US" dirty="0" smtClean="0"/>
              <a:t>consistent </a:t>
            </a:r>
            <a:r>
              <a:rPr lang="en-US" dirty="0"/>
              <a:t>with the transaction grain.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sz="3600" dirty="0"/>
              <a:t>Basic Fact Table </a:t>
            </a:r>
            <a:r>
              <a:rPr lang="en-US" sz="3600" dirty="0" smtClean="0"/>
              <a:t>Techniques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2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757738"/>
          </a:xfrm>
        </p:spPr>
        <p:txBody>
          <a:bodyPr>
            <a:normAutofit/>
          </a:bodyPr>
          <a:lstStyle/>
          <a:p>
            <a:r>
              <a:rPr lang="en-US" dirty="0"/>
              <a:t>Periodic Snapshot Fact Tables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row in a periodic snapshot fact table summarizes many measurement events </a:t>
            </a:r>
            <a:r>
              <a:rPr lang="en-US" dirty="0" smtClean="0"/>
              <a:t>occurring </a:t>
            </a:r>
            <a:r>
              <a:rPr lang="en-US" dirty="0"/>
              <a:t>over a standard period, such as a day, a week, or a month.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grain is the </a:t>
            </a:r>
            <a:r>
              <a:rPr lang="en-US" dirty="0" smtClean="0"/>
              <a:t>period</a:t>
            </a:r>
            <a:r>
              <a:rPr lang="en-US" dirty="0"/>
              <a:t>, not the individual transaction. </a:t>
            </a:r>
            <a:endParaRPr lang="en-US" dirty="0" smtClean="0"/>
          </a:p>
          <a:p>
            <a:pPr lvl="1"/>
            <a:r>
              <a:rPr lang="en-US" dirty="0" smtClean="0"/>
              <a:t>Periodic </a:t>
            </a:r>
            <a:r>
              <a:rPr lang="en-US" dirty="0"/>
              <a:t>snapshot fact tables often contain </a:t>
            </a:r>
            <a:r>
              <a:rPr lang="en-US" dirty="0" smtClean="0"/>
              <a:t>many </a:t>
            </a:r>
            <a:r>
              <a:rPr lang="en-US" dirty="0"/>
              <a:t>facts because any measurement event consistent with the fact table grain is </a:t>
            </a:r>
            <a:r>
              <a:rPr lang="en-US" dirty="0" smtClean="0"/>
              <a:t>permissible.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fact tables are uniformly dense in their foreign keys because </a:t>
            </a:r>
            <a:r>
              <a:rPr lang="en-US" dirty="0" smtClean="0"/>
              <a:t>even </a:t>
            </a:r>
            <a:r>
              <a:rPr lang="en-US" dirty="0"/>
              <a:t>if no activity takes place during the period, a row is typically inserted in the </a:t>
            </a:r>
            <a:r>
              <a:rPr lang="en-US" dirty="0" smtClean="0"/>
              <a:t>fact </a:t>
            </a:r>
            <a:r>
              <a:rPr lang="en-US" dirty="0"/>
              <a:t>table containing a zero or null for each fact.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sz="3600" dirty="0"/>
              <a:t>Basic Fact Table </a:t>
            </a:r>
            <a:r>
              <a:rPr lang="en-US" sz="3600" dirty="0" smtClean="0"/>
              <a:t>Techniques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8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4924"/>
            <a:ext cx="10515600" cy="5191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Accumulating Snapshot Fact Tables</a:t>
            </a:r>
          </a:p>
          <a:p>
            <a:pPr lvl="1"/>
            <a:r>
              <a:rPr lang="en-US" dirty="0"/>
              <a:t>A row in an accumulating snapshot fact table summarizes the measurement </a:t>
            </a:r>
            <a:r>
              <a:rPr lang="en-US" dirty="0" smtClean="0"/>
              <a:t>events occurring </a:t>
            </a:r>
            <a:r>
              <a:rPr lang="en-US" dirty="0"/>
              <a:t>at predictable steps between the beginning and the end of a process. </a:t>
            </a:r>
          </a:p>
          <a:p>
            <a:pPr lvl="1"/>
            <a:r>
              <a:rPr lang="en-US" dirty="0"/>
              <a:t>Pipeline or workﬂow processes, such as order fulﬁllment or claim processing, that </a:t>
            </a:r>
            <a:r>
              <a:rPr lang="en-US" dirty="0" smtClean="0"/>
              <a:t>have </a:t>
            </a:r>
            <a:r>
              <a:rPr lang="en-US" dirty="0"/>
              <a:t>a deﬁned start point, standard intermediate steps, and deﬁned end point can be </a:t>
            </a:r>
            <a:r>
              <a:rPr lang="en-US" dirty="0" smtClean="0"/>
              <a:t>modeled </a:t>
            </a:r>
            <a:r>
              <a:rPr lang="en-US" dirty="0"/>
              <a:t>with this type of fact table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is a date foreign key in the fact table for </a:t>
            </a:r>
            <a:r>
              <a:rPr lang="en-US" i="1" dirty="0" smtClean="0"/>
              <a:t>each</a:t>
            </a:r>
            <a:r>
              <a:rPr lang="en-US" dirty="0" smtClean="0"/>
              <a:t> </a:t>
            </a:r>
            <a:r>
              <a:rPr lang="en-US" dirty="0"/>
              <a:t>critical milestone in the process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individual row in an accumulating </a:t>
            </a:r>
            <a:r>
              <a:rPr lang="en-US" dirty="0" smtClean="0"/>
              <a:t>snapshot </a:t>
            </a:r>
            <a:r>
              <a:rPr lang="en-US" dirty="0"/>
              <a:t>fact table, corresponding for instance to a line on an order, is initially inserted </a:t>
            </a:r>
            <a:r>
              <a:rPr lang="en-US" dirty="0" smtClean="0"/>
              <a:t>when </a:t>
            </a:r>
            <a:r>
              <a:rPr lang="en-US" dirty="0"/>
              <a:t>the order line is created. As pipeline progress occurs, the accumulating fact </a:t>
            </a:r>
            <a:r>
              <a:rPr lang="en-US" dirty="0" smtClean="0"/>
              <a:t>table </a:t>
            </a:r>
            <a:r>
              <a:rPr lang="en-US" dirty="0"/>
              <a:t>row is </a:t>
            </a:r>
            <a:r>
              <a:rPr lang="en-US" i="1" dirty="0"/>
              <a:t>revisited and updated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addition to the date </a:t>
            </a:r>
            <a:r>
              <a:rPr lang="en-US" dirty="0" smtClean="0"/>
              <a:t>foreign </a:t>
            </a:r>
            <a:r>
              <a:rPr lang="en-US" dirty="0"/>
              <a:t>keys associated with each critical process step, accumulating snapshot fact </a:t>
            </a:r>
            <a:r>
              <a:rPr lang="en-US" dirty="0" smtClean="0"/>
              <a:t>tables </a:t>
            </a:r>
            <a:r>
              <a:rPr lang="en-US" dirty="0"/>
              <a:t>contain foreign keys for other dimensions and optionally contain </a:t>
            </a:r>
            <a:r>
              <a:rPr lang="en-US" dirty="0" smtClean="0"/>
              <a:t>degenerate </a:t>
            </a:r>
            <a:r>
              <a:rPr lang="en-US" dirty="0"/>
              <a:t>dimensions</a:t>
            </a:r>
            <a:r>
              <a:rPr lang="en-US" dirty="0" smtClean="0"/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sz="3600" dirty="0"/>
              <a:t>Basic Fact Table </a:t>
            </a:r>
            <a:r>
              <a:rPr lang="en-US" sz="3600" dirty="0" smtClean="0"/>
              <a:t>Techniques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9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350"/>
            <a:ext cx="10515600" cy="4429126"/>
          </a:xfrm>
        </p:spPr>
        <p:txBody>
          <a:bodyPr>
            <a:normAutofit/>
          </a:bodyPr>
          <a:lstStyle/>
          <a:p>
            <a:r>
              <a:rPr lang="en-US" dirty="0" err="1"/>
              <a:t>Factless</a:t>
            </a:r>
            <a:r>
              <a:rPr lang="en-US" dirty="0"/>
              <a:t> Fact Tables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possible that </a:t>
            </a:r>
            <a:r>
              <a:rPr lang="en-US" dirty="0" smtClean="0"/>
              <a:t>an </a:t>
            </a:r>
            <a:r>
              <a:rPr lang="en-US" dirty="0"/>
              <a:t>event merely records a set of dimensional entities coming together at a moment </a:t>
            </a:r>
            <a:r>
              <a:rPr lang="en-US" dirty="0" smtClean="0"/>
              <a:t>in </a:t>
            </a:r>
            <a:r>
              <a:rPr lang="en-US" dirty="0"/>
              <a:t>time. For example, an event of a student attending a class on a given day may </a:t>
            </a:r>
            <a:r>
              <a:rPr lang="en-US" dirty="0" smtClean="0"/>
              <a:t>not </a:t>
            </a:r>
            <a:r>
              <a:rPr lang="en-US" dirty="0"/>
              <a:t>have a recorded numeric fact, but a fact row with foreign keys for calendar day, </a:t>
            </a:r>
            <a:r>
              <a:rPr lang="en-US" dirty="0" smtClean="0"/>
              <a:t>student</a:t>
            </a:r>
            <a:r>
              <a:rPr lang="en-US" dirty="0"/>
              <a:t>, teacher, location, and </a:t>
            </a:r>
            <a:r>
              <a:rPr lang="en-US" dirty="0" smtClean="0"/>
              <a:t>class, </a:t>
            </a:r>
            <a:r>
              <a:rPr lang="en-US" dirty="0"/>
              <a:t>is well-deﬁned. </a:t>
            </a:r>
            <a:endParaRPr lang="en-US" dirty="0" smtClean="0"/>
          </a:p>
          <a:p>
            <a:pPr lvl="1"/>
            <a:r>
              <a:rPr lang="en-US" dirty="0" err="1" smtClean="0"/>
              <a:t>Factless</a:t>
            </a:r>
            <a:r>
              <a:rPr lang="en-US" dirty="0" smtClean="0"/>
              <a:t> </a:t>
            </a:r>
            <a:r>
              <a:rPr lang="en-US" dirty="0"/>
              <a:t>fact tables </a:t>
            </a:r>
            <a:r>
              <a:rPr lang="en-US" dirty="0" smtClean="0"/>
              <a:t>can also </a:t>
            </a:r>
            <a:r>
              <a:rPr lang="en-US" dirty="0"/>
              <a:t>be used to analyze what didn’t happen. These queries always have two parts: a </a:t>
            </a:r>
            <a:r>
              <a:rPr lang="en-US" dirty="0" err="1" smtClean="0"/>
              <a:t>factless</a:t>
            </a:r>
            <a:r>
              <a:rPr lang="en-US" dirty="0" smtClean="0"/>
              <a:t> </a:t>
            </a:r>
            <a:r>
              <a:rPr lang="en-US" dirty="0"/>
              <a:t>coverage table that contains all the possibilities of events that might </a:t>
            </a:r>
            <a:r>
              <a:rPr lang="en-US" dirty="0" smtClean="0"/>
              <a:t>happen; and </a:t>
            </a:r>
            <a:r>
              <a:rPr lang="en-US" dirty="0"/>
              <a:t>an activity table that contains the events that did happen. When the activity </a:t>
            </a:r>
            <a:r>
              <a:rPr lang="en-US" dirty="0" smtClean="0"/>
              <a:t>is </a:t>
            </a:r>
            <a:r>
              <a:rPr lang="en-US" dirty="0"/>
              <a:t>subtracted from the coverage, the result is the set of events that did not happen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sz="3600" dirty="0"/>
              <a:t>Basic Fact Table </a:t>
            </a:r>
            <a:r>
              <a:rPr lang="en-US" sz="3600" dirty="0" smtClean="0"/>
              <a:t>Techniques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5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r>
              <a:rPr lang="en-US" dirty="0"/>
              <a:t>Aggregate Fact Tables or OLAP Cubes</a:t>
            </a:r>
          </a:p>
          <a:p>
            <a:pPr lvl="1"/>
            <a:r>
              <a:rPr lang="en-US" dirty="0"/>
              <a:t>Aggregate fact tables  are simple numeric rollups of atomic fact table data built solely </a:t>
            </a:r>
            <a:r>
              <a:rPr lang="en-US" dirty="0" smtClean="0"/>
              <a:t>to </a:t>
            </a:r>
            <a:r>
              <a:rPr lang="en-US" dirty="0"/>
              <a:t>accelerate query performance. </a:t>
            </a:r>
            <a:endParaRPr lang="en-US" dirty="0" smtClean="0"/>
          </a:p>
          <a:p>
            <a:pPr lvl="1"/>
            <a:r>
              <a:rPr lang="en-US" dirty="0" smtClean="0"/>
              <a:t>These </a:t>
            </a:r>
            <a:r>
              <a:rPr lang="en-US" dirty="0"/>
              <a:t>aggregate fact tables should be available to </a:t>
            </a:r>
            <a:r>
              <a:rPr lang="en-US" dirty="0" smtClean="0"/>
              <a:t>the </a:t>
            </a:r>
            <a:r>
              <a:rPr lang="en-US" dirty="0"/>
              <a:t>BI layer at the same time as the atomic fact tables so that BI tools smoothly </a:t>
            </a:r>
            <a:r>
              <a:rPr lang="en-US" dirty="0" smtClean="0"/>
              <a:t>choose </a:t>
            </a:r>
            <a:r>
              <a:rPr lang="en-US" dirty="0"/>
              <a:t>the appropriate aggregate level at query time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 properly designed set of </a:t>
            </a:r>
            <a:r>
              <a:rPr lang="en-US" dirty="0" smtClean="0"/>
              <a:t>aggregates </a:t>
            </a:r>
            <a:r>
              <a:rPr lang="en-US" dirty="0"/>
              <a:t>should behave like database indexes, which accelerate query </a:t>
            </a:r>
            <a:r>
              <a:rPr lang="en-US" dirty="0" smtClean="0"/>
              <a:t>performance </a:t>
            </a:r>
            <a:r>
              <a:rPr lang="en-US" dirty="0"/>
              <a:t>but are not encountered directly by the BI applications or business users. </a:t>
            </a:r>
          </a:p>
          <a:p>
            <a:pPr lvl="1"/>
            <a:r>
              <a:rPr lang="en-US" dirty="0"/>
              <a:t>Aggregate fact tables contain foreign keys to shrunken conformed dimensions, as </a:t>
            </a:r>
            <a:r>
              <a:rPr lang="en-US" dirty="0" smtClean="0"/>
              <a:t>well </a:t>
            </a:r>
            <a:r>
              <a:rPr lang="en-US" dirty="0"/>
              <a:t>as aggregated facts created by summing measures from more atomic fact tables.</a:t>
            </a:r>
          </a:p>
          <a:p>
            <a:pPr lvl="1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sz="3600" dirty="0"/>
              <a:t>Basic Fact Table </a:t>
            </a:r>
            <a:r>
              <a:rPr lang="en-US" sz="3600" dirty="0" smtClean="0"/>
              <a:t>Techniques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0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r>
              <a:rPr lang="en-US" dirty="0"/>
              <a:t>Consolidated Fact Tables</a:t>
            </a:r>
          </a:p>
          <a:p>
            <a:pPr lvl="1"/>
            <a:r>
              <a:rPr lang="en-US" dirty="0"/>
              <a:t>It is often convenient to combine facts from multiple processes together into a single </a:t>
            </a:r>
            <a:r>
              <a:rPr lang="en-US" dirty="0" smtClean="0"/>
              <a:t>consolidated </a:t>
            </a:r>
            <a:r>
              <a:rPr lang="en-US" dirty="0"/>
              <a:t>fact table if they can be expressed at the same grain. For example, sales </a:t>
            </a:r>
            <a:r>
              <a:rPr lang="en-US" dirty="0" smtClean="0"/>
              <a:t>actuals </a:t>
            </a:r>
            <a:r>
              <a:rPr lang="en-US" dirty="0"/>
              <a:t>can be consolidated with sales forecasts in a single fact table to make the task </a:t>
            </a:r>
            <a:r>
              <a:rPr lang="en-US" dirty="0" smtClean="0"/>
              <a:t>of </a:t>
            </a:r>
            <a:r>
              <a:rPr lang="en-US" dirty="0"/>
              <a:t>analyzing actuals versus forecasts simple and fast, as compared to assembling a </a:t>
            </a:r>
            <a:r>
              <a:rPr lang="en-US" dirty="0" smtClean="0"/>
              <a:t>drill-across </a:t>
            </a:r>
            <a:r>
              <a:rPr lang="en-US" dirty="0"/>
              <a:t>application using separate fact tables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Consolidated </a:t>
            </a:r>
            <a:r>
              <a:rPr lang="en-US" dirty="0"/>
              <a:t>fact tables add </a:t>
            </a:r>
            <a:r>
              <a:rPr lang="en-US" dirty="0" smtClean="0"/>
              <a:t>burden </a:t>
            </a:r>
            <a:r>
              <a:rPr lang="en-US" dirty="0"/>
              <a:t>to the ETL processing, but ease the analytic burden on the BI applications. </a:t>
            </a:r>
            <a:endParaRPr lang="en-US" dirty="0" smtClean="0"/>
          </a:p>
          <a:p>
            <a:pPr lvl="1"/>
            <a:r>
              <a:rPr lang="en-US" dirty="0" smtClean="0"/>
              <a:t>They should </a:t>
            </a:r>
            <a:r>
              <a:rPr lang="en-US" dirty="0"/>
              <a:t>be considered for cross-process metrics that are frequently analyzed together.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sz="3600" dirty="0"/>
              <a:t>Basic Fact Table </a:t>
            </a:r>
            <a:r>
              <a:rPr lang="en-US" sz="3600" dirty="0" smtClean="0"/>
              <a:t>Techniques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59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275"/>
            <a:ext cx="10515600" cy="4738688"/>
          </a:xfrm>
        </p:spPr>
        <p:txBody>
          <a:bodyPr>
            <a:normAutofit/>
          </a:bodyPr>
          <a:lstStyle/>
          <a:p>
            <a:r>
              <a:rPr lang="en-US" dirty="0"/>
              <a:t>Dimension Table Structure</a:t>
            </a:r>
          </a:p>
          <a:p>
            <a:pPr lvl="1"/>
            <a:r>
              <a:rPr lang="en-US" dirty="0"/>
              <a:t>Every dimension table has a single primary key column. This primary key is embedded </a:t>
            </a:r>
            <a:r>
              <a:rPr lang="en-US" dirty="0" smtClean="0"/>
              <a:t>as </a:t>
            </a:r>
            <a:r>
              <a:rPr lang="en-US" dirty="0"/>
              <a:t>a foreign key in any associated fact table where the dimension row’s descriptive </a:t>
            </a:r>
            <a:r>
              <a:rPr lang="en-US" dirty="0" smtClean="0"/>
              <a:t>context </a:t>
            </a:r>
            <a:r>
              <a:rPr lang="en-US" dirty="0"/>
              <a:t>is exactly correct for that fact table row. </a:t>
            </a:r>
            <a:endParaRPr lang="en-US" dirty="0" smtClean="0"/>
          </a:p>
          <a:p>
            <a:pPr lvl="1"/>
            <a:r>
              <a:rPr lang="en-US" dirty="0" smtClean="0"/>
              <a:t>Dimension </a:t>
            </a:r>
            <a:r>
              <a:rPr lang="en-US" dirty="0"/>
              <a:t>tables are usually wide, ﬂat </a:t>
            </a:r>
            <a:r>
              <a:rPr lang="en-US" dirty="0" err="1" smtClean="0"/>
              <a:t>denormalized</a:t>
            </a:r>
            <a:r>
              <a:rPr lang="en-US" dirty="0" smtClean="0"/>
              <a:t> </a:t>
            </a:r>
            <a:r>
              <a:rPr lang="en-US" dirty="0"/>
              <a:t>tables with many low-cardinality text attributes. </a:t>
            </a:r>
            <a:endParaRPr lang="en-US" dirty="0" smtClean="0"/>
          </a:p>
          <a:p>
            <a:pPr lvl="1"/>
            <a:r>
              <a:rPr lang="en-US" dirty="0" smtClean="0"/>
              <a:t>While </a:t>
            </a:r>
            <a:r>
              <a:rPr lang="en-US" dirty="0"/>
              <a:t>operational codes </a:t>
            </a:r>
            <a:r>
              <a:rPr lang="en-US" dirty="0" smtClean="0"/>
              <a:t>and </a:t>
            </a:r>
            <a:r>
              <a:rPr lang="en-US" dirty="0"/>
              <a:t>indicators can be treated as attributes, the most powerful dimension </a:t>
            </a:r>
            <a:r>
              <a:rPr lang="en-US" dirty="0" smtClean="0"/>
              <a:t>attributes are </a:t>
            </a:r>
            <a:r>
              <a:rPr lang="en-US" dirty="0"/>
              <a:t>populated with verbose </a:t>
            </a:r>
            <a:r>
              <a:rPr lang="en-US" dirty="0" smtClean="0"/>
              <a:t>descriptions.</a:t>
            </a:r>
          </a:p>
          <a:p>
            <a:pPr lvl="1"/>
            <a:r>
              <a:rPr lang="en-US" dirty="0" smtClean="0"/>
              <a:t>Dimension </a:t>
            </a:r>
            <a:r>
              <a:rPr lang="en-US" dirty="0"/>
              <a:t>table attributes are the primary </a:t>
            </a:r>
            <a:r>
              <a:rPr lang="en-US" dirty="0" smtClean="0"/>
              <a:t>target </a:t>
            </a:r>
            <a:r>
              <a:rPr lang="en-US" dirty="0"/>
              <a:t>of constraints and grouping speciﬁcations from queries and BI applications. </a:t>
            </a:r>
            <a:endParaRPr lang="en-US" dirty="0" smtClean="0"/>
          </a:p>
          <a:p>
            <a:pPr lvl="1"/>
            <a:r>
              <a:rPr lang="en-US" dirty="0" smtClean="0"/>
              <a:t>The descriptive </a:t>
            </a:r>
            <a:r>
              <a:rPr lang="en-US" dirty="0"/>
              <a:t>labels on reports are typically dimension attribute domain values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sz="3600" dirty="0"/>
              <a:t>Basic </a:t>
            </a:r>
            <a:r>
              <a:rPr lang="en-US" sz="3600" dirty="0" smtClean="0"/>
              <a:t>Dimension </a:t>
            </a:r>
            <a:r>
              <a:rPr lang="en-US" sz="3600" dirty="0"/>
              <a:t>Table </a:t>
            </a:r>
            <a:r>
              <a:rPr lang="en-US" sz="3600" dirty="0" smtClean="0"/>
              <a:t>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4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050"/>
          </a:xfrm>
        </p:spPr>
        <p:txBody>
          <a:bodyPr>
            <a:normAutofit/>
          </a:bodyPr>
          <a:lstStyle/>
          <a:p>
            <a:r>
              <a:rPr lang="en-US" sz="3600" dirty="0"/>
              <a:t>Fundamental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100"/>
            <a:ext cx="10515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Gather Business Requirements and Data </a:t>
            </a:r>
            <a:r>
              <a:rPr lang="en-US" dirty="0" smtClean="0"/>
              <a:t>Realities</a:t>
            </a:r>
          </a:p>
          <a:p>
            <a:pPr lvl="1"/>
            <a:r>
              <a:rPr lang="en-US" dirty="0"/>
              <a:t>Before  launching a dimensional modeling effort, the team needs to understand the </a:t>
            </a:r>
            <a:r>
              <a:rPr lang="en-US" dirty="0" smtClean="0"/>
              <a:t>needs </a:t>
            </a:r>
            <a:r>
              <a:rPr lang="en-US" dirty="0"/>
              <a:t>of the business, as well as the realities of the underlying source data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Obtain </a:t>
            </a:r>
            <a:r>
              <a:rPr lang="en-US" dirty="0"/>
              <a:t>the requirements via </a:t>
            </a:r>
            <a:r>
              <a:rPr lang="en-US" dirty="0" smtClean="0"/>
              <a:t>interview sessions </a:t>
            </a:r>
            <a:r>
              <a:rPr lang="en-US" dirty="0"/>
              <a:t>with business representatives to understand </a:t>
            </a:r>
            <a:r>
              <a:rPr lang="en-US" dirty="0" smtClean="0"/>
              <a:t>their </a:t>
            </a:r>
            <a:r>
              <a:rPr lang="en-US" dirty="0"/>
              <a:t>objectives based on key performance indicators, compelling business </a:t>
            </a:r>
            <a:r>
              <a:rPr lang="en-US" dirty="0" smtClean="0"/>
              <a:t>issues, decision-making </a:t>
            </a:r>
            <a:r>
              <a:rPr lang="en-US" dirty="0"/>
              <a:t>processes, and supporting analytic needs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Data realities </a:t>
            </a:r>
            <a:r>
              <a:rPr lang="en-US" dirty="0"/>
              <a:t>are uncovered by meeting with source system experts and doing high-level </a:t>
            </a:r>
            <a:r>
              <a:rPr lang="en-US" dirty="0" smtClean="0"/>
              <a:t>data </a:t>
            </a:r>
            <a:r>
              <a:rPr lang="en-US" dirty="0"/>
              <a:t>proﬁling to assess data feasibilities</a:t>
            </a:r>
            <a:r>
              <a:rPr lang="en-US" dirty="0" smtClean="0"/>
              <a:t>.</a:t>
            </a:r>
          </a:p>
          <a:p>
            <a:r>
              <a:rPr lang="en-US" dirty="0"/>
              <a:t>Collaborative Dimensional Modeling </a:t>
            </a:r>
            <a:r>
              <a:rPr lang="en-US" dirty="0" smtClean="0"/>
              <a:t>Workshops</a:t>
            </a:r>
          </a:p>
          <a:p>
            <a:pPr lvl="1"/>
            <a:r>
              <a:rPr lang="en-US" dirty="0"/>
              <a:t>Dimensional  models should be designed in collaboration with subject matter experts </a:t>
            </a:r>
            <a:r>
              <a:rPr lang="en-US" dirty="0" smtClean="0"/>
              <a:t>and </a:t>
            </a:r>
            <a:r>
              <a:rPr lang="en-US" dirty="0"/>
              <a:t>data governance representatives from the business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These workshops provide </a:t>
            </a:r>
            <a:r>
              <a:rPr lang="en-US" dirty="0" smtClean="0"/>
              <a:t>an </a:t>
            </a:r>
            <a:r>
              <a:rPr lang="en-US" dirty="0"/>
              <a:t>opportunity to </a:t>
            </a:r>
            <a:r>
              <a:rPr lang="en-US" dirty="0" smtClean="0"/>
              <a:t>ﬂesh </a:t>
            </a:r>
            <a:r>
              <a:rPr lang="en-US" dirty="0"/>
              <a:t>out the requirements with the business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Dimensional </a:t>
            </a:r>
            <a:r>
              <a:rPr lang="en-US" dirty="0"/>
              <a:t>models should not be </a:t>
            </a:r>
            <a:r>
              <a:rPr lang="en-US" dirty="0" smtClean="0"/>
              <a:t>designed </a:t>
            </a:r>
            <a:r>
              <a:rPr lang="en-US" dirty="0"/>
              <a:t>in isolation by folks who don’t fully understand the business and their </a:t>
            </a:r>
            <a:r>
              <a:rPr lang="en-US" dirty="0" smtClean="0"/>
              <a:t>needs</a:t>
            </a:r>
            <a:r>
              <a:rPr lang="en-US" dirty="0"/>
              <a:t>; collaboration is </a:t>
            </a:r>
            <a:r>
              <a:rPr lang="en-US" dirty="0" smtClean="0"/>
              <a:t>important.</a:t>
            </a:r>
          </a:p>
        </p:txBody>
      </p:sp>
    </p:spTree>
    <p:extLst>
      <p:ext uri="{BB962C8B-B14F-4D97-AF65-F5344CB8AC3E}">
        <p14:creationId xmlns:p14="http://schemas.microsoft.com/office/powerpoint/2010/main" val="261576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375"/>
            <a:ext cx="10515600" cy="4700588"/>
          </a:xfrm>
        </p:spPr>
        <p:txBody>
          <a:bodyPr>
            <a:normAutofit fontScale="92500"/>
          </a:bodyPr>
          <a:lstStyle/>
          <a:p>
            <a:r>
              <a:rPr lang="en-US" dirty="0"/>
              <a:t>Dimension Surrogate Keys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dimension table is designed with one column serving as a unique primary key. </a:t>
            </a:r>
          </a:p>
          <a:p>
            <a:pPr lvl="1"/>
            <a:r>
              <a:rPr lang="en-US" dirty="0"/>
              <a:t>This primary key cannot be the operational system’s natural key because there will </a:t>
            </a:r>
            <a:r>
              <a:rPr lang="en-US" dirty="0" smtClean="0"/>
              <a:t>be </a:t>
            </a:r>
            <a:r>
              <a:rPr lang="en-US" dirty="0"/>
              <a:t>multiple dimension rows for that natural key when changes are tracked over time. </a:t>
            </a:r>
          </a:p>
          <a:p>
            <a:pPr lvl="1"/>
            <a:r>
              <a:rPr lang="en-US" dirty="0"/>
              <a:t>In addition, natural keys for a dimension may be created by more than one source </a:t>
            </a:r>
            <a:r>
              <a:rPr lang="en-US" dirty="0" smtClean="0"/>
              <a:t>system</a:t>
            </a:r>
            <a:r>
              <a:rPr lang="en-US" dirty="0"/>
              <a:t>, and these natural keys may be incompatible or poorly administered. </a:t>
            </a:r>
            <a:endParaRPr lang="en-US" dirty="0" smtClean="0"/>
          </a:p>
          <a:p>
            <a:pPr lvl="1"/>
            <a:r>
              <a:rPr lang="en-US" dirty="0" smtClean="0"/>
              <a:t>The DW/BI </a:t>
            </a:r>
            <a:r>
              <a:rPr lang="en-US" dirty="0"/>
              <a:t>system needs to claim control of the primary keys of all dimensions; rather </a:t>
            </a:r>
            <a:r>
              <a:rPr lang="en-US" dirty="0" smtClean="0"/>
              <a:t>than </a:t>
            </a:r>
            <a:r>
              <a:rPr lang="en-US" dirty="0"/>
              <a:t>using explicit natural keys or natural keys with appended dates, you should </a:t>
            </a:r>
            <a:r>
              <a:rPr lang="en-US" dirty="0" smtClean="0"/>
              <a:t>create </a:t>
            </a:r>
            <a:r>
              <a:rPr lang="en-US" dirty="0"/>
              <a:t>anonymous integer primary keys for every dimension. </a:t>
            </a:r>
            <a:endParaRPr lang="en-US" dirty="0" smtClean="0"/>
          </a:p>
          <a:p>
            <a:pPr lvl="1"/>
            <a:r>
              <a:rPr lang="en-US" dirty="0" smtClean="0"/>
              <a:t>These </a:t>
            </a:r>
            <a:r>
              <a:rPr lang="en-US" dirty="0"/>
              <a:t>dimension </a:t>
            </a:r>
            <a:r>
              <a:rPr lang="en-US" dirty="0" smtClean="0"/>
              <a:t>surrogate </a:t>
            </a:r>
            <a:r>
              <a:rPr lang="en-US" dirty="0"/>
              <a:t>keys are simple integers, assigned in sequence, starting with the value 1, </a:t>
            </a:r>
            <a:r>
              <a:rPr lang="en-US" dirty="0" smtClean="0"/>
              <a:t>every </a:t>
            </a:r>
            <a:r>
              <a:rPr lang="en-US" dirty="0"/>
              <a:t>time a new key is needed.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date dimension is exempt from the surrogate </a:t>
            </a:r>
            <a:r>
              <a:rPr lang="en-US" dirty="0" smtClean="0"/>
              <a:t>key </a:t>
            </a:r>
            <a:r>
              <a:rPr lang="en-US" dirty="0"/>
              <a:t>rule; this highly predictable and stable dimension can use a more meaningful </a:t>
            </a:r>
            <a:r>
              <a:rPr lang="en-US" dirty="0" smtClean="0"/>
              <a:t>primary </a:t>
            </a:r>
            <a:r>
              <a:rPr lang="en-US" dirty="0"/>
              <a:t>key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sz="3600" dirty="0"/>
              <a:t>Basic </a:t>
            </a:r>
            <a:r>
              <a:rPr lang="en-US" sz="3600" dirty="0" smtClean="0"/>
              <a:t>Dimension </a:t>
            </a:r>
            <a:r>
              <a:rPr lang="en-US" sz="3600" dirty="0"/>
              <a:t>Table </a:t>
            </a:r>
            <a:r>
              <a:rPr lang="en-US" sz="3600" dirty="0" smtClean="0"/>
              <a:t>Techniques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2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4833938"/>
          </a:xfrm>
        </p:spPr>
        <p:txBody>
          <a:bodyPr>
            <a:normAutofit/>
          </a:bodyPr>
          <a:lstStyle/>
          <a:p>
            <a:r>
              <a:rPr lang="en-US" dirty="0"/>
              <a:t>Natural, Durable, and Supernatural Keys</a:t>
            </a:r>
          </a:p>
          <a:p>
            <a:pPr lvl="1"/>
            <a:r>
              <a:rPr lang="en-US" dirty="0"/>
              <a:t>Natural keys  created by  operational source systems are subject to business rules outside </a:t>
            </a:r>
            <a:r>
              <a:rPr lang="en-US" dirty="0" smtClean="0"/>
              <a:t>the </a:t>
            </a:r>
            <a:r>
              <a:rPr lang="en-US" dirty="0"/>
              <a:t>control of the DW/BI system.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instance, an employee number (natural key) </a:t>
            </a:r>
            <a:r>
              <a:rPr lang="en-US" dirty="0" smtClean="0"/>
              <a:t>may be </a:t>
            </a:r>
            <a:r>
              <a:rPr lang="en-US" dirty="0"/>
              <a:t>changed if the employee resigns and then is rehired. When the data warehouse </a:t>
            </a:r>
            <a:r>
              <a:rPr lang="en-US" dirty="0" smtClean="0"/>
              <a:t>wants </a:t>
            </a:r>
            <a:r>
              <a:rPr lang="en-US" dirty="0"/>
              <a:t>to have a single key for that employee, a new durable key must be created that is </a:t>
            </a:r>
            <a:r>
              <a:rPr lang="en-US" dirty="0" smtClean="0"/>
              <a:t>persistent </a:t>
            </a:r>
            <a:r>
              <a:rPr lang="en-US" dirty="0"/>
              <a:t>and does not change in this situation. </a:t>
            </a:r>
            <a:r>
              <a:rPr lang="en-US" dirty="0" smtClean="0"/>
              <a:t>This </a:t>
            </a:r>
            <a:r>
              <a:rPr lang="en-US" dirty="0"/>
              <a:t>key is sometimes referred to as </a:t>
            </a:r>
            <a:r>
              <a:rPr lang="en-US" dirty="0" smtClean="0"/>
              <a:t>a </a:t>
            </a:r>
            <a:r>
              <a:rPr lang="en-US" dirty="0"/>
              <a:t>durable supernatural key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best durable keys have a format that is independent of </a:t>
            </a:r>
            <a:r>
              <a:rPr lang="en-US" dirty="0" smtClean="0"/>
              <a:t>the </a:t>
            </a:r>
            <a:r>
              <a:rPr lang="en-US" dirty="0"/>
              <a:t>original business process and thus should be simple integers assigned in sequence </a:t>
            </a:r>
            <a:r>
              <a:rPr lang="en-US" dirty="0" smtClean="0"/>
              <a:t>beginning </a:t>
            </a:r>
            <a:r>
              <a:rPr lang="en-US" dirty="0"/>
              <a:t>with 1. </a:t>
            </a:r>
            <a:endParaRPr lang="en-US" dirty="0" smtClean="0"/>
          </a:p>
          <a:p>
            <a:pPr lvl="1"/>
            <a:r>
              <a:rPr lang="en-US" dirty="0" smtClean="0"/>
              <a:t>While </a:t>
            </a:r>
            <a:r>
              <a:rPr lang="en-US" dirty="0"/>
              <a:t>multiple surrogate keys may be associated with an employee </a:t>
            </a:r>
            <a:r>
              <a:rPr lang="en-US" dirty="0" smtClean="0"/>
              <a:t>over </a:t>
            </a:r>
            <a:r>
              <a:rPr lang="en-US" dirty="0"/>
              <a:t>time as their proﬁle changes, the durable key never changes.</a:t>
            </a:r>
          </a:p>
          <a:p>
            <a:pPr lvl="1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sz="3600" dirty="0"/>
              <a:t>Basic </a:t>
            </a:r>
            <a:r>
              <a:rPr lang="en-US" sz="3600" dirty="0" smtClean="0"/>
              <a:t>Dimension </a:t>
            </a:r>
            <a:r>
              <a:rPr lang="en-US" sz="3600" dirty="0"/>
              <a:t>Table </a:t>
            </a:r>
            <a:r>
              <a:rPr lang="en-US" sz="3600" dirty="0" smtClean="0"/>
              <a:t>Techniques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4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550"/>
            <a:ext cx="10515600" cy="4824413"/>
          </a:xfrm>
        </p:spPr>
        <p:txBody>
          <a:bodyPr>
            <a:normAutofit/>
          </a:bodyPr>
          <a:lstStyle/>
          <a:p>
            <a:r>
              <a:rPr lang="en-US" dirty="0"/>
              <a:t>Drilling Down</a:t>
            </a:r>
          </a:p>
          <a:p>
            <a:pPr lvl="1"/>
            <a:r>
              <a:rPr lang="en-US" dirty="0"/>
              <a:t>Drilling down is the most fundamental way data is analyzed by business users. Drilling </a:t>
            </a:r>
            <a:r>
              <a:rPr lang="en-US" dirty="0" smtClean="0"/>
              <a:t>down </a:t>
            </a:r>
            <a:r>
              <a:rPr lang="en-US" dirty="0"/>
              <a:t>simply means adding a row header to an existing query; the new row header </a:t>
            </a:r>
            <a:r>
              <a:rPr lang="en-US" dirty="0" smtClean="0"/>
              <a:t>is </a:t>
            </a:r>
            <a:r>
              <a:rPr lang="en-US" dirty="0"/>
              <a:t>a dimension attribute appended to the GROUP BY expression in an SQL query. </a:t>
            </a:r>
            <a:endParaRPr lang="en-US" dirty="0" smtClean="0"/>
          </a:p>
          <a:p>
            <a:pPr lvl="1"/>
            <a:r>
              <a:rPr lang="en-US" dirty="0" smtClean="0"/>
              <a:t>The attribute </a:t>
            </a:r>
            <a:r>
              <a:rPr lang="en-US" dirty="0"/>
              <a:t>can come from any dimension attached to the fact table in the query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Drilling down </a:t>
            </a:r>
            <a:r>
              <a:rPr lang="en-US" dirty="0"/>
              <a:t>does not require the deﬁnition of predetermined hierarchies or drill-down paths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sz="3600" dirty="0"/>
              <a:t>Basic </a:t>
            </a:r>
            <a:r>
              <a:rPr lang="en-US" sz="3600" dirty="0" smtClean="0"/>
              <a:t>Dimension </a:t>
            </a:r>
            <a:r>
              <a:rPr lang="en-US" sz="3600" dirty="0"/>
              <a:t>Table </a:t>
            </a:r>
            <a:r>
              <a:rPr lang="en-US" sz="3600" dirty="0" smtClean="0"/>
              <a:t>Techniques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4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90650"/>
            <a:ext cx="10848975" cy="4786313"/>
          </a:xfrm>
        </p:spPr>
        <p:txBody>
          <a:bodyPr>
            <a:normAutofit/>
          </a:bodyPr>
          <a:lstStyle/>
          <a:p>
            <a:r>
              <a:rPr lang="en-US" dirty="0"/>
              <a:t>Degenerate Dimensions</a:t>
            </a:r>
          </a:p>
          <a:p>
            <a:pPr lvl="1"/>
            <a:r>
              <a:rPr lang="en-US" dirty="0"/>
              <a:t>Sometimes a dimension is deﬁned that has no content except for its primary key. </a:t>
            </a:r>
          </a:p>
          <a:p>
            <a:pPr lvl="1"/>
            <a:r>
              <a:rPr lang="en-US" dirty="0"/>
              <a:t>For example, when an invoice has multiple line items, the line item fact rows </a:t>
            </a:r>
            <a:r>
              <a:rPr lang="en-US" dirty="0" smtClean="0"/>
              <a:t>inherit all </a:t>
            </a:r>
            <a:r>
              <a:rPr lang="en-US" dirty="0"/>
              <a:t>the descriptive dimension foreign keys of the invoice, and the invoice is left </a:t>
            </a:r>
            <a:r>
              <a:rPr lang="en-US" dirty="0" smtClean="0"/>
              <a:t>with no </a:t>
            </a:r>
            <a:r>
              <a:rPr lang="en-US" dirty="0"/>
              <a:t>unique content. But the invoice number remains a valid dimension key for fact </a:t>
            </a:r>
            <a:r>
              <a:rPr lang="en-US" dirty="0" smtClean="0"/>
              <a:t>tables </a:t>
            </a:r>
            <a:r>
              <a:rPr lang="en-US" dirty="0"/>
              <a:t>at the line item level.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degenerate dimension is placed in the fact table with </a:t>
            </a:r>
            <a:r>
              <a:rPr lang="en-US" dirty="0" smtClean="0"/>
              <a:t>the </a:t>
            </a:r>
            <a:r>
              <a:rPr lang="en-US" dirty="0"/>
              <a:t>explicit acknowledgment that there is no associated dimension table. </a:t>
            </a:r>
            <a:endParaRPr lang="en-US" dirty="0" smtClean="0"/>
          </a:p>
          <a:p>
            <a:pPr lvl="1"/>
            <a:r>
              <a:rPr lang="en-US" dirty="0" smtClean="0"/>
              <a:t>Degenerate dimensions </a:t>
            </a:r>
            <a:r>
              <a:rPr lang="en-US" dirty="0"/>
              <a:t>are most common with transaction and accumulating snapshot fact tables.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sz="3600" dirty="0"/>
              <a:t>Basic </a:t>
            </a:r>
            <a:r>
              <a:rPr lang="en-US" sz="3600" dirty="0" smtClean="0"/>
              <a:t>Dimension </a:t>
            </a:r>
            <a:r>
              <a:rPr lang="en-US" sz="3600" dirty="0"/>
              <a:t>Table </a:t>
            </a:r>
            <a:r>
              <a:rPr lang="en-US" sz="3600" dirty="0" smtClean="0"/>
              <a:t>Techniques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7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9399"/>
            <a:ext cx="10515600" cy="486092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Denormalized</a:t>
            </a:r>
            <a:r>
              <a:rPr lang="en-US" dirty="0"/>
              <a:t> Flattened Dimensions</a:t>
            </a:r>
          </a:p>
          <a:p>
            <a:pPr lvl="1"/>
            <a:r>
              <a:rPr lang="en-US" dirty="0"/>
              <a:t>In general, dimensional designers must resist the normalization urges caused by years </a:t>
            </a:r>
            <a:r>
              <a:rPr lang="en-US" dirty="0" smtClean="0"/>
              <a:t>of </a:t>
            </a:r>
            <a:r>
              <a:rPr lang="en-US" dirty="0"/>
              <a:t>operational database designs and instead </a:t>
            </a:r>
            <a:r>
              <a:rPr lang="en-US" dirty="0" err="1"/>
              <a:t>denormalize</a:t>
            </a:r>
            <a:r>
              <a:rPr lang="en-US" dirty="0"/>
              <a:t> the many-to-one ﬁxed depth </a:t>
            </a:r>
            <a:r>
              <a:rPr lang="en-US" dirty="0" smtClean="0"/>
              <a:t>hierarchies </a:t>
            </a:r>
            <a:r>
              <a:rPr lang="en-US" dirty="0"/>
              <a:t>into separate attributes on a ﬂattened dimension row. </a:t>
            </a:r>
            <a:endParaRPr lang="en-US" dirty="0" smtClean="0"/>
          </a:p>
          <a:p>
            <a:pPr lvl="1"/>
            <a:r>
              <a:rPr lang="en-US" dirty="0" smtClean="0"/>
              <a:t>Dimension </a:t>
            </a:r>
            <a:r>
              <a:rPr lang="en-US" dirty="0" err="1" smtClean="0"/>
              <a:t>denormalization</a:t>
            </a:r>
            <a:r>
              <a:rPr lang="en-US" dirty="0" smtClean="0"/>
              <a:t> </a:t>
            </a:r>
            <a:r>
              <a:rPr lang="en-US" dirty="0"/>
              <a:t>supports dimensional modeling’s twin objectives of simplicity and speed</a:t>
            </a:r>
            <a:r>
              <a:rPr lang="en-US" dirty="0" smtClean="0"/>
              <a:t>.</a:t>
            </a:r>
          </a:p>
          <a:p>
            <a:r>
              <a:rPr lang="en-US" dirty="0"/>
              <a:t>Multiple Hierarchies in Dimensions</a:t>
            </a:r>
          </a:p>
          <a:p>
            <a:pPr lvl="1"/>
            <a:r>
              <a:rPr lang="en-US" dirty="0"/>
              <a:t>Many  dimensions contain more than one natural hierarchy. For example, calendar date dimensions may have a day to week to ﬁscal period hierarchy, as well as a day to month to year hierarchy. </a:t>
            </a:r>
          </a:p>
          <a:p>
            <a:pPr lvl="1"/>
            <a:r>
              <a:rPr lang="en-US" dirty="0"/>
              <a:t>Location intensive dimensions may have multiple geographic hierarchies. In all of these cases, the separate hierarchies can gracefully coexist in the same dimension table.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sz="3600" dirty="0"/>
              <a:t>Basic </a:t>
            </a:r>
            <a:r>
              <a:rPr lang="en-US" sz="3600" dirty="0" smtClean="0"/>
              <a:t>Dimension </a:t>
            </a:r>
            <a:r>
              <a:rPr lang="en-US" sz="3600" dirty="0"/>
              <a:t>Table </a:t>
            </a:r>
            <a:r>
              <a:rPr lang="en-US" sz="3600" dirty="0" smtClean="0"/>
              <a:t>Techniques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63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0150"/>
            <a:ext cx="10515600" cy="49768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Flags </a:t>
            </a:r>
            <a:r>
              <a:rPr lang="en-US" dirty="0"/>
              <a:t>and Indicators as Textual Attributes</a:t>
            </a:r>
          </a:p>
          <a:p>
            <a:pPr lvl="1"/>
            <a:r>
              <a:rPr lang="en-US" dirty="0"/>
              <a:t>Cryptic  abbreviations, true/false ﬂags, and operational indicators should be </a:t>
            </a:r>
            <a:r>
              <a:rPr lang="en-US" dirty="0" smtClean="0"/>
              <a:t>supplemented </a:t>
            </a:r>
            <a:r>
              <a:rPr lang="en-US" dirty="0"/>
              <a:t>in dimension tables with full text words that have meaning when </a:t>
            </a:r>
            <a:r>
              <a:rPr lang="en-US" dirty="0" smtClean="0"/>
              <a:t>independently </a:t>
            </a:r>
            <a:r>
              <a:rPr lang="en-US" dirty="0"/>
              <a:t>viewed. </a:t>
            </a:r>
            <a:endParaRPr lang="en-US" dirty="0" smtClean="0"/>
          </a:p>
          <a:p>
            <a:pPr lvl="1"/>
            <a:r>
              <a:rPr lang="en-US" dirty="0" smtClean="0"/>
              <a:t>Operational </a:t>
            </a:r>
            <a:r>
              <a:rPr lang="en-US" dirty="0"/>
              <a:t>codes with embedded meaning within the </a:t>
            </a:r>
            <a:r>
              <a:rPr lang="en-US" dirty="0" smtClean="0"/>
              <a:t>code </a:t>
            </a:r>
            <a:r>
              <a:rPr lang="en-US" dirty="0"/>
              <a:t>value should be broken down with each part of the code expanded into its </a:t>
            </a:r>
            <a:r>
              <a:rPr lang="en-US" dirty="0" smtClean="0"/>
              <a:t>own </a:t>
            </a:r>
            <a:r>
              <a:rPr lang="en-US" dirty="0"/>
              <a:t>separate descriptive dimension </a:t>
            </a:r>
            <a:r>
              <a:rPr lang="en-US" dirty="0" smtClean="0"/>
              <a:t>attribute.</a:t>
            </a:r>
          </a:p>
          <a:p>
            <a:r>
              <a:rPr lang="en-US" dirty="0"/>
              <a:t>Null Attributes in Dimensions</a:t>
            </a:r>
          </a:p>
          <a:p>
            <a:pPr lvl="1"/>
            <a:r>
              <a:rPr lang="en-US" dirty="0"/>
              <a:t>Null-valued dimension attributes result when a given dimension row has not been </a:t>
            </a:r>
            <a:r>
              <a:rPr lang="en-US" dirty="0" smtClean="0"/>
              <a:t>fully </a:t>
            </a:r>
            <a:r>
              <a:rPr lang="en-US" dirty="0"/>
              <a:t>populated, or when there are attributes that are not applicable to all the </a:t>
            </a:r>
            <a:r>
              <a:rPr lang="en-US" dirty="0" smtClean="0"/>
              <a:t>dimension’s </a:t>
            </a:r>
            <a:r>
              <a:rPr lang="en-US" dirty="0"/>
              <a:t>rows. In both cases, we recommend substituting a descriptive string, such as </a:t>
            </a:r>
            <a:r>
              <a:rPr lang="en-US" dirty="0" smtClean="0"/>
              <a:t>Unknown </a:t>
            </a:r>
            <a:r>
              <a:rPr lang="en-US" dirty="0"/>
              <a:t>or Not Applicable in place of the null value. </a:t>
            </a:r>
            <a:endParaRPr lang="en-US" dirty="0" smtClean="0"/>
          </a:p>
          <a:p>
            <a:pPr lvl="1"/>
            <a:r>
              <a:rPr lang="en-US" dirty="0" smtClean="0"/>
              <a:t>Nulls </a:t>
            </a:r>
            <a:r>
              <a:rPr lang="en-US" dirty="0"/>
              <a:t>in dimension attributes </a:t>
            </a:r>
            <a:r>
              <a:rPr lang="en-US" dirty="0" smtClean="0"/>
              <a:t>should </a:t>
            </a:r>
            <a:r>
              <a:rPr lang="en-US" dirty="0"/>
              <a:t>be avoided because different databases handle grouping and </a:t>
            </a:r>
            <a:r>
              <a:rPr lang="en-US" dirty="0" smtClean="0"/>
              <a:t>constraining on </a:t>
            </a:r>
            <a:r>
              <a:rPr lang="en-US" dirty="0"/>
              <a:t>nulls inconsistently.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98450"/>
            <a:ext cx="10515600" cy="835025"/>
          </a:xfrm>
        </p:spPr>
        <p:txBody>
          <a:bodyPr/>
          <a:lstStyle/>
          <a:p>
            <a:r>
              <a:rPr lang="en-US" sz="3600" dirty="0"/>
              <a:t>Basic </a:t>
            </a:r>
            <a:r>
              <a:rPr lang="en-US" sz="3600" dirty="0" smtClean="0"/>
              <a:t>Dimension </a:t>
            </a:r>
            <a:r>
              <a:rPr lang="en-US" sz="3600" dirty="0"/>
              <a:t>Table </a:t>
            </a:r>
            <a:r>
              <a:rPr lang="en-US" sz="3600" dirty="0" smtClean="0"/>
              <a:t>Techniques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83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7577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Calendar Date Dimensions</a:t>
            </a:r>
          </a:p>
          <a:p>
            <a:pPr lvl="1"/>
            <a:r>
              <a:rPr lang="en-US" dirty="0"/>
              <a:t>Calendar date dimensions  are attached to virtually every fact table to allow navigation </a:t>
            </a:r>
            <a:r>
              <a:rPr lang="en-US" dirty="0" smtClean="0"/>
              <a:t>of </a:t>
            </a:r>
            <a:r>
              <a:rPr lang="en-US" dirty="0"/>
              <a:t>the fact table through familiar dates, months, ﬁscal periods, and special days on the calendar. 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would never want to compute Easter in SQL, but rather want to </a:t>
            </a:r>
            <a:r>
              <a:rPr lang="en-US" dirty="0" smtClean="0"/>
              <a:t>look </a:t>
            </a:r>
            <a:r>
              <a:rPr lang="en-US" dirty="0"/>
              <a:t>it up in the calendar date dimension.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calendar date dimension typically </a:t>
            </a:r>
            <a:r>
              <a:rPr lang="en-US" dirty="0" smtClean="0"/>
              <a:t>has </a:t>
            </a:r>
            <a:r>
              <a:rPr lang="en-US" dirty="0"/>
              <a:t>many attributes describing characteristics such as week number, month name, </a:t>
            </a:r>
            <a:r>
              <a:rPr lang="en-US" dirty="0" smtClean="0"/>
              <a:t>ﬁscal </a:t>
            </a:r>
            <a:r>
              <a:rPr lang="en-US" dirty="0"/>
              <a:t>period, and national holiday indicator.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facilitate partitioning, the primary </a:t>
            </a:r>
            <a:r>
              <a:rPr lang="en-US" dirty="0" smtClean="0"/>
              <a:t>key </a:t>
            </a:r>
            <a:r>
              <a:rPr lang="en-US" dirty="0"/>
              <a:t>of a date dimension can be more meaningful, such as an integer representing </a:t>
            </a:r>
            <a:r>
              <a:rPr lang="en-US" dirty="0" smtClean="0"/>
              <a:t>YYYYMMDD</a:t>
            </a:r>
            <a:r>
              <a:rPr lang="en-US" dirty="0"/>
              <a:t>, instead of a sequentially-assigned surrogate </a:t>
            </a:r>
            <a:r>
              <a:rPr lang="en-US" dirty="0" smtClean="0"/>
              <a:t>key.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date </a:t>
            </a:r>
            <a:r>
              <a:rPr lang="en-US" dirty="0" smtClean="0"/>
              <a:t>dimension </a:t>
            </a:r>
            <a:r>
              <a:rPr lang="en-US" dirty="0"/>
              <a:t>table </a:t>
            </a:r>
            <a:r>
              <a:rPr lang="en-US" dirty="0" smtClean="0"/>
              <a:t>may need </a:t>
            </a:r>
            <a:r>
              <a:rPr lang="en-US" dirty="0"/>
              <a:t>a special row to represent unknown or to-be-determined </a:t>
            </a:r>
            <a:r>
              <a:rPr lang="en-US" dirty="0" smtClean="0"/>
              <a:t>dates.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further precision is needed, a separate date/time stamp can be added </a:t>
            </a:r>
            <a:r>
              <a:rPr lang="en-US" dirty="0" smtClean="0"/>
              <a:t>to </a:t>
            </a:r>
            <a:r>
              <a:rPr lang="en-US" dirty="0"/>
              <a:t>the fact table. The date/time stamp is not a foreign key to a dimension table, but </a:t>
            </a:r>
            <a:r>
              <a:rPr lang="en-US" dirty="0" smtClean="0"/>
              <a:t>rather </a:t>
            </a:r>
            <a:r>
              <a:rPr lang="en-US" dirty="0"/>
              <a:t>is a standalone column</a:t>
            </a:r>
            <a:r>
              <a:rPr lang="en-US" dirty="0" smtClean="0"/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98450"/>
            <a:ext cx="10515600" cy="835025"/>
          </a:xfrm>
        </p:spPr>
        <p:txBody>
          <a:bodyPr/>
          <a:lstStyle/>
          <a:p>
            <a:r>
              <a:rPr lang="en-US" sz="3600" dirty="0"/>
              <a:t>Basic </a:t>
            </a:r>
            <a:r>
              <a:rPr lang="en-US" sz="3600" dirty="0" smtClean="0"/>
              <a:t>Dimension </a:t>
            </a:r>
            <a:r>
              <a:rPr lang="en-US" sz="3600" dirty="0"/>
              <a:t>Table </a:t>
            </a:r>
            <a:r>
              <a:rPr lang="en-US" sz="3600" dirty="0" smtClean="0"/>
              <a:t>Techniques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7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6"/>
            <a:ext cx="10515600" cy="49482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Role-Playing Dimensions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single physical dimension can be referenced multiple times in a fact table, with </a:t>
            </a:r>
            <a:r>
              <a:rPr lang="en-US" dirty="0" smtClean="0"/>
              <a:t>each </a:t>
            </a:r>
            <a:r>
              <a:rPr lang="en-US" dirty="0"/>
              <a:t>reference linking to a logically distinct role for the dimension. For instance, a </a:t>
            </a:r>
            <a:r>
              <a:rPr lang="en-US" dirty="0" smtClean="0"/>
              <a:t>fact </a:t>
            </a:r>
            <a:r>
              <a:rPr lang="en-US" dirty="0"/>
              <a:t>table can have several dates, each of which is represented by a foreign key to the </a:t>
            </a:r>
            <a:r>
              <a:rPr lang="en-US" dirty="0" smtClean="0"/>
              <a:t>date </a:t>
            </a:r>
            <a:r>
              <a:rPr lang="en-US" dirty="0"/>
              <a:t>dimension.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essential that each foreign key refers to a separate view of </a:t>
            </a:r>
            <a:r>
              <a:rPr lang="en-US" dirty="0" smtClean="0"/>
              <a:t>the </a:t>
            </a:r>
            <a:r>
              <a:rPr lang="en-US" dirty="0"/>
              <a:t>date dimension so that the references are independent. These separate </a:t>
            </a:r>
            <a:r>
              <a:rPr lang="en-US" dirty="0" smtClean="0"/>
              <a:t>dimension </a:t>
            </a:r>
            <a:r>
              <a:rPr lang="en-US" dirty="0"/>
              <a:t>views (with unique attribute column names) are called roles. </a:t>
            </a:r>
            <a:endParaRPr lang="en-US" dirty="0" smtClean="0"/>
          </a:p>
          <a:p>
            <a:r>
              <a:rPr lang="en-US" dirty="0"/>
              <a:t>Junk Dimensions</a:t>
            </a:r>
          </a:p>
          <a:p>
            <a:pPr lvl="1"/>
            <a:r>
              <a:rPr lang="en-US" dirty="0"/>
              <a:t>Transactional  business processes typically produce a number of miscellaneous, </a:t>
            </a:r>
            <a:r>
              <a:rPr lang="en-US" dirty="0" smtClean="0"/>
              <a:t>low-cardinality </a:t>
            </a:r>
            <a:r>
              <a:rPr lang="en-US" dirty="0"/>
              <a:t>ﬂags and indicators. </a:t>
            </a:r>
            <a:endParaRPr lang="en-US" dirty="0" smtClean="0"/>
          </a:p>
          <a:p>
            <a:pPr lvl="1"/>
            <a:r>
              <a:rPr lang="en-US" dirty="0" smtClean="0"/>
              <a:t>Rather </a:t>
            </a:r>
            <a:r>
              <a:rPr lang="en-US" dirty="0"/>
              <a:t>than making separate dimensions for each </a:t>
            </a:r>
            <a:r>
              <a:rPr lang="en-US" dirty="0" smtClean="0"/>
              <a:t>ﬂag </a:t>
            </a:r>
            <a:r>
              <a:rPr lang="en-US" dirty="0"/>
              <a:t>and attribute, you can create a single junk dimension combining them together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This dimension, frequently labeled as a transaction proﬁle dimension in a schema, </a:t>
            </a:r>
            <a:r>
              <a:rPr lang="en-US" dirty="0" smtClean="0"/>
              <a:t>does </a:t>
            </a:r>
            <a:r>
              <a:rPr lang="en-US" dirty="0"/>
              <a:t>not need to be the Cartesian product of all the attributes’ possible values, but </a:t>
            </a:r>
            <a:r>
              <a:rPr lang="en-US" dirty="0" smtClean="0"/>
              <a:t>should </a:t>
            </a:r>
            <a:r>
              <a:rPr lang="en-US" dirty="0"/>
              <a:t>only contain the combination of values that actually occur in the source data.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98450"/>
            <a:ext cx="10515600" cy="835025"/>
          </a:xfrm>
        </p:spPr>
        <p:txBody>
          <a:bodyPr/>
          <a:lstStyle/>
          <a:p>
            <a:r>
              <a:rPr lang="en-US" sz="3600" dirty="0"/>
              <a:t>Basic </a:t>
            </a:r>
            <a:r>
              <a:rPr lang="en-US" sz="3600" dirty="0" smtClean="0"/>
              <a:t>Dimension </a:t>
            </a:r>
            <a:r>
              <a:rPr lang="en-US" sz="3600" dirty="0"/>
              <a:t>Table </a:t>
            </a:r>
            <a:r>
              <a:rPr lang="en-US" sz="3600" dirty="0" smtClean="0"/>
              <a:t>Techniques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4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5875"/>
            <a:ext cx="10515600" cy="4891088"/>
          </a:xfrm>
        </p:spPr>
        <p:txBody>
          <a:bodyPr>
            <a:normAutofit/>
          </a:bodyPr>
          <a:lstStyle/>
          <a:p>
            <a:r>
              <a:rPr lang="en-US" dirty="0" err="1"/>
              <a:t>Snowﬂaked</a:t>
            </a:r>
            <a:r>
              <a:rPr lang="en-US" dirty="0"/>
              <a:t> Dimensions</a:t>
            </a:r>
          </a:p>
          <a:p>
            <a:pPr lvl="1"/>
            <a:r>
              <a:rPr lang="en-US" dirty="0"/>
              <a:t>When a hierarchical relationship in a dimension table is normalized, </a:t>
            </a:r>
            <a:r>
              <a:rPr lang="en-US" dirty="0" smtClean="0"/>
              <a:t>low-cardinality </a:t>
            </a:r>
            <a:r>
              <a:rPr lang="en-US" dirty="0"/>
              <a:t>attributes appear as secondary tables connected to the base dimension table by </a:t>
            </a:r>
            <a:r>
              <a:rPr lang="en-US" dirty="0" smtClean="0"/>
              <a:t>an </a:t>
            </a:r>
            <a:r>
              <a:rPr lang="en-US" dirty="0"/>
              <a:t>attribute key.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this process is repeated with all the dimension table’s </a:t>
            </a:r>
            <a:r>
              <a:rPr lang="en-US" dirty="0" smtClean="0"/>
              <a:t>hierarchies</a:t>
            </a:r>
            <a:r>
              <a:rPr lang="en-US" dirty="0"/>
              <a:t>, a characteristic multilevel structure is created that is called a snowﬂake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Although the snowﬂake represents hierarchical data accurately, you should avoid </a:t>
            </a:r>
            <a:r>
              <a:rPr lang="en-US" dirty="0" smtClean="0"/>
              <a:t>snowﬂakes </a:t>
            </a:r>
            <a:r>
              <a:rPr lang="en-US" dirty="0"/>
              <a:t>because it is </a:t>
            </a:r>
            <a:r>
              <a:rPr lang="en-US" dirty="0" smtClean="0"/>
              <a:t>difficult </a:t>
            </a:r>
            <a:r>
              <a:rPr lang="en-US" dirty="0"/>
              <a:t>for business users to understand and navigate </a:t>
            </a:r>
            <a:r>
              <a:rPr lang="en-US" dirty="0" smtClean="0"/>
              <a:t>snowﬂakes. They </a:t>
            </a:r>
            <a:r>
              <a:rPr lang="en-US" dirty="0"/>
              <a:t>can also negatively impact query performance.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ﬂattened </a:t>
            </a:r>
            <a:r>
              <a:rPr lang="en-US" dirty="0" err="1" smtClean="0"/>
              <a:t>denormalized</a:t>
            </a:r>
            <a:r>
              <a:rPr lang="en-US" dirty="0" smtClean="0"/>
              <a:t> </a:t>
            </a:r>
            <a:r>
              <a:rPr lang="en-US" dirty="0"/>
              <a:t>dimension table contains exactly the same information as a </a:t>
            </a:r>
            <a:r>
              <a:rPr lang="en-US" dirty="0" err="1" smtClean="0"/>
              <a:t>snowﬂaked</a:t>
            </a:r>
            <a:r>
              <a:rPr lang="en-US" dirty="0" smtClean="0"/>
              <a:t> dimension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98450"/>
            <a:ext cx="10515600" cy="835025"/>
          </a:xfrm>
        </p:spPr>
        <p:txBody>
          <a:bodyPr/>
          <a:lstStyle/>
          <a:p>
            <a:r>
              <a:rPr lang="en-US" sz="3600" dirty="0"/>
              <a:t>Basic </a:t>
            </a:r>
            <a:r>
              <a:rPr lang="en-US" sz="3600" dirty="0" smtClean="0"/>
              <a:t>Dimension </a:t>
            </a:r>
            <a:r>
              <a:rPr lang="en-US" sz="3600" dirty="0"/>
              <a:t>Table </a:t>
            </a:r>
            <a:r>
              <a:rPr lang="en-US" sz="3600" dirty="0" smtClean="0"/>
              <a:t>Techniques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40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0175"/>
            <a:ext cx="10515600" cy="4776788"/>
          </a:xfrm>
        </p:spPr>
        <p:txBody>
          <a:bodyPr>
            <a:normAutofit/>
          </a:bodyPr>
          <a:lstStyle/>
          <a:p>
            <a:r>
              <a:rPr lang="en-US" dirty="0"/>
              <a:t>Outrigger Dimensions</a:t>
            </a:r>
          </a:p>
          <a:p>
            <a:pPr lvl="1"/>
            <a:r>
              <a:rPr lang="en-US" dirty="0"/>
              <a:t>A dimension can contain a reference to another dimension table. For instance, a </a:t>
            </a:r>
            <a:r>
              <a:rPr lang="en-US" dirty="0" smtClean="0"/>
              <a:t>bank </a:t>
            </a:r>
            <a:r>
              <a:rPr lang="en-US" dirty="0"/>
              <a:t>account dimension can reference a separate dimension representing the date </a:t>
            </a:r>
            <a:r>
              <a:rPr lang="en-US" dirty="0" smtClean="0"/>
              <a:t>the </a:t>
            </a:r>
            <a:r>
              <a:rPr lang="en-US" dirty="0"/>
              <a:t>account was opened. </a:t>
            </a:r>
            <a:endParaRPr lang="en-US" dirty="0" smtClean="0"/>
          </a:p>
          <a:p>
            <a:pPr lvl="1"/>
            <a:r>
              <a:rPr lang="en-US" dirty="0" smtClean="0"/>
              <a:t>These </a:t>
            </a:r>
            <a:r>
              <a:rPr lang="en-US" dirty="0"/>
              <a:t>secondary dimension references are called outrigger </a:t>
            </a:r>
            <a:r>
              <a:rPr lang="en-US" dirty="0" smtClean="0"/>
              <a:t>dimensions.</a:t>
            </a:r>
          </a:p>
          <a:p>
            <a:pPr lvl="1"/>
            <a:r>
              <a:rPr lang="en-US" dirty="0" smtClean="0"/>
              <a:t>Outrigger </a:t>
            </a:r>
            <a:r>
              <a:rPr lang="en-US" dirty="0"/>
              <a:t>dimensions are permissible, but should be used sparingly. </a:t>
            </a:r>
            <a:endParaRPr lang="en-US" dirty="0" smtClean="0"/>
          </a:p>
          <a:p>
            <a:pPr lvl="1"/>
            <a:r>
              <a:rPr lang="en-US" dirty="0" smtClean="0"/>
              <a:t>In most </a:t>
            </a:r>
            <a:r>
              <a:rPr lang="en-US" dirty="0"/>
              <a:t>cases, the correlations between dimensions should be demoted to a fact table, </a:t>
            </a:r>
            <a:r>
              <a:rPr lang="en-US" dirty="0" smtClean="0"/>
              <a:t>where </a:t>
            </a:r>
            <a:r>
              <a:rPr lang="en-US" dirty="0"/>
              <a:t>both dimensions are represented as separate foreign keys. </a:t>
            </a:r>
          </a:p>
          <a:p>
            <a:pPr lvl="1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98450"/>
            <a:ext cx="10515600" cy="835025"/>
          </a:xfrm>
        </p:spPr>
        <p:txBody>
          <a:bodyPr/>
          <a:lstStyle/>
          <a:p>
            <a:r>
              <a:rPr lang="en-US" sz="3600" dirty="0"/>
              <a:t>Basic </a:t>
            </a:r>
            <a:r>
              <a:rPr lang="en-US" sz="3600" dirty="0" smtClean="0"/>
              <a:t>Dimension </a:t>
            </a:r>
            <a:r>
              <a:rPr lang="en-US" sz="3600" dirty="0"/>
              <a:t>Table </a:t>
            </a:r>
            <a:r>
              <a:rPr lang="en-US" sz="3600" dirty="0" smtClean="0"/>
              <a:t>Techniques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0176"/>
            <a:ext cx="10515600" cy="4776787"/>
          </a:xfrm>
        </p:spPr>
        <p:txBody>
          <a:bodyPr>
            <a:normAutofit/>
          </a:bodyPr>
          <a:lstStyle/>
          <a:p>
            <a:r>
              <a:rPr lang="en-US" dirty="0"/>
              <a:t>Four-Step Dimensional Design Process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Select </a:t>
            </a:r>
            <a:r>
              <a:rPr lang="en-US" b="1" dirty="0"/>
              <a:t>the business process</a:t>
            </a:r>
            <a:r>
              <a:rPr lang="en-US" dirty="0"/>
              <a:t>. Business processes  are the operational activities performed by </a:t>
            </a:r>
            <a:r>
              <a:rPr lang="en-US" dirty="0" smtClean="0"/>
              <a:t>an </a:t>
            </a:r>
            <a:r>
              <a:rPr lang="en-US" dirty="0"/>
              <a:t>organization, </a:t>
            </a:r>
            <a:r>
              <a:rPr lang="en-US" dirty="0" smtClean="0"/>
              <a:t>such </a:t>
            </a:r>
            <a:r>
              <a:rPr lang="en-US" dirty="0"/>
              <a:t>as taking an order, processing an insurance claim, registering students for a </a:t>
            </a:r>
            <a:r>
              <a:rPr lang="en-US" dirty="0" smtClean="0"/>
              <a:t>class</a:t>
            </a:r>
            <a:r>
              <a:rPr lang="en-US" dirty="0"/>
              <a:t>, or snapshotting every account each month. Business process events </a:t>
            </a:r>
            <a:r>
              <a:rPr lang="en-US" dirty="0" smtClean="0"/>
              <a:t>capture </a:t>
            </a:r>
            <a:r>
              <a:rPr lang="en-US" dirty="0"/>
              <a:t>performance metrics that translate into facts in a fact table.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Each </a:t>
            </a:r>
            <a:r>
              <a:rPr lang="en-US" dirty="0"/>
              <a:t>business process corresponds to a row in </a:t>
            </a:r>
            <a:r>
              <a:rPr lang="en-US" dirty="0" smtClean="0"/>
              <a:t>the enterprise </a:t>
            </a:r>
            <a:r>
              <a:rPr lang="en-US" dirty="0"/>
              <a:t>data warehouse bus </a:t>
            </a:r>
            <a:r>
              <a:rPr lang="en-US" dirty="0" smtClean="0"/>
              <a:t>matrix (see next slide).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050"/>
          </a:xfrm>
        </p:spPr>
        <p:txBody>
          <a:bodyPr>
            <a:normAutofit/>
          </a:bodyPr>
          <a:lstStyle/>
          <a:p>
            <a:r>
              <a:rPr lang="en-US" sz="3600" dirty="0"/>
              <a:t>Fundamental </a:t>
            </a:r>
            <a:r>
              <a:rPr lang="en-US" sz="3600" dirty="0" smtClean="0"/>
              <a:t>Concepts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5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4925"/>
            <a:ext cx="10515600" cy="48720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Conformed Dimensions</a:t>
            </a:r>
          </a:p>
          <a:p>
            <a:pPr lvl="1"/>
            <a:r>
              <a:rPr lang="en-US" dirty="0"/>
              <a:t>Dimension tables conform when attributes in separate dimension tables have the </a:t>
            </a:r>
            <a:r>
              <a:rPr lang="en-US" dirty="0" smtClean="0"/>
              <a:t>same </a:t>
            </a:r>
            <a:r>
              <a:rPr lang="en-US" dirty="0"/>
              <a:t>column names and domain contents. </a:t>
            </a:r>
            <a:endParaRPr lang="en-US" dirty="0" smtClean="0"/>
          </a:p>
          <a:p>
            <a:pPr lvl="1"/>
            <a:r>
              <a:rPr lang="en-US" dirty="0" smtClean="0"/>
              <a:t>Information </a:t>
            </a:r>
            <a:r>
              <a:rPr lang="en-US" dirty="0"/>
              <a:t>from separate fact tables </a:t>
            </a:r>
            <a:r>
              <a:rPr lang="en-US" dirty="0" smtClean="0"/>
              <a:t>can </a:t>
            </a:r>
            <a:r>
              <a:rPr lang="en-US" dirty="0"/>
              <a:t>be combined in a single report by using conformed dimension attributes that </a:t>
            </a:r>
            <a:r>
              <a:rPr lang="en-US" dirty="0" smtClean="0"/>
              <a:t>are </a:t>
            </a:r>
            <a:r>
              <a:rPr lang="en-US" dirty="0"/>
              <a:t>associated with each fact table.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a conformed attribute is used as the </a:t>
            </a:r>
            <a:r>
              <a:rPr lang="en-US" dirty="0" smtClean="0"/>
              <a:t>row </a:t>
            </a:r>
            <a:r>
              <a:rPr lang="en-US" dirty="0"/>
              <a:t>header (that is, the grouping column in the SQL query), the results from the </a:t>
            </a:r>
            <a:r>
              <a:rPr lang="en-US" dirty="0" smtClean="0"/>
              <a:t>separate </a:t>
            </a:r>
            <a:r>
              <a:rPr lang="en-US" dirty="0"/>
              <a:t>fact tables can be aligned on the same rows in a drill-across report. This </a:t>
            </a:r>
            <a:r>
              <a:rPr lang="en-US" dirty="0" smtClean="0"/>
              <a:t>is </a:t>
            </a:r>
            <a:r>
              <a:rPr lang="en-US" dirty="0"/>
              <a:t>the essence of integration in an enterprise DW/BI system. </a:t>
            </a:r>
            <a:endParaRPr lang="en-US" dirty="0" smtClean="0"/>
          </a:p>
          <a:p>
            <a:pPr lvl="1"/>
            <a:r>
              <a:rPr lang="en-US" dirty="0" smtClean="0"/>
              <a:t>Conformed dimensions</a:t>
            </a:r>
            <a:r>
              <a:rPr lang="en-US" dirty="0"/>
              <a:t>, deﬁned once in collaboration with the business’s data </a:t>
            </a:r>
            <a:r>
              <a:rPr lang="en-US"/>
              <a:t>governance </a:t>
            </a:r>
            <a:r>
              <a:rPr lang="en-US" smtClean="0"/>
              <a:t>representatives</a:t>
            </a:r>
            <a:r>
              <a:rPr lang="en-US" dirty="0"/>
              <a:t>, are reused across fact tables; they deliver both analytic consistency </a:t>
            </a:r>
            <a:r>
              <a:rPr lang="en-US"/>
              <a:t>and </a:t>
            </a:r>
            <a:r>
              <a:rPr lang="en-US" smtClean="0"/>
              <a:t>reduced </a:t>
            </a:r>
            <a:r>
              <a:rPr lang="en-US" dirty="0"/>
              <a:t>future development costs because the wheel is not </a:t>
            </a:r>
            <a:r>
              <a:rPr lang="en-US"/>
              <a:t>repeatedly </a:t>
            </a:r>
            <a:r>
              <a:rPr lang="en-US" smtClean="0"/>
              <a:t>recreated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98450"/>
            <a:ext cx="10515600" cy="835025"/>
          </a:xfrm>
        </p:spPr>
        <p:txBody>
          <a:bodyPr/>
          <a:lstStyle/>
          <a:p>
            <a:r>
              <a:rPr lang="en-US" sz="3600" dirty="0" smtClean="0"/>
              <a:t>Integration </a:t>
            </a:r>
            <a:r>
              <a:rPr lang="en-US" sz="3600" dirty="0"/>
              <a:t>via Conformed 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06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605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Shrunken Dimensions</a:t>
            </a:r>
          </a:p>
          <a:p>
            <a:pPr lvl="1"/>
            <a:r>
              <a:rPr lang="en-US" dirty="0"/>
              <a:t>Shrunken dimensions  are conformed dimensions that are a subset of rows and/or </a:t>
            </a:r>
            <a:r>
              <a:rPr lang="en-US" dirty="0" smtClean="0"/>
              <a:t>columns </a:t>
            </a:r>
            <a:r>
              <a:rPr lang="en-US" dirty="0"/>
              <a:t>of a base dimension. </a:t>
            </a:r>
            <a:endParaRPr lang="en-US" dirty="0" smtClean="0"/>
          </a:p>
          <a:p>
            <a:pPr lvl="1"/>
            <a:r>
              <a:rPr lang="en-US" dirty="0" smtClean="0"/>
              <a:t>Shrunken </a:t>
            </a:r>
            <a:r>
              <a:rPr lang="en-US" dirty="0"/>
              <a:t>rollup dimensions are required when </a:t>
            </a:r>
            <a:r>
              <a:rPr lang="en-US" dirty="0" smtClean="0"/>
              <a:t>constructing </a:t>
            </a:r>
            <a:r>
              <a:rPr lang="en-US" dirty="0"/>
              <a:t>aggregate fact tables. </a:t>
            </a:r>
            <a:endParaRPr lang="en-US" dirty="0" smtClean="0"/>
          </a:p>
          <a:p>
            <a:pPr lvl="1"/>
            <a:r>
              <a:rPr lang="en-US" dirty="0" smtClean="0"/>
              <a:t>They </a:t>
            </a:r>
            <a:r>
              <a:rPr lang="en-US" dirty="0"/>
              <a:t>are also necessary for business processes that </a:t>
            </a:r>
            <a:r>
              <a:rPr lang="en-US" dirty="0" smtClean="0"/>
              <a:t>naturally </a:t>
            </a:r>
            <a:r>
              <a:rPr lang="en-US" dirty="0"/>
              <a:t>capture data at a higher level of granularity, such as a forecast by month </a:t>
            </a:r>
            <a:r>
              <a:rPr lang="en-US" dirty="0" smtClean="0"/>
              <a:t>and </a:t>
            </a:r>
            <a:r>
              <a:rPr lang="en-US" dirty="0"/>
              <a:t>brand (instead of the more atomic date and product associated with sales data</a:t>
            </a:r>
            <a:r>
              <a:rPr lang="en-US" dirty="0" smtClean="0"/>
              <a:t>).</a:t>
            </a:r>
          </a:p>
          <a:p>
            <a:r>
              <a:rPr lang="en-US" dirty="0"/>
              <a:t>Drilling Across</a:t>
            </a:r>
          </a:p>
          <a:p>
            <a:pPr lvl="1"/>
            <a:r>
              <a:rPr lang="en-US" dirty="0"/>
              <a:t>Drilling across </a:t>
            </a:r>
            <a:r>
              <a:rPr lang="en-US" dirty="0" smtClean="0"/>
              <a:t>means </a:t>
            </a:r>
            <a:r>
              <a:rPr lang="en-US" dirty="0"/>
              <a:t>making separate queries against two or more fact tables </a:t>
            </a:r>
            <a:r>
              <a:rPr lang="en-US" dirty="0" smtClean="0"/>
              <a:t>where </a:t>
            </a:r>
            <a:r>
              <a:rPr lang="en-US" dirty="0"/>
              <a:t>the row headers of each query consist of identical conformed attributes. </a:t>
            </a:r>
            <a:endParaRPr lang="en-US" dirty="0" smtClean="0"/>
          </a:p>
          <a:p>
            <a:pPr lvl="1"/>
            <a:r>
              <a:rPr lang="en-US" dirty="0" smtClean="0"/>
              <a:t>The answer </a:t>
            </a:r>
            <a:r>
              <a:rPr lang="en-US" dirty="0"/>
              <a:t>sets from the two queries are aligned by performing a sort-merge </a:t>
            </a:r>
            <a:r>
              <a:rPr lang="en-US" dirty="0" smtClean="0"/>
              <a:t>operation </a:t>
            </a:r>
            <a:r>
              <a:rPr lang="en-US" dirty="0"/>
              <a:t>on the common dimension attribute row headers. </a:t>
            </a:r>
            <a:endParaRPr lang="en-US" dirty="0" smtClean="0"/>
          </a:p>
          <a:p>
            <a:pPr lvl="1"/>
            <a:r>
              <a:rPr lang="en-US" dirty="0" smtClean="0"/>
              <a:t>BI </a:t>
            </a:r>
            <a:r>
              <a:rPr lang="en-US" dirty="0"/>
              <a:t>tool vendors refer to this </a:t>
            </a:r>
            <a:r>
              <a:rPr lang="en-US" dirty="0" smtClean="0"/>
              <a:t>functionality </a:t>
            </a:r>
            <a:r>
              <a:rPr lang="en-US" dirty="0"/>
              <a:t>by various names, including stitch and </a:t>
            </a:r>
            <a:r>
              <a:rPr lang="en-US" dirty="0" smtClean="0"/>
              <a:t>multi-pass </a:t>
            </a:r>
            <a:r>
              <a:rPr lang="en-US" dirty="0"/>
              <a:t>query.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98450"/>
            <a:ext cx="10515600" cy="835025"/>
          </a:xfrm>
        </p:spPr>
        <p:txBody>
          <a:bodyPr/>
          <a:lstStyle/>
          <a:p>
            <a:r>
              <a:rPr lang="en-US" sz="3600" dirty="0" smtClean="0"/>
              <a:t>Integration </a:t>
            </a:r>
            <a:r>
              <a:rPr lang="en-US" sz="3600" dirty="0"/>
              <a:t>via Conformed </a:t>
            </a:r>
            <a:r>
              <a:rPr lang="en-US" sz="3600" dirty="0" smtClean="0"/>
              <a:t>Dimensions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3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4719638"/>
          </a:xfrm>
        </p:spPr>
        <p:txBody>
          <a:bodyPr>
            <a:normAutofit/>
          </a:bodyPr>
          <a:lstStyle/>
          <a:p>
            <a:r>
              <a:rPr lang="en-US" dirty="0"/>
              <a:t>Value Chain</a:t>
            </a:r>
          </a:p>
          <a:p>
            <a:pPr lvl="1"/>
            <a:r>
              <a:rPr lang="en-US" dirty="0"/>
              <a:t>A value chain  identiﬁes the natural ﬂow of an organization’s primary business </a:t>
            </a:r>
            <a:r>
              <a:rPr lang="en-US" dirty="0" smtClean="0"/>
              <a:t>processes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a retailer’s value chain may consist of purchasing to </a:t>
            </a:r>
            <a:r>
              <a:rPr lang="en-US" dirty="0" smtClean="0"/>
              <a:t>warehousing </a:t>
            </a:r>
            <a:r>
              <a:rPr lang="en-US" dirty="0"/>
              <a:t>to retail sales.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general ledger value chain may consist of budgeting to </a:t>
            </a:r>
            <a:r>
              <a:rPr lang="en-US" dirty="0" smtClean="0"/>
              <a:t>commitments </a:t>
            </a:r>
            <a:r>
              <a:rPr lang="en-US" dirty="0"/>
              <a:t>to payments. </a:t>
            </a:r>
            <a:endParaRPr lang="en-US" dirty="0" smtClean="0"/>
          </a:p>
          <a:p>
            <a:pPr lvl="1"/>
            <a:r>
              <a:rPr lang="en-US" dirty="0" smtClean="0"/>
              <a:t>Operational </a:t>
            </a:r>
            <a:r>
              <a:rPr lang="en-US" dirty="0"/>
              <a:t>source systems typically produce </a:t>
            </a:r>
            <a:r>
              <a:rPr lang="en-US" dirty="0" smtClean="0"/>
              <a:t>transactions </a:t>
            </a:r>
            <a:r>
              <a:rPr lang="en-US" dirty="0"/>
              <a:t>or snapshots at each step of the value chain.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98450"/>
            <a:ext cx="10515600" cy="835025"/>
          </a:xfrm>
        </p:spPr>
        <p:txBody>
          <a:bodyPr/>
          <a:lstStyle/>
          <a:p>
            <a:r>
              <a:rPr lang="en-US" sz="3600" dirty="0" smtClean="0"/>
              <a:t>Integration </a:t>
            </a:r>
            <a:r>
              <a:rPr lang="en-US" sz="3600" dirty="0"/>
              <a:t>via Conformed </a:t>
            </a:r>
            <a:r>
              <a:rPr lang="en-US" sz="3600" dirty="0" smtClean="0"/>
              <a:t>Dimensions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1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Enterprise Data Warehouse Bus Architecture</a:t>
            </a:r>
          </a:p>
          <a:p>
            <a:pPr lvl="1"/>
            <a:r>
              <a:rPr lang="en-US" dirty="0"/>
              <a:t>The enterprise data warehouse bus architecture is a framework that provides an incremental approach </a:t>
            </a:r>
            <a:r>
              <a:rPr lang="en-US" dirty="0" smtClean="0"/>
              <a:t>to </a:t>
            </a:r>
            <a:r>
              <a:rPr lang="en-US" dirty="0"/>
              <a:t>building the enterprise DW/BI system.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architecture decomposes the </a:t>
            </a:r>
            <a:r>
              <a:rPr lang="en-US" dirty="0" smtClean="0"/>
              <a:t>DW/BI </a:t>
            </a:r>
            <a:r>
              <a:rPr lang="en-US" dirty="0"/>
              <a:t>planning process into manageable pieces by focusing on business processes, </a:t>
            </a:r>
            <a:r>
              <a:rPr lang="en-US" dirty="0" smtClean="0"/>
              <a:t>while </a:t>
            </a:r>
            <a:r>
              <a:rPr lang="en-US" dirty="0"/>
              <a:t>delivering integration via standardized conformed dimensions that are reused </a:t>
            </a:r>
            <a:r>
              <a:rPr lang="en-US" dirty="0" smtClean="0"/>
              <a:t>across </a:t>
            </a:r>
            <a:r>
              <a:rPr lang="en-US" dirty="0"/>
              <a:t>processes</a:t>
            </a:r>
            <a:r>
              <a:rPr lang="en-US" dirty="0" smtClean="0"/>
              <a:t>.</a:t>
            </a:r>
          </a:p>
          <a:p>
            <a:r>
              <a:rPr lang="en-US" dirty="0"/>
              <a:t>Enterprise Data Warehouse Bus Matrix</a:t>
            </a:r>
          </a:p>
          <a:p>
            <a:pPr lvl="1"/>
            <a:r>
              <a:rPr lang="en-US" dirty="0"/>
              <a:t>The enterprise data warehouse bus matrix is the essential tool for designing and </a:t>
            </a:r>
            <a:r>
              <a:rPr lang="en-US" dirty="0" smtClean="0"/>
              <a:t>communicating </a:t>
            </a:r>
            <a:r>
              <a:rPr lang="en-US" dirty="0"/>
              <a:t>the enterprise data warehouse bus architecture.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rows of the matrix </a:t>
            </a:r>
            <a:r>
              <a:rPr lang="en-US" dirty="0" smtClean="0"/>
              <a:t>are </a:t>
            </a:r>
            <a:r>
              <a:rPr lang="en-US" dirty="0"/>
              <a:t>business processes and the columns are dimensions.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shaded cells of the </a:t>
            </a:r>
            <a:r>
              <a:rPr lang="en-US" dirty="0" smtClean="0"/>
              <a:t>matrix </a:t>
            </a:r>
            <a:r>
              <a:rPr lang="en-US" dirty="0"/>
              <a:t>indicate whether a dimension is associated with a given business process.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98450"/>
            <a:ext cx="10515600" cy="835025"/>
          </a:xfrm>
        </p:spPr>
        <p:txBody>
          <a:bodyPr/>
          <a:lstStyle/>
          <a:p>
            <a:r>
              <a:rPr lang="en-US" sz="3600" dirty="0" smtClean="0"/>
              <a:t>Integration </a:t>
            </a:r>
            <a:r>
              <a:rPr lang="en-US" sz="3600" dirty="0"/>
              <a:t>via Conformed </a:t>
            </a:r>
            <a:r>
              <a:rPr lang="en-US" sz="3600" dirty="0" smtClean="0"/>
              <a:t>Dimensions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4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3500"/>
            <a:ext cx="10515600" cy="4843463"/>
          </a:xfrm>
        </p:spPr>
        <p:txBody>
          <a:bodyPr>
            <a:normAutofit fontScale="92500"/>
          </a:bodyPr>
          <a:lstStyle/>
          <a:p>
            <a:r>
              <a:rPr lang="en-US" dirty="0"/>
              <a:t>Detailed Implementation Bus Matrix</a:t>
            </a:r>
          </a:p>
          <a:p>
            <a:pPr lvl="1"/>
            <a:r>
              <a:rPr lang="en-US" dirty="0"/>
              <a:t>The detailed implementation bus matrix is a more granular bus matrix where each </a:t>
            </a:r>
            <a:r>
              <a:rPr lang="en-US" dirty="0" smtClean="0"/>
              <a:t>business </a:t>
            </a:r>
            <a:r>
              <a:rPr lang="en-US" dirty="0"/>
              <a:t>process row has been expanded to show speciﬁc fact tables or OLAP cubes. </a:t>
            </a:r>
          </a:p>
          <a:p>
            <a:pPr lvl="1"/>
            <a:r>
              <a:rPr lang="en-US" dirty="0"/>
              <a:t>At this level of detail, the precise grain statement and list of facts can be documented</a:t>
            </a:r>
            <a:r>
              <a:rPr lang="en-US" dirty="0" smtClean="0"/>
              <a:t>.</a:t>
            </a:r>
          </a:p>
          <a:p>
            <a:r>
              <a:rPr lang="en-US" dirty="0"/>
              <a:t>Opportunity/Stakeholder Matrix</a:t>
            </a:r>
          </a:p>
          <a:p>
            <a:pPr lvl="1"/>
            <a:r>
              <a:rPr lang="en-US" dirty="0" smtClean="0"/>
              <a:t>A matrix that is similar to </a:t>
            </a:r>
            <a:r>
              <a:rPr lang="en-US" dirty="0"/>
              <a:t>the enterprise data warehouse bus matrix </a:t>
            </a:r>
            <a:r>
              <a:rPr lang="en-US" dirty="0" smtClean="0"/>
              <a:t>rows. In </a:t>
            </a:r>
            <a:r>
              <a:rPr lang="en-US" dirty="0"/>
              <a:t>Opportunity/Stakeholder </a:t>
            </a:r>
            <a:r>
              <a:rPr lang="en-US" dirty="0" smtClean="0"/>
              <a:t>Matrix, we replace </a:t>
            </a:r>
            <a:r>
              <a:rPr lang="en-US" dirty="0"/>
              <a:t>the dimension columns with business </a:t>
            </a:r>
            <a:r>
              <a:rPr lang="en-US" dirty="0" smtClean="0"/>
              <a:t>functions</a:t>
            </a:r>
            <a:r>
              <a:rPr lang="en-US" dirty="0"/>
              <a:t>, such as marketing, sales, and ﬁnance, and then shading the matrix cells to </a:t>
            </a:r>
            <a:r>
              <a:rPr lang="en-US" dirty="0" smtClean="0"/>
              <a:t>indicate </a:t>
            </a:r>
            <a:r>
              <a:rPr lang="en-US" dirty="0"/>
              <a:t>which business functions are interested in which business process rows. </a:t>
            </a:r>
          </a:p>
          <a:p>
            <a:pPr lvl="1"/>
            <a:r>
              <a:rPr lang="en-US" dirty="0"/>
              <a:t>The opportunity/stakeholder matrix helps identify which business groups should be </a:t>
            </a:r>
            <a:r>
              <a:rPr lang="en-US" dirty="0" smtClean="0"/>
              <a:t>invited </a:t>
            </a:r>
            <a:r>
              <a:rPr lang="en-US" dirty="0"/>
              <a:t>to the collaborative design sessions for each process-centric row.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98450"/>
            <a:ext cx="10515600" cy="835025"/>
          </a:xfrm>
        </p:spPr>
        <p:txBody>
          <a:bodyPr/>
          <a:lstStyle/>
          <a:p>
            <a:r>
              <a:rPr lang="en-US" sz="3600" dirty="0" smtClean="0"/>
              <a:t>Integration </a:t>
            </a:r>
            <a:r>
              <a:rPr lang="en-US" sz="3600" dirty="0"/>
              <a:t>via Conformed </a:t>
            </a:r>
            <a:r>
              <a:rPr lang="en-US" sz="3600" dirty="0" smtClean="0"/>
              <a:t>Dimensions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35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2650"/>
          </a:xfrm>
        </p:spPr>
        <p:txBody>
          <a:bodyPr/>
          <a:lstStyle/>
          <a:p>
            <a:r>
              <a:rPr lang="en-US" sz="3200" dirty="0" smtClean="0"/>
              <a:t>Slowly </a:t>
            </a:r>
            <a:r>
              <a:rPr lang="en-US" sz="3200" dirty="0"/>
              <a:t>Changing Dimension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Type 0: Retain Original</a:t>
            </a:r>
          </a:p>
          <a:p>
            <a:pPr lvl="1"/>
            <a:r>
              <a:rPr lang="en-US" dirty="0"/>
              <a:t>With type 0,  the dimension attribute value never changes, so facts are always grouped </a:t>
            </a:r>
            <a:r>
              <a:rPr lang="en-US" dirty="0" smtClean="0"/>
              <a:t>by </a:t>
            </a:r>
            <a:r>
              <a:rPr lang="en-US" dirty="0"/>
              <a:t>this original value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Type </a:t>
            </a:r>
            <a:r>
              <a:rPr lang="en-US" dirty="0"/>
              <a:t>0 is appropriate for any attribute labeled “original,” such </a:t>
            </a:r>
            <a:r>
              <a:rPr lang="en-US" dirty="0" smtClean="0"/>
              <a:t>as </a:t>
            </a:r>
            <a:r>
              <a:rPr lang="en-US" dirty="0"/>
              <a:t>a customer’s original credit score or a durable identiﬁer.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also applies to most </a:t>
            </a:r>
            <a:r>
              <a:rPr lang="en-US" dirty="0" smtClean="0"/>
              <a:t>attributes </a:t>
            </a:r>
            <a:r>
              <a:rPr lang="en-US" dirty="0"/>
              <a:t>in a date </a:t>
            </a:r>
            <a:r>
              <a:rPr lang="en-US" dirty="0" smtClean="0"/>
              <a:t>dimension.</a:t>
            </a:r>
          </a:p>
          <a:p>
            <a:r>
              <a:rPr lang="en-US" dirty="0"/>
              <a:t>Type 1: Overwrite</a:t>
            </a:r>
          </a:p>
          <a:p>
            <a:pPr lvl="1"/>
            <a:r>
              <a:rPr lang="en-US" dirty="0"/>
              <a:t>With type 1,  the old attribute value in the dimension row is overwritten with the new </a:t>
            </a:r>
            <a:r>
              <a:rPr lang="en-US" dirty="0" smtClean="0"/>
              <a:t>value</a:t>
            </a:r>
            <a:r>
              <a:rPr lang="en-US" dirty="0"/>
              <a:t>; type 1 attributes always reﬂects the most recent assignment, and therefore </a:t>
            </a:r>
            <a:r>
              <a:rPr lang="en-US" dirty="0" smtClean="0"/>
              <a:t>this </a:t>
            </a:r>
            <a:r>
              <a:rPr lang="en-US" dirty="0"/>
              <a:t>technique destroys history. </a:t>
            </a:r>
            <a:endParaRPr lang="en-US" dirty="0" smtClean="0"/>
          </a:p>
          <a:p>
            <a:pPr lvl="1"/>
            <a:r>
              <a:rPr lang="en-US" dirty="0" smtClean="0"/>
              <a:t>Although </a:t>
            </a:r>
            <a:r>
              <a:rPr lang="en-US" dirty="0"/>
              <a:t>this approach is easy to implement and </a:t>
            </a:r>
            <a:r>
              <a:rPr lang="en-US" dirty="0" smtClean="0"/>
              <a:t>does </a:t>
            </a:r>
            <a:r>
              <a:rPr lang="en-US" dirty="0"/>
              <a:t>not create additional dimension rows, </a:t>
            </a:r>
            <a:r>
              <a:rPr lang="en-US" dirty="0" smtClean="0"/>
              <a:t>we must </a:t>
            </a:r>
            <a:r>
              <a:rPr lang="en-US" dirty="0"/>
              <a:t>be careful that aggregate fact </a:t>
            </a:r>
            <a:r>
              <a:rPr lang="en-US" dirty="0" smtClean="0"/>
              <a:t>tables </a:t>
            </a:r>
            <a:r>
              <a:rPr lang="en-US" dirty="0"/>
              <a:t>and OLAP cubes affected by this change are recomputed.</a:t>
            </a:r>
          </a:p>
        </p:txBody>
      </p:sp>
    </p:spTree>
    <p:extLst>
      <p:ext uri="{BB962C8B-B14F-4D97-AF65-F5344CB8AC3E}">
        <p14:creationId xmlns:p14="http://schemas.microsoft.com/office/powerpoint/2010/main" val="376964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275"/>
            <a:ext cx="10515600" cy="4738688"/>
          </a:xfrm>
        </p:spPr>
        <p:txBody>
          <a:bodyPr>
            <a:normAutofit/>
          </a:bodyPr>
          <a:lstStyle/>
          <a:p>
            <a:r>
              <a:rPr lang="en-US" dirty="0"/>
              <a:t>Type 2: Add New Row</a:t>
            </a:r>
          </a:p>
          <a:p>
            <a:pPr lvl="1"/>
            <a:r>
              <a:rPr lang="en-US" dirty="0"/>
              <a:t>Type 2 </a:t>
            </a:r>
            <a:r>
              <a:rPr lang="en-US" dirty="0" smtClean="0"/>
              <a:t>changes </a:t>
            </a:r>
            <a:r>
              <a:rPr lang="en-US" dirty="0"/>
              <a:t>add a new row in the dimension with the updated attribute values. 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a new row is created for a dimension member, a new primary surrogate key is </a:t>
            </a:r>
            <a:r>
              <a:rPr lang="en-US" dirty="0" smtClean="0"/>
              <a:t>assigned </a:t>
            </a:r>
            <a:r>
              <a:rPr lang="en-US" dirty="0"/>
              <a:t>and used as a foreign key in all fact tables from the moment of the update </a:t>
            </a:r>
            <a:r>
              <a:rPr lang="en-US" dirty="0" smtClean="0"/>
              <a:t>until </a:t>
            </a:r>
            <a:r>
              <a:rPr lang="en-US" dirty="0"/>
              <a:t>a subsequent change creates a new dimension key and updated dimension row.</a:t>
            </a:r>
          </a:p>
          <a:p>
            <a:pPr lvl="1"/>
            <a:r>
              <a:rPr lang="en-US" dirty="0"/>
              <a:t>A minimum of three additional columns should be added to the dimension row </a:t>
            </a:r>
            <a:r>
              <a:rPr lang="en-US" dirty="0" smtClean="0"/>
              <a:t>with </a:t>
            </a:r>
            <a:r>
              <a:rPr lang="en-US" dirty="0"/>
              <a:t>type 2 changes: 1) row effective date or date/time stamp; 2) row expiration </a:t>
            </a:r>
            <a:r>
              <a:rPr lang="en-US" dirty="0" smtClean="0"/>
              <a:t>date </a:t>
            </a:r>
            <a:r>
              <a:rPr lang="en-US" dirty="0"/>
              <a:t>or date/time stamp; and 3) current row indicator.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2650"/>
          </a:xfrm>
        </p:spPr>
        <p:txBody>
          <a:bodyPr/>
          <a:lstStyle/>
          <a:p>
            <a:r>
              <a:rPr lang="en-US" sz="3200" dirty="0" smtClean="0"/>
              <a:t>Slowly </a:t>
            </a:r>
            <a:r>
              <a:rPr lang="en-US" sz="3200" dirty="0"/>
              <a:t>Changing Dimension </a:t>
            </a:r>
            <a:r>
              <a:rPr lang="en-US" sz="3200" dirty="0" smtClean="0"/>
              <a:t>Attributes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12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275"/>
            <a:ext cx="10515600" cy="4738688"/>
          </a:xfrm>
        </p:spPr>
        <p:txBody>
          <a:bodyPr>
            <a:normAutofit/>
          </a:bodyPr>
          <a:lstStyle/>
          <a:p>
            <a:r>
              <a:rPr lang="en-US" dirty="0"/>
              <a:t>Type 3: Add New Attribute</a:t>
            </a:r>
          </a:p>
          <a:p>
            <a:pPr lvl="1"/>
            <a:r>
              <a:rPr lang="en-US" dirty="0"/>
              <a:t>Type 3  changes add a new attribute in the dimension to preserve the old attribute </a:t>
            </a:r>
            <a:r>
              <a:rPr lang="en-US" dirty="0" smtClean="0"/>
              <a:t>value</a:t>
            </a:r>
            <a:r>
              <a:rPr lang="en-US" dirty="0"/>
              <a:t>; the new value overwrites the main attribute as in a type 1 change.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kind of </a:t>
            </a:r>
            <a:r>
              <a:rPr lang="en-US" dirty="0" smtClean="0"/>
              <a:t>type </a:t>
            </a:r>
            <a:r>
              <a:rPr lang="en-US" dirty="0"/>
              <a:t>3 change is sometimes called an alternate reality.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business user can group and </a:t>
            </a:r>
            <a:r>
              <a:rPr lang="en-US" dirty="0" smtClean="0"/>
              <a:t>ﬁlter </a:t>
            </a:r>
            <a:r>
              <a:rPr lang="en-US" dirty="0"/>
              <a:t>fact data by either the current value or alternate reality.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slowly changing </a:t>
            </a:r>
            <a:r>
              <a:rPr lang="en-US" dirty="0" smtClean="0"/>
              <a:t>dimension </a:t>
            </a:r>
            <a:r>
              <a:rPr lang="en-US" dirty="0"/>
              <a:t>technique is used relatively infrequently.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2650"/>
          </a:xfrm>
        </p:spPr>
        <p:txBody>
          <a:bodyPr/>
          <a:lstStyle/>
          <a:p>
            <a:r>
              <a:rPr lang="en-US" sz="3200" dirty="0" smtClean="0"/>
              <a:t>Slowly </a:t>
            </a:r>
            <a:r>
              <a:rPr lang="en-US" sz="3200" dirty="0"/>
              <a:t>Changing Dimension </a:t>
            </a:r>
            <a:r>
              <a:rPr lang="en-US" sz="3200" dirty="0" smtClean="0"/>
              <a:t>Attributes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1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4: Add Mini-Dimension</a:t>
            </a:r>
          </a:p>
          <a:p>
            <a:pPr lvl="1"/>
            <a:r>
              <a:rPr lang="en-US" dirty="0"/>
              <a:t>The type 4  technique is used when a group of attributes in a dimension rapidly </a:t>
            </a:r>
            <a:r>
              <a:rPr lang="en-US" dirty="0" smtClean="0"/>
              <a:t>changes </a:t>
            </a:r>
            <a:r>
              <a:rPr lang="en-US" dirty="0"/>
              <a:t>and is split off to a mini-dimension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Frequently </a:t>
            </a:r>
            <a:r>
              <a:rPr lang="en-US" dirty="0"/>
              <a:t>used attributes in multimillion-row </a:t>
            </a:r>
            <a:r>
              <a:rPr lang="en-US" dirty="0" smtClean="0"/>
              <a:t>dimension </a:t>
            </a:r>
            <a:r>
              <a:rPr lang="en-US" dirty="0"/>
              <a:t>tables are mini-dimension design candidates, even if they don’t </a:t>
            </a:r>
            <a:r>
              <a:rPr lang="en-US" dirty="0" smtClean="0"/>
              <a:t>frequently </a:t>
            </a:r>
            <a:r>
              <a:rPr lang="en-US" dirty="0"/>
              <a:t>change.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type 4 mini-dimension requires its own unique primary key; </a:t>
            </a:r>
            <a:r>
              <a:rPr lang="en-US" dirty="0" smtClean="0"/>
              <a:t>the </a:t>
            </a:r>
            <a:r>
              <a:rPr lang="en-US" dirty="0"/>
              <a:t>primary keys of both the base dimension and mini-dimension are captured in </a:t>
            </a:r>
            <a:r>
              <a:rPr lang="en-US" dirty="0" smtClean="0"/>
              <a:t>the </a:t>
            </a:r>
            <a:r>
              <a:rPr lang="en-US" dirty="0"/>
              <a:t>associated fact tables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2650"/>
          </a:xfrm>
        </p:spPr>
        <p:txBody>
          <a:bodyPr/>
          <a:lstStyle/>
          <a:p>
            <a:r>
              <a:rPr lang="en-US" sz="3200" dirty="0" smtClean="0"/>
              <a:t>Slowly </a:t>
            </a:r>
            <a:r>
              <a:rPr lang="en-US" sz="3200" dirty="0"/>
              <a:t>Changing Dimension </a:t>
            </a:r>
            <a:r>
              <a:rPr lang="en-US" sz="3200" dirty="0" smtClean="0"/>
              <a:t>Attributes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52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5: Add Mini-Dimension and Type 1 Outrigger</a:t>
            </a:r>
          </a:p>
          <a:p>
            <a:pPr lvl="1"/>
            <a:r>
              <a:rPr lang="en-US" dirty="0"/>
              <a:t>The type 5  technique is used to accurately preserve historical attribute values, </a:t>
            </a:r>
            <a:r>
              <a:rPr lang="en-US" dirty="0" smtClean="0"/>
              <a:t>plus </a:t>
            </a:r>
            <a:r>
              <a:rPr lang="en-US" dirty="0"/>
              <a:t>report historical facts according to current attribute values. </a:t>
            </a:r>
            <a:endParaRPr lang="en-US" dirty="0" smtClean="0"/>
          </a:p>
          <a:p>
            <a:pPr lvl="1"/>
            <a:r>
              <a:rPr lang="en-US" dirty="0" smtClean="0"/>
              <a:t>Type </a:t>
            </a:r>
            <a:r>
              <a:rPr lang="en-US" dirty="0"/>
              <a:t>5 builds on </a:t>
            </a:r>
            <a:r>
              <a:rPr lang="en-US" dirty="0" smtClean="0"/>
              <a:t>the </a:t>
            </a:r>
            <a:r>
              <a:rPr lang="en-US" dirty="0"/>
              <a:t>type 4 mini-dimension by also embedding a current type 1 reference to the </a:t>
            </a:r>
            <a:r>
              <a:rPr lang="en-US" dirty="0" smtClean="0"/>
              <a:t>mini-dimension </a:t>
            </a:r>
            <a:r>
              <a:rPr lang="en-US" dirty="0"/>
              <a:t>in the base dimension. This enables the currently-assigned </a:t>
            </a:r>
            <a:r>
              <a:rPr lang="en-US" dirty="0" smtClean="0"/>
              <a:t>mini-dimension </a:t>
            </a:r>
            <a:r>
              <a:rPr lang="en-US" dirty="0"/>
              <a:t>attributes to be accessed along with the others in the base dimension </a:t>
            </a:r>
            <a:r>
              <a:rPr lang="en-US" dirty="0" smtClean="0"/>
              <a:t>without </a:t>
            </a:r>
            <a:r>
              <a:rPr lang="en-US" dirty="0"/>
              <a:t>linking through a fact table. 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2650"/>
          </a:xfrm>
        </p:spPr>
        <p:txBody>
          <a:bodyPr/>
          <a:lstStyle/>
          <a:p>
            <a:r>
              <a:rPr lang="en-US" sz="3200" dirty="0" smtClean="0"/>
              <a:t>Slowly </a:t>
            </a:r>
            <a:r>
              <a:rPr lang="en-US" sz="3200" dirty="0"/>
              <a:t>Changing Dimension </a:t>
            </a:r>
            <a:r>
              <a:rPr lang="en-US" sz="3200" dirty="0" smtClean="0"/>
              <a:t>Attributes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6" y="767287"/>
            <a:ext cx="7896224" cy="5815600"/>
          </a:xfrm>
        </p:spPr>
      </p:pic>
    </p:spTree>
    <p:extLst>
      <p:ext uri="{BB962C8B-B14F-4D97-AF65-F5344CB8AC3E}">
        <p14:creationId xmlns:p14="http://schemas.microsoft.com/office/powerpoint/2010/main" val="36635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6: Add Type 1 Attributes to Type 2 Dimension</a:t>
            </a:r>
          </a:p>
          <a:p>
            <a:pPr lvl="1"/>
            <a:r>
              <a:rPr lang="en-US" dirty="0" smtClean="0"/>
              <a:t>Type </a:t>
            </a:r>
            <a:r>
              <a:rPr lang="en-US" dirty="0"/>
              <a:t>6 builds on the type 2 technique by also embedding current type </a:t>
            </a:r>
            <a:r>
              <a:rPr lang="en-US" dirty="0" smtClean="0"/>
              <a:t>1 </a:t>
            </a:r>
            <a:r>
              <a:rPr lang="en-US" dirty="0"/>
              <a:t>versions of the same attributes in the dimension row so that fact rows can be </a:t>
            </a:r>
            <a:r>
              <a:rPr lang="en-US" dirty="0" smtClean="0"/>
              <a:t>ﬁltered </a:t>
            </a:r>
            <a:r>
              <a:rPr lang="en-US" dirty="0"/>
              <a:t>or grouped by either the type 2 attribute value in effect when the </a:t>
            </a:r>
            <a:r>
              <a:rPr lang="en-US" dirty="0" smtClean="0"/>
              <a:t>measurement </a:t>
            </a:r>
            <a:r>
              <a:rPr lang="en-US" dirty="0"/>
              <a:t>occurred or the attribute’s current value. In this case, the type 1 attribute is </a:t>
            </a:r>
            <a:r>
              <a:rPr lang="en-US" dirty="0" smtClean="0"/>
              <a:t>systematically </a:t>
            </a:r>
            <a:r>
              <a:rPr lang="en-US" dirty="0"/>
              <a:t>overwritten on all rows associated with a particular durable key </a:t>
            </a:r>
            <a:r>
              <a:rPr lang="en-US" dirty="0" smtClean="0"/>
              <a:t>whenever </a:t>
            </a:r>
            <a:r>
              <a:rPr lang="en-US" dirty="0"/>
              <a:t>the attribute is updated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Like  type 5, type 6 also delivers both historical and current dimension attribute values.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2650"/>
          </a:xfrm>
        </p:spPr>
        <p:txBody>
          <a:bodyPr/>
          <a:lstStyle/>
          <a:p>
            <a:r>
              <a:rPr lang="en-US" sz="3200" dirty="0" smtClean="0"/>
              <a:t>Slowly </a:t>
            </a:r>
            <a:r>
              <a:rPr lang="en-US" sz="3200" dirty="0"/>
              <a:t>Changing Dimension </a:t>
            </a:r>
            <a:r>
              <a:rPr lang="en-US" sz="3200" dirty="0" smtClean="0"/>
              <a:t>Attributes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6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7482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Type 7: Dual Type 1 and Type 2 Dimensions</a:t>
            </a:r>
          </a:p>
          <a:p>
            <a:pPr lvl="1"/>
            <a:r>
              <a:rPr lang="en-US" dirty="0"/>
              <a:t>Type 7 </a:t>
            </a:r>
            <a:r>
              <a:rPr lang="en-US" dirty="0" smtClean="0"/>
              <a:t>is </a:t>
            </a:r>
            <a:r>
              <a:rPr lang="en-US" dirty="0"/>
              <a:t>the ﬁnal hybrid technique used to support both as-was and as-is </a:t>
            </a:r>
            <a:r>
              <a:rPr lang="en-US" dirty="0" smtClean="0"/>
              <a:t>reporting.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fact table can be accessed through a dimension modeled both as a type 1 </a:t>
            </a:r>
            <a:r>
              <a:rPr lang="en-US" dirty="0" smtClean="0"/>
              <a:t>dimension </a:t>
            </a:r>
            <a:r>
              <a:rPr lang="en-US" dirty="0"/>
              <a:t>showing only the most current attribute values, or as a type 2 </a:t>
            </a:r>
            <a:r>
              <a:rPr lang="en-US" dirty="0" smtClean="0"/>
              <a:t>dimension </a:t>
            </a:r>
            <a:r>
              <a:rPr lang="en-US" dirty="0"/>
              <a:t>showing correct contemporary historical proﬁles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same dimension table </a:t>
            </a:r>
            <a:r>
              <a:rPr lang="en-US" dirty="0" smtClean="0"/>
              <a:t>enables </a:t>
            </a:r>
            <a:r>
              <a:rPr lang="en-US" dirty="0"/>
              <a:t>both perspectives. Both the durable key and primary surrogate key of the </a:t>
            </a:r>
            <a:r>
              <a:rPr lang="en-US" dirty="0" smtClean="0"/>
              <a:t>dimension </a:t>
            </a:r>
            <a:r>
              <a:rPr lang="en-US" dirty="0"/>
              <a:t>are placed in the fact table.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the type 1 perspective, the current ﬂag </a:t>
            </a:r>
            <a:r>
              <a:rPr lang="en-US" dirty="0" smtClean="0"/>
              <a:t>in </a:t>
            </a:r>
            <a:r>
              <a:rPr lang="en-US" dirty="0"/>
              <a:t>the dimension is constrained to be current, and the fact table is joined via the </a:t>
            </a:r>
            <a:r>
              <a:rPr lang="en-US" dirty="0" smtClean="0"/>
              <a:t>durable </a:t>
            </a:r>
            <a:r>
              <a:rPr lang="en-US" dirty="0"/>
              <a:t>key.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the type 2 perspective, the current ﬂag is not constrained, and the </a:t>
            </a:r>
            <a:r>
              <a:rPr lang="en-US" dirty="0" smtClean="0"/>
              <a:t>fact </a:t>
            </a:r>
            <a:r>
              <a:rPr lang="en-US" dirty="0"/>
              <a:t>table is joined via the surrogate primary key. </a:t>
            </a:r>
            <a:endParaRPr lang="en-US" dirty="0" smtClean="0"/>
          </a:p>
          <a:p>
            <a:pPr lvl="1"/>
            <a:r>
              <a:rPr lang="en-US" dirty="0" smtClean="0"/>
              <a:t>These </a:t>
            </a:r>
            <a:r>
              <a:rPr lang="en-US" dirty="0"/>
              <a:t>two perspectives would be </a:t>
            </a:r>
            <a:r>
              <a:rPr lang="en-US" dirty="0" smtClean="0"/>
              <a:t>deployed </a:t>
            </a:r>
            <a:r>
              <a:rPr lang="en-US" dirty="0"/>
              <a:t>as separate views to the BI applications.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2650"/>
          </a:xfrm>
        </p:spPr>
        <p:txBody>
          <a:bodyPr/>
          <a:lstStyle/>
          <a:p>
            <a:r>
              <a:rPr lang="en-US" sz="3200" dirty="0" smtClean="0"/>
              <a:t>Slowly </a:t>
            </a:r>
            <a:r>
              <a:rPr lang="en-US" sz="3200" dirty="0"/>
              <a:t>Changing Dimension </a:t>
            </a:r>
            <a:r>
              <a:rPr lang="en-US" sz="3200" dirty="0" smtClean="0"/>
              <a:t>Attributes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51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5"/>
          </a:xfrm>
        </p:spPr>
        <p:txBody>
          <a:bodyPr/>
          <a:lstStyle/>
          <a:p>
            <a:r>
              <a:rPr lang="en-US" sz="3200" dirty="0"/>
              <a:t>Dealing with Dimension Hierarchies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 Depth Positional Hierarchies</a:t>
            </a:r>
          </a:p>
          <a:p>
            <a:pPr lvl="1"/>
            <a:r>
              <a:rPr lang="en-US" dirty="0"/>
              <a:t>A ﬁxed depth hierarchy is a series of many-to-one relationships, such as product </a:t>
            </a:r>
            <a:r>
              <a:rPr lang="en-US" dirty="0" smtClean="0"/>
              <a:t>to </a:t>
            </a:r>
            <a:r>
              <a:rPr lang="en-US" dirty="0"/>
              <a:t>brand to category to department.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a ﬁxed depth hierarchy is deﬁned and </a:t>
            </a:r>
            <a:r>
              <a:rPr lang="en-US" dirty="0" smtClean="0"/>
              <a:t>the </a:t>
            </a:r>
            <a:r>
              <a:rPr lang="en-US" dirty="0"/>
              <a:t>hierarchy levels have agreed upon names, the hierarchy levels should appear </a:t>
            </a:r>
            <a:r>
              <a:rPr lang="en-US" dirty="0" smtClean="0"/>
              <a:t>as </a:t>
            </a:r>
            <a:r>
              <a:rPr lang="en-US" dirty="0"/>
              <a:t>separate positional attributes in a dimension table.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ﬁxed depth hierarchy is </a:t>
            </a:r>
            <a:r>
              <a:rPr lang="en-US" dirty="0" smtClean="0"/>
              <a:t>by </a:t>
            </a:r>
            <a:r>
              <a:rPr lang="en-US" dirty="0"/>
              <a:t>far the easiest to understand and navigate as long as the above criteria are met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It also delivers predictable and fast query performance</a:t>
            </a:r>
          </a:p>
        </p:txBody>
      </p:sp>
    </p:spTree>
    <p:extLst>
      <p:ext uri="{BB962C8B-B14F-4D97-AF65-F5344CB8AC3E}">
        <p14:creationId xmlns:p14="http://schemas.microsoft.com/office/powerpoint/2010/main" val="28720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Slightly Ragged/Variable Depth Hierarchies</a:t>
            </a:r>
          </a:p>
          <a:p>
            <a:pPr lvl="1"/>
            <a:r>
              <a:rPr lang="en-US" dirty="0"/>
              <a:t>Slightly ragged  hierarchies don’t have a ﬁxed number of levels, but the range in depth </a:t>
            </a:r>
            <a:r>
              <a:rPr lang="en-US" dirty="0" smtClean="0"/>
              <a:t>is </a:t>
            </a:r>
            <a:r>
              <a:rPr lang="en-US" dirty="0"/>
              <a:t>small. </a:t>
            </a:r>
            <a:endParaRPr lang="en-US" dirty="0" smtClean="0"/>
          </a:p>
          <a:p>
            <a:pPr lvl="1"/>
            <a:r>
              <a:rPr lang="en-US" dirty="0" smtClean="0"/>
              <a:t>Geographic </a:t>
            </a:r>
            <a:r>
              <a:rPr lang="en-US" dirty="0"/>
              <a:t>hierarchies often range in depth from perhaps three levels to </a:t>
            </a:r>
            <a:r>
              <a:rPr lang="en-US" dirty="0" smtClean="0"/>
              <a:t>six </a:t>
            </a:r>
            <a:r>
              <a:rPr lang="en-US" dirty="0"/>
              <a:t>levels. </a:t>
            </a:r>
            <a:endParaRPr lang="en-US" dirty="0" smtClean="0"/>
          </a:p>
          <a:p>
            <a:pPr lvl="1"/>
            <a:r>
              <a:rPr lang="en-US" dirty="0" smtClean="0"/>
              <a:t>Rather </a:t>
            </a:r>
            <a:r>
              <a:rPr lang="en-US" dirty="0"/>
              <a:t>than using the complex machinery for unpredictably variable </a:t>
            </a:r>
            <a:r>
              <a:rPr lang="en-US" dirty="0" smtClean="0"/>
              <a:t>hierarchies</a:t>
            </a:r>
            <a:r>
              <a:rPr lang="en-US" dirty="0"/>
              <a:t>, </a:t>
            </a:r>
            <a:r>
              <a:rPr lang="en-US" dirty="0" smtClean="0"/>
              <a:t>we can </a:t>
            </a:r>
            <a:r>
              <a:rPr lang="en-US" dirty="0"/>
              <a:t>force-ﬁt slightly ragged hierarchies into a ﬁxed depth positional </a:t>
            </a:r>
            <a:r>
              <a:rPr lang="en-US" dirty="0" smtClean="0"/>
              <a:t>design </a:t>
            </a:r>
            <a:r>
              <a:rPr lang="en-US" dirty="0"/>
              <a:t>with separate dimension attributes for the maximum number of levels, and </a:t>
            </a:r>
            <a:r>
              <a:rPr lang="en-US" dirty="0" smtClean="0"/>
              <a:t>then </a:t>
            </a:r>
            <a:r>
              <a:rPr lang="en-US" dirty="0"/>
              <a:t>populate the attribute value based on rules from the business.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5"/>
          </a:xfrm>
        </p:spPr>
        <p:txBody>
          <a:bodyPr/>
          <a:lstStyle/>
          <a:p>
            <a:r>
              <a:rPr lang="en-US" sz="3200" dirty="0"/>
              <a:t>Dealing with Dimension </a:t>
            </a:r>
            <a:r>
              <a:rPr lang="en-US" sz="3200" dirty="0" smtClean="0"/>
              <a:t>Hierarchies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69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275"/>
            <a:ext cx="10515600" cy="4738688"/>
          </a:xfrm>
        </p:spPr>
        <p:txBody>
          <a:bodyPr>
            <a:normAutofit/>
          </a:bodyPr>
          <a:lstStyle/>
          <a:p>
            <a:r>
              <a:rPr lang="en-US" dirty="0"/>
              <a:t>Ragged/Variable Depth Hierarchies with Hierarchy Bridge Tables</a:t>
            </a:r>
          </a:p>
          <a:p>
            <a:pPr lvl="1"/>
            <a:r>
              <a:rPr lang="en-US" dirty="0"/>
              <a:t>Ragged hierarchies of indeterminate depth are difficult to model and query in a </a:t>
            </a:r>
            <a:r>
              <a:rPr lang="en-US" dirty="0" smtClean="0"/>
              <a:t>relational </a:t>
            </a:r>
            <a:r>
              <a:rPr lang="en-US" dirty="0"/>
              <a:t>database. </a:t>
            </a:r>
            <a:endParaRPr lang="en-US" dirty="0" smtClean="0"/>
          </a:p>
          <a:p>
            <a:pPr lvl="1"/>
            <a:r>
              <a:rPr lang="en-US" dirty="0" smtClean="0"/>
              <a:t>Although </a:t>
            </a:r>
            <a:r>
              <a:rPr lang="en-US" dirty="0"/>
              <a:t>SQL extensions and OLAP access languages provide </a:t>
            </a:r>
            <a:r>
              <a:rPr lang="en-US" dirty="0" smtClean="0"/>
              <a:t>some </a:t>
            </a:r>
            <a:r>
              <a:rPr lang="en-US" dirty="0"/>
              <a:t>support for recursive parent/child relationships, these approaches have </a:t>
            </a:r>
            <a:r>
              <a:rPr lang="en-US" dirty="0" smtClean="0"/>
              <a:t>limitations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With </a:t>
            </a:r>
            <a:r>
              <a:rPr lang="en-US" dirty="0"/>
              <a:t>SQL extensions, alternative ragged hierarchies cannot be substituted at </a:t>
            </a:r>
            <a:r>
              <a:rPr lang="en-US" dirty="0" smtClean="0"/>
              <a:t>query </a:t>
            </a:r>
            <a:r>
              <a:rPr lang="en-US" dirty="0"/>
              <a:t>time, shared ownership structures are not supported, and time varying </a:t>
            </a:r>
            <a:r>
              <a:rPr lang="en-US" dirty="0" smtClean="0"/>
              <a:t>ragged hierarchies </a:t>
            </a:r>
            <a:r>
              <a:rPr lang="en-US" dirty="0"/>
              <a:t>are not supported. 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these objections can be overcome in relational </a:t>
            </a:r>
            <a:r>
              <a:rPr lang="en-US" dirty="0" smtClean="0"/>
              <a:t>databases </a:t>
            </a:r>
            <a:r>
              <a:rPr lang="en-US" dirty="0"/>
              <a:t>by modeling a ragged hierarchy with a specially constructed bridge table. </a:t>
            </a:r>
            <a:r>
              <a:rPr lang="en-US" dirty="0" smtClean="0"/>
              <a:t>This </a:t>
            </a:r>
            <a:r>
              <a:rPr lang="en-US" dirty="0"/>
              <a:t>bridge table contains a row for every possible path in the ragged hierarchy </a:t>
            </a:r>
            <a:r>
              <a:rPr lang="en-US" dirty="0" smtClean="0"/>
              <a:t>and </a:t>
            </a:r>
            <a:r>
              <a:rPr lang="en-US" dirty="0"/>
              <a:t>enables all forms of hierarchy traversal to be accomplished with standard </a:t>
            </a:r>
            <a:r>
              <a:rPr lang="en-US" dirty="0" smtClean="0"/>
              <a:t>SQL rather </a:t>
            </a:r>
            <a:r>
              <a:rPr lang="en-US" dirty="0"/>
              <a:t>than using special language extensions.</a:t>
            </a:r>
          </a:p>
          <a:p>
            <a:pPr lvl="1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5"/>
          </a:xfrm>
        </p:spPr>
        <p:txBody>
          <a:bodyPr/>
          <a:lstStyle/>
          <a:p>
            <a:r>
              <a:rPr lang="en-US" sz="3200" dirty="0"/>
              <a:t>Dealing with Dimension </a:t>
            </a:r>
            <a:r>
              <a:rPr lang="en-US" sz="3200" dirty="0" smtClean="0"/>
              <a:t>Hierarchies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2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Ragged/Variable Depth Hierarchies with </a:t>
            </a:r>
            <a:r>
              <a:rPr lang="en-US" dirty="0" err="1"/>
              <a:t>Pathstring</a:t>
            </a:r>
            <a:r>
              <a:rPr lang="en-US" dirty="0"/>
              <a:t> Attributes</a:t>
            </a:r>
          </a:p>
          <a:p>
            <a:pPr lvl="1"/>
            <a:r>
              <a:rPr lang="en-US" dirty="0"/>
              <a:t>The  use of a bridge table for ragged variable depth hierarchies can be avoided by </a:t>
            </a:r>
            <a:r>
              <a:rPr lang="en-US" dirty="0" smtClean="0"/>
              <a:t>implementing </a:t>
            </a:r>
            <a:r>
              <a:rPr lang="en-US" dirty="0"/>
              <a:t>a </a:t>
            </a:r>
            <a:r>
              <a:rPr lang="en-US" dirty="0" err="1"/>
              <a:t>pathstring</a:t>
            </a:r>
            <a:r>
              <a:rPr lang="en-US" dirty="0"/>
              <a:t> attribute in the dimension.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each row in the </a:t>
            </a:r>
            <a:r>
              <a:rPr lang="en-US" dirty="0" smtClean="0"/>
              <a:t>dimension</a:t>
            </a:r>
            <a:r>
              <a:rPr lang="en-US" dirty="0"/>
              <a:t>, the </a:t>
            </a:r>
            <a:r>
              <a:rPr lang="en-US" dirty="0" err="1"/>
              <a:t>pathstring</a:t>
            </a:r>
            <a:r>
              <a:rPr lang="en-US" dirty="0"/>
              <a:t> attribute contains a specially encoded text string containing </a:t>
            </a:r>
            <a:r>
              <a:rPr lang="en-US" dirty="0" smtClean="0"/>
              <a:t>the </a:t>
            </a:r>
            <a:r>
              <a:rPr lang="en-US" dirty="0"/>
              <a:t>complete path description from the supreme node of a hierarchy down to the </a:t>
            </a:r>
            <a:r>
              <a:rPr lang="en-US" dirty="0" smtClean="0"/>
              <a:t>node </a:t>
            </a:r>
            <a:r>
              <a:rPr lang="en-US" dirty="0"/>
              <a:t>described by the particular dimension row.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5"/>
          </a:xfrm>
        </p:spPr>
        <p:txBody>
          <a:bodyPr/>
          <a:lstStyle/>
          <a:p>
            <a:r>
              <a:rPr lang="en-US" sz="3200" dirty="0"/>
              <a:t>Dealing with Dimension </a:t>
            </a:r>
            <a:r>
              <a:rPr lang="en-US" sz="3200" dirty="0" smtClean="0"/>
              <a:t>Hierarchies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82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r>
              <a:rPr lang="en-US" sz="3200" dirty="0"/>
              <a:t>Advanced Fact Table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650"/>
            <a:ext cx="10515600" cy="4786313"/>
          </a:xfrm>
        </p:spPr>
        <p:txBody>
          <a:bodyPr>
            <a:normAutofit/>
          </a:bodyPr>
          <a:lstStyle/>
          <a:p>
            <a:r>
              <a:rPr lang="en-US" dirty="0"/>
              <a:t>Fact Table Surrogate Keys</a:t>
            </a:r>
          </a:p>
          <a:p>
            <a:pPr lvl="1"/>
            <a:r>
              <a:rPr lang="en-US" dirty="0" smtClean="0"/>
              <a:t>Surrogate </a:t>
            </a:r>
            <a:r>
              <a:rPr lang="en-US" dirty="0"/>
              <a:t>keys are used to implement the primary keys of almost all dimension </a:t>
            </a:r>
            <a:r>
              <a:rPr lang="en-US" dirty="0" smtClean="0"/>
              <a:t>tables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addition, single column surrogate fact keys can be useful, albeit not </a:t>
            </a:r>
            <a:r>
              <a:rPr lang="en-US" dirty="0" smtClean="0"/>
              <a:t>required</a:t>
            </a:r>
            <a:r>
              <a:rPr lang="en-US" dirty="0"/>
              <a:t>. Fact table surrogate keys, which are not associated with any dimension, </a:t>
            </a:r>
            <a:r>
              <a:rPr lang="en-US" dirty="0" smtClean="0"/>
              <a:t>are </a:t>
            </a:r>
            <a:r>
              <a:rPr lang="en-US" dirty="0"/>
              <a:t>assigned sequentially during the ETL load process and are </a:t>
            </a:r>
            <a:r>
              <a:rPr lang="en-US" dirty="0" smtClean="0"/>
              <a:t>used: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To serve as </a:t>
            </a:r>
            <a:r>
              <a:rPr lang="en-US" dirty="0"/>
              <a:t>the single </a:t>
            </a:r>
            <a:r>
              <a:rPr lang="en-US" dirty="0" smtClean="0"/>
              <a:t>column </a:t>
            </a:r>
            <a:r>
              <a:rPr lang="en-US" dirty="0"/>
              <a:t>primary key of the fact </a:t>
            </a:r>
            <a:r>
              <a:rPr lang="en-US" dirty="0" smtClean="0"/>
              <a:t>table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serve as an immediate identiﬁer of a fact </a:t>
            </a:r>
            <a:r>
              <a:rPr lang="en-US" dirty="0" smtClean="0"/>
              <a:t>table </a:t>
            </a:r>
            <a:r>
              <a:rPr lang="en-US" dirty="0"/>
              <a:t>row without navigating multiple dimensions for ETL </a:t>
            </a:r>
            <a:r>
              <a:rPr lang="en-US" dirty="0" smtClean="0"/>
              <a:t>purposes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allow an </a:t>
            </a:r>
            <a:r>
              <a:rPr lang="en-US" dirty="0" smtClean="0"/>
              <a:t>interrupted </a:t>
            </a:r>
            <a:r>
              <a:rPr lang="en-US" dirty="0"/>
              <a:t>load process to either back out or </a:t>
            </a:r>
            <a:r>
              <a:rPr lang="en-US" dirty="0" smtClean="0"/>
              <a:t>resume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allow fact table update </a:t>
            </a:r>
            <a:r>
              <a:rPr lang="en-US" dirty="0" smtClean="0"/>
              <a:t>operations </a:t>
            </a:r>
            <a:r>
              <a:rPr lang="en-US" dirty="0"/>
              <a:t>to be decomposed into less risky inserts plus deletes.</a:t>
            </a:r>
          </a:p>
        </p:txBody>
      </p:sp>
    </p:spTree>
    <p:extLst>
      <p:ext uri="{BB962C8B-B14F-4D97-AF65-F5344CB8AC3E}">
        <p14:creationId xmlns:p14="http://schemas.microsoft.com/office/powerpoint/2010/main" val="192014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950"/>
            <a:ext cx="10515600" cy="4672013"/>
          </a:xfrm>
        </p:spPr>
        <p:txBody>
          <a:bodyPr>
            <a:normAutofit/>
          </a:bodyPr>
          <a:lstStyle/>
          <a:p>
            <a:r>
              <a:rPr lang="en-US" dirty="0"/>
              <a:t>Centipede Fact Tables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designers create separate normalized dimensions for each level of a </a:t>
            </a:r>
            <a:r>
              <a:rPr lang="en-US" dirty="0" smtClean="0"/>
              <a:t>many-to-one </a:t>
            </a:r>
            <a:r>
              <a:rPr lang="en-US" dirty="0"/>
              <a:t>hierarchy, such as a date dimension, month dimension, quarter dimension, and </a:t>
            </a:r>
            <a:r>
              <a:rPr lang="en-US" dirty="0" smtClean="0"/>
              <a:t>year </a:t>
            </a:r>
            <a:r>
              <a:rPr lang="en-US" dirty="0"/>
              <a:t>dimension, and then include all these foreign keys in a fact table. </a:t>
            </a:r>
            <a:r>
              <a:rPr lang="en-US" dirty="0" smtClean="0"/>
              <a:t>This </a:t>
            </a:r>
            <a:r>
              <a:rPr lang="en-US" dirty="0"/>
              <a:t>results </a:t>
            </a:r>
            <a:r>
              <a:rPr lang="en-US" dirty="0" smtClean="0"/>
              <a:t>in </a:t>
            </a:r>
            <a:r>
              <a:rPr lang="en-US" dirty="0"/>
              <a:t>a centipede fact table with dozens of hierarchically related dimensions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Centipede fact </a:t>
            </a:r>
            <a:r>
              <a:rPr lang="en-US" dirty="0"/>
              <a:t>tables should be avoided. All these ﬁxed depth, many-to-one hierarchically </a:t>
            </a:r>
            <a:r>
              <a:rPr lang="en-US" dirty="0" smtClean="0"/>
              <a:t>related </a:t>
            </a:r>
            <a:r>
              <a:rPr lang="en-US" dirty="0"/>
              <a:t>dimensions should be collapsed back to their unique lowest grains, such as </a:t>
            </a:r>
            <a:r>
              <a:rPr lang="en-US" dirty="0" smtClean="0"/>
              <a:t>the </a:t>
            </a:r>
            <a:r>
              <a:rPr lang="en-US" dirty="0"/>
              <a:t>date for the example mentioned. </a:t>
            </a:r>
            <a:endParaRPr lang="en-US" dirty="0" smtClean="0"/>
          </a:p>
          <a:p>
            <a:pPr lvl="1"/>
            <a:r>
              <a:rPr lang="en-US" dirty="0" smtClean="0"/>
              <a:t>Centipede </a:t>
            </a:r>
            <a:r>
              <a:rPr lang="en-US" dirty="0"/>
              <a:t>fact tables also result when </a:t>
            </a:r>
            <a:r>
              <a:rPr lang="en-US" dirty="0" smtClean="0"/>
              <a:t>designers </a:t>
            </a:r>
            <a:r>
              <a:rPr lang="en-US" dirty="0"/>
              <a:t>embed numerous foreign keys to individual low-cardinality dimension tables </a:t>
            </a:r>
            <a:r>
              <a:rPr lang="en-US" dirty="0" smtClean="0"/>
              <a:t>rather </a:t>
            </a:r>
            <a:r>
              <a:rPr lang="en-US" dirty="0"/>
              <a:t>than creating a junk dimension.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r>
              <a:rPr lang="en-US" sz="3200" dirty="0"/>
              <a:t>Advanced Fact Table </a:t>
            </a:r>
            <a:r>
              <a:rPr lang="en-US" sz="3200" dirty="0" smtClean="0"/>
              <a:t>Techniques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950"/>
            <a:ext cx="10515600" cy="4672013"/>
          </a:xfrm>
        </p:spPr>
        <p:txBody>
          <a:bodyPr>
            <a:normAutofit/>
          </a:bodyPr>
          <a:lstStyle/>
          <a:p>
            <a:r>
              <a:rPr lang="en-US" dirty="0"/>
              <a:t>Numeric Values as Attributes or Facts</a:t>
            </a:r>
          </a:p>
          <a:p>
            <a:pPr lvl="1"/>
            <a:r>
              <a:rPr lang="en-US" dirty="0"/>
              <a:t>Designers  sometimes encounter numeric values that don’t clearly fall into either </a:t>
            </a:r>
            <a:r>
              <a:rPr lang="en-US" dirty="0" smtClean="0"/>
              <a:t>the </a:t>
            </a:r>
            <a:r>
              <a:rPr lang="en-US" dirty="0"/>
              <a:t>fact or dimension attribute categories.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classic example is a product’s standard </a:t>
            </a:r>
            <a:r>
              <a:rPr lang="en-US" dirty="0" smtClean="0"/>
              <a:t>list </a:t>
            </a:r>
            <a:r>
              <a:rPr lang="en-US" dirty="0"/>
              <a:t>price. If the numeric value is used primarily for calculation purposes, it likely </a:t>
            </a:r>
            <a:r>
              <a:rPr lang="en-US" dirty="0" smtClean="0"/>
              <a:t>belongs </a:t>
            </a:r>
            <a:r>
              <a:rPr lang="en-US" dirty="0"/>
              <a:t>in the fact table. If a stable numeric value is used predominantly for ﬁltering </a:t>
            </a:r>
            <a:r>
              <a:rPr lang="en-US" dirty="0" smtClean="0"/>
              <a:t>and </a:t>
            </a:r>
            <a:r>
              <a:rPr lang="en-US" dirty="0"/>
              <a:t>grouping, it should be treated as a dimension attribute; </a:t>
            </a:r>
            <a:r>
              <a:rPr lang="en-US" dirty="0" smtClean="0"/>
              <a:t>the </a:t>
            </a:r>
            <a:r>
              <a:rPr lang="en-US" dirty="0"/>
              <a:t>discrete </a:t>
            </a:r>
            <a:r>
              <a:rPr lang="en-US" dirty="0" smtClean="0"/>
              <a:t>numeric values </a:t>
            </a:r>
            <a:r>
              <a:rPr lang="en-US" dirty="0"/>
              <a:t>can be supplemented with value band attributes (such as $0-50).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some </a:t>
            </a:r>
            <a:r>
              <a:rPr lang="en-US" dirty="0" smtClean="0"/>
              <a:t>cases</a:t>
            </a:r>
            <a:r>
              <a:rPr lang="en-US" dirty="0"/>
              <a:t>, it is useful to model the numeric value as both a fact and dimension attribute, </a:t>
            </a:r>
            <a:r>
              <a:rPr lang="en-US" dirty="0" smtClean="0"/>
              <a:t>such </a:t>
            </a:r>
            <a:r>
              <a:rPr lang="en-US" dirty="0"/>
              <a:t>as a quantitative on-time delivery metric and qualitative textual descriptor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r>
              <a:rPr lang="en-US" sz="3200" dirty="0"/>
              <a:t>Advanced Fact Table </a:t>
            </a:r>
            <a:r>
              <a:rPr lang="en-US" sz="3200" dirty="0" smtClean="0"/>
              <a:t>Techniques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2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950"/>
            <a:ext cx="10515600" cy="4672013"/>
          </a:xfrm>
        </p:spPr>
        <p:txBody>
          <a:bodyPr>
            <a:normAutofit/>
          </a:bodyPr>
          <a:lstStyle/>
          <a:p>
            <a:r>
              <a:rPr lang="en-US" dirty="0"/>
              <a:t>Lag/Duration Facts</a:t>
            </a:r>
          </a:p>
          <a:p>
            <a:pPr lvl="1"/>
            <a:r>
              <a:rPr lang="en-US" dirty="0"/>
              <a:t>Accumulating  snapshot fact tables capture multiple process milestones, each with a </a:t>
            </a:r>
            <a:r>
              <a:rPr lang="en-US" dirty="0" smtClean="0"/>
              <a:t>date </a:t>
            </a:r>
            <a:r>
              <a:rPr lang="en-US" dirty="0"/>
              <a:t>foreign key and possibly a date/time stamp. </a:t>
            </a:r>
            <a:endParaRPr lang="en-US" dirty="0" smtClean="0"/>
          </a:p>
          <a:p>
            <a:pPr lvl="1"/>
            <a:r>
              <a:rPr lang="en-US" dirty="0" smtClean="0"/>
              <a:t>Business </a:t>
            </a:r>
            <a:r>
              <a:rPr lang="en-US" dirty="0"/>
              <a:t>users often want to analyze </a:t>
            </a:r>
            <a:r>
              <a:rPr lang="en-US" dirty="0" smtClean="0"/>
              <a:t>the </a:t>
            </a:r>
            <a:r>
              <a:rPr lang="en-US" dirty="0"/>
              <a:t>lags or durations between these milestones; sometimes these lags are just the </a:t>
            </a:r>
            <a:r>
              <a:rPr lang="en-US" dirty="0" smtClean="0"/>
              <a:t>differences </a:t>
            </a:r>
            <a:r>
              <a:rPr lang="en-US" dirty="0"/>
              <a:t>between dates, but other times the lags are based on more complicated </a:t>
            </a:r>
            <a:r>
              <a:rPr lang="en-US" dirty="0" smtClean="0"/>
              <a:t>business </a:t>
            </a:r>
            <a:r>
              <a:rPr lang="en-US" dirty="0"/>
              <a:t>rules. </a:t>
            </a:r>
            <a:r>
              <a:rPr lang="en-US" dirty="0" smtClean="0"/>
              <a:t>If </a:t>
            </a:r>
            <a:r>
              <a:rPr lang="en-US" dirty="0"/>
              <a:t>there are dozens of steps in a pipeline, there could be hundreds </a:t>
            </a:r>
            <a:r>
              <a:rPr lang="en-US" dirty="0" smtClean="0"/>
              <a:t>of </a:t>
            </a:r>
            <a:r>
              <a:rPr lang="en-US" dirty="0"/>
              <a:t>possible lags. </a:t>
            </a:r>
            <a:endParaRPr lang="en-US" dirty="0" smtClean="0"/>
          </a:p>
          <a:p>
            <a:pPr lvl="1"/>
            <a:r>
              <a:rPr lang="en-US" dirty="0" smtClean="0"/>
              <a:t>Rather </a:t>
            </a:r>
            <a:r>
              <a:rPr lang="en-US" dirty="0"/>
              <a:t>than forcing the user’s query to calculate each possible lag </a:t>
            </a:r>
            <a:r>
              <a:rPr lang="en-US" dirty="0" smtClean="0"/>
              <a:t>from </a:t>
            </a:r>
            <a:r>
              <a:rPr lang="en-US" dirty="0"/>
              <a:t>the date/time stamps or date dimension foreign keys, just one time lag can be </a:t>
            </a:r>
            <a:r>
              <a:rPr lang="en-US" dirty="0" smtClean="0"/>
              <a:t>stored </a:t>
            </a:r>
            <a:r>
              <a:rPr lang="en-US" dirty="0"/>
              <a:t>for each step measured against the process’s start point. Then every possible </a:t>
            </a:r>
            <a:r>
              <a:rPr lang="en-US" dirty="0" smtClean="0"/>
              <a:t>lag </a:t>
            </a:r>
            <a:r>
              <a:rPr lang="en-US" dirty="0"/>
              <a:t>between two steps can be calculated as a simple subtraction between the two </a:t>
            </a:r>
            <a:r>
              <a:rPr lang="en-US" dirty="0" smtClean="0"/>
              <a:t>lags </a:t>
            </a:r>
            <a:r>
              <a:rPr lang="en-US" dirty="0"/>
              <a:t>stored in the fact table.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r>
              <a:rPr lang="en-US" sz="3200" dirty="0"/>
              <a:t>Advanced Fact Table </a:t>
            </a:r>
            <a:r>
              <a:rPr lang="en-US" sz="3200" dirty="0" smtClean="0"/>
              <a:t>Techniques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3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400176"/>
            <a:ext cx="10515600" cy="4776787"/>
          </a:xfrm>
        </p:spPr>
        <p:txBody>
          <a:bodyPr>
            <a:normAutofit/>
          </a:bodyPr>
          <a:lstStyle/>
          <a:p>
            <a:r>
              <a:rPr lang="en-US" dirty="0"/>
              <a:t>Four-Step Dimensional Design </a:t>
            </a:r>
            <a:r>
              <a:rPr lang="en-US" dirty="0" smtClean="0"/>
              <a:t>Process (continued)</a:t>
            </a:r>
            <a:endParaRPr lang="en-US" dirty="0"/>
          </a:p>
          <a:p>
            <a:pPr marL="914400" lvl="1" indent="-457200">
              <a:buFont typeface="+mj-lt"/>
              <a:buAutoNum type="arabicPeriod" startAt="2"/>
            </a:pPr>
            <a:r>
              <a:rPr lang="en-US" b="1" dirty="0" smtClean="0"/>
              <a:t>Declare </a:t>
            </a:r>
            <a:r>
              <a:rPr lang="en-US" b="1" dirty="0"/>
              <a:t>the grain</a:t>
            </a:r>
            <a:r>
              <a:rPr lang="en-US" dirty="0"/>
              <a:t>. Declaring  the grain is the pivotal step in a dimensional design. The grain establishes </a:t>
            </a:r>
            <a:r>
              <a:rPr lang="en-US" dirty="0" smtClean="0"/>
              <a:t>exactly </a:t>
            </a:r>
            <a:r>
              <a:rPr lang="en-US" dirty="0"/>
              <a:t>what a single fact table row represents. The grain declaration becomes a </a:t>
            </a:r>
            <a:r>
              <a:rPr lang="en-US" dirty="0" smtClean="0"/>
              <a:t>binding </a:t>
            </a:r>
            <a:r>
              <a:rPr lang="en-US" dirty="0"/>
              <a:t>contract on the design. The grain must be declared before choosing dimensions </a:t>
            </a:r>
            <a:r>
              <a:rPr lang="en-US" dirty="0" smtClean="0"/>
              <a:t>or </a:t>
            </a:r>
            <a:r>
              <a:rPr lang="en-US" dirty="0"/>
              <a:t>facts because every candidate dimension or fact must be consistent with the </a:t>
            </a:r>
            <a:r>
              <a:rPr lang="en-US" dirty="0" smtClean="0"/>
              <a:t>grain.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sz="2400" dirty="0"/>
              <a:t>Atomic grain refers to the lowest level at which data is captured by a given business </a:t>
            </a:r>
            <a:r>
              <a:rPr lang="en-US" sz="2400" dirty="0" smtClean="0"/>
              <a:t>process. Focus </a:t>
            </a:r>
            <a:r>
              <a:rPr lang="en-US" sz="2400" dirty="0"/>
              <a:t>on atomic-grained data because it withstands the assault of unpredictable </a:t>
            </a:r>
            <a:r>
              <a:rPr lang="en-US" sz="2400" dirty="0" smtClean="0"/>
              <a:t>user </a:t>
            </a:r>
            <a:r>
              <a:rPr lang="en-US" sz="2400" dirty="0"/>
              <a:t>queries; rolled-up summary grains are important for performance tuning, but they presuppose the business’s common questions. Each proposed fact table grain </a:t>
            </a:r>
            <a:r>
              <a:rPr lang="en-US" sz="2400" dirty="0" smtClean="0"/>
              <a:t>results in </a:t>
            </a:r>
            <a:r>
              <a:rPr lang="en-US" sz="2400" dirty="0"/>
              <a:t>a separate physical table; different grains must not be mixed in the same fact table.</a:t>
            </a:r>
            <a:endParaRPr lang="en-US" dirty="0"/>
          </a:p>
          <a:p>
            <a:pPr marL="914400" lvl="1" indent="-457200">
              <a:buFont typeface="+mj-lt"/>
              <a:buAutoNum type="arabicPeriod" startAt="2"/>
            </a:pP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050"/>
          </a:xfrm>
        </p:spPr>
        <p:txBody>
          <a:bodyPr>
            <a:normAutofit/>
          </a:bodyPr>
          <a:lstStyle/>
          <a:p>
            <a:r>
              <a:rPr lang="en-US" sz="3600" dirty="0"/>
              <a:t>Fundamental </a:t>
            </a:r>
            <a:r>
              <a:rPr lang="en-US" sz="3600" dirty="0" smtClean="0"/>
              <a:t>Concepts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9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950"/>
            <a:ext cx="10515600" cy="46720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Header/Line Fact Tables</a:t>
            </a:r>
          </a:p>
          <a:p>
            <a:pPr lvl="1"/>
            <a:r>
              <a:rPr lang="en-US" dirty="0"/>
              <a:t>Operational  transaction systems often consist of a transaction header row that’s </a:t>
            </a:r>
            <a:r>
              <a:rPr lang="en-US" dirty="0" smtClean="0"/>
              <a:t>associated </a:t>
            </a:r>
            <a:r>
              <a:rPr lang="en-US" dirty="0"/>
              <a:t>with multiple transaction lines. </a:t>
            </a:r>
            <a:endParaRPr lang="en-US" dirty="0" smtClean="0"/>
          </a:p>
          <a:p>
            <a:pPr lvl="1"/>
            <a:r>
              <a:rPr lang="en-US" dirty="0" smtClean="0"/>
              <a:t>With </a:t>
            </a:r>
            <a:r>
              <a:rPr lang="en-US" dirty="0"/>
              <a:t>header/line schemas (also known </a:t>
            </a:r>
            <a:r>
              <a:rPr lang="en-US" dirty="0" smtClean="0"/>
              <a:t>as </a:t>
            </a:r>
            <a:r>
              <a:rPr lang="en-US" dirty="0"/>
              <a:t>parent/child schemas), all the header-level dimension foreign keys and degenerate </a:t>
            </a:r>
            <a:r>
              <a:rPr lang="en-US" dirty="0" smtClean="0"/>
              <a:t>dimensions </a:t>
            </a:r>
            <a:r>
              <a:rPr lang="en-US" dirty="0"/>
              <a:t>should be included on the line-level fact table</a:t>
            </a:r>
            <a:r>
              <a:rPr lang="en-US" dirty="0" smtClean="0"/>
              <a:t>.</a:t>
            </a:r>
          </a:p>
          <a:p>
            <a:r>
              <a:rPr lang="en-US" dirty="0"/>
              <a:t>Allocated Facts</a:t>
            </a:r>
          </a:p>
          <a:p>
            <a:pPr lvl="1"/>
            <a:r>
              <a:rPr lang="en-US" dirty="0"/>
              <a:t>It  is quite common in header/line transaction data to encounter facts of </a:t>
            </a:r>
            <a:r>
              <a:rPr lang="en-US" dirty="0" smtClean="0"/>
              <a:t>differing </a:t>
            </a:r>
            <a:r>
              <a:rPr lang="en-US" dirty="0"/>
              <a:t>granularity, such as a header freight charge.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should strive to allocate </a:t>
            </a:r>
            <a:r>
              <a:rPr lang="en-US" dirty="0" smtClean="0"/>
              <a:t>the </a:t>
            </a:r>
            <a:r>
              <a:rPr lang="en-US" dirty="0"/>
              <a:t>header facts down to the line level based on rules provided by the business, so the </a:t>
            </a:r>
            <a:r>
              <a:rPr lang="en-US" dirty="0" smtClean="0"/>
              <a:t>allocated </a:t>
            </a:r>
            <a:r>
              <a:rPr lang="en-US" dirty="0"/>
              <a:t>facts can be sliced and rolled up by all the dimensions.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many cases, you </a:t>
            </a:r>
            <a:r>
              <a:rPr lang="en-US" dirty="0" smtClean="0"/>
              <a:t>can </a:t>
            </a:r>
            <a:r>
              <a:rPr lang="en-US" dirty="0"/>
              <a:t>avoid creating a header-level fact table, unless this aggregation delivers </a:t>
            </a:r>
            <a:r>
              <a:rPr lang="en-US" dirty="0" smtClean="0"/>
              <a:t>query performance </a:t>
            </a:r>
            <a:r>
              <a:rPr lang="en-US" dirty="0"/>
              <a:t>advantages.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r>
              <a:rPr lang="en-US" sz="3200" dirty="0"/>
              <a:t>Advanced Fact Table </a:t>
            </a:r>
            <a:r>
              <a:rPr lang="en-US" sz="3200" dirty="0" smtClean="0"/>
              <a:t>Techniques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9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49958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Proﬁt and Loss Fact Tables Using Allocations</a:t>
            </a:r>
          </a:p>
          <a:p>
            <a:pPr lvl="1"/>
            <a:r>
              <a:rPr lang="en-US" dirty="0"/>
              <a:t>Fact  tables that expose the full equation of proﬁt are among the most powerful </a:t>
            </a:r>
            <a:r>
              <a:rPr lang="en-US" dirty="0" smtClean="0"/>
              <a:t>deliverables </a:t>
            </a:r>
            <a:r>
              <a:rPr lang="en-US" dirty="0"/>
              <a:t>of an enterprise DW/BI system. The equation of proﬁt is (revenue) – (costs) = </a:t>
            </a:r>
            <a:r>
              <a:rPr lang="en-US" dirty="0" smtClean="0"/>
              <a:t>(</a:t>
            </a:r>
            <a:r>
              <a:rPr lang="en-US" dirty="0"/>
              <a:t>proﬁt). </a:t>
            </a:r>
            <a:endParaRPr lang="en-US" dirty="0" smtClean="0"/>
          </a:p>
          <a:p>
            <a:pPr lvl="1"/>
            <a:r>
              <a:rPr lang="en-US" dirty="0" smtClean="0"/>
              <a:t>Fact </a:t>
            </a:r>
            <a:r>
              <a:rPr lang="en-US" dirty="0"/>
              <a:t>tables ideally implement the proﬁt equation at the grain of the atomic </a:t>
            </a:r>
            <a:r>
              <a:rPr lang="en-US" dirty="0" smtClean="0"/>
              <a:t>revenue </a:t>
            </a:r>
            <a:r>
              <a:rPr lang="en-US" dirty="0"/>
              <a:t>transaction and contain many components of cost. Because these tables are </a:t>
            </a:r>
            <a:r>
              <a:rPr lang="en-US" dirty="0" smtClean="0"/>
              <a:t>at </a:t>
            </a:r>
            <a:r>
              <a:rPr lang="en-US" dirty="0"/>
              <a:t>the atomic grain, numerous rollups are possible, including customer </a:t>
            </a:r>
            <a:r>
              <a:rPr lang="en-US" dirty="0" smtClean="0"/>
              <a:t>proﬁtability</a:t>
            </a:r>
            <a:r>
              <a:rPr lang="en-US" dirty="0"/>
              <a:t>, product proﬁtability, promotion proﬁtability, channel proﬁtability, and others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However, these fact tables are </a:t>
            </a:r>
            <a:r>
              <a:rPr lang="en-US" dirty="0" smtClean="0"/>
              <a:t>difficult </a:t>
            </a:r>
            <a:r>
              <a:rPr lang="en-US" dirty="0"/>
              <a:t>to build because the cost components must </a:t>
            </a:r>
            <a:r>
              <a:rPr lang="en-US" dirty="0" smtClean="0"/>
              <a:t>be </a:t>
            </a:r>
            <a:r>
              <a:rPr lang="en-US" dirty="0"/>
              <a:t>allocated from their original sources to the fact table’s grain.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allocation step </a:t>
            </a:r>
            <a:r>
              <a:rPr lang="en-US" dirty="0" smtClean="0"/>
              <a:t>is </a:t>
            </a:r>
            <a:r>
              <a:rPr lang="en-US" dirty="0"/>
              <a:t>often a major ETL subsystem and is a politically charged step that requires </a:t>
            </a:r>
            <a:r>
              <a:rPr lang="en-US" dirty="0" smtClean="0"/>
              <a:t>high-level </a:t>
            </a:r>
            <a:r>
              <a:rPr lang="en-US" dirty="0"/>
              <a:t>executive support.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these reasons, proﬁt and loss fact tables are typically </a:t>
            </a:r>
            <a:r>
              <a:rPr lang="en-US" dirty="0" smtClean="0"/>
              <a:t>not </a:t>
            </a:r>
            <a:r>
              <a:rPr lang="en-US" dirty="0"/>
              <a:t>tackled during the early implementation phases of a DW/BI </a:t>
            </a:r>
            <a:r>
              <a:rPr lang="en-US" dirty="0" smtClean="0"/>
              <a:t>program.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r>
              <a:rPr lang="en-US" sz="3200" dirty="0"/>
              <a:t>Advanced Fact Table </a:t>
            </a:r>
            <a:r>
              <a:rPr lang="en-US" sz="3200" dirty="0" smtClean="0"/>
              <a:t>Techniques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4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4995863"/>
          </a:xfrm>
        </p:spPr>
        <p:txBody>
          <a:bodyPr>
            <a:normAutofit/>
          </a:bodyPr>
          <a:lstStyle/>
          <a:p>
            <a:r>
              <a:rPr lang="en-US" dirty="0"/>
              <a:t>Multiple Currency Facts</a:t>
            </a:r>
          </a:p>
          <a:p>
            <a:pPr lvl="1"/>
            <a:r>
              <a:rPr lang="en-US" dirty="0"/>
              <a:t>Fact  tables that record ﬁnancial transactions in multiple currencies should contain </a:t>
            </a:r>
            <a:r>
              <a:rPr lang="en-US" dirty="0" smtClean="0"/>
              <a:t>a </a:t>
            </a:r>
            <a:r>
              <a:rPr lang="en-US" dirty="0"/>
              <a:t>pair of columns for every ﬁnancial fact in the row. One column contains the fact </a:t>
            </a:r>
            <a:r>
              <a:rPr lang="en-US" dirty="0" smtClean="0"/>
              <a:t>expressed </a:t>
            </a:r>
            <a:r>
              <a:rPr lang="en-US" dirty="0"/>
              <a:t>in the true currency of the transaction, and the other contains the same </a:t>
            </a:r>
            <a:r>
              <a:rPr lang="en-US" dirty="0" smtClean="0"/>
              <a:t>fact </a:t>
            </a:r>
            <a:r>
              <a:rPr lang="en-US" dirty="0"/>
              <a:t>expressed in a single standard currency that is used throughout the fact table. </a:t>
            </a:r>
          </a:p>
          <a:p>
            <a:pPr lvl="1"/>
            <a:r>
              <a:rPr lang="en-US" dirty="0"/>
              <a:t>The standard currency value is created in an ETL process according to an approved </a:t>
            </a:r>
            <a:r>
              <a:rPr lang="en-US" dirty="0" smtClean="0"/>
              <a:t>business </a:t>
            </a:r>
            <a:r>
              <a:rPr lang="en-US" dirty="0"/>
              <a:t>rule for currency conversion. This fact table also must have a currency </a:t>
            </a:r>
            <a:r>
              <a:rPr lang="en-US" dirty="0" smtClean="0"/>
              <a:t>dimension </a:t>
            </a:r>
            <a:r>
              <a:rPr lang="en-US" dirty="0"/>
              <a:t>to identify the transaction’s true </a:t>
            </a:r>
            <a:r>
              <a:rPr lang="en-US" dirty="0" smtClean="0"/>
              <a:t>currency.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r>
              <a:rPr lang="en-US" sz="3200" dirty="0"/>
              <a:t>Advanced Fact Table </a:t>
            </a:r>
            <a:r>
              <a:rPr lang="en-US" sz="3200" dirty="0" smtClean="0"/>
              <a:t>Techniques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3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3500"/>
            <a:ext cx="10515600" cy="48434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Multiple Units of Measure Facts</a:t>
            </a:r>
          </a:p>
          <a:p>
            <a:pPr lvl="1"/>
            <a:r>
              <a:rPr lang="en-US" dirty="0"/>
              <a:t>Some  business processes require facts to be stated simultaneously in several units </a:t>
            </a:r>
            <a:r>
              <a:rPr lang="en-US" dirty="0" smtClean="0"/>
              <a:t>of </a:t>
            </a:r>
            <a:r>
              <a:rPr lang="en-US" dirty="0"/>
              <a:t>measure. For example, depending on the perspective of the business user, a </a:t>
            </a:r>
            <a:r>
              <a:rPr lang="en-US" dirty="0" smtClean="0"/>
              <a:t>supply </a:t>
            </a:r>
            <a:r>
              <a:rPr lang="en-US" dirty="0"/>
              <a:t>chain may need to report the same facts as pallets, ship cases, retail cases, </a:t>
            </a:r>
            <a:r>
              <a:rPr lang="en-US" dirty="0" smtClean="0"/>
              <a:t>or </a:t>
            </a:r>
            <a:r>
              <a:rPr lang="en-US" dirty="0"/>
              <a:t>individual scan units.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fact table contains a large number of facts, each of </a:t>
            </a:r>
            <a:r>
              <a:rPr lang="en-US" dirty="0" smtClean="0"/>
              <a:t>which </a:t>
            </a:r>
            <a:r>
              <a:rPr lang="en-US" dirty="0"/>
              <a:t>must be expressed in all units of measure, a convenient technique is to store </a:t>
            </a:r>
            <a:r>
              <a:rPr lang="en-US" dirty="0" smtClean="0"/>
              <a:t>the </a:t>
            </a:r>
            <a:r>
              <a:rPr lang="en-US" dirty="0"/>
              <a:t>facts once in the table at an agreed standard unit of measure, but also </a:t>
            </a:r>
            <a:r>
              <a:rPr lang="en-US" dirty="0" smtClean="0"/>
              <a:t>simultaneously </a:t>
            </a:r>
            <a:r>
              <a:rPr lang="en-US" dirty="0"/>
              <a:t>store conversion factors between the standard measure and all the others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This fact table could be deployed through views to each user constituency, using </a:t>
            </a:r>
            <a:r>
              <a:rPr lang="en-US" dirty="0" smtClean="0"/>
              <a:t>an </a:t>
            </a:r>
            <a:r>
              <a:rPr lang="en-US" dirty="0"/>
              <a:t>appropriate selected conversion factor. The conversion factors must reside in the </a:t>
            </a:r>
            <a:r>
              <a:rPr lang="en-US" dirty="0" smtClean="0"/>
              <a:t>underlying </a:t>
            </a:r>
            <a:r>
              <a:rPr lang="en-US" dirty="0"/>
              <a:t>fact table row to ensure the view calculation is simple and correct, while </a:t>
            </a:r>
            <a:r>
              <a:rPr lang="en-US" dirty="0" smtClean="0"/>
              <a:t>minimizing </a:t>
            </a:r>
            <a:r>
              <a:rPr lang="en-US" dirty="0"/>
              <a:t>query complexity.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r>
              <a:rPr lang="en-US" sz="3200" dirty="0"/>
              <a:t>Advanced Fact Table </a:t>
            </a:r>
            <a:r>
              <a:rPr lang="en-US" sz="3200" dirty="0" smtClean="0"/>
              <a:t>Techniques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00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3500"/>
            <a:ext cx="10515600" cy="4843463"/>
          </a:xfrm>
        </p:spPr>
        <p:txBody>
          <a:bodyPr>
            <a:normAutofit/>
          </a:bodyPr>
          <a:lstStyle/>
          <a:p>
            <a:r>
              <a:rPr lang="en-US" dirty="0"/>
              <a:t>Year-to-Date Facts</a:t>
            </a:r>
          </a:p>
          <a:p>
            <a:pPr lvl="1"/>
            <a:r>
              <a:rPr lang="en-US" dirty="0"/>
              <a:t>Business  users often request year-to-date (YTD) values in a fact table. It is hard to </a:t>
            </a:r>
            <a:r>
              <a:rPr lang="en-US" dirty="0" smtClean="0"/>
              <a:t>argue </a:t>
            </a:r>
            <a:r>
              <a:rPr lang="en-US" dirty="0"/>
              <a:t>against a single request, but YTD requests can easily morph into “YTD at the </a:t>
            </a:r>
            <a:r>
              <a:rPr lang="en-US" dirty="0" smtClean="0"/>
              <a:t>close </a:t>
            </a:r>
            <a:r>
              <a:rPr lang="en-US" dirty="0"/>
              <a:t>of the ﬁscal period” or “ﬁscal period to date.”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more reliable, extensible way </a:t>
            </a:r>
            <a:r>
              <a:rPr lang="en-US" dirty="0" smtClean="0"/>
              <a:t>to </a:t>
            </a:r>
            <a:r>
              <a:rPr lang="en-US" dirty="0"/>
              <a:t>handle these assorted requests is to calculate the YTD metrics in the BI </a:t>
            </a:r>
            <a:r>
              <a:rPr lang="en-US" dirty="0" smtClean="0"/>
              <a:t>applications </a:t>
            </a:r>
            <a:r>
              <a:rPr lang="en-US" dirty="0"/>
              <a:t>or OLAP cube rather than storing YTD facts in the fact table.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r>
              <a:rPr lang="en-US" sz="3200" dirty="0"/>
              <a:t>Advanced Fact Table </a:t>
            </a:r>
            <a:r>
              <a:rPr lang="en-US" sz="3200" dirty="0" smtClean="0"/>
              <a:t>Techniques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4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525" y="1295400"/>
            <a:ext cx="10515600" cy="4705350"/>
          </a:xfrm>
        </p:spPr>
        <p:txBody>
          <a:bodyPr>
            <a:normAutofit/>
          </a:bodyPr>
          <a:lstStyle/>
          <a:p>
            <a:r>
              <a:rPr lang="en-US" dirty="0" err="1"/>
              <a:t>Multipass</a:t>
            </a:r>
            <a:r>
              <a:rPr lang="en-US" dirty="0"/>
              <a:t> SQL to Avoid Fact-to-Fact Table Joins</a:t>
            </a:r>
          </a:p>
          <a:p>
            <a:pPr lvl="1"/>
            <a:r>
              <a:rPr lang="en-US" dirty="0"/>
              <a:t>A  BI application must never issue SQL that joins two fact tables together across the </a:t>
            </a:r>
            <a:r>
              <a:rPr lang="en-US" dirty="0" smtClean="0"/>
              <a:t>fact </a:t>
            </a:r>
            <a:r>
              <a:rPr lang="en-US" dirty="0"/>
              <a:t>table’s foreign keys. It is impossible to control the cardinality of the answer set </a:t>
            </a:r>
            <a:r>
              <a:rPr lang="en-US" dirty="0" smtClean="0"/>
              <a:t>of </a:t>
            </a:r>
            <a:r>
              <a:rPr lang="en-US" dirty="0"/>
              <a:t>such a join in a relational database, and incorrect results will be returned to the </a:t>
            </a:r>
            <a:r>
              <a:rPr lang="en-US" dirty="0" smtClean="0"/>
              <a:t>BI </a:t>
            </a:r>
            <a:r>
              <a:rPr lang="en-US" dirty="0"/>
              <a:t>tool.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instance, if two fact tables contain customer’s product shipments and </a:t>
            </a:r>
            <a:r>
              <a:rPr lang="en-US" dirty="0" smtClean="0"/>
              <a:t>returns</a:t>
            </a:r>
            <a:r>
              <a:rPr lang="en-US" dirty="0"/>
              <a:t>, these two fact tables must not be joined directly across the customer </a:t>
            </a:r>
            <a:r>
              <a:rPr lang="en-US" dirty="0" smtClean="0"/>
              <a:t>and </a:t>
            </a:r>
            <a:r>
              <a:rPr lang="en-US" dirty="0"/>
              <a:t>product foreign keys. </a:t>
            </a:r>
            <a:endParaRPr lang="en-US" dirty="0" smtClean="0"/>
          </a:p>
          <a:p>
            <a:pPr lvl="1"/>
            <a:r>
              <a:rPr lang="en-US" dirty="0" smtClean="0"/>
              <a:t>Instead</a:t>
            </a:r>
            <a:r>
              <a:rPr lang="en-US" dirty="0"/>
              <a:t>, the technique of drilling across two fact tables </a:t>
            </a:r>
            <a:r>
              <a:rPr lang="en-US" dirty="0" smtClean="0"/>
              <a:t>should </a:t>
            </a:r>
            <a:r>
              <a:rPr lang="en-US" dirty="0"/>
              <a:t>be used, where the answer sets from shipments and returns are separately </a:t>
            </a:r>
            <a:r>
              <a:rPr lang="en-US" dirty="0" smtClean="0"/>
              <a:t>created</a:t>
            </a:r>
            <a:r>
              <a:rPr lang="en-US" dirty="0"/>
              <a:t>, and the results sort-merged on the common row header attribute values to </a:t>
            </a:r>
            <a:r>
              <a:rPr lang="en-US" dirty="0" smtClean="0"/>
              <a:t>produce </a:t>
            </a:r>
            <a:r>
              <a:rPr lang="en-US" dirty="0"/>
              <a:t>the correct result.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r>
              <a:rPr lang="en-US" sz="3200" dirty="0"/>
              <a:t>Advanced Fact Table </a:t>
            </a:r>
            <a:r>
              <a:rPr lang="en-US" sz="3200" dirty="0" smtClean="0"/>
              <a:t>Techniques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7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6339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Timespan Tracking in Fact Tables</a:t>
            </a:r>
          </a:p>
          <a:p>
            <a:pPr lvl="1"/>
            <a:r>
              <a:rPr lang="en-US" dirty="0"/>
              <a:t>There  are three basic fact table grains: transaction, periodic snapshot, and </a:t>
            </a:r>
            <a:r>
              <a:rPr lang="en-US" dirty="0" smtClean="0"/>
              <a:t>accumulating </a:t>
            </a:r>
            <a:r>
              <a:rPr lang="en-US" dirty="0"/>
              <a:t>snapshot.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isolated cases, it is useful to add a row effective date, row </a:t>
            </a:r>
            <a:r>
              <a:rPr lang="en-US" dirty="0" smtClean="0"/>
              <a:t>expiration </a:t>
            </a:r>
            <a:r>
              <a:rPr lang="en-US" dirty="0"/>
              <a:t>date, and current row indicator to the fact table, much like you do with </a:t>
            </a:r>
            <a:r>
              <a:rPr lang="en-US" dirty="0" smtClean="0"/>
              <a:t>type </a:t>
            </a:r>
            <a:r>
              <a:rPr lang="en-US" dirty="0"/>
              <a:t>2 slowly changing dimensions, to capture a timespan when the fact row was </a:t>
            </a:r>
            <a:r>
              <a:rPr lang="en-US" dirty="0" smtClean="0"/>
              <a:t>effective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Although </a:t>
            </a:r>
            <a:r>
              <a:rPr lang="en-US" dirty="0"/>
              <a:t>an unusual pattern, this pattern addresses scenarios such as </a:t>
            </a:r>
            <a:r>
              <a:rPr lang="en-US" dirty="0" smtClean="0"/>
              <a:t>slowly </a:t>
            </a:r>
            <a:r>
              <a:rPr lang="en-US" dirty="0"/>
              <a:t>changing inventory balances where a frequent periodic snapshot would load </a:t>
            </a:r>
            <a:r>
              <a:rPr lang="en-US" dirty="0" smtClean="0"/>
              <a:t>identical </a:t>
            </a:r>
            <a:r>
              <a:rPr lang="en-US" dirty="0"/>
              <a:t>rows with each snapshot</a:t>
            </a:r>
            <a:r>
              <a:rPr lang="en-US" dirty="0" smtClean="0"/>
              <a:t>.</a:t>
            </a:r>
          </a:p>
          <a:p>
            <a:r>
              <a:rPr lang="en-US" dirty="0"/>
              <a:t>Late Arriving Facts</a:t>
            </a:r>
          </a:p>
          <a:p>
            <a:pPr lvl="1"/>
            <a:r>
              <a:rPr lang="en-US" dirty="0"/>
              <a:t>A  fact row is late arriving if the most current dimensional context for new fact rows </a:t>
            </a:r>
            <a:r>
              <a:rPr lang="en-US" dirty="0" smtClean="0"/>
              <a:t>does </a:t>
            </a:r>
            <a:r>
              <a:rPr lang="en-US" dirty="0"/>
              <a:t>not match the incoming row. This happens when the fact row is delayed. </a:t>
            </a:r>
            <a:endParaRPr lang="en-US" dirty="0" smtClean="0"/>
          </a:p>
          <a:p>
            <a:pPr lvl="1"/>
            <a:r>
              <a:rPr lang="en-US" dirty="0" smtClean="0"/>
              <a:t>In this </a:t>
            </a:r>
            <a:r>
              <a:rPr lang="en-US" dirty="0"/>
              <a:t>case, the relevant dimensions must be searched to ﬁnd the dimension keys that </a:t>
            </a:r>
            <a:r>
              <a:rPr lang="en-US" dirty="0" smtClean="0"/>
              <a:t>were </a:t>
            </a:r>
            <a:r>
              <a:rPr lang="en-US" dirty="0"/>
              <a:t>effective when the late arriving measurement event occurred.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r>
              <a:rPr lang="en-US" sz="3200" dirty="0"/>
              <a:t>Advanced Fact Table </a:t>
            </a:r>
            <a:r>
              <a:rPr lang="en-US" sz="3200" dirty="0" smtClean="0"/>
              <a:t>Techniques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7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4550"/>
          </a:xfrm>
        </p:spPr>
        <p:txBody>
          <a:bodyPr/>
          <a:lstStyle/>
          <a:p>
            <a:r>
              <a:rPr lang="en-US" sz="3200" dirty="0"/>
              <a:t>Advanced Dimension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275"/>
            <a:ext cx="10515600" cy="4738688"/>
          </a:xfrm>
        </p:spPr>
        <p:txBody>
          <a:bodyPr>
            <a:normAutofit/>
          </a:bodyPr>
          <a:lstStyle/>
          <a:p>
            <a:r>
              <a:rPr lang="en-US" dirty="0"/>
              <a:t>Dimension-to-Dimension Table Joins</a:t>
            </a:r>
          </a:p>
          <a:p>
            <a:pPr lvl="1"/>
            <a:r>
              <a:rPr lang="en-US" dirty="0"/>
              <a:t>Dimensions  can contain references to other dimensions. Although these </a:t>
            </a:r>
            <a:r>
              <a:rPr lang="en-US" dirty="0" smtClean="0"/>
              <a:t>relation-ships </a:t>
            </a:r>
            <a:r>
              <a:rPr lang="en-US" dirty="0"/>
              <a:t>can be modeled with outrigger dimensions, in some cases, the existence of a </a:t>
            </a:r>
            <a:r>
              <a:rPr lang="en-US" dirty="0" smtClean="0"/>
              <a:t>foreign </a:t>
            </a:r>
            <a:r>
              <a:rPr lang="en-US" dirty="0"/>
              <a:t>key to the outrigger dimension in the base dimension can result in explosive </a:t>
            </a:r>
            <a:r>
              <a:rPr lang="en-US" dirty="0" smtClean="0"/>
              <a:t>growth </a:t>
            </a:r>
            <a:r>
              <a:rPr lang="en-US" dirty="0"/>
              <a:t>of the base dimension because type 2 changes in the outrigger force </a:t>
            </a:r>
            <a:r>
              <a:rPr lang="en-US" dirty="0" smtClean="0"/>
              <a:t>corresponding </a:t>
            </a:r>
            <a:r>
              <a:rPr lang="en-US" dirty="0"/>
              <a:t>type 2 processing in the base dimension.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explosive growth can </a:t>
            </a:r>
            <a:r>
              <a:rPr lang="en-US" dirty="0" smtClean="0"/>
              <a:t>often </a:t>
            </a:r>
            <a:r>
              <a:rPr lang="en-US" dirty="0"/>
              <a:t>be avoided if you demote the correlation between dimensions by placing the </a:t>
            </a:r>
            <a:r>
              <a:rPr lang="en-US" dirty="0" smtClean="0"/>
              <a:t>foreign </a:t>
            </a:r>
            <a:r>
              <a:rPr lang="en-US" dirty="0"/>
              <a:t>key of the outrigger in the fact table rather than in the base dimension. </a:t>
            </a:r>
            <a:endParaRPr lang="en-US" dirty="0" smtClean="0"/>
          </a:p>
          <a:p>
            <a:pPr lvl="1"/>
            <a:r>
              <a:rPr lang="en-US" dirty="0" smtClean="0"/>
              <a:t>This means </a:t>
            </a:r>
            <a:r>
              <a:rPr lang="en-US" dirty="0"/>
              <a:t>the correlation between the dimensions can be discovered only by traversing </a:t>
            </a:r>
            <a:r>
              <a:rPr lang="en-US" dirty="0" smtClean="0"/>
              <a:t>the </a:t>
            </a:r>
            <a:r>
              <a:rPr lang="en-US" dirty="0"/>
              <a:t>fact table, but this may be acceptable, especially if the fact table is a periodic </a:t>
            </a:r>
            <a:r>
              <a:rPr lang="en-US" dirty="0" smtClean="0"/>
              <a:t>snapshot </a:t>
            </a:r>
            <a:r>
              <a:rPr lang="en-US" dirty="0"/>
              <a:t>where all the keys for all the dimensions are guaranteed to be present for </a:t>
            </a:r>
            <a:r>
              <a:rPr lang="en-US" dirty="0" smtClean="0"/>
              <a:t>each </a:t>
            </a:r>
            <a:r>
              <a:rPr lang="en-US" dirty="0"/>
              <a:t>reporting period.</a:t>
            </a:r>
          </a:p>
        </p:txBody>
      </p:sp>
    </p:spTree>
    <p:extLst>
      <p:ext uri="{BB962C8B-B14F-4D97-AF65-F5344CB8AC3E}">
        <p14:creationId xmlns:p14="http://schemas.microsoft.com/office/powerpoint/2010/main" val="180811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4550"/>
          </a:xfrm>
        </p:spPr>
        <p:txBody>
          <a:bodyPr/>
          <a:lstStyle/>
          <a:p>
            <a:r>
              <a:rPr lang="en-US" sz="3200" dirty="0"/>
              <a:t>Advanced Dimension </a:t>
            </a:r>
            <a:r>
              <a:rPr lang="en-US" sz="3200" dirty="0" smtClean="0"/>
              <a:t>Techniques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275"/>
            <a:ext cx="10515600" cy="4738688"/>
          </a:xfrm>
        </p:spPr>
        <p:txBody>
          <a:bodyPr>
            <a:normAutofit/>
          </a:bodyPr>
          <a:lstStyle/>
          <a:p>
            <a:r>
              <a:rPr lang="en-US" dirty="0"/>
              <a:t>Multivalued Dimensions and Bridge Tables</a:t>
            </a:r>
          </a:p>
          <a:p>
            <a:pPr lvl="1"/>
            <a:r>
              <a:rPr lang="en-US" dirty="0"/>
              <a:t>In  a classic dimensional schema, each dimension attached to a fact table has a single </a:t>
            </a:r>
            <a:r>
              <a:rPr lang="en-US" dirty="0" smtClean="0"/>
              <a:t>value </a:t>
            </a:r>
            <a:r>
              <a:rPr lang="en-US" dirty="0"/>
              <a:t>consistent with the fact table’s grain. But there are a number of situations in </a:t>
            </a:r>
            <a:r>
              <a:rPr lang="en-US" dirty="0" smtClean="0"/>
              <a:t>which </a:t>
            </a:r>
            <a:r>
              <a:rPr lang="en-US" dirty="0"/>
              <a:t>a dimension is legitimately multivalued. For example, a patient receiving a </a:t>
            </a:r>
            <a:r>
              <a:rPr lang="en-US" dirty="0" smtClean="0"/>
              <a:t>healthcare </a:t>
            </a:r>
            <a:r>
              <a:rPr lang="en-US" dirty="0"/>
              <a:t>treatment may have multiple simultaneous diagnoses.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these cases, the </a:t>
            </a:r>
            <a:r>
              <a:rPr lang="en-US" dirty="0" smtClean="0"/>
              <a:t>multivalued </a:t>
            </a:r>
            <a:r>
              <a:rPr lang="en-US" dirty="0"/>
              <a:t>dimension must be attached to the fact table through a group </a:t>
            </a:r>
            <a:r>
              <a:rPr lang="en-US" dirty="0" smtClean="0"/>
              <a:t>dimension </a:t>
            </a:r>
            <a:r>
              <a:rPr lang="en-US" dirty="0"/>
              <a:t>key to a bridge table with one row for each simultaneous diagnosis in a group.</a:t>
            </a:r>
          </a:p>
        </p:txBody>
      </p:sp>
    </p:spTree>
    <p:extLst>
      <p:ext uri="{BB962C8B-B14F-4D97-AF65-F5344CB8AC3E}">
        <p14:creationId xmlns:p14="http://schemas.microsoft.com/office/powerpoint/2010/main" val="291452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375"/>
            <a:ext cx="10515600" cy="4700588"/>
          </a:xfrm>
        </p:spPr>
        <p:txBody>
          <a:bodyPr>
            <a:normAutofit/>
          </a:bodyPr>
          <a:lstStyle/>
          <a:p>
            <a:r>
              <a:rPr lang="en-US" dirty="0"/>
              <a:t>Time Varying Multivalued Bridge Tables</a:t>
            </a:r>
          </a:p>
          <a:p>
            <a:pPr lvl="1"/>
            <a:r>
              <a:rPr lang="en-US" dirty="0"/>
              <a:t>A multivalued bridge table may need to be based on a type 2 slowly changing </a:t>
            </a:r>
            <a:r>
              <a:rPr lang="en-US" dirty="0" smtClean="0"/>
              <a:t>dimension</a:t>
            </a:r>
            <a:r>
              <a:rPr lang="en-US" dirty="0"/>
              <a:t>. For example, the bridge table that implements the many-to-many relationship </a:t>
            </a:r>
            <a:r>
              <a:rPr lang="en-US" dirty="0" smtClean="0"/>
              <a:t>between </a:t>
            </a:r>
            <a:r>
              <a:rPr lang="en-US" dirty="0"/>
              <a:t>bank accounts and individual customers usually must be based on </a:t>
            </a:r>
            <a:r>
              <a:rPr lang="en-US" dirty="0" smtClean="0"/>
              <a:t>type 2 </a:t>
            </a:r>
            <a:r>
              <a:rPr lang="en-US" dirty="0"/>
              <a:t>account and customer dimensions.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this case, to prevent incorrect linkages </a:t>
            </a:r>
            <a:r>
              <a:rPr lang="en-US" dirty="0" smtClean="0"/>
              <a:t>between </a:t>
            </a:r>
            <a:r>
              <a:rPr lang="en-US" dirty="0"/>
              <a:t>accounts and customers, the bridge table must include effective and </a:t>
            </a:r>
            <a:r>
              <a:rPr lang="en-US" dirty="0" smtClean="0"/>
              <a:t>expiration </a:t>
            </a:r>
            <a:r>
              <a:rPr lang="en-US" dirty="0"/>
              <a:t>date/time stamps, and the requesting application must constrain the bridge </a:t>
            </a:r>
            <a:r>
              <a:rPr lang="en-US" dirty="0" smtClean="0"/>
              <a:t>table </a:t>
            </a:r>
            <a:r>
              <a:rPr lang="en-US" dirty="0"/>
              <a:t>to a speciﬁc moment in time to produce a consistent snapshot.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4550"/>
          </a:xfrm>
        </p:spPr>
        <p:txBody>
          <a:bodyPr/>
          <a:lstStyle/>
          <a:p>
            <a:r>
              <a:rPr lang="en-US" sz="3200" dirty="0"/>
              <a:t>Advanced Dimension </a:t>
            </a:r>
            <a:r>
              <a:rPr lang="en-US" sz="3200" dirty="0" smtClean="0"/>
              <a:t>Techniques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6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400176"/>
            <a:ext cx="10515600" cy="4776787"/>
          </a:xfrm>
        </p:spPr>
        <p:txBody>
          <a:bodyPr>
            <a:normAutofit/>
          </a:bodyPr>
          <a:lstStyle/>
          <a:p>
            <a:r>
              <a:rPr lang="en-US" dirty="0"/>
              <a:t>Four-Step Dimensional Design </a:t>
            </a:r>
            <a:r>
              <a:rPr lang="en-US" dirty="0" smtClean="0"/>
              <a:t>Process (continued)</a:t>
            </a:r>
            <a:endParaRPr lang="en-US" dirty="0"/>
          </a:p>
          <a:p>
            <a:pPr marL="914400" lvl="1" indent="-457200">
              <a:buFont typeface="+mj-lt"/>
              <a:buAutoNum type="arabicPeriod" startAt="3"/>
            </a:pPr>
            <a:r>
              <a:rPr lang="en-US" b="1" dirty="0" smtClean="0"/>
              <a:t>Identify </a:t>
            </a:r>
            <a:r>
              <a:rPr lang="en-US" b="1" dirty="0"/>
              <a:t>the dimensions.</a:t>
            </a:r>
            <a:r>
              <a:rPr lang="en-US" dirty="0"/>
              <a:t> Dimensions provide the "who, what, where, when, why, and how" context </a:t>
            </a:r>
            <a:r>
              <a:rPr lang="en-US" dirty="0" smtClean="0"/>
              <a:t>surrounding </a:t>
            </a:r>
            <a:r>
              <a:rPr lang="en-US" dirty="0"/>
              <a:t>a business process event. Dimension tables contain the descriptive </a:t>
            </a:r>
            <a:r>
              <a:rPr lang="en-US" dirty="0" smtClean="0"/>
              <a:t>attributes used </a:t>
            </a:r>
            <a:r>
              <a:rPr lang="en-US" dirty="0"/>
              <a:t>by BI applications for ﬁltering and grouping the facts</a:t>
            </a:r>
            <a:r>
              <a:rPr lang="en-US" dirty="0" smtClean="0"/>
              <a:t>.</a:t>
            </a:r>
          </a:p>
          <a:p>
            <a:pPr marL="914400" lvl="1" indent="-457200">
              <a:buFont typeface="+mj-lt"/>
              <a:buAutoNum type="arabicPeriod" startAt="3"/>
            </a:pPr>
            <a:endParaRPr lang="en-US" dirty="0" smtClean="0"/>
          </a:p>
          <a:p>
            <a:pPr marL="914400" lvl="2" indent="0">
              <a:buNone/>
            </a:pPr>
            <a:r>
              <a:rPr lang="en-US" sz="2400" dirty="0"/>
              <a:t>A disproportionate amount of effort is put </a:t>
            </a:r>
            <a:r>
              <a:rPr lang="en-US" sz="2400" dirty="0" smtClean="0"/>
              <a:t>into </a:t>
            </a:r>
            <a:r>
              <a:rPr lang="en-US" sz="2400" dirty="0"/>
              <a:t>the data governance and development of dimension tables because they are </a:t>
            </a:r>
            <a:r>
              <a:rPr lang="en-US" sz="2400" dirty="0" smtClean="0"/>
              <a:t>the </a:t>
            </a:r>
            <a:r>
              <a:rPr lang="en-US" sz="2400" dirty="0"/>
              <a:t>drivers of the user’s BI </a:t>
            </a:r>
            <a:r>
              <a:rPr lang="en-US" sz="2400" dirty="0" smtClean="0"/>
              <a:t>experience.</a:t>
            </a:r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050"/>
          </a:xfrm>
        </p:spPr>
        <p:txBody>
          <a:bodyPr>
            <a:normAutofit/>
          </a:bodyPr>
          <a:lstStyle/>
          <a:p>
            <a:r>
              <a:rPr lang="en-US" sz="3600" dirty="0"/>
              <a:t>Fundamental </a:t>
            </a:r>
            <a:r>
              <a:rPr lang="en-US" sz="3600" dirty="0" smtClean="0"/>
              <a:t>Concepts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7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4710113"/>
          </a:xfrm>
        </p:spPr>
        <p:txBody>
          <a:bodyPr>
            <a:normAutofit/>
          </a:bodyPr>
          <a:lstStyle/>
          <a:p>
            <a:r>
              <a:rPr lang="en-US" dirty="0"/>
              <a:t>Behavior Tag Time Series</a:t>
            </a:r>
          </a:p>
          <a:p>
            <a:pPr lvl="1"/>
            <a:r>
              <a:rPr lang="en-US" dirty="0"/>
              <a:t>Almost  all text in a data warehouse is descriptive text in dimension tables. Data </a:t>
            </a:r>
            <a:r>
              <a:rPr lang="en-US" dirty="0" smtClean="0"/>
              <a:t>mining </a:t>
            </a:r>
            <a:r>
              <a:rPr lang="en-US" dirty="0"/>
              <a:t>customer cluster analyses typically results in textual behavior tags, often </a:t>
            </a:r>
            <a:r>
              <a:rPr lang="en-US" dirty="0" smtClean="0"/>
              <a:t>identiﬁed </a:t>
            </a:r>
            <a:r>
              <a:rPr lang="en-US" dirty="0"/>
              <a:t>on a periodic basis.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this case, the customers’ behavior measurements </a:t>
            </a:r>
            <a:r>
              <a:rPr lang="en-US" dirty="0" smtClean="0"/>
              <a:t>over </a:t>
            </a:r>
            <a:r>
              <a:rPr lang="en-US" dirty="0"/>
              <a:t>time become a sequence of these behavior tags; this time series should be </a:t>
            </a:r>
            <a:r>
              <a:rPr lang="en-US" dirty="0" smtClean="0"/>
              <a:t>stored </a:t>
            </a:r>
            <a:r>
              <a:rPr lang="en-US" dirty="0"/>
              <a:t>as positional attributes in the customer dimension, along with an optional </a:t>
            </a:r>
            <a:r>
              <a:rPr lang="en-US" dirty="0" smtClean="0"/>
              <a:t>text </a:t>
            </a:r>
            <a:r>
              <a:rPr lang="en-US" dirty="0"/>
              <a:t>string for the complete sequence of tags.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behavior tags are modeled in a </a:t>
            </a:r>
            <a:r>
              <a:rPr lang="en-US" dirty="0" smtClean="0"/>
              <a:t>positional </a:t>
            </a:r>
            <a:r>
              <a:rPr lang="en-US" dirty="0"/>
              <a:t>design because the behavior tags are the target of complex simultaneous </a:t>
            </a:r>
            <a:r>
              <a:rPr lang="en-US" dirty="0" smtClean="0"/>
              <a:t>queries </a:t>
            </a:r>
            <a:r>
              <a:rPr lang="en-US" dirty="0"/>
              <a:t>rather than numeric computations.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4550"/>
          </a:xfrm>
        </p:spPr>
        <p:txBody>
          <a:bodyPr/>
          <a:lstStyle/>
          <a:p>
            <a:r>
              <a:rPr lang="en-US" sz="3200" dirty="0"/>
              <a:t>Advanced Dimension </a:t>
            </a:r>
            <a:r>
              <a:rPr lang="en-US" sz="3200" dirty="0" smtClean="0"/>
              <a:t>Techniques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4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4710113"/>
          </a:xfrm>
        </p:spPr>
        <p:txBody>
          <a:bodyPr>
            <a:normAutofit/>
          </a:bodyPr>
          <a:lstStyle/>
          <a:p>
            <a:r>
              <a:rPr lang="en-US" dirty="0"/>
              <a:t>Behavior Study Groups</a:t>
            </a:r>
          </a:p>
          <a:p>
            <a:pPr lvl="1"/>
            <a:r>
              <a:rPr lang="en-US" dirty="0"/>
              <a:t>Complex  customer behavior can sometimes be discovered only by running lengthy </a:t>
            </a:r>
            <a:r>
              <a:rPr lang="en-US" dirty="0" smtClean="0"/>
              <a:t>iterative </a:t>
            </a:r>
            <a:r>
              <a:rPr lang="en-US" dirty="0"/>
              <a:t>analyses.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results of the complex behavior </a:t>
            </a:r>
            <a:r>
              <a:rPr lang="en-US" dirty="0" smtClean="0"/>
              <a:t>analyses </a:t>
            </a:r>
            <a:r>
              <a:rPr lang="en-US" dirty="0"/>
              <a:t>can be captured in a simple table, called a study group, consisting </a:t>
            </a:r>
            <a:r>
              <a:rPr lang="en-US" dirty="0" smtClean="0"/>
              <a:t>only </a:t>
            </a:r>
            <a:r>
              <a:rPr lang="en-US" dirty="0"/>
              <a:t>of the customers’ durable keys.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static table can then be used as a kind of </a:t>
            </a:r>
            <a:r>
              <a:rPr lang="en-US" dirty="0" smtClean="0"/>
              <a:t>ﬁlter </a:t>
            </a:r>
            <a:r>
              <a:rPr lang="en-US" dirty="0"/>
              <a:t>on any dimensional schema with a customer dimension by constraining the </a:t>
            </a:r>
            <a:r>
              <a:rPr lang="en-US" dirty="0" smtClean="0"/>
              <a:t>study </a:t>
            </a:r>
            <a:r>
              <a:rPr lang="en-US" dirty="0"/>
              <a:t>group column to the customer dimension’s durable key in the target </a:t>
            </a:r>
            <a:r>
              <a:rPr lang="en-US" dirty="0" smtClean="0"/>
              <a:t>schema at </a:t>
            </a:r>
            <a:r>
              <a:rPr lang="en-US" dirty="0"/>
              <a:t>query time. </a:t>
            </a:r>
            <a:endParaRPr lang="en-US" dirty="0" smtClean="0"/>
          </a:p>
          <a:p>
            <a:pPr lvl="1"/>
            <a:r>
              <a:rPr lang="en-US" dirty="0" smtClean="0"/>
              <a:t>Multiple </a:t>
            </a:r>
            <a:r>
              <a:rPr lang="en-US" dirty="0"/>
              <a:t>study groups can be deﬁned and derivative study groups </a:t>
            </a:r>
            <a:r>
              <a:rPr lang="en-US" dirty="0" smtClean="0"/>
              <a:t>can </a:t>
            </a:r>
            <a:r>
              <a:rPr lang="en-US" dirty="0"/>
              <a:t>be created with intersections, unions, and set differences.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4550"/>
          </a:xfrm>
        </p:spPr>
        <p:txBody>
          <a:bodyPr/>
          <a:lstStyle/>
          <a:p>
            <a:r>
              <a:rPr lang="en-US" sz="3200" dirty="0"/>
              <a:t>Advanced Dimension </a:t>
            </a:r>
            <a:r>
              <a:rPr lang="en-US" sz="3200" dirty="0" smtClean="0"/>
              <a:t>Techniques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3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4710113"/>
          </a:xfrm>
        </p:spPr>
        <p:txBody>
          <a:bodyPr>
            <a:normAutofit/>
          </a:bodyPr>
          <a:lstStyle/>
          <a:p>
            <a:r>
              <a:rPr lang="en-US" dirty="0"/>
              <a:t>Aggregated Facts as Dimension Attributes</a:t>
            </a:r>
          </a:p>
          <a:p>
            <a:pPr lvl="1"/>
            <a:r>
              <a:rPr lang="en-US" dirty="0" smtClean="0"/>
              <a:t>Business </a:t>
            </a:r>
            <a:r>
              <a:rPr lang="en-US" dirty="0"/>
              <a:t>users are often interested in constraining the customer dimension based </a:t>
            </a:r>
            <a:r>
              <a:rPr lang="en-US" dirty="0" smtClean="0"/>
              <a:t>on </a:t>
            </a:r>
            <a:r>
              <a:rPr lang="en-US" dirty="0"/>
              <a:t>aggregated performance metrics, such as ﬁltering on all customers who spent </a:t>
            </a:r>
            <a:r>
              <a:rPr lang="en-US" dirty="0" smtClean="0"/>
              <a:t>over </a:t>
            </a:r>
            <a:r>
              <a:rPr lang="en-US" dirty="0"/>
              <a:t>a certain dollar amount during last year or perhaps over the customer’s lifetime. </a:t>
            </a:r>
          </a:p>
          <a:p>
            <a:pPr lvl="1"/>
            <a:r>
              <a:rPr lang="en-US" dirty="0"/>
              <a:t>Selected aggregated facts can be placed in a dimension as targets for constraining and </a:t>
            </a:r>
            <a:r>
              <a:rPr lang="en-US" dirty="0" smtClean="0"/>
              <a:t>as </a:t>
            </a:r>
            <a:r>
              <a:rPr lang="en-US" dirty="0"/>
              <a:t>row labels for reporting.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metrics are often presented as banded ranges in the </a:t>
            </a:r>
            <a:r>
              <a:rPr lang="en-US" dirty="0" smtClean="0"/>
              <a:t>dimension </a:t>
            </a:r>
            <a:r>
              <a:rPr lang="en-US" dirty="0"/>
              <a:t>table. </a:t>
            </a:r>
            <a:endParaRPr lang="en-US" dirty="0" smtClean="0"/>
          </a:p>
          <a:p>
            <a:pPr lvl="1"/>
            <a:r>
              <a:rPr lang="en-US" dirty="0" smtClean="0"/>
              <a:t>Dimension </a:t>
            </a:r>
            <a:r>
              <a:rPr lang="en-US" dirty="0"/>
              <a:t>attributes representing aggregated performance metrics </a:t>
            </a:r>
            <a:r>
              <a:rPr lang="en-US" dirty="0" smtClean="0"/>
              <a:t>add </a:t>
            </a:r>
            <a:r>
              <a:rPr lang="en-US" dirty="0"/>
              <a:t>burden to the ETL processing, but ease the analytic burden in the BI layer.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4550"/>
          </a:xfrm>
        </p:spPr>
        <p:txBody>
          <a:bodyPr/>
          <a:lstStyle/>
          <a:p>
            <a:r>
              <a:rPr lang="en-US" sz="3200" dirty="0"/>
              <a:t>Advanced Dimension </a:t>
            </a:r>
            <a:r>
              <a:rPr lang="en-US" sz="3200" dirty="0" smtClean="0"/>
              <a:t>Techniques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29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4710113"/>
          </a:xfrm>
        </p:spPr>
        <p:txBody>
          <a:bodyPr>
            <a:normAutofit/>
          </a:bodyPr>
          <a:lstStyle/>
          <a:p>
            <a:r>
              <a:rPr lang="en-US" dirty="0"/>
              <a:t>Dynamic Value Bands</a:t>
            </a:r>
          </a:p>
          <a:p>
            <a:pPr lvl="1"/>
            <a:r>
              <a:rPr lang="en-US" dirty="0"/>
              <a:t>A dynamic value banding report is organized as a series of report row headers that </a:t>
            </a:r>
            <a:r>
              <a:rPr lang="en-US" dirty="0" smtClean="0"/>
              <a:t>deﬁne </a:t>
            </a:r>
            <a:r>
              <a:rPr lang="en-US" dirty="0"/>
              <a:t>a progressive set of varying-sized ranges of a target numeric fact.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instance, </a:t>
            </a:r>
            <a:r>
              <a:rPr lang="en-US" dirty="0" smtClean="0"/>
              <a:t>a </a:t>
            </a:r>
            <a:r>
              <a:rPr lang="en-US" dirty="0"/>
              <a:t>common value banding report in a bank has many rows with labels such as </a:t>
            </a:r>
            <a:r>
              <a:rPr lang="en-US" dirty="0" smtClean="0"/>
              <a:t>“</a:t>
            </a:r>
            <a:r>
              <a:rPr lang="en-US" dirty="0"/>
              <a:t>Balance from 0 to $10,” “Balance from $10.01 to $25,” and so on.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kind of </a:t>
            </a:r>
            <a:r>
              <a:rPr lang="en-US" dirty="0" smtClean="0"/>
              <a:t>report </a:t>
            </a:r>
            <a:r>
              <a:rPr lang="en-US" dirty="0"/>
              <a:t>is dynamic because the speciﬁc row headers are deﬁned at query time, not </a:t>
            </a:r>
            <a:r>
              <a:rPr lang="en-US" dirty="0" smtClean="0"/>
              <a:t>during </a:t>
            </a:r>
            <a:r>
              <a:rPr lang="en-US" dirty="0"/>
              <a:t>the ETL processing.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row deﬁnitions can be implemented in a small value </a:t>
            </a:r>
            <a:r>
              <a:rPr lang="en-US" dirty="0" smtClean="0"/>
              <a:t>banding </a:t>
            </a:r>
            <a:r>
              <a:rPr lang="en-US" dirty="0"/>
              <a:t>dimension table that is joined via greater-than/less-than joins to the fact </a:t>
            </a:r>
            <a:r>
              <a:rPr lang="en-US" dirty="0" smtClean="0"/>
              <a:t>table</a:t>
            </a:r>
            <a:r>
              <a:rPr lang="en-US" dirty="0"/>
              <a:t>, or the deﬁnitions can exist only in an SQL CASE statement</a:t>
            </a:r>
            <a:r>
              <a:rPr lang="en-US" dirty="0" smtClean="0"/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4550"/>
          </a:xfrm>
        </p:spPr>
        <p:txBody>
          <a:bodyPr/>
          <a:lstStyle/>
          <a:p>
            <a:r>
              <a:rPr lang="en-US" sz="3200" dirty="0"/>
              <a:t>Advanced Dimension </a:t>
            </a:r>
            <a:r>
              <a:rPr lang="en-US" sz="3200" dirty="0" smtClean="0"/>
              <a:t>Techniques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0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4719638"/>
          </a:xfrm>
        </p:spPr>
        <p:txBody>
          <a:bodyPr>
            <a:normAutofit/>
          </a:bodyPr>
          <a:lstStyle/>
          <a:p>
            <a:r>
              <a:rPr lang="en-US" dirty="0"/>
              <a:t>Text Comments Dimension</a:t>
            </a:r>
          </a:p>
          <a:p>
            <a:pPr lvl="1"/>
            <a:r>
              <a:rPr lang="en-US" dirty="0"/>
              <a:t>Rather  than treating freeform comments as textual metrics in a fact table, they </a:t>
            </a:r>
            <a:r>
              <a:rPr lang="en-US" dirty="0" smtClean="0"/>
              <a:t>should </a:t>
            </a:r>
            <a:r>
              <a:rPr lang="en-US" dirty="0"/>
              <a:t>be stored outside the fact table in a separate comments dimension </a:t>
            </a:r>
            <a:r>
              <a:rPr lang="en-US" dirty="0" smtClean="0"/>
              <a:t>(or </a:t>
            </a:r>
            <a:r>
              <a:rPr lang="en-US" dirty="0"/>
              <a:t>as </a:t>
            </a:r>
            <a:r>
              <a:rPr lang="en-US" dirty="0" smtClean="0"/>
              <a:t>attributes </a:t>
            </a:r>
            <a:r>
              <a:rPr lang="en-US" dirty="0"/>
              <a:t>in a dimension with one row per transaction if the comments’ </a:t>
            </a:r>
            <a:r>
              <a:rPr lang="en-US" dirty="0" smtClean="0"/>
              <a:t>cardinality </a:t>
            </a:r>
            <a:r>
              <a:rPr lang="en-US" dirty="0"/>
              <a:t>matches the number of unique </a:t>
            </a:r>
            <a:r>
              <a:rPr lang="en-US" dirty="0" smtClean="0"/>
              <a:t>transactions) </a:t>
            </a:r>
            <a:r>
              <a:rPr lang="en-US" dirty="0"/>
              <a:t>with a corresponding foreign key </a:t>
            </a:r>
            <a:r>
              <a:rPr lang="en-US" dirty="0" smtClean="0"/>
              <a:t>in </a:t>
            </a:r>
            <a:r>
              <a:rPr lang="en-US" dirty="0"/>
              <a:t>the fact table</a:t>
            </a:r>
            <a:r>
              <a:rPr lang="en-US" dirty="0" smtClean="0"/>
              <a:t>.</a:t>
            </a:r>
          </a:p>
          <a:p>
            <a:r>
              <a:rPr lang="en-US" dirty="0"/>
              <a:t>Multiple Time Zones</a:t>
            </a:r>
          </a:p>
          <a:p>
            <a:pPr lvl="1"/>
            <a:r>
              <a:rPr lang="en-US" dirty="0"/>
              <a:t>To capture both universal standard time and local times in multi-time zone applications, dual foreign keys should be placed in the affected fact tables that join to two role-playing date (and potentially time-of-day) dimension tables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4550"/>
          </a:xfrm>
        </p:spPr>
        <p:txBody>
          <a:bodyPr/>
          <a:lstStyle/>
          <a:p>
            <a:r>
              <a:rPr lang="en-US" sz="3200" dirty="0"/>
              <a:t>Advanced Dimension </a:t>
            </a:r>
            <a:r>
              <a:rPr lang="en-US" sz="3200" dirty="0" smtClean="0"/>
              <a:t>Techniques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69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275"/>
            <a:ext cx="10515600" cy="4738688"/>
          </a:xfrm>
        </p:spPr>
        <p:txBody>
          <a:bodyPr>
            <a:normAutofit/>
          </a:bodyPr>
          <a:lstStyle/>
          <a:p>
            <a:r>
              <a:rPr lang="en-US" dirty="0"/>
              <a:t>Measure Type Dimensions</a:t>
            </a:r>
          </a:p>
          <a:p>
            <a:pPr lvl="1"/>
            <a:r>
              <a:rPr lang="en-US" dirty="0" smtClean="0"/>
              <a:t>Sometimes </a:t>
            </a:r>
            <a:r>
              <a:rPr lang="en-US" dirty="0"/>
              <a:t>when a fact table has a long list of facts that is sparsely populated in any </a:t>
            </a:r>
            <a:r>
              <a:rPr lang="en-US" dirty="0" smtClean="0"/>
              <a:t>individual </a:t>
            </a:r>
            <a:r>
              <a:rPr lang="en-US" dirty="0"/>
              <a:t>row, it is tempting to create a measure type dimension that collapses the </a:t>
            </a:r>
            <a:r>
              <a:rPr lang="en-US" dirty="0" smtClean="0"/>
              <a:t>fact </a:t>
            </a:r>
            <a:r>
              <a:rPr lang="en-US" dirty="0"/>
              <a:t>table row down to a single generic fact identiﬁed by the measure type </a:t>
            </a:r>
            <a:r>
              <a:rPr lang="en-US" dirty="0" smtClean="0"/>
              <a:t>dimension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This approach is not recommend. </a:t>
            </a:r>
            <a:r>
              <a:rPr lang="en-US" dirty="0"/>
              <a:t>Although it removes all the </a:t>
            </a:r>
            <a:r>
              <a:rPr lang="en-US" dirty="0" smtClean="0"/>
              <a:t>empty </a:t>
            </a:r>
            <a:r>
              <a:rPr lang="en-US" dirty="0"/>
              <a:t>fact columns, it multiplies the size of the fact table by the average number </a:t>
            </a:r>
            <a:r>
              <a:rPr lang="en-US" dirty="0" smtClean="0"/>
              <a:t>of </a:t>
            </a:r>
            <a:r>
              <a:rPr lang="en-US" dirty="0"/>
              <a:t>occupied columns in each row, and it makes intra-column computations much </a:t>
            </a:r>
            <a:r>
              <a:rPr lang="en-US" dirty="0" smtClean="0"/>
              <a:t>more difficult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technique is acceptable when the number of potential facts is </a:t>
            </a:r>
            <a:r>
              <a:rPr lang="en-US" dirty="0" smtClean="0"/>
              <a:t>extreme </a:t>
            </a:r>
            <a:r>
              <a:rPr lang="en-US" dirty="0"/>
              <a:t>(in the hundreds), but less than a handful would be applicable to any given </a:t>
            </a:r>
            <a:r>
              <a:rPr lang="en-US" dirty="0" smtClean="0"/>
              <a:t>fact </a:t>
            </a:r>
            <a:r>
              <a:rPr lang="en-US" dirty="0"/>
              <a:t>table row.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4550"/>
          </a:xfrm>
        </p:spPr>
        <p:txBody>
          <a:bodyPr/>
          <a:lstStyle/>
          <a:p>
            <a:r>
              <a:rPr lang="en-US" sz="3200" dirty="0"/>
              <a:t>Advanced Dimension </a:t>
            </a:r>
            <a:r>
              <a:rPr lang="en-US" sz="3200" dirty="0" smtClean="0"/>
              <a:t>Techniques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80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275"/>
            <a:ext cx="10515600" cy="4738688"/>
          </a:xfrm>
        </p:spPr>
        <p:txBody>
          <a:bodyPr>
            <a:normAutofit/>
          </a:bodyPr>
          <a:lstStyle/>
          <a:p>
            <a:r>
              <a:rPr lang="en-US" dirty="0"/>
              <a:t>Step Dimensions</a:t>
            </a:r>
          </a:p>
          <a:p>
            <a:pPr lvl="1"/>
            <a:r>
              <a:rPr lang="en-US" dirty="0"/>
              <a:t>Sequential  processes, such as web page events, normally have a separate row in a </a:t>
            </a:r>
            <a:r>
              <a:rPr lang="en-US" dirty="0" smtClean="0"/>
              <a:t>transaction </a:t>
            </a:r>
            <a:r>
              <a:rPr lang="en-US" dirty="0"/>
              <a:t>fact table for each step in a process. To tell where the individual step </a:t>
            </a:r>
            <a:r>
              <a:rPr lang="en-US" dirty="0" smtClean="0"/>
              <a:t>ﬁts </a:t>
            </a:r>
            <a:r>
              <a:rPr lang="en-US" dirty="0"/>
              <a:t>into the overall session, a step dimension is used that shows what step number </a:t>
            </a:r>
            <a:r>
              <a:rPr lang="en-US" dirty="0" smtClean="0"/>
              <a:t>is </a:t>
            </a:r>
            <a:r>
              <a:rPr lang="en-US" dirty="0"/>
              <a:t>represented by the current step and how many more steps were required to </a:t>
            </a:r>
            <a:r>
              <a:rPr lang="en-US" dirty="0" smtClean="0"/>
              <a:t>complete </a:t>
            </a:r>
            <a:r>
              <a:rPr lang="en-US" dirty="0"/>
              <a:t>the session</a:t>
            </a:r>
            <a:r>
              <a:rPr lang="en-US" dirty="0" smtClean="0"/>
              <a:t>.</a:t>
            </a:r>
          </a:p>
          <a:p>
            <a:r>
              <a:rPr lang="en-US" dirty="0"/>
              <a:t>Hot Swappable Dimensions</a:t>
            </a:r>
          </a:p>
          <a:p>
            <a:pPr lvl="1"/>
            <a:r>
              <a:rPr lang="en-US" dirty="0"/>
              <a:t>Hot swappable </a:t>
            </a:r>
            <a:r>
              <a:rPr lang="en-US" dirty="0" smtClean="0"/>
              <a:t>dimensions </a:t>
            </a:r>
            <a:r>
              <a:rPr lang="en-US" dirty="0"/>
              <a:t>are used when the same fact table is alternatively paired </a:t>
            </a:r>
            <a:r>
              <a:rPr lang="en-US" dirty="0" smtClean="0"/>
              <a:t>with </a:t>
            </a:r>
            <a:r>
              <a:rPr lang="en-US" dirty="0"/>
              <a:t>different copies of the same dimension.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a single fact table </a:t>
            </a:r>
            <a:r>
              <a:rPr lang="en-US" dirty="0" smtClean="0"/>
              <a:t>containing </a:t>
            </a:r>
            <a:r>
              <a:rPr lang="en-US" dirty="0"/>
              <a:t>stock ticker quotes could be simultaneously exposed to multiple separate </a:t>
            </a:r>
            <a:r>
              <a:rPr lang="en-US" dirty="0" smtClean="0"/>
              <a:t>investors</a:t>
            </a:r>
            <a:r>
              <a:rPr lang="en-US" dirty="0"/>
              <a:t>, each of whom has unique and proprietary attributes assigned to different </a:t>
            </a:r>
            <a:r>
              <a:rPr lang="en-US" dirty="0" smtClean="0"/>
              <a:t>stocks</a:t>
            </a:r>
            <a:r>
              <a:rPr lang="en-US" dirty="0"/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4550"/>
          </a:xfrm>
        </p:spPr>
        <p:txBody>
          <a:bodyPr/>
          <a:lstStyle/>
          <a:p>
            <a:r>
              <a:rPr lang="en-US" sz="3200" dirty="0"/>
              <a:t>Advanced Dimension </a:t>
            </a:r>
            <a:r>
              <a:rPr lang="en-US" sz="3200" dirty="0" smtClean="0"/>
              <a:t>Techniques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16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275"/>
            <a:ext cx="10515600" cy="47386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Abstract Generic Dimensions</a:t>
            </a:r>
          </a:p>
          <a:p>
            <a:pPr lvl="1"/>
            <a:r>
              <a:rPr lang="en-US" dirty="0"/>
              <a:t>Some  modelers are attracted to abstract generic dimensions. For example, their </a:t>
            </a:r>
            <a:r>
              <a:rPr lang="en-US" dirty="0" smtClean="0"/>
              <a:t>schemas </a:t>
            </a:r>
            <a:r>
              <a:rPr lang="en-US" dirty="0"/>
              <a:t>include a single generic location dimension rather than embedded </a:t>
            </a:r>
            <a:r>
              <a:rPr lang="en-US" dirty="0" smtClean="0"/>
              <a:t>geographic </a:t>
            </a:r>
            <a:r>
              <a:rPr lang="en-US" dirty="0"/>
              <a:t>attributes in the store, warehouse, and customer dimensions. </a:t>
            </a:r>
            <a:endParaRPr lang="en-US" dirty="0" smtClean="0"/>
          </a:p>
          <a:p>
            <a:pPr lvl="1"/>
            <a:r>
              <a:rPr lang="en-US" dirty="0" smtClean="0"/>
              <a:t>Similarly</a:t>
            </a:r>
            <a:r>
              <a:rPr lang="en-US" dirty="0"/>
              <a:t>, </a:t>
            </a:r>
            <a:r>
              <a:rPr lang="en-US" dirty="0" smtClean="0"/>
              <a:t>their </a:t>
            </a:r>
            <a:r>
              <a:rPr lang="en-US" dirty="0"/>
              <a:t>person dimension includes rows for employees, customers, and vendor </a:t>
            </a:r>
            <a:r>
              <a:rPr lang="en-US" dirty="0" smtClean="0"/>
              <a:t>contacts </a:t>
            </a:r>
            <a:r>
              <a:rPr lang="en-US" dirty="0"/>
              <a:t>because they are all human beings, regardless that signiﬁcantly different </a:t>
            </a:r>
            <a:r>
              <a:rPr lang="en-US" dirty="0" smtClean="0"/>
              <a:t>attributes </a:t>
            </a:r>
            <a:r>
              <a:rPr lang="en-US" dirty="0"/>
              <a:t>are collected for each type. </a:t>
            </a:r>
            <a:endParaRPr lang="en-US" dirty="0" smtClean="0"/>
          </a:p>
          <a:p>
            <a:pPr lvl="1"/>
            <a:r>
              <a:rPr lang="en-US" dirty="0" smtClean="0"/>
              <a:t>Abstract </a:t>
            </a:r>
            <a:r>
              <a:rPr lang="en-US" dirty="0"/>
              <a:t>generic dimensions should be avoided </a:t>
            </a:r>
            <a:r>
              <a:rPr lang="en-US" dirty="0" smtClean="0"/>
              <a:t>in </a:t>
            </a:r>
            <a:r>
              <a:rPr lang="en-US" dirty="0"/>
              <a:t>dimensional models. The attribute sets associated with each type often differ. If </a:t>
            </a:r>
            <a:r>
              <a:rPr lang="en-US" dirty="0" smtClean="0"/>
              <a:t>the </a:t>
            </a:r>
            <a:r>
              <a:rPr lang="en-US" dirty="0"/>
              <a:t>attributes are common, such as a geographic state, then they should be uniquely </a:t>
            </a:r>
            <a:r>
              <a:rPr lang="en-US" dirty="0" smtClean="0"/>
              <a:t>labeled </a:t>
            </a:r>
            <a:r>
              <a:rPr lang="en-US" dirty="0"/>
              <a:t>to distinguish a store’s state from a customer’s. </a:t>
            </a:r>
            <a:endParaRPr lang="en-US" dirty="0" smtClean="0"/>
          </a:p>
          <a:p>
            <a:pPr lvl="1"/>
            <a:r>
              <a:rPr lang="en-US" dirty="0" smtClean="0"/>
              <a:t>Finally</a:t>
            </a:r>
            <a:r>
              <a:rPr lang="en-US" dirty="0"/>
              <a:t>, dumping all </a:t>
            </a:r>
            <a:r>
              <a:rPr lang="en-US" dirty="0" smtClean="0"/>
              <a:t>varieties </a:t>
            </a:r>
            <a:r>
              <a:rPr lang="en-US" dirty="0"/>
              <a:t>of locations, people, or products into a single dimension invariably results in </a:t>
            </a:r>
            <a:r>
              <a:rPr lang="en-US" dirty="0" smtClean="0"/>
              <a:t>a </a:t>
            </a:r>
            <a:r>
              <a:rPr lang="en-US" dirty="0"/>
              <a:t>larger dimension table. </a:t>
            </a:r>
            <a:endParaRPr lang="en-US" dirty="0" smtClean="0"/>
          </a:p>
          <a:p>
            <a:pPr lvl="1"/>
            <a:r>
              <a:rPr lang="en-US" dirty="0" smtClean="0"/>
              <a:t>Data </a:t>
            </a:r>
            <a:r>
              <a:rPr lang="en-US" dirty="0"/>
              <a:t>abstraction may be appropriate in the operational </a:t>
            </a:r>
            <a:r>
              <a:rPr lang="en-US" dirty="0" smtClean="0"/>
              <a:t>source </a:t>
            </a:r>
            <a:r>
              <a:rPr lang="en-US" dirty="0"/>
              <a:t>system or ETL processing, but it negatively impacts query performance and </a:t>
            </a:r>
            <a:r>
              <a:rPr lang="en-US" dirty="0" smtClean="0"/>
              <a:t>legibility </a:t>
            </a:r>
            <a:r>
              <a:rPr lang="en-US" dirty="0"/>
              <a:t>in the dimensional model.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4550"/>
          </a:xfrm>
        </p:spPr>
        <p:txBody>
          <a:bodyPr/>
          <a:lstStyle/>
          <a:p>
            <a:r>
              <a:rPr lang="en-US" sz="3200" dirty="0"/>
              <a:t>Advanced Dimension </a:t>
            </a:r>
            <a:r>
              <a:rPr lang="en-US" sz="3200" dirty="0" smtClean="0"/>
              <a:t>Techniques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4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275"/>
            <a:ext cx="10515600" cy="4738688"/>
          </a:xfrm>
        </p:spPr>
        <p:txBody>
          <a:bodyPr>
            <a:normAutofit/>
          </a:bodyPr>
          <a:lstStyle/>
          <a:p>
            <a:r>
              <a:rPr lang="en-US" dirty="0"/>
              <a:t>Audit Dimensions</a:t>
            </a:r>
          </a:p>
          <a:p>
            <a:pPr lvl="1"/>
            <a:r>
              <a:rPr lang="en-US" dirty="0"/>
              <a:t>When  a fact table row is created in the ETL back room, it is helpful to create </a:t>
            </a:r>
            <a:r>
              <a:rPr lang="en-US" dirty="0" smtClean="0"/>
              <a:t>an </a:t>
            </a:r>
            <a:r>
              <a:rPr lang="en-US" dirty="0"/>
              <a:t>audit dimension containing the ETL processing metadata known at the time. </a:t>
            </a:r>
          </a:p>
          <a:p>
            <a:pPr lvl="1"/>
            <a:r>
              <a:rPr lang="en-US" dirty="0"/>
              <a:t>A simple audit dimension row could contain one or more basic indicators of data </a:t>
            </a:r>
            <a:r>
              <a:rPr lang="en-US" dirty="0" smtClean="0"/>
              <a:t>quality</a:t>
            </a:r>
            <a:r>
              <a:rPr lang="en-US" dirty="0"/>
              <a:t>, perhaps derived from examining an error event schema that records </a:t>
            </a:r>
            <a:r>
              <a:rPr lang="en-US" dirty="0" smtClean="0"/>
              <a:t>data </a:t>
            </a:r>
            <a:r>
              <a:rPr lang="en-US" dirty="0"/>
              <a:t>quality violations encountered while processing the data. </a:t>
            </a:r>
            <a:endParaRPr lang="en-US" dirty="0" smtClean="0"/>
          </a:p>
          <a:p>
            <a:pPr lvl="1"/>
            <a:r>
              <a:rPr lang="en-US" dirty="0" smtClean="0"/>
              <a:t>Other </a:t>
            </a:r>
            <a:r>
              <a:rPr lang="en-US" dirty="0"/>
              <a:t>useful audit </a:t>
            </a:r>
            <a:r>
              <a:rPr lang="en-US" dirty="0" smtClean="0"/>
              <a:t>dimension </a:t>
            </a:r>
            <a:r>
              <a:rPr lang="en-US" dirty="0"/>
              <a:t>attributes could include environment variables describing the versions </a:t>
            </a:r>
            <a:r>
              <a:rPr lang="en-US" dirty="0" smtClean="0"/>
              <a:t>of </a:t>
            </a:r>
            <a:r>
              <a:rPr lang="en-US" dirty="0"/>
              <a:t>ETL code used to create the fact rows or the ETL process execution time stamps.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4550"/>
          </a:xfrm>
        </p:spPr>
        <p:txBody>
          <a:bodyPr/>
          <a:lstStyle/>
          <a:p>
            <a:r>
              <a:rPr lang="en-US" sz="3200" dirty="0"/>
              <a:t>Advanced Dimension </a:t>
            </a:r>
            <a:r>
              <a:rPr lang="en-US" sz="3200" dirty="0" smtClean="0"/>
              <a:t>Techniques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3500"/>
            <a:ext cx="10515600" cy="48434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Late Arriving Dimensions</a:t>
            </a:r>
          </a:p>
          <a:p>
            <a:pPr lvl="1"/>
            <a:r>
              <a:rPr lang="en-US" dirty="0" smtClean="0"/>
              <a:t>Sometimes </a:t>
            </a:r>
            <a:r>
              <a:rPr lang="en-US" dirty="0"/>
              <a:t>the facts from an operational business process arrive minutes, hours, </a:t>
            </a:r>
            <a:r>
              <a:rPr lang="en-US" dirty="0" smtClean="0"/>
              <a:t>days</a:t>
            </a:r>
            <a:r>
              <a:rPr lang="en-US" dirty="0"/>
              <a:t>, or weeks before the associated dimension context.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in a real-time </a:t>
            </a:r>
            <a:r>
              <a:rPr lang="en-US" dirty="0" smtClean="0"/>
              <a:t>data </a:t>
            </a:r>
            <a:r>
              <a:rPr lang="en-US" dirty="0"/>
              <a:t>delivery situation, an inventory depletion row may arrive showing the natural </a:t>
            </a:r>
            <a:r>
              <a:rPr lang="en-US" dirty="0" smtClean="0"/>
              <a:t>key </a:t>
            </a:r>
            <a:r>
              <a:rPr lang="en-US" dirty="0"/>
              <a:t>of a customer committing to purchase a particular product. In a real-time ETL </a:t>
            </a:r>
            <a:r>
              <a:rPr lang="en-US" dirty="0" smtClean="0"/>
              <a:t>system</a:t>
            </a:r>
            <a:r>
              <a:rPr lang="en-US" dirty="0"/>
              <a:t>, this row must be posted to the BI layer, even if the identity of the customer </a:t>
            </a:r>
            <a:r>
              <a:rPr lang="en-US" dirty="0" smtClean="0"/>
              <a:t>or </a:t>
            </a:r>
            <a:r>
              <a:rPr lang="en-US" dirty="0"/>
              <a:t>product cannot be immediately determined.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these cases, special dimension </a:t>
            </a:r>
            <a:r>
              <a:rPr lang="en-US" dirty="0" smtClean="0"/>
              <a:t>rows </a:t>
            </a:r>
            <a:r>
              <a:rPr lang="en-US" dirty="0"/>
              <a:t>are created with the unresolved natural keys as attributes. Of course, these </a:t>
            </a:r>
            <a:r>
              <a:rPr lang="en-US" dirty="0" smtClean="0"/>
              <a:t>dimension </a:t>
            </a:r>
            <a:r>
              <a:rPr lang="en-US" dirty="0"/>
              <a:t>rows must contain generic unknown values for most of the descriptive </a:t>
            </a:r>
            <a:r>
              <a:rPr lang="en-US" dirty="0" smtClean="0"/>
              <a:t>columns</a:t>
            </a:r>
            <a:r>
              <a:rPr lang="en-US" dirty="0"/>
              <a:t>; presumably the proper dimensional context will follow from the source at </a:t>
            </a:r>
            <a:r>
              <a:rPr lang="en-US" dirty="0" smtClean="0"/>
              <a:t>a </a:t>
            </a:r>
            <a:r>
              <a:rPr lang="en-US" dirty="0"/>
              <a:t>later time.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this dimensional context is eventually supplied, the placeholder </a:t>
            </a:r>
            <a:r>
              <a:rPr lang="en-US" dirty="0" smtClean="0"/>
              <a:t>dimension </a:t>
            </a:r>
            <a:r>
              <a:rPr lang="en-US" dirty="0"/>
              <a:t>rows are updated with type 1 overwrites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Late </a:t>
            </a:r>
            <a:r>
              <a:rPr lang="en-US" dirty="0"/>
              <a:t>arriving dimension data </a:t>
            </a:r>
            <a:r>
              <a:rPr lang="en-US" dirty="0" smtClean="0"/>
              <a:t>also </a:t>
            </a:r>
            <a:r>
              <a:rPr lang="en-US" dirty="0"/>
              <a:t>occurs when retroactive changes are made to type 2 dimension attributes. </a:t>
            </a:r>
            <a:r>
              <a:rPr lang="en-US" dirty="0" smtClean="0"/>
              <a:t>In </a:t>
            </a:r>
            <a:r>
              <a:rPr lang="en-US" dirty="0"/>
              <a:t>this case, a new row needs to be inserted in the dimension table, and then the </a:t>
            </a:r>
            <a:r>
              <a:rPr lang="en-US" dirty="0" smtClean="0"/>
              <a:t>associated </a:t>
            </a:r>
            <a:r>
              <a:rPr lang="en-US" dirty="0"/>
              <a:t>fact rows must be restated.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4550"/>
          </a:xfrm>
        </p:spPr>
        <p:txBody>
          <a:bodyPr/>
          <a:lstStyle/>
          <a:p>
            <a:r>
              <a:rPr lang="en-US" sz="3200" dirty="0"/>
              <a:t>Advanced Dimension </a:t>
            </a:r>
            <a:r>
              <a:rPr lang="en-US" sz="3200" dirty="0" smtClean="0"/>
              <a:t>Techniques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0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400176"/>
            <a:ext cx="10515600" cy="4776787"/>
          </a:xfrm>
        </p:spPr>
        <p:txBody>
          <a:bodyPr>
            <a:normAutofit/>
          </a:bodyPr>
          <a:lstStyle/>
          <a:p>
            <a:r>
              <a:rPr lang="en-US" dirty="0"/>
              <a:t>Four-Step Dimensional Design </a:t>
            </a:r>
            <a:r>
              <a:rPr lang="en-US" dirty="0" smtClean="0"/>
              <a:t>Process (continued)</a:t>
            </a:r>
            <a:endParaRPr lang="en-US" dirty="0"/>
          </a:p>
          <a:p>
            <a:pPr marL="914400" lvl="1" indent="-457200">
              <a:buFont typeface="+mj-lt"/>
              <a:buAutoNum type="arabicPeriod" startAt="4"/>
            </a:pPr>
            <a:r>
              <a:rPr lang="en-US" b="1" dirty="0" smtClean="0"/>
              <a:t>Identify </a:t>
            </a:r>
            <a:r>
              <a:rPr lang="en-US" b="1" dirty="0"/>
              <a:t>the facts</a:t>
            </a:r>
            <a:r>
              <a:rPr lang="en-US" dirty="0"/>
              <a:t>. Facts are the measurements that result from a business process event and are almost </a:t>
            </a:r>
            <a:r>
              <a:rPr lang="en-US" dirty="0" smtClean="0"/>
              <a:t>always </a:t>
            </a:r>
            <a:r>
              <a:rPr lang="en-US" dirty="0"/>
              <a:t>numeric. A single fact table row has a one-to-one relationship to a measurement </a:t>
            </a:r>
            <a:r>
              <a:rPr lang="en-US" dirty="0" smtClean="0"/>
              <a:t>event </a:t>
            </a:r>
            <a:r>
              <a:rPr lang="en-US" dirty="0"/>
              <a:t>as described by the fact table’s grain. Thus a fact table corresponds to a </a:t>
            </a:r>
            <a:r>
              <a:rPr lang="en-US" dirty="0" smtClean="0"/>
              <a:t>physical </a:t>
            </a:r>
            <a:r>
              <a:rPr lang="en-US" dirty="0"/>
              <a:t>observable </a:t>
            </a:r>
            <a:r>
              <a:rPr lang="en-US" dirty="0" smtClean="0"/>
              <a:t>event.</a:t>
            </a:r>
          </a:p>
          <a:p>
            <a:pPr lvl="1"/>
            <a:endParaRPr lang="en-US" dirty="0" smtClean="0"/>
          </a:p>
          <a:p>
            <a:pPr marL="914400" lvl="2" indent="0">
              <a:buNone/>
            </a:pPr>
            <a:r>
              <a:rPr lang="en-US" sz="2400" dirty="0"/>
              <a:t>Within a fact </a:t>
            </a:r>
            <a:r>
              <a:rPr lang="en-US" sz="2400" dirty="0" smtClean="0"/>
              <a:t>table</a:t>
            </a:r>
            <a:r>
              <a:rPr lang="en-US" sz="2400" dirty="0"/>
              <a:t>, only facts consistent with the declared grain are allowed. For example, in a </a:t>
            </a:r>
            <a:r>
              <a:rPr lang="en-US" sz="2400" dirty="0" smtClean="0"/>
              <a:t>retail </a:t>
            </a:r>
            <a:r>
              <a:rPr lang="en-US" sz="2400" dirty="0"/>
              <a:t>sales transaction, the quantity of a product sold and its extended price are </a:t>
            </a:r>
            <a:r>
              <a:rPr lang="en-US" sz="2400" dirty="0" smtClean="0"/>
              <a:t>good </a:t>
            </a:r>
            <a:r>
              <a:rPr lang="en-US" sz="2400" dirty="0"/>
              <a:t>facts, whereas the store manager’s salary is disallowed. </a:t>
            </a:r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050"/>
          </a:xfrm>
        </p:spPr>
        <p:txBody>
          <a:bodyPr>
            <a:normAutofit/>
          </a:bodyPr>
          <a:lstStyle/>
          <a:p>
            <a:r>
              <a:rPr lang="en-US" sz="3600" dirty="0"/>
              <a:t>Fundamental </a:t>
            </a:r>
            <a:r>
              <a:rPr lang="en-US" sz="3600" dirty="0" smtClean="0"/>
              <a:t>Concepts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sz="3200" dirty="0"/>
              <a:t>Special Purpose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9250"/>
            <a:ext cx="10515600" cy="455771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Supertype</a:t>
            </a:r>
            <a:r>
              <a:rPr lang="en-US" dirty="0"/>
              <a:t> and Subtype Schemas for Heterogeneous Products</a:t>
            </a:r>
          </a:p>
          <a:p>
            <a:pPr lvl="1"/>
            <a:r>
              <a:rPr lang="en-US" dirty="0"/>
              <a:t>Many businesses frequently offer a wide variety of products </a:t>
            </a:r>
            <a:r>
              <a:rPr lang="en-US" dirty="0" smtClean="0"/>
              <a:t>in </a:t>
            </a:r>
            <a:r>
              <a:rPr lang="en-US" dirty="0"/>
              <a:t>disparate lines of business. For example, a retail bank may offer dozens of types </a:t>
            </a:r>
            <a:r>
              <a:rPr lang="en-US" dirty="0" smtClean="0"/>
              <a:t>of </a:t>
            </a:r>
            <a:r>
              <a:rPr lang="en-US" dirty="0"/>
              <a:t>accounts ranging from checking accounts to mortgages to business loans, but all </a:t>
            </a:r>
            <a:r>
              <a:rPr lang="en-US" dirty="0" smtClean="0"/>
              <a:t>are </a:t>
            </a:r>
            <a:r>
              <a:rPr lang="en-US" dirty="0"/>
              <a:t>examples of an account. </a:t>
            </a:r>
            <a:endParaRPr lang="en-US" dirty="0" smtClean="0"/>
          </a:p>
          <a:p>
            <a:pPr lvl="1"/>
            <a:r>
              <a:rPr lang="en-US" dirty="0" smtClean="0"/>
              <a:t>Attempts </a:t>
            </a:r>
            <a:r>
              <a:rPr lang="en-US" dirty="0"/>
              <a:t>to build a single, consolidated fact table with </a:t>
            </a:r>
            <a:r>
              <a:rPr lang="en-US" dirty="0" smtClean="0"/>
              <a:t>the </a:t>
            </a:r>
            <a:r>
              <a:rPr lang="en-US" dirty="0"/>
              <a:t>union of all possible facts, linked to dimension tables with all possible </a:t>
            </a:r>
            <a:r>
              <a:rPr lang="en-US" dirty="0" smtClean="0"/>
              <a:t>attributes of </a:t>
            </a:r>
            <a:r>
              <a:rPr lang="en-US" dirty="0"/>
              <a:t>these divergent products, will fail because there can be hundreds of incompatible </a:t>
            </a:r>
            <a:r>
              <a:rPr lang="en-US" dirty="0" smtClean="0"/>
              <a:t>facts </a:t>
            </a:r>
            <a:r>
              <a:rPr lang="en-US" dirty="0"/>
              <a:t>and attributes.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solution is to build a single </a:t>
            </a:r>
            <a:r>
              <a:rPr lang="en-US" dirty="0" err="1"/>
              <a:t>supertype</a:t>
            </a:r>
            <a:r>
              <a:rPr lang="en-US" dirty="0"/>
              <a:t> fact table that has the </a:t>
            </a:r>
            <a:r>
              <a:rPr lang="en-US" dirty="0" smtClean="0"/>
              <a:t>intersection </a:t>
            </a:r>
            <a:r>
              <a:rPr lang="en-US" dirty="0"/>
              <a:t>of the facts from all the account types (along with a </a:t>
            </a:r>
            <a:r>
              <a:rPr lang="en-US" dirty="0" err="1"/>
              <a:t>supertype</a:t>
            </a:r>
            <a:r>
              <a:rPr lang="en-US" dirty="0"/>
              <a:t> </a:t>
            </a:r>
            <a:r>
              <a:rPr lang="en-US" dirty="0" smtClean="0"/>
              <a:t>dimension </a:t>
            </a:r>
            <a:r>
              <a:rPr lang="en-US" dirty="0"/>
              <a:t>table containing the common attributes), and then systematically build </a:t>
            </a:r>
            <a:r>
              <a:rPr lang="en-US" dirty="0" smtClean="0"/>
              <a:t>separate fact </a:t>
            </a:r>
            <a:r>
              <a:rPr lang="en-US" dirty="0"/>
              <a:t>tables (and associated dimension tables) for each of the subtypes.</a:t>
            </a:r>
          </a:p>
        </p:txBody>
      </p:sp>
    </p:spTree>
    <p:extLst>
      <p:ext uri="{BB962C8B-B14F-4D97-AF65-F5344CB8AC3E}">
        <p14:creationId xmlns:p14="http://schemas.microsoft.com/office/powerpoint/2010/main" val="158129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sz="3200" dirty="0"/>
              <a:t>Special Purpose </a:t>
            </a:r>
            <a:r>
              <a:rPr lang="en-US" sz="3200" dirty="0" smtClean="0"/>
              <a:t>Schemas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4926"/>
            <a:ext cx="10515600" cy="4872038"/>
          </a:xfrm>
        </p:spPr>
        <p:txBody>
          <a:bodyPr>
            <a:normAutofit/>
          </a:bodyPr>
          <a:lstStyle/>
          <a:p>
            <a:r>
              <a:rPr lang="en-US" dirty="0"/>
              <a:t>Real-Time Fact Tables</a:t>
            </a:r>
          </a:p>
          <a:p>
            <a:pPr lvl="1"/>
            <a:r>
              <a:rPr lang="en-US" dirty="0"/>
              <a:t>Real-time fact tables  need to be updated more frequently than the more traditional </a:t>
            </a:r>
            <a:r>
              <a:rPr lang="en-US" dirty="0" smtClean="0"/>
              <a:t>nightly </a:t>
            </a:r>
            <a:r>
              <a:rPr lang="en-US" dirty="0"/>
              <a:t>batch process. </a:t>
            </a:r>
            <a:endParaRPr lang="en-US" dirty="0" smtClean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are many techniques for supporting this requirement, </a:t>
            </a:r>
            <a:r>
              <a:rPr lang="en-US" dirty="0" smtClean="0"/>
              <a:t>depending </a:t>
            </a:r>
            <a:r>
              <a:rPr lang="en-US" dirty="0"/>
              <a:t>on the capabilities of the DBMS or OLAP cube used for ﬁnal deployment </a:t>
            </a:r>
            <a:r>
              <a:rPr lang="en-US" dirty="0" smtClean="0"/>
              <a:t>to </a:t>
            </a:r>
            <a:r>
              <a:rPr lang="en-US" dirty="0"/>
              <a:t>the BI reporting layer.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a “hot partition” can be deﬁned on a fact table </a:t>
            </a:r>
            <a:r>
              <a:rPr lang="en-US" dirty="0" smtClean="0"/>
              <a:t>that </a:t>
            </a:r>
            <a:r>
              <a:rPr lang="en-US" dirty="0"/>
              <a:t>is pinned in physical memory. Aggregations and indexes are deliberately not </a:t>
            </a:r>
            <a:r>
              <a:rPr lang="en-US" dirty="0" smtClean="0"/>
              <a:t>built </a:t>
            </a:r>
            <a:r>
              <a:rPr lang="en-US" dirty="0"/>
              <a:t>on this partition. </a:t>
            </a:r>
            <a:endParaRPr lang="en-US" dirty="0" smtClean="0"/>
          </a:p>
          <a:p>
            <a:pPr lvl="1"/>
            <a:r>
              <a:rPr lang="en-US" dirty="0" smtClean="0"/>
              <a:t>Other </a:t>
            </a:r>
            <a:r>
              <a:rPr lang="en-US" dirty="0"/>
              <a:t>DBMSs or OLAP cubes may support deferred </a:t>
            </a:r>
            <a:r>
              <a:rPr lang="en-US" dirty="0" smtClean="0"/>
              <a:t>updating </a:t>
            </a:r>
            <a:r>
              <a:rPr lang="en-US" dirty="0"/>
              <a:t>that allows existing queries to run to completion but then perform the updates.</a:t>
            </a:r>
          </a:p>
        </p:txBody>
      </p:sp>
    </p:spTree>
    <p:extLst>
      <p:ext uri="{BB962C8B-B14F-4D97-AF65-F5344CB8AC3E}">
        <p14:creationId xmlns:p14="http://schemas.microsoft.com/office/powerpoint/2010/main" val="406858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sz="3200" dirty="0"/>
              <a:t>Special Purpose </a:t>
            </a:r>
            <a:r>
              <a:rPr lang="en-US" sz="3200" dirty="0" smtClean="0"/>
              <a:t>Schemas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4926"/>
            <a:ext cx="10515600" cy="4872038"/>
          </a:xfrm>
        </p:spPr>
        <p:txBody>
          <a:bodyPr>
            <a:normAutofit/>
          </a:bodyPr>
          <a:lstStyle/>
          <a:p>
            <a:r>
              <a:rPr lang="en-US" dirty="0"/>
              <a:t>Error Event Schemas</a:t>
            </a:r>
          </a:p>
          <a:p>
            <a:pPr lvl="1"/>
            <a:r>
              <a:rPr lang="en-US" dirty="0"/>
              <a:t>Managing  data quality in a data warehouse requires a comprehensive system of </a:t>
            </a:r>
            <a:r>
              <a:rPr lang="en-US" dirty="0" smtClean="0"/>
              <a:t>data </a:t>
            </a:r>
            <a:r>
              <a:rPr lang="en-US" dirty="0"/>
              <a:t>quality screens or ﬁlters that test the data as it ﬂows from the source </a:t>
            </a:r>
            <a:r>
              <a:rPr lang="en-US" dirty="0" smtClean="0"/>
              <a:t>systems </a:t>
            </a:r>
            <a:r>
              <a:rPr lang="en-US" dirty="0"/>
              <a:t>to the BI platform.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a data quality screen detects an error, this event </a:t>
            </a:r>
            <a:r>
              <a:rPr lang="en-US" dirty="0" smtClean="0"/>
              <a:t>is </a:t>
            </a:r>
            <a:r>
              <a:rPr lang="en-US" dirty="0"/>
              <a:t>recorded in a special dimensional schema that is available only in the ETL </a:t>
            </a:r>
            <a:r>
              <a:rPr lang="en-US" dirty="0" smtClean="0"/>
              <a:t>back </a:t>
            </a:r>
            <a:r>
              <a:rPr lang="en-US" dirty="0"/>
              <a:t>room. This schema consists of an error event fact table whose grain is </a:t>
            </a:r>
            <a:r>
              <a:rPr lang="en-US"/>
              <a:t>the </a:t>
            </a:r>
            <a:r>
              <a:rPr lang="en-US" smtClean="0"/>
              <a:t>individual </a:t>
            </a:r>
            <a:r>
              <a:rPr lang="en-US" dirty="0"/>
              <a:t>error event and an associated error event detail fact table whose </a:t>
            </a:r>
            <a:r>
              <a:rPr lang="en-US"/>
              <a:t>grain </a:t>
            </a:r>
            <a:r>
              <a:rPr lang="en-US" smtClean="0"/>
              <a:t>is </a:t>
            </a:r>
            <a:r>
              <a:rPr lang="en-US" dirty="0"/>
              <a:t>each column in each table that participates in an </a:t>
            </a:r>
            <a:r>
              <a:rPr lang="en-US"/>
              <a:t>error </a:t>
            </a:r>
            <a:r>
              <a:rPr lang="en-US" smtClean="0"/>
              <a:t>event.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11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Star Schemas and OLAP Cubes</a:t>
            </a:r>
          </a:p>
          <a:p>
            <a:pPr lvl="1"/>
            <a:r>
              <a:rPr lang="en-US" dirty="0" smtClean="0"/>
              <a:t>Star </a:t>
            </a:r>
            <a:r>
              <a:rPr lang="en-US" dirty="0"/>
              <a:t>schemas are dimensional structures deployed in a relational database management </a:t>
            </a:r>
            <a:r>
              <a:rPr lang="en-US" dirty="0" smtClean="0"/>
              <a:t>system </a:t>
            </a:r>
            <a:r>
              <a:rPr lang="en-US" dirty="0"/>
              <a:t>(RDBMS). They consist of fact tables linked to associated </a:t>
            </a:r>
            <a:r>
              <a:rPr lang="en-US" dirty="0" smtClean="0"/>
              <a:t>dimension </a:t>
            </a:r>
            <a:r>
              <a:rPr lang="en-US" dirty="0"/>
              <a:t>tables via primary/foreign key relationships. </a:t>
            </a:r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dirty="0"/>
              <a:t>online analytical </a:t>
            </a:r>
            <a:r>
              <a:rPr lang="en-US" dirty="0" smtClean="0"/>
              <a:t>processing. (</a:t>
            </a:r>
            <a:r>
              <a:rPr lang="en-US" dirty="0"/>
              <a:t>OLAP) cube is a dimensional structure implemented in a multidimensional database; </a:t>
            </a:r>
            <a:r>
              <a:rPr lang="en-US" dirty="0" smtClean="0"/>
              <a:t>it </a:t>
            </a:r>
            <a:r>
              <a:rPr lang="en-US" dirty="0"/>
              <a:t>can be equivalent in content to, or more often derived from, a relational star schema. </a:t>
            </a:r>
          </a:p>
          <a:p>
            <a:pPr lvl="1"/>
            <a:r>
              <a:rPr lang="en-US" dirty="0"/>
              <a:t>An OLAP cube contains dimensional attributes and facts, but it is accessed through </a:t>
            </a:r>
            <a:r>
              <a:rPr lang="en-US" dirty="0" smtClean="0"/>
              <a:t>languages </a:t>
            </a:r>
            <a:r>
              <a:rPr lang="en-US" dirty="0"/>
              <a:t>with more analytic capabilities than SQL, such as XMLA and MDX.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050"/>
          </a:xfrm>
        </p:spPr>
        <p:txBody>
          <a:bodyPr>
            <a:normAutofit/>
          </a:bodyPr>
          <a:lstStyle/>
          <a:p>
            <a:r>
              <a:rPr lang="en-US" sz="3600" dirty="0"/>
              <a:t>Fundamental </a:t>
            </a:r>
            <a:r>
              <a:rPr lang="en-US" sz="3600" dirty="0" smtClean="0"/>
              <a:t>Concepts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4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Graceful Extensions to Dimensional Models</a:t>
            </a:r>
            <a:r>
              <a:rPr lang="en-US" dirty="0"/>
              <a:t>. Dimensional  models are resilient when data relationships change. All the following </a:t>
            </a:r>
            <a:r>
              <a:rPr lang="en-US" dirty="0" smtClean="0"/>
              <a:t>changes </a:t>
            </a:r>
            <a:r>
              <a:rPr lang="en-US" dirty="0"/>
              <a:t>can be implemented without altering any existing BI query or </a:t>
            </a:r>
            <a:r>
              <a:rPr lang="en-US" dirty="0" smtClean="0"/>
              <a:t>application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dirty="0"/>
              <a:t>without any change in query results.</a:t>
            </a:r>
          </a:p>
          <a:p>
            <a:pPr lvl="1"/>
            <a:r>
              <a:rPr lang="en-US" dirty="0"/>
              <a:t>Facts consistent with the grain of an existing fact table can be added by </a:t>
            </a:r>
            <a:r>
              <a:rPr lang="en-US" dirty="0" smtClean="0"/>
              <a:t>creating </a:t>
            </a:r>
            <a:r>
              <a:rPr lang="en-US" dirty="0"/>
              <a:t>new columns.</a:t>
            </a:r>
          </a:p>
          <a:p>
            <a:pPr lvl="1"/>
            <a:r>
              <a:rPr lang="en-US" dirty="0"/>
              <a:t>Dimensions can be added to an existing fact table by creating new foreign key </a:t>
            </a:r>
            <a:r>
              <a:rPr lang="en-US" dirty="0" smtClean="0"/>
              <a:t>columns</a:t>
            </a:r>
            <a:r>
              <a:rPr lang="en-US" dirty="0"/>
              <a:t>, presuming they don’t alter the fact table’s grain.</a:t>
            </a:r>
          </a:p>
          <a:p>
            <a:pPr lvl="1"/>
            <a:r>
              <a:rPr lang="en-US" dirty="0"/>
              <a:t>Attributes can be added to an existing dimension table by creating new </a:t>
            </a:r>
            <a:r>
              <a:rPr lang="en-US" dirty="0" smtClean="0"/>
              <a:t>columns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grain of a fact table can be made more atomic by adding attributes to an </a:t>
            </a:r>
            <a:r>
              <a:rPr lang="en-US" dirty="0" smtClean="0"/>
              <a:t>existing </a:t>
            </a:r>
            <a:r>
              <a:rPr lang="en-US" dirty="0"/>
              <a:t>dimension table, and then restating the fact table at the lower grain, being </a:t>
            </a:r>
            <a:r>
              <a:rPr lang="en-US" dirty="0" smtClean="0"/>
              <a:t>careful </a:t>
            </a:r>
            <a:r>
              <a:rPr lang="en-US" dirty="0"/>
              <a:t>to preserve the existing column names in the fact and dimension tables.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050"/>
          </a:xfrm>
        </p:spPr>
        <p:txBody>
          <a:bodyPr>
            <a:normAutofit/>
          </a:bodyPr>
          <a:lstStyle/>
          <a:p>
            <a:r>
              <a:rPr lang="en-US" sz="3600" dirty="0"/>
              <a:t>Fundamental </a:t>
            </a:r>
            <a:r>
              <a:rPr lang="en-US" sz="3600" dirty="0" smtClean="0"/>
              <a:t>Concepts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3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8767</Words>
  <Application>Microsoft Office PowerPoint</Application>
  <PresentationFormat>Widescreen</PresentationFormat>
  <Paragraphs>417</Paragraphs>
  <Slides>72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6" baseType="lpstr">
      <vt:lpstr>Arial</vt:lpstr>
      <vt:lpstr>Calibri</vt:lpstr>
      <vt:lpstr>Calibri Light</vt:lpstr>
      <vt:lpstr>Office Theme</vt:lpstr>
      <vt:lpstr>Chapter 2  Kimball Dimensional Modeling Techniques Overview    IDS 521</vt:lpstr>
      <vt:lpstr>Fundamental Concepts</vt:lpstr>
      <vt:lpstr>Fundamental Concepts (continued)</vt:lpstr>
      <vt:lpstr>PowerPoint Presentation</vt:lpstr>
      <vt:lpstr>Fundamental Concepts (continued)</vt:lpstr>
      <vt:lpstr>Fundamental Concepts (continued)</vt:lpstr>
      <vt:lpstr>Fundamental Concepts (continued)</vt:lpstr>
      <vt:lpstr>Fundamental Concepts (continued)</vt:lpstr>
      <vt:lpstr>Fundamental Concepts (continued)</vt:lpstr>
      <vt:lpstr>Basic Fact Table Techniques</vt:lpstr>
      <vt:lpstr>Basic Fact Table Techniques (continued)</vt:lpstr>
      <vt:lpstr>Basic Fact Table Techniques (continued)</vt:lpstr>
      <vt:lpstr>Basic Fact Table Techniques (continued)</vt:lpstr>
      <vt:lpstr>Basic Fact Table Techniques (continued)</vt:lpstr>
      <vt:lpstr>Basic Fact Table Techniques (continued)</vt:lpstr>
      <vt:lpstr>Basic Fact Table Techniques (continued)</vt:lpstr>
      <vt:lpstr>Basic Fact Table Techniques (continued)</vt:lpstr>
      <vt:lpstr>Basic Fact Table Techniques (continued)</vt:lpstr>
      <vt:lpstr>Basic Dimension Table Techniques</vt:lpstr>
      <vt:lpstr>Basic Dimension Table Techniques (continued)</vt:lpstr>
      <vt:lpstr>Basic Dimension Table Techniques (continued)</vt:lpstr>
      <vt:lpstr>Basic Dimension Table Techniques (continued)</vt:lpstr>
      <vt:lpstr>Basic Dimension Table Techniques (continued)</vt:lpstr>
      <vt:lpstr>Basic Dimension Table Techniques (continued)</vt:lpstr>
      <vt:lpstr>Basic Dimension Table Techniques (continued)</vt:lpstr>
      <vt:lpstr>Basic Dimension Table Techniques (continued)</vt:lpstr>
      <vt:lpstr>Basic Dimension Table Techniques (continued)</vt:lpstr>
      <vt:lpstr>Basic Dimension Table Techniques (continued)</vt:lpstr>
      <vt:lpstr>Basic Dimension Table Techniques (continued)</vt:lpstr>
      <vt:lpstr>Integration via Conformed Dimensions</vt:lpstr>
      <vt:lpstr>Integration via Conformed Dimensions (continued)</vt:lpstr>
      <vt:lpstr>Integration via Conformed Dimensions (continued)</vt:lpstr>
      <vt:lpstr>Integration via Conformed Dimensions (continued)</vt:lpstr>
      <vt:lpstr>Integration via Conformed Dimensions (continued)</vt:lpstr>
      <vt:lpstr>Slowly Changing Dimension Attributes</vt:lpstr>
      <vt:lpstr>Slowly Changing Dimension Attributes (continued)</vt:lpstr>
      <vt:lpstr>Slowly Changing Dimension Attributes (continued)</vt:lpstr>
      <vt:lpstr>Slowly Changing Dimension Attributes (continued)</vt:lpstr>
      <vt:lpstr>Slowly Changing Dimension Attributes (continued)</vt:lpstr>
      <vt:lpstr>Slowly Changing Dimension Attributes (continued)</vt:lpstr>
      <vt:lpstr>Slowly Changing Dimension Attributes (continued)</vt:lpstr>
      <vt:lpstr>Dealing with Dimension Hierarchies</vt:lpstr>
      <vt:lpstr>Dealing with Dimension Hierarchies (continued)</vt:lpstr>
      <vt:lpstr>Dealing with Dimension Hierarchies (continued)</vt:lpstr>
      <vt:lpstr>Dealing with Dimension Hierarchies (continued)</vt:lpstr>
      <vt:lpstr>Advanced Fact Table Techniques</vt:lpstr>
      <vt:lpstr>Advanced Fact Table Techniques (continued)</vt:lpstr>
      <vt:lpstr>Advanced Fact Table Techniques (continued)</vt:lpstr>
      <vt:lpstr>Advanced Fact Table Techniques (continued)</vt:lpstr>
      <vt:lpstr>Advanced Fact Table Techniques (continued)</vt:lpstr>
      <vt:lpstr>Advanced Fact Table Techniques (continued)</vt:lpstr>
      <vt:lpstr>Advanced Fact Table Techniques (continued)</vt:lpstr>
      <vt:lpstr>Advanced Fact Table Techniques (continued)</vt:lpstr>
      <vt:lpstr>Advanced Fact Table Techniques (continued)</vt:lpstr>
      <vt:lpstr>Advanced Fact Table Techniques (continued)</vt:lpstr>
      <vt:lpstr>Advanced Fact Table Techniques (continued)</vt:lpstr>
      <vt:lpstr>Advanced Dimension Techniques</vt:lpstr>
      <vt:lpstr>Advanced Dimension Techniques (continued)</vt:lpstr>
      <vt:lpstr>Advanced Dimension Techniques (continued)</vt:lpstr>
      <vt:lpstr>Advanced Dimension Techniques (continued)</vt:lpstr>
      <vt:lpstr>Advanced Dimension Techniques (continued)</vt:lpstr>
      <vt:lpstr>Advanced Dimension Techniques (continued)</vt:lpstr>
      <vt:lpstr>Advanced Dimension Techniques (continued)</vt:lpstr>
      <vt:lpstr>Advanced Dimension Techniques (continued)</vt:lpstr>
      <vt:lpstr>Advanced Dimension Techniques (continued)</vt:lpstr>
      <vt:lpstr>Advanced Dimension Techniques (continued)</vt:lpstr>
      <vt:lpstr>Advanced Dimension Techniques (continued)</vt:lpstr>
      <vt:lpstr>Advanced Dimension Techniques (continued)</vt:lpstr>
      <vt:lpstr>Advanced Dimension Techniques (continued)</vt:lpstr>
      <vt:lpstr>Special Purpose Schemas</vt:lpstr>
      <vt:lpstr>Special Purpose Schemas (continued)</vt:lpstr>
      <vt:lpstr>Special Purpose Schemas (continued)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 Data Warehousing, Business Intelligence,  and Dimensional Modeling Primer</dc:title>
  <dc:creator>myultrabook</dc:creator>
  <cp:lastModifiedBy>myultrabook</cp:lastModifiedBy>
  <cp:revision>173</cp:revision>
  <dcterms:created xsi:type="dcterms:W3CDTF">2015-10-09T14:51:26Z</dcterms:created>
  <dcterms:modified xsi:type="dcterms:W3CDTF">2015-10-17T13:04:56Z</dcterms:modified>
</cp:coreProperties>
</file>