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8" r:id="rId3"/>
    <p:sldId id="259" r:id="rId4"/>
    <p:sldId id="260" r:id="rId5"/>
    <p:sldId id="261" r:id="rId6"/>
    <p:sldId id="272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70" r:id="rId16"/>
    <p:sldId id="273" r:id="rId17"/>
    <p:sldId id="274" r:id="rId18"/>
    <p:sldId id="269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B8DD6E-6503-0D49-BCCA-B101AC11A44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6B5C4EC-F7AA-B249-850F-3F46883F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83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68EB71A-C66E-AF49-B03C-34E361BDDD5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A4D6541-0E0C-CA4D-8E1E-EE509E9FC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802E-8D0D-6E4D-BACB-CE42C538F299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9784-73FC-AF46-A7F5-E97664E52543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8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9C9F-7DFF-3742-991E-D2C0309254D3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259C-194B-0645-9A35-AA74FE94DAD1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1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5FD8-9976-CD4E-BCFE-6E9948AF036F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4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1777-A5AA-E142-AADD-9C2EB625B95C}" type="datetime1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6AD9-03D5-2C46-9B41-3CCC99752709}" type="datetime1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F479F-2228-A141-8CA9-ED0C504D9CB4}" type="datetime1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9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BBC4-A7D4-824D-8146-D4FC45E0DD93}" type="datetime1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8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EE36-E34F-DB4F-B639-595A9F276069}" type="datetime1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2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0F39-CC59-5040-A6C1-D848AB10DACB}" type="datetime1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1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A166F-59C5-454B-90AC-3F893BCDB800}" type="datetime1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00835-BBCD-1145-857F-F67DE72E1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9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Ch. 4 Inventory</a:t>
            </a:r>
            <a:br>
              <a:rPr lang="en-US" dirty="0" smtClean="0"/>
            </a:br>
            <a:r>
              <a:rPr lang="en-US" sz="2800" b="1" dirty="0" smtClean="0"/>
              <a:t>from Kimball and Ross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IDS 521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D2A3-4A8C-8845-9954-F9AEC7D18C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53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Periodic Snapshot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48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Periodic 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Periodic (e.g. daily) snapshots of inventory</a:t>
            </a:r>
          </a:p>
          <a:p>
            <a:r>
              <a:rPr lang="en-US" dirty="0" smtClean="0"/>
              <a:t>Example: Daily inventory of each product in each store.</a:t>
            </a:r>
          </a:p>
          <a:p>
            <a:r>
              <a:rPr lang="en-US" dirty="0" smtClean="0"/>
              <a:t>Most common inventory schema.</a:t>
            </a:r>
          </a:p>
          <a:p>
            <a:r>
              <a:rPr lang="en-US" dirty="0" smtClean="0"/>
              <a:t>Good choice for long-running, continuously replenished inventory scenarios.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0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Schema: Store inventory periodic snapshot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990353"/>
            <a:ext cx="8514080" cy="267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25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Semi-additive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measures that record a static level are inherently non-additive across the date dimension</a:t>
            </a:r>
          </a:p>
          <a:p>
            <a:pPr lvl="1"/>
            <a:r>
              <a:rPr lang="en-US" dirty="0" smtClean="0"/>
              <a:t>inventory levels</a:t>
            </a:r>
          </a:p>
          <a:p>
            <a:pPr lvl="1"/>
            <a:r>
              <a:rPr lang="en-US" dirty="0" smtClean="0"/>
              <a:t>financial account balances</a:t>
            </a:r>
          </a:p>
          <a:p>
            <a:pPr lvl="1"/>
            <a:r>
              <a:rPr lang="en-US" dirty="0" smtClean="0"/>
              <a:t>intensity measures: e.g. room temperature</a:t>
            </a:r>
          </a:p>
          <a:p>
            <a:r>
              <a:rPr lang="en-US" dirty="0" smtClean="0"/>
              <a:t>Aggregate by averaging over the number of time periods (not just the number of rows)</a:t>
            </a:r>
          </a:p>
          <a:p>
            <a:r>
              <a:rPr lang="en-US" dirty="0" smtClean="0"/>
              <a:t>OLAP products allow you to define aggregation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0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Enhanced inventory periodic snapshot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310661"/>
            <a:ext cx="718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the fully additive measures: Quantity Sold, Inventory Dollar Value at Cost (of sold items), Inventory Dollar Value at Latest Selling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" y="1910467"/>
            <a:ext cx="8509000" cy="282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9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Accumulating Snapshot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0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Accumulating snapshot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Used for processes that have definite stages: clear beginning, end, and milestones that can be identified in between</a:t>
            </a:r>
          </a:p>
          <a:p>
            <a:endParaRPr lang="en-US" sz="2400" dirty="0" smtClean="0"/>
          </a:p>
          <a:p>
            <a:r>
              <a:rPr lang="en-US" sz="2400" dirty="0" smtClean="0"/>
              <a:t>Shows the elapsed time between milestones of a workflow or pipeline. </a:t>
            </a:r>
          </a:p>
          <a:p>
            <a:endParaRPr lang="en-US" sz="2400" dirty="0" smtClean="0"/>
          </a:p>
          <a:p>
            <a:r>
              <a:rPr lang="en-US" sz="2400" dirty="0" smtClean="0"/>
              <a:t>Need to reliably distinguish products received in one shipment from those received at a later time: e.g. a product serial number or lot number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7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Accumulating snapshot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" y="1292379"/>
            <a:ext cx="7655578" cy="503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05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accumulating snapshot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18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" y="1434707"/>
            <a:ext cx="8722360" cy="398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57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Accumulating snapshot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each stage in a process, revisit the rows to update them. </a:t>
            </a:r>
          </a:p>
          <a:p>
            <a:endParaRPr lang="en-US" dirty="0" smtClean="0"/>
          </a:p>
          <a:p>
            <a:r>
              <a:rPr lang="en-US" dirty="0" smtClean="0"/>
              <a:t>Updates force both facts and dimension foreign keys to change</a:t>
            </a:r>
          </a:p>
          <a:p>
            <a:pPr lvl="1"/>
            <a:r>
              <a:rPr lang="en-US" dirty="0" smtClean="0"/>
              <a:t>OLAP cubes need to be reprocessed with each update – this is problematic.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 in 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Representing organizational value chains</a:t>
            </a:r>
          </a:p>
          <a:p>
            <a:r>
              <a:rPr lang="en-US" dirty="0" smtClean="0"/>
              <a:t>Semi-additive facts</a:t>
            </a:r>
          </a:p>
          <a:p>
            <a:r>
              <a:rPr lang="en-US" dirty="0" smtClean="0"/>
              <a:t>Transactions, periodic snapshots and accumulating snapshots</a:t>
            </a:r>
          </a:p>
          <a:p>
            <a:r>
              <a:rPr lang="en-US" dirty="0" smtClean="0"/>
              <a:t>Bus architecture and bus matrix</a:t>
            </a:r>
          </a:p>
          <a:p>
            <a:r>
              <a:rPr lang="en-US" dirty="0" smtClean="0"/>
              <a:t>Opportunity/stakeholder matrix</a:t>
            </a:r>
          </a:p>
          <a:p>
            <a:r>
              <a:rPr lang="en-US" dirty="0" smtClean="0"/>
              <a:t>Conformed dimensions and facts</a:t>
            </a:r>
          </a:p>
          <a:p>
            <a:r>
              <a:rPr lang="en-US" dirty="0" smtClean="0"/>
              <a:t>Data governance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7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 table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400130"/>
            <a:ext cx="8417560" cy="39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94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chain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" y="1853358"/>
            <a:ext cx="8351520" cy="28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46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Bus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" y="1543196"/>
            <a:ext cx="7879080" cy="444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67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bus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34" y="1341438"/>
            <a:ext cx="6530277" cy="48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59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Opportunity/stakeholder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" y="1323563"/>
            <a:ext cx="5255898" cy="45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50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bus matrix mistakes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Departmental or overly encompassing rows</a:t>
            </a:r>
          </a:p>
          <a:p>
            <a:endParaRPr lang="en-US" dirty="0"/>
          </a:p>
          <a:p>
            <a:r>
              <a:rPr lang="en-US" dirty="0" smtClean="0"/>
              <a:t>Report-centric or too narrowly defined rows</a:t>
            </a:r>
          </a:p>
          <a:p>
            <a:endParaRPr lang="en-US" dirty="0"/>
          </a:p>
          <a:p>
            <a:r>
              <a:rPr lang="en-US" dirty="0" smtClean="0"/>
              <a:t>Overly generalized columns</a:t>
            </a:r>
          </a:p>
          <a:p>
            <a:endParaRPr lang="en-US" dirty="0"/>
          </a:p>
          <a:p>
            <a:r>
              <a:rPr lang="en-US" dirty="0" smtClean="0"/>
              <a:t>Separate columns for each level of a hierarchy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04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Drilling across fact tables with conformed dimension attributes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26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" y="2164366"/>
            <a:ext cx="8625840" cy="187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7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Identical conformed dimensions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46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840" y="91440"/>
            <a:ext cx="7934960" cy="1102360"/>
          </a:xfrm>
        </p:spPr>
        <p:txBody>
          <a:bodyPr>
            <a:noAutofit/>
          </a:bodyPr>
          <a:lstStyle/>
          <a:p>
            <a:r>
              <a:rPr lang="en-US" sz="3600" dirty="0" smtClean="0"/>
              <a:t>Shrunken rollup conformed dimensions with attribute subset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71" y="1447800"/>
            <a:ext cx="5250650" cy="533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7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Conforming dimension subsets at the same granularity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" y="1651102"/>
            <a:ext cx="6792340" cy="472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1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value chains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20" y="1548941"/>
            <a:ext cx="6924040" cy="47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71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Shrunken conformed dimensions on the bus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781567"/>
            <a:ext cx="8498840" cy="349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66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Importance of data governance and stewardship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Business-driven governance</a:t>
            </a:r>
          </a:p>
          <a:p>
            <a:pPr lvl="1"/>
            <a:r>
              <a:rPr lang="en-US" dirty="0" smtClean="0"/>
              <a:t>spearheaded by strong leaders</a:t>
            </a:r>
            <a:endParaRPr lang="en-US" dirty="0"/>
          </a:p>
          <a:p>
            <a:endParaRPr lang="en-US" sz="2800" dirty="0" smtClean="0"/>
          </a:p>
          <a:p>
            <a:r>
              <a:rPr lang="en-US" sz="2800" dirty="0" smtClean="0"/>
              <a:t>Difficult to get people in different corners of the business to agree on: common attribute names, definitions, values, etc…</a:t>
            </a:r>
          </a:p>
          <a:p>
            <a:endParaRPr lang="en-US" sz="2800" dirty="0"/>
          </a:p>
          <a:p>
            <a:r>
              <a:rPr lang="en-US" sz="2800" dirty="0" smtClean="0"/>
              <a:t>Shift away from </a:t>
            </a:r>
            <a:r>
              <a:rPr lang="en-US" sz="2800" dirty="0" err="1" smtClean="0"/>
              <a:t>compartementalized</a:t>
            </a:r>
            <a:r>
              <a:rPr lang="en-US" sz="2800" dirty="0" smtClean="0"/>
              <a:t> environment to one where information is shared and leveraged across the organization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84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Conformed dimensions in the agile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Conformed dimensions allow a dimension table to be built and maintained once: quickly deliver new fact tables because associated dimension tables are ready. </a:t>
            </a:r>
          </a:p>
          <a:p>
            <a:endParaRPr lang="en-US" dirty="0"/>
          </a:p>
          <a:p>
            <a:r>
              <a:rPr lang="en-US" dirty="0" smtClean="0"/>
              <a:t>Impossible to get full agreement on conformed dimensions</a:t>
            </a:r>
          </a:p>
          <a:p>
            <a:pPr lvl="1"/>
            <a:r>
              <a:rPr lang="en-US" dirty="0" smtClean="0"/>
              <a:t>At least, identify a subset of attributes that have meaning across the enterprise.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79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Periodic snapshots for long-running, continuously replenished inventory scenarios</a:t>
            </a:r>
          </a:p>
          <a:p>
            <a:endParaRPr lang="en-US" dirty="0"/>
          </a:p>
          <a:p>
            <a:r>
              <a:rPr lang="en-US" dirty="0" smtClean="0"/>
              <a:t>Accumulating snapshot for finite inventory pipeline situations with clear milestones</a:t>
            </a:r>
          </a:p>
          <a:p>
            <a:endParaRPr lang="en-US" dirty="0"/>
          </a:p>
          <a:p>
            <a:r>
              <a:rPr lang="en-US" dirty="0" smtClean="0"/>
              <a:t>Each business process of value chain translates to a row in the bus matrix, and also, a dimensional model</a:t>
            </a:r>
          </a:p>
          <a:p>
            <a:endParaRPr lang="en-US" dirty="0"/>
          </a:p>
          <a:p>
            <a:r>
              <a:rPr lang="en-US" dirty="0" smtClean="0"/>
              <a:t>Importance of enterprise bus architecture for building an integrated DW/BI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5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value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Operational source systems produce transactions or snapshots at each step</a:t>
            </a:r>
          </a:p>
          <a:p>
            <a:endParaRPr lang="en-US" sz="2400" dirty="0" smtClean="0"/>
          </a:p>
          <a:p>
            <a:r>
              <a:rPr lang="en-US" sz="2400" dirty="0" smtClean="0"/>
              <a:t>Most DW/BI systems aim to monitor performance </a:t>
            </a:r>
          </a:p>
          <a:p>
            <a:endParaRPr lang="en-US" sz="2400" dirty="0" smtClean="0"/>
          </a:p>
          <a:p>
            <a:r>
              <a:rPr lang="en-US" sz="2400" dirty="0" smtClean="0"/>
              <a:t>Each process produces unique metrics, at unique time intervals, with unique granularity and dimensionality:</a:t>
            </a:r>
          </a:p>
          <a:p>
            <a:pPr lvl="1"/>
            <a:r>
              <a:rPr lang="en-US" sz="2400" dirty="0" smtClean="0"/>
              <a:t>One or more fact tables for each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1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</a:p>
          <a:p>
            <a:endParaRPr lang="en-US" dirty="0" smtClean="0"/>
          </a:p>
          <a:p>
            <a:r>
              <a:rPr lang="en-US" dirty="0" smtClean="0"/>
              <a:t>Periodic snapshots</a:t>
            </a:r>
          </a:p>
          <a:p>
            <a:endParaRPr lang="en-US" dirty="0" smtClean="0"/>
          </a:p>
          <a:p>
            <a:r>
              <a:rPr lang="en-US" dirty="0" smtClean="0"/>
              <a:t>Accumulating snapshots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2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0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Receive product</a:t>
            </a:r>
          </a:p>
          <a:p>
            <a:r>
              <a:rPr lang="en-US" dirty="0" smtClean="0"/>
              <a:t>Place product into inspection hold</a:t>
            </a:r>
          </a:p>
          <a:p>
            <a:r>
              <a:rPr lang="en-US" dirty="0" smtClean="0"/>
              <a:t>Release product from inspection hold</a:t>
            </a:r>
          </a:p>
          <a:p>
            <a:r>
              <a:rPr lang="en-US" dirty="0" smtClean="0"/>
              <a:t>Return product to vendor due to inspection failure</a:t>
            </a:r>
          </a:p>
          <a:p>
            <a:r>
              <a:rPr lang="en-US" dirty="0" smtClean="0"/>
              <a:t>Place product in bin/ pick from bin</a:t>
            </a:r>
          </a:p>
          <a:p>
            <a:r>
              <a:rPr lang="en-US" dirty="0" smtClean="0"/>
              <a:t>Package product for shipment</a:t>
            </a:r>
          </a:p>
          <a:p>
            <a:r>
              <a:rPr lang="en-US" dirty="0" smtClean="0"/>
              <a:t>Ship to consumer</a:t>
            </a:r>
          </a:p>
          <a:p>
            <a:r>
              <a:rPr lang="en-US" dirty="0" smtClean="0"/>
              <a:t>etc…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7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Warehouse inventory transaction model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" y="1560900"/>
            <a:ext cx="8407400" cy="407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8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model: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Measures frequency and timing of specific transaction types</a:t>
            </a:r>
          </a:p>
          <a:p>
            <a:pPr lvl="1"/>
            <a:r>
              <a:rPr lang="en-US" dirty="0" smtClean="0"/>
              <a:t>More granular (detailed) than inventory snapshot models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Cumbersome and impractical for broad analysis across: dates, products, warehouses, or vendors.</a:t>
            </a:r>
          </a:p>
          <a:p>
            <a:pPr lvl="1"/>
            <a:r>
              <a:rPr lang="en-US" dirty="0" smtClean="0"/>
              <a:t>Hard to get a cumulative view of a process.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0835-BBCD-1145-857F-F67DE72E1D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3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694</Words>
  <Application>Microsoft Office PowerPoint</Application>
  <PresentationFormat>On-screen Show (4:3)</PresentationFormat>
  <Paragraphs>143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Ch. 4 Inventory from Kimball and Ross</vt:lpstr>
      <vt:lpstr>Key concepts in this chapter</vt:lpstr>
      <vt:lpstr>Organizational value chains</vt:lpstr>
      <vt:lpstr>Organizational value chains</vt:lpstr>
      <vt:lpstr>Inventory Models</vt:lpstr>
      <vt:lpstr>Transactions model</vt:lpstr>
      <vt:lpstr>Transactions list</vt:lpstr>
      <vt:lpstr>Warehouse inventory transaction model</vt:lpstr>
      <vt:lpstr>Transaction model: Pros and Cons</vt:lpstr>
      <vt:lpstr>Inventory Periodic Snapshot</vt:lpstr>
      <vt:lpstr>Inventory Periodic Snapshot</vt:lpstr>
      <vt:lpstr>Schema: Store inventory periodic snapshot</vt:lpstr>
      <vt:lpstr>Semi-additive facts</vt:lpstr>
      <vt:lpstr>Enhanced inventory periodic snapshot</vt:lpstr>
      <vt:lpstr>Inventory Accumulating Snapshot</vt:lpstr>
      <vt:lpstr>Accumulating snapshot</vt:lpstr>
      <vt:lpstr>Accumulating snapshot model</vt:lpstr>
      <vt:lpstr>Inventory accumulating snapshot</vt:lpstr>
      <vt:lpstr>Accumulating snapshot</vt:lpstr>
      <vt:lpstr>Fact table comparisons</vt:lpstr>
      <vt:lpstr>Value chain integration</vt:lpstr>
      <vt:lpstr>Enterprise Bus Architecture</vt:lpstr>
      <vt:lpstr>Enterprise bus matrix</vt:lpstr>
      <vt:lpstr>Opportunity/stakeholder matrix</vt:lpstr>
      <vt:lpstr>Common bus matrix mistakes</vt:lpstr>
      <vt:lpstr>Drilling across fact tables with conformed dimension attributes</vt:lpstr>
      <vt:lpstr>Identical conformed dimensions</vt:lpstr>
      <vt:lpstr>Shrunken rollup conformed dimensions with attribute subset</vt:lpstr>
      <vt:lpstr>Conforming dimension subsets at the same granularity</vt:lpstr>
      <vt:lpstr>Shrunken conformed dimensions on the bus matrix</vt:lpstr>
      <vt:lpstr>Importance of data governance and stewardship</vt:lpstr>
      <vt:lpstr>Conformed dimensions in the agile age</vt:lpstr>
      <vt:lpstr>Summary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 4 Inventory from Kimball and Ross</dc:title>
  <dc:creator>Ali Tafti</dc:creator>
  <cp:lastModifiedBy>myultrabook</cp:lastModifiedBy>
  <cp:revision>81</cp:revision>
  <cp:lastPrinted>2016-10-07T23:00:41Z</cp:lastPrinted>
  <dcterms:created xsi:type="dcterms:W3CDTF">2014-02-08T11:05:58Z</dcterms:created>
  <dcterms:modified xsi:type="dcterms:W3CDTF">2019-03-02T03:02:14Z</dcterms:modified>
</cp:coreProperties>
</file>