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handoutMasterIdLst>
    <p:handoutMasterId r:id="rId35"/>
  </p:handoutMasterIdLst>
  <p:sldIdLst>
    <p:sldId id="257" r:id="rId2"/>
    <p:sldId id="258" r:id="rId3"/>
    <p:sldId id="273" r:id="rId4"/>
    <p:sldId id="274" r:id="rId5"/>
    <p:sldId id="275" r:id="rId6"/>
    <p:sldId id="276" r:id="rId7"/>
    <p:sldId id="277" r:id="rId8"/>
    <p:sldId id="259" r:id="rId9"/>
    <p:sldId id="260" r:id="rId10"/>
    <p:sldId id="278" r:id="rId11"/>
    <p:sldId id="279" r:id="rId12"/>
    <p:sldId id="261" r:id="rId13"/>
    <p:sldId id="280" r:id="rId14"/>
    <p:sldId id="281" r:id="rId15"/>
    <p:sldId id="282" r:id="rId16"/>
    <p:sldId id="283" r:id="rId17"/>
    <p:sldId id="262" r:id="rId18"/>
    <p:sldId id="284" r:id="rId19"/>
    <p:sldId id="285" r:id="rId20"/>
    <p:sldId id="263" r:id="rId21"/>
    <p:sldId id="286" r:id="rId22"/>
    <p:sldId id="287" r:id="rId23"/>
    <p:sldId id="264" r:id="rId24"/>
    <p:sldId id="265" r:id="rId25"/>
    <p:sldId id="266" r:id="rId26"/>
    <p:sldId id="267" r:id="rId27"/>
    <p:sldId id="268" r:id="rId28"/>
    <p:sldId id="288" r:id="rId29"/>
    <p:sldId id="269" r:id="rId30"/>
    <p:sldId id="270" r:id="rId31"/>
    <p:sldId id="271" r:id="rId32"/>
    <p:sldId id="272" r:id="rId33"/>
  </p:sldIdLst>
  <p:sldSz cx="9144000" cy="6858000" type="screen4x3"/>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49" autoAdjust="0"/>
  </p:normalViewPr>
  <p:slideViewPr>
    <p:cSldViewPr snapToGrid="0" snapToObjects="1">
      <p:cViewPr varScale="1">
        <p:scale>
          <a:sx n="57" d="100"/>
          <a:sy n="57" d="100"/>
        </p:scale>
        <p:origin x="1550"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E70EA35F-5E1C-4FBB-9DB3-CC58DFD1BBCC}" type="datetimeFigureOut">
              <a:rPr lang="en-US" smtClean="0"/>
              <a:t>10/22/2016</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64755954-C84C-4A07-BE8E-E8345872BEF9}" type="slidenum">
              <a:rPr lang="en-US" smtClean="0"/>
              <a:t>‹#›</a:t>
            </a:fld>
            <a:endParaRPr lang="en-US"/>
          </a:p>
        </p:txBody>
      </p:sp>
    </p:spTree>
    <p:extLst>
      <p:ext uri="{BB962C8B-B14F-4D97-AF65-F5344CB8AC3E}">
        <p14:creationId xmlns:p14="http://schemas.microsoft.com/office/powerpoint/2010/main" val="160108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AE102D21-D32E-AE4C-9914-1C14D32D56B4}" type="datetimeFigureOut">
              <a:rPr lang="en-US" smtClean="0"/>
              <a:t>10/22/2016</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ABE45893-2BE7-9547-8073-FF003A3D7F80}" type="slidenum">
              <a:rPr lang="en-US" smtClean="0"/>
              <a:t>‹#›</a:t>
            </a:fld>
            <a:endParaRPr lang="en-US"/>
          </a:p>
        </p:txBody>
      </p:sp>
    </p:spTree>
    <p:extLst>
      <p:ext uri="{BB962C8B-B14F-4D97-AF65-F5344CB8AC3E}">
        <p14:creationId xmlns:p14="http://schemas.microsoft.com/office/powerpoint/2010/main" val="5851807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1</a:t>
            </a:fld>
            <a:endParaRPr lang="en-US"/>
          </a:p>
        </p:txBody>
      </p:sp>
    </p:spTree>
    <p:extLst>
      <p:ext uri="{BB962C8B-B14F-4D97-AF65-F5344CB8AC3E}">
        <p14:creationId xmlns:p14="http://schemas.microsoft.com/office/powerpoint/2010/main" val="2372333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10</a:t>
            </a:fld>
            <a:endParaRPr lang="en-US"/>
          </a:p>
        </p:txBody>
      </p:sp>
    </p:spTree>
    <p:extLst>
      <p:ext uri="{BB962C8B-B14F-4D97-AF65-F5344CB8AC3E}">
        <p14:creationId xmlns:p14="http://schemas.microsoft.com/office/powerpoint/2010/main" val="1556845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11</a:t>
            </a:fld>
            <a:endParaRPr lang="en-US"/>
          </a:p>
        </p:txBody>
      </p:sp>
    </p:spTree>
    <p:extLst>
      <p:ext uri="{BB962C8B-B14F-4D97-AF65-F5344CB8AC3E}">
        <p14:creationId xmlns:p14="http://schemas.microsoft.com/office/powerpoint/2010/main" val="1229575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grain of the fact table is one row for every general ledger journal entry transaction.</a:t>
            </a:r>
          </a:p>
          <a:p>
            <a:r>
              <a:rPr lang="en-US" dirty="0" smtClean="0"/>
              <a:t>The journal entry number is a degenerate dimension with no linkage to an associated dimension table. </a:t>
            </a:r>
          </a:p>
          <a:p>
            <a:r>
              <a:rPr lang="en-US" dirty="0" smtClean="0"/>
              <a:t>If the journal entry numbers from the source are ordered, then this degenerate dimension can be used to order the journal entries because the calendar date dimension on this fact table is too coarse to provide this sorting. </a:t>
            </a:r>
          </a:p>
          <a:p>
            <a:r>
              <a:rPr lang="en-US" dirty="0" smtClean="0"/>
              <a:t>If the journal entry numbers do not easily support the sort, then an effective date/time stamp must be added to the fact table. </a:t>
            </a:r>
          </a:p>
          <a:p>
            <a:r>
              <a:rPr lang="en-US" dirty="0" smtClean="0"/>
              <a:t>Each row in the journal entry fact table is identiﬁed as either a credit or a debit. The debit/credit indicator takes on two, and only two, values.</a:t>
            </a:r>
          </a:p>
        </p:txBody>
      </p:sp>
      <p:sp>
        <p:nvSpPr>
          <p:cNvPr id="4" name="Slide Number Placeholder 3"/>
          <p:cNvSpPr>
            <a:spLocks noGrp="1"/>
          </p:cNvSpPr>
          <p:nvPr>
            <p:ph type="sldNum" sz="quarter" idx="10"/>
          </p:nvPr>
        </p:nvSpPr>
        <p:spPr/>
        <p:txBody>
          <a:bodyPr/>
          <a:lstStyle/>
          <a:p>
            <a:fld id="{ABE45893-2BE7-9547-8073-FF003A3D7F80}" type="slidenum">
              <a:rPr lang="en-US" smtClean="0"/>
              <a:t>12</a:t>
            </a:fld>
            <a:endParaRPr lang="en-US"/>
          </a:p>
        </p:txBody>
      </p:sp>
    </p:spTree>
    <p:extLst>
      <p:ext uri="{BB962C8B-B14F-4D97-AF65-F5344CB8AC3E}">
        <p14:creationId xmlns:p14="http://schemas.microsoft.com/office/powerpoint/2010/main" val="4197679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13</a:t>
            </a:fld>
            <a:endParaRPr lang="en-US"/>
          </a:p>
        </p:txBody>
      </p:sp>
    </p:spTree>
    <p:extLst>
      <p:ext uri="{BB962C8B-B14F-4D97-AF65-F5344CB8AC3E}">
        <p14:creationId xmlns:p14="http://schemas.microsoft.com/office/powerpoint/2010/main" val="2685502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14</a:t>
            </a:fld>
            <a:endParaRPr lang="en-US"/>
          </a:p>
        </p:txBody>
      </p:sp>
    </p:spTree>
    <p:extLst>
      <p:ext uri="{BB962C8B-B14F-4D97-AF65-F5344CB8AC3E}">
        <p14:creationId xmlns:p14="http://schemas.microsoft.com/office/powerpoint/2010/main" val="2823320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15</a:t>
            </a:fld>
            <a:endParaRPr lang="en-US"/>
          </a:p>
        </p:txBody>
      </p:sp>
    </p:spTree>
    <p:extLst>
      <p:ext uri="{BB962C8B-B14F-4D97-AF65-F5344CB8AC3E}">
        <p14:creationId xmlns:p14="http://schemas.microsoft.com/office/powerpoint/2010/main" val="463207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16</a:t>
            </a:fld>
            <a:endParaRPr lang="en-US"/>
          </a:p>
        </p:txBody>
      </p:sp>
    </p:spTree>
    <p:extLst>
      <p:ext uri="{BB962C8B-B14F-4D97-AF65-F5344CB8AC3E}">
        <p14:creationId xmlns:p14="http://schemas.microsoft.com/office/powerpoint/2010/main" val="492166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17</a:t>
            </a:fld>
            <a:endParaRPr lang="en-US"/>
          </a:p>
        </p:txBody>
      </p:sp>
    </p:spTree>
    <p:extLst>
      <p:ext uri="{BB962C8B-B14F-4D97-AF65-F5344CB8AC3E}">
        <p14:creationId xmlns:p14="http://schemas.microsoft.com/office/powerpoint/2010/main" val="55293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18</a:t>
            </a:fld>
            <a:endParaRPr lang="en-US"/>
          </a:p>
        </p:txBody>
      </p:sp>
    </p:spTree>
    <p:extLst>
      <p:ext uri="{BB962C8B-B14F-4D97-AF65-F5344CB8AC3E}">
        <p14:creationId xmlns:p14="http://schemas.microsoft.com/office/powerpoint/2010/main" val="3999612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19</a:t>
            </a:fld>
            <a:endParaRPr lang="en-US"/>
          </a:p>
        </p:txBody>
      </p:sp>
    </p:spTree>
    <p:extLst>
      <p:ext uri="{BB962C8B-B14F-4D97-AF65-F5344CB8AC3E}">
        <p14:creationId xmlns:p14="http://schemas.microsoft.com/office/powerpoint/2010/main" val="166357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2</a:t>
            </a:fld>
            <a:endParaRPr lang="en-US"/>
          </a:p>
        </p:txBody>
      </p:sp>
    </p:spTree>
    <p:extLst>
      <p:ext uri="{BB962C8B-B14F-4D97-AF65-F5344CB8AC3E}">
        <p14:creationId xmlns:p14="http://schemas.microsoft.com/office/powerpoint/2010/main" val="3236620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dimensional modeler, you can view the budgeting chain as a series of fact tables, as shown in Figure 7-5. This chain consists of a budget fact table, commitments fact table, and payments fact table, where there is a logical ﬂow that starts with a budget being established for each organization and each account. Then during the operational period, commitments are made against the budgets, and ﬁnally payments are made against those commitments.</a:t>
            </a:r>
          </a:p>
        </p:txBody>
      </p:sp>
      <p:sp>
        <p:nvSpPr>
          <p:cNvPr id="4" name="Slide Number Placeholder 3"/>
          <p:cNvSpPr>
            <a:spLocks noGrp="1"/>
          </p:cNvSpPr>
          <p:nvPr>
            <p:ph type="sldNum" sz="quarter" idx="10"/>
          </p:nvPr>
        </p:nvSpPr>
        <p:spPr/>
        <p:txBody>
          <a:bodyPr/>
          <a:lstStyle/>
          <a:p>
            <a:fld id="{ABE45893-2BE7-9547-8073-FF003A3D7F80}" type="slidenum">
              <a:rPr lang="en-US" smtClean="0"/>
              <a:t>20</a:t>
            </a:fld>
            <a:endParaRPr lang="en-US"/>
          </a:p>
        </p:txBody>
      </p:sp>
    </p:spTree>
    <p:extLst>
      <p:ext uri="{BB962C8B-B14F-4D97-AF65-F5344CB8AC3E}">
        <p14:creationId xmlns:p14="http://schemas.microsoft.com/office/powerpoint/2010/main" val="92451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is the</a:t>
            </a:r>
            <a:r>
              <a:rPr lang="en-US" baseline="0" dirty="0" smtClean="0"/>
              <a:t> grain of the Budget Fact table? </a:t>
            </a:r>
            <a:r>
              <a:rPr lang="en-US" dirty="0" smtClean="0"/>
              <a:t>The net change of the budget line item in an organizational cost center that occurred during the month.</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possible complication regarding the account dimension is that sometimes a single budget line item impacts more than one G/L account. In that case, you would need to allocate the budget line to the individual G/L accounts. Because the grain of the budget fact table is by G/L account, a single budget line for a cost center may be represented as several rows in the fact table.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budget line item identiﬁes the purpose of the proposed spending, such as employee wages or office supplies.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effective month is the month during which the budget changes are posted. The ﬁrst entries for a given budget year would show the effective month when the budget is ﬁrst approved. If the budget is updated or modiﬁed as the budget year gets underway, the effective months would occur during the budget year. If you don’t adjust a budget throughout the year, then the only entries would be the ﬁrst ones when the budget is initially approved. This is what is meant when the grain is speciﬁed to be the net change. It’s critical that you understand this point, or you won’t understand what is in this budget fact table or how it’s used.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If the budget amount for a given budget line and account is modiﬁed during the year, an additional row is added to the budget fact table representing the net change. For example, if the original budget were $200,000, you might have another row in June for a $40,000 increase and then another in October for a negative $25,000 as you tighten your belt going into year-end.</a:t>
            </a:r>
          </a:p>
        </p:txBody>
      </p:sp>
      <p:sp>
        <p:nvSpPr>
          <p:cNvPr id="4" name="Slide Number Placeholder 3"/>
          <p:cNvSpPr>
            <a:spLocks noGrp="1"/>
          </p:cNvSpPr>
          <p:nvPr>
            <p:ph type="sldNum" sz="quarter" idx="10"/>
          </p:nvPr>
        </p:nvSpPr>
        <p:spPr/>
        <p:txBody>
          <a:bodyPr/>
          <a:lstStyle/>
          <a:p>
            <a:fld id="{ABE45893-2BE7-9547-8073-FF003A3D7F80}" type="slidenum">
              <a:rPr lang="en-US" smtClean="0"/>
              <a:t>21</a:t>
            </a:fld>
            <a:endParaRPr lang="en-US"/>
          </a:p>
        </p:txBody>
      </p:sp>
    </p:spTree>
    <p:extLst>
      <p:ext uri="{BB962C8B-B14F-4D97-AF65-F5344CB8AC3E}">
        <p14:creationId xmlns:p14="http://schemas.microsoft.com/office/powerpoint/2010/main" val="331609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22</a:t>
            </a:fld>
            <a:endParaRPr lang="en-US"/>
          </a:p>
        </p:txBody>
      </p:sp>
    </p:spTree>
    <p:extLst>
      <p:ext uri="{BB962C8B-B14F-4D97-AF65-F5344CB8AC3E}">
        <p14:creationId xmlns:p14="http://schemas.microsoft.com/office/powerpoint/2010/main" val="2886501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23</a:t>
            </a:fld>
            <a:endParaRPr lang="en-US"/>
          </a:p>
        </p:txBody>
      </p:sp>
    </p:spTree>
    <p:extLst>
      <p:ext uri="{BB962C8B-B14F-4D97-AF65-F5344CB8AC3E}">
        <p14:creationId xmlns:p14="http://schemas.microsoft.com/office/powerpoint/2010/main" val="3293866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24</a:t>
            </a:fld>
            <a:endParaRPr lang="en-US"/>
          </a:p>
        </p:txBody>
      </p:sp>
    </p:spTree>
    <p:extLst>
      <p:ext uri="{BB962C8B-B14F-4D97-AF65-F5344CB8AC3E}">
        <p14:creationId xmlns:p14="http://schemas.microsoft.com/office/powerpoint/2010/main" val="1827853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25</a:t>
            </a:fld>
            <a:endParaRPr lang="en-US"/>
          </a:p>
        </p:txBody>
      </p:sp>
    </p:spTree>
    <p:extLst>
      <p:ext uri="{BB962C8B-B14F-4D97-AF65-F5344CB8AC3E}">
        <p14:creationId xmlns:p14="http://schemas.microsoft.com/office/powerpoint/2010/main" val="376062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26</a:t>
            </a:fld>
            <a:endParaRPr lang="en-US"/>
          </a:p>
        </p:txBody>
      </p:sp>
    </p:spTree>
    <p:extLst>
      <p:ext uri="{BB962C8B-B14F-4D97-AF65-F5344CB8AC3E}">
        <p14:creationId xmlns:p14="http://schemas.microsoft.com/office/powerpoint/2010/main" val="3596645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27</a:t>
            </a:fld>
            <a:endParaRPr lang="en-US"/>
          </a:p>
        </p:txBody>
      </p:sp>
    </p:spTree>
    <p:extLst>
      <p:ext uri="{BB962C8B-B14F-4D97-AF65-F5344CB8AC3E}">
        <p14:creationId xmlns:p14="http://schemas.microsoft.com/office/powerpoint/2010/main" val="1266438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28</a:t>
            </a:fld>
            <a:endParaRPr lang="en-US"/>
          </a:p>
        </p:txBody>
      </p:sp>
    </p:spTree>
    <p:extLst>
      <p:ext uri="{BB962C8B-B14F-4D97-AF65-F5344CB8AC3E}">
        <p14:creationId xmlns:p14="http://schemas.microsoft.com/office/powerpoint/2010/main" val="30712946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constrain the organization dimension table to a single row, you can join the dimension table to the map table to the fact table, as shown in Figure 7-12. For example, if you constrain the organization table to node number 1 and simply fetch an additive fact from the fact table, you get 13 hits on the fact table, which traverses the entire tree in a single query. If you perform the same query except constrain the map table lowest child ﬂag to true, then you fetch only the additive fact from the six leaf nodes, numbers 3, 5, 6, 8, 11, 12, and 13.</a:t>
            </a:r>
          </a:p>
        </p:txBody>
      </p:sp>
      <p:sp>
        <p:nvSpPr>
          <p:cNvPr id="4" name="Slide Number Placeholder 3"/>
          <p:cNvSpPr>
            <a:spLocks noGrp="1"/>
          </p:cNvSpPr>
          <p:nvPr>
            <p:ph type="sldNum" sz="quarter" idx="10"/>
          </p:nvPr>
        </p:nvSpPr>
        <p:spPr/>
        <p:txBody>
          <a:bodyPr/>
          <a:lstStyle/>
          <a:p>
            <a:fld id="{ABE45893-2BE7-9547-8073-FF003A3D7F80}" type="slidenum">
              <a:rPr lang="en-US" smtClean="0"/>
              <a:t>29</a:t>
            </a:fld>
            <a:endParaRPr lang="en-US"/>
          </a:p>
        </p:txBody>
      </p:sp>
    </p:spTree>
    <p:extLst>
      <p:ext uri="{BB962C8B-B14F-4D97-AF65-F5344CB8AC3E}">
        <p14:creationId xmlns:p14="http://schemas.microsoft.com/office/powerpoint/2010/main" val="3994134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3</a:t>
            </a:fld>
            <a:endParaRPr lang="en-US"/>
          </a:p>
        </p:txBody>
      </p:sp>
    </p:spTree>
    <p:extLst>
      <p:ext uri="{BB962C8B-B14F-4D97-AF65-F5344CB8AC3E}">
        <p14:creationId xmlns:p14="http://schemas.microsoft.com/office/powerpoint/2010/main" val="1362423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30</a:t>
            </a:fld>
            <a:endParaRPr lang="en-US"/>
          </a:p>
        </p:txBody>
      </p:sp>
    </p:spTree>
    <p:extLst>
      <p:ext uri="{BB962C8B-B14F-4D97-AF65-F5344CB8AC3E}">
        <p14:creationId xmlns:p14="http://schemas.microsoft.com/office/powerpoint/2010/main" val="3563915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31</a:t>
            </a:fld>
            <a:endParaRPr lang="en-US"/>
          </a:p>
        </p:txBody>
      </p:sp>
    </p:spTree>
    <p:extLst>
      <p:ext uri="{BB962C8B-B14F-4D97-AF65-F5344CB8AC3E}">
        <p14:creationId xmlns:p14="http://schemas.microsoft.com/office/powerpoint/2010/main" val="21054460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32</a:t>
            </a:fld>
            <a:endParaRPr lang="en-US"/>
          </a:p>
        </p:txBody>
      </p:sp>
    </p:spTree>
    <p:extLst>
      <p:ext uri="{BB962C8B-B14F-4D97-AF65-F5344CB8AC3E}">
        <p14:creationId xmlns:p14="http://schemas.microsoft.com/office/powerpoint/2010/main" val="1168196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4</a:t>
            </a:fld>
            <a:endParaRPr lang="en-US"/>
          </a:p>
        </p:txBody>
      </p:sp>
    </p:spTree>
    <p:extLst>
      <p:ext uri="{BB962C8B-B14F-4D97-AF65-F5344CB8AC3E}">
        <p14:creationId xmlns:p14="http://schemas.microsoft.com/office/powerpoint/2010/main" val="2680378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5</a:t>
            </a:fld>
            <a:endParaRPr lang="en-US"/>
          </a:p>
        </p:txBody>
      </p:sp>
    </p:spTree>
    <p:extLst>
      <p:ext uri="{BB962C8B-B14F-4D97-AF65-F5344CB8AC3E}">
        <p14:creationId xmlns:p14="http://schemas.microsoft.com/office/powerpoint/2010/main" val="129866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6</a:t>
            </a:fld>
            <a:endParaRPr lang="en-US"/>
          </a:p>
        </p:txBody>
      </p:sp>
    </p:spTree>
    <p:extLst>
      <p:ext uri="{BB962C8B-B14F-4D97-AF65-F5344CB8AC3E}">
        <p14:creationId xmlns:p14="http://schemas.microsoft.com/office/powerpoint/2010/main" val="763037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45893-2BE7-9547-8073-FF003A3D7F80}" type="slidenum">
              <a:rPr lang="en-US" smtClean="0"/>
              <a:t>7</a:t>
            </a:fld>
            <a:endParaRPr lang="en-US"/>
          </a:p>
        </p:txBody>
      </p:sp>
    </p:spTree>
    <p:extLst>
      <p:ext uri="{BB962C8B-B14F-4D97-AF65-F5344CB8AC3E}">
        <p14:creationId xmlns:p14="http://schemas.microsoft.com/office/powerpoint/2010/main" val="3491017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dimensions associated with accounting processes, such as the general ledger account or organizational cost center, are frequently used solely by these </a:t>
            </a:r>
          </a:p>
          <a:p>
            <a:r>
              <a:rPr lang="en-US" dirty="0" smtClean="0"/>
              <a:t>processes, unlike the core customer, product, and employee dimensions which are used repeatedly across many diverse business processes.</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8</a:t>
            </a:fld>
            <a:endParaRPr lang="en-US"/>
          </a:p>
        </p:txBody>
      </p:sp>
    </p:spTree>
    <p:extLst>
      <p:ext uri="{BB962C8B-B14F-4D97-AF65-F5344CB8AC3E}">
        <p14:creationId xmlns:p14="http://schemas.microsoft.com/office/powerpoint/2010/main" val="2631375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 grain of the Fact table? One</a:t>
            </a:r>
            <a:r>
              <a:rPr lang="en-US" baseline="0" dirty="0" smtClean="0"/>
              <a:t> row per accounting period for the most granular level in the general ledger’s chart of accounts.</a:t>
            </a:r>
          </a:p>
          <a:p>
            <a:r>
              <a:rPr lang="en-US" dirty="0" smtClean="0"/>
              <a:t>-The general ledger account balances at the end of each accounting period would be very useful for many kinds of ﬁnancial analyses, such as account rankings, trending patterns, and period-to-period comparisons.</a:t>
            </a:r>
          </a:p>
          <a:p>
            <a:r>
              <a:rPr lang="en-US" dirty="0" smtClean="0"/>
              <a:t>-In this snapshot fact table, the balance amount is a semi-additive fact. Although the balance doesn’t represent G/L activity, we include the fact in the design because it is so useful. Otherwise, you would need to go back to the beginning of time to calculate an accurate end-of-period balance.</a:t>
            </a:r>
          </a:p>
          <a:p>
            <a:r>
              <a:rPr lang="en-US" dirty="0" smtClean="0"/>
              <a:t>-The ledger dimension is a convenient and intuitive dimension that enables multiple ledgers to be stored in the same fact table. However, every query that accesses this fact table must constrain the ledger dimension to a single value (for example, Final Approved Domestic Ledger) or the queries will double </a:t>
            </a:r>
          </a:p>
          <a:p>
            <a:r>
              <a:rPr lang="en-US" dirty="0" smtClean="0"/>
              <a:t>count values from the various ledgers in this table. The best way to deploy this schema is to release separate views to the business users with the ledger dimension pre-constrained to a single value.</a:t>
            </a:r>
          </a:p>
        </p:txBody>
      </p:sp>
      <p:sp>
        <p:nvSpPr>
          <p:cNvPr id="4" name="Slide Number Placeholder 3"/>
          <p:cNvSpPr>
            <a:spLocks noGrp="1"/>
          </p:cNvSpPr>
          <p:nvPr>
            <p:ph type="sldNum" sz="quarter" idx="10"/>
          </p:nvPr>
        </p:nvSpPr>
        <p:spPr/>
        <p:txBody>
          <a:bodyPr/>
          <a:lstStyle/>
          <a:p>
            <a:fld id="{ABE45893-2BE7-9547-8073-FF003A3D7F80}" type="slidenum">
              <a:rPr lang="en-US" smtClean="0"/>
              <a:t>9</a:t>
            </a:fld>
            <a:endParaRPr lang="en-US"/>
          </a:p>
        </p:txBody>
      </p:sp>
    </p:spTree>
    <p:extLst>
      <p:ext uri="{BB962C8B-B14F-4D97-AF65-F5344CB8AC3E}">
        <p14:creationId xmlns:p14="http://schemas.microsoft.com/office/powerpoint/2010/main" val="3298052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E8B912-E753-774A-9C9F-69B086F427FE}"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3729557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E8B912-E753-774A-9C9F-69B086F427FE}"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1165873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E8B912-E753-774A-9C9F-69B086F427FE}"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110257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E8B912-E753-774A-9C9F-69B086F427FE}"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2658232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E8B912-E753-774A-9C9F-69B086F427FE}"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776115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E8B912-E753-774A-9C9F-69B086F427FE}" type="datetimeFigureOut">
              <a:rPr lang="en-US" smtClean="0"/>
              <a:t>10/22/2016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9763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E8B912-E753-774A-9C9F-69B086F427FE}" type="datetimeFigureOut">
              <a:rPr lang="en-US" smtClean="0"/>
              <a:t>10/22/2016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3619337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E8B912-E753-774A-9C9F-69B086F427FE}" type="datetimeFigureOut">
              <a:rPr lang="en-US" smtClean="0"/>
              <a:t>10/22/2016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5960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8B912-E753-774A-9C9F-69B086F427FE}" type="datetimeFigureOut">
              <a:rPr lang="en-US" smtClean="0"/>
              <a:t>10/22/2016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331894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E8B912-E753-774A-9C9F-69B086F427FE}" type="datetimeFigureOut">
              <a:rPr lang="en-US" smtClean="0"/>
              <a:t>10/22/2016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267961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E8B912-E753-774A-9C9F-69B086F427FE}" type="datetimeFigureOut">
              <a:rPr lang="en-US" smtClean="0"/>
              <a:t>10/22/2016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3799928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8B912-E753-774A-9C9F-69B086F427FE}" type="datetimeFigureOut">
              <a:rPr lang="en-US" smtClean="0"/>
              <a:t>10/22/2016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C1D8A3-036D-9643-A7FE-049F0C3C18C4}" type="slidenum">
              <a:rPr lang="en-US" smtClean="0"/>
              <a:t>‹#›</a:t>
            </a:fld>
            <a:endParaRPr lang="en-US"/>
          </a:p>
        </p:txBody>
      </p:sp>
    </p:spTree>
    <p:extLst>
      <p:ext uri="{BB962C8B-B14F-4D97-AF65-F5344CB8AC3E}">
        <p14:creationId xmlns:p14="http://schemas.microsoft.com/office/powerpoint/2010/main" val="3193967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 7 Accounting</a:t>
            </a:r>
            <a:br>
              <a:rPr lang="en-US" dirty="0" smtClean="0"/>
            </a:br>
            <a:r>
              <a:rPr lang="en-US" sz="2400" b="1" dirty="0" smtClean="0"/>
              <a:t>from Kimball and Ross</a:t>
            </a:r>
            <a:endParaRPr lang="en-US" sz="2400" dirty="0"/>
          </a:p>
        </p:txBody>
      </p:sp>
      <p:sp>
        <p:nvSpPr>
          <p:cNvPr id="3" name="Subtitle 2"/>
          <p:cNvSpPr>
            <a:spLocks noGrp="1"/>
          </p:cNvSpPr>
          <p:nvPr>
            <p:ph type="subTitle" idx="1"/>
          </p:nvPr>
        </p:nvSpPr>
        <p:spPr/>
        <p:txBody>
          <a:bodyPr/>
          <a:lstStyle/>
          <a:p>
            <a:r>
              <a:rPr lang="en-US" dirty="0" smtClean="0"/>
              <a:t>IDS 521</a:t>
            </a:r>
            <a:endParaRPr lang="en-US" dirty="0"/>
          </a:p>
        </p:txBody>
      </p:sp>
    </p:spTree>
    <p:extLst>
      <p:ext uri="{BB962C8B-B14F-4D97-AF65-F5344CB8AC3E}">
        <p14:creationId xmlns:p14="http://schemas.microsoft.com/office/powerpoint/2010/main" val="2772323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542"/>
            <a:ext cx="8229600" cy="758096"/>
          </a:xfrm>
        </p:spPr>
        <p:txBody>
          <a:bodyPr>
            <a:normAutofit fontScale="90000"/>
          </a:bodyPr>
          <a:lstStyle/>
          <a:p>
            <a:r>
              <a:rPr lang="en-US" dirty="0" smtClean="0"/>
              <a:t>Year-to-Date Facts?</a:t>
            </a:r>
            <a:endParaRPr lang="en-US" dirty="0"/>
          </a:p>
        </p:txBody>
      </p:sp>
      <p:sp>
        <p:nvSpPr>
          <p:cNvPr id="3" name="Content Placeholder 2"/>
          <p:cNvSpPr>
            <a:spLocks noGrp="1"/>
          </p:cNvSpPr>
          <p:nvPr>
            <p:ph idx="1"/>
          </p:nvPr>
        </p:nvSpPr>
        <p:spPr>
          <a:xfrm>
            <a:off x="457200" y="1065010"/>
            <a:ext cx="8229600" cy="5125702"/>
          </a:xfrm>
        </p:spPr>
        <p:txBody>
          <a:bodyPr>
            <a:normAutofit fontScale="92500" lnSpcReduction="10000"/>
          </a:bodyPr>
          <a:lstStyle/>
          <a:p>
            <a:r>
              <a:rPr lang="en-US" dirty="0"/>
              <a:t>Designers are often tempted to store “to-date” columns in fact tables. They </a:t>
            </a:r>
            <a:r>
              <a:rPr lang="en-US" dirty="0" smtClean="0"/>
              <a:t>think it </a:t>
            </a:r>
            <a:r>
              <a:rPr lang="en-US" dirty="0"/>
              <a:t>would be helpful to store quarter-to-date or year-to-date additive totals on each </a:t>
            </a:r>
            <a:r>
              <a:rPr lang="en-US" dirty="0" smtClean="0"/>
              <a:t>fact </a:t>
            </a:r>
            <a:r>
              <a:rPr lang="en-US" dirty="0"/>
              <a:t>row so they don’t need to calculate them</a:t>
            </a:r>
            <a:r>
              <a:rPr lang="en-US" dirty="0" smtClean="0"/>
              <a:t>.</a:t>
            </a:r>
          </a:p>
          <a:p>
            <a:r>
              <a:rPr lang="en-US" dirty="0" smtClean="0"/>
              <a:t>Remember </a:t>
            </a:r>
            <a:r>
              <a:rPr lang="en-US" dirty="0"/>
              <a:t>that numeric facts must </a:t>
            </a:r>
            <a:r>
              <a:rPr lang="en-US" dirty="0" smtClean="0"/>
              <a:t>be </a:t>
            </a:r>
            <a:r>
              <a:rPr lang="en-US" dirty="0"/>
              <a:t>consistent with the grain. To-date facts are not true to the grain and are fraught </a:t>
            </a:r>
            <a:r>
              <a:rPr lang="en-US" dirty="0" smtClean="0"/>
              <a:t>with </a:t>
            </a:r>
            <a:r>
              <a:rPr lang="en-US" dirty="0"/>
              <a:t>peril</a:t>
            </a:r>
            <a:r>
              <a:rPr lang="en-US" dirty="0" smtClean="0"/>
              <a:t>.</a:t>
            </a:r>
          </a:p>
          <a:p>
            <a:r>
              <a:rPr lang="en-US" dirty="0" smtClean="0"/>
              <a:t>When </a:t>
            </a:r>
            <a:r>
              <a:rPr lang="en-US" dirty="0"/>
              <a:t>fact rows are queried and summarized in arbitrary ways, these </a:t>
            </a:r>
            <a:r>
              <a:rPr lang="en-US" dirty="0" smtClean="0"/>
              <a:t>untrue-to-the-grain </a:t>
            </a:r>
            <a:r>
              <a:rPr lang="en-US" dirty="0"/>
              <a:t>facts produce nonsensical, overstated results</a:t>
            </a:r>
            <a:r>
              <a:rPr lang="en-US" dirty="0" smtClean="0"/>
              <a:t>.</a:t>
            </a:r>
            <a:endParaRPr lang="en-US" dirty="0"/>
          </a:p>
        </p:txBody>
      </p:sp>
    </p:spTree>
    <p:extLst>
      <p:ext uri="{BB962C8B-B14F-4D97-AF65-F5344CB8AC3E}">
        <p14:creationId xmlns:p14="http://schemas.microsoft.com/office/powerpoint/2010/main" val="1994822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542"/>
            <a:ext cx="8229600" cy="844157"/>
          </a:xfrm>
        </p:spPr>
        <p:txBody>
          <a:bodyPr/>
          <a:lstStyle/>
          <a:p>
            <a:r>
              <a:rPr lang="en-US" dirty="0" smtClean="0"/>
              <a:t>Multiple Currencies</a:t>
            </a:r>
            <a:endParaRPr lang="en-US" dirty="0"/>
          </a:p>
        </p:txBody>
      </p:sp>
      <p:sp>
        <p:nvSpPr>
          <p:cNvPr id="3" name="Content Placeholder 2"/>
          <p:cNvSpPr>
            <a:spLocks noGrp="1"/>
          </p:cNvSpPr>
          <p:nvPr>
            <p:ph idx="1"/>
          </p:nvPr>
        </p:nvSpPr>
        <p:spPr>
          <a:xfrm>
            <a:off x="457200" y="1097280"/>
            <a:ext cx="8229600" cy="5028883"/>
          </a:xfrm>
        </p:spPr>
        <p:txBody>
          <a:bodyPr>
            <a:normAutofit lnSpcReduction="10000"/>
          </a:bodyPr>
          <a:lstStyle/>
          <a:p>
            <a:r>
              <a:rPr lang="en-US" dirty="0"/>
              <a:t>If the general ledger consolidates data that has been captured in multiple </a:t>
            </a:r>
            <a:r>
              <a:rPr lang="en-US" dirty="0" smtClean="0"/>
              <a:t>currencies</a:t>
            </a:r>
            <a:r>
              <a:rPr lang="en-US" dirty="0"/>
              <a:t>, you would handle it much as we discussed in </a:t>
            </a:r>
            <a:r>
              <a:rPr lang="en-US" dirty="0" smtClean="0"/>
              <a:t>Order Management (see Chapter 6):</a:t>
            </a:r>
            <a:endParaRPr lang="en-US" dirty="0"/>
          </a:p>
          <a:p>
            <a:pPr lvl="1"/>
            <a:r>
              <a:rPr lang="en-US" dirty="0" smtClean="0"/>
              <a:t>Represent </a:t>
            </a:r>
            <a:r>
              <a:rPr lang="en-US" dirty="0"/>
              <a:t>the facts both in terms of the </a:t>
            </a:r>
            <a:r>
              <a:rPr lang="en-US" dirty="0" smtClean="0"/>
              <a:t>local </a:t>
            </a:r>
            <a:r>
              <a:rPr lang="en-US" dirty="0"/>
              <a:t>currency, as well as a standardized corporate currency</a:t>
            </a:r>
            <a:r>
              <a:rPr lang="en-US" dirty="0" smtClean="0"/>
              <a:t>.</a:t>
            </a:r>
          </a:p>
          <a:p>
            <a:pPr lvl="1"/>
            <a:r>
              <a:rPr lang="en-US" dirty="0" smtClean="0"/>
              <a:t>Each fact </a:t>
            </a:r>
            <a:r>
              <a:rPr lang="en-US" dirty="0"/>
              <a:t>table row would represent one set of fact amounts expressed in local </a:t>
            </a:r>
            <a:r>
              <a:rPr lang="en-US" dirty="0" smtClean="0"/>
              <a:t>currency and </a:t>
            </a:r>
            <a:r>
              <a:rPr lang="en-US" dirty="0"/>
              <a:t>a separate set of fact amounts on the same row expressed in the equivalent </a:t>
            </a:r>
            <a:r>
              <a:rPr lang="en-US" dirty="0" smtClean="0"/>
              <a:t>corporate </a:t>
            </a:r>
            <a:r>
              <a:rPr lang="en-US" dirty="0"/>
              <a:t>currency</a:t>
            </a:r>
            <a:r>
              <a:rPr lang="en-US" dirty="0" smtClean="0"/>
              <a:t>.</a:t>
            </a:r>
            <a:endParaRPr lang="en-US" dirty="0"/>
          </a:p>
        </p:txBody>
      </p:sp>
    </p:spTree>
    <p:extLst>
      <p:ext uri="{BB962C8B-B14F-4D97-AF65-F5344CB8AC3E}">
        <p14:creationId xmlns:p14="http://schemas.microsoft.com/office/powerpoint/2010/main" val="4162693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Journal Transactions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5333" y="1934995"/>
            <a:ext cx="7933333" cy="3142614"/>
          </a:xfrm>
        </p:spPr>
      </p:pic>
    </p:spTree>
    <p:extLst>
      <p:ext uri="{BB962C8B-B14F-4D97-AF65-F5344CB8AC3E}">
        <p14:creationId xmlns:p14="http://schemas.microsoft.com/office/powerpoint/2010/main" val="17314610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268"/>
            <a:ext cx="8229600" cy="661277"/>
          </a:xfrm>
        </p:spPr>
        <p:txBody>
          <a:bodyPr>
            <a:normAutofit fontScale="90000"/>
          </a:bodyPr>
          <a:lstStyle/>
          <a:p>
            <a:r>
              <a:rPr lang="en-US" dirty="0" smtClean="0"/>
              <a:t>Multiple Fiscal Accounting Calendars</a:t>
            </a:r>
            <a:endParaRPr lang="en-US" dirty="0"/>
          </a:p>
        </p:txBody>
      </p:sp>
      <p:sp>
        <p:nvSpPr>
          <p:cNvPr id="3" name="Content Placeholder 2"/>
          <p:cNvSpPr>
            <a:spLocks noGrp="1"/>
          </p:cNvSpPr>
          <p:nvPr>
            <p:ph idx="1"/>
          </p:nvPr>
        </p:nvSpPr>
        <p:spPr>
          <a:xfrm>
            <a:off x="457200" y="1032734"/>
            <a:ext cx="8229600" cy="5443370"/>
          </a:xfrm>
        </p:spPr>
        <p:txBody>
          <a:bodyPr>
            <a:normAutofit fontScale="77500" lnSpcReduction="20000"/>
          </a:bodyPr>
          <a:lstStyle/>
          <a:p>
            <a:r>
              <a:rPr lang="en-US" dirty="0"/>
              <a:t>In Figure 7-3, the data is captured by posting date, but users may also want to </a:t>
            </a:r>
            <a:r>
              <a:rPr lang="en-US" dirty="0" smtClean="0"/>
              <a:t>summarize </a:t>
            </a:r>
            <a:r>
              <a:rPr lang="en-US" dirty="0"/>
              <a:t>the data by ﬁscal account period. </a:t>
            </a:r>
            <a:endParaRPr lang="en-US" dirty="0" smtClean="0"/>
          </a:p>
          <a:p>
            <a:r>
              <a:rPr lang="en-US" dirty="0" smtClean="0"/>
              <a:t>Unfortunately</a:t>
            </a:r>
            <a:r>
              <a:rPr lang="en-US" dirty="0"/>
              <a:t>, ﬁscal accounting </a:t>
            </a:r>
            <a:r>
              <a:rPr lang="en-US" dirty="0" smtClean="0"/>
              <a:t>periods </a:t>
            </a:r>
            <a:r>
              <a:rPr lang="en-US" dirty="0"/>
              <a:t>often do not align with standard Gregorian calendar months. </a:t>
            </a:r>
            <a:endParaRPr lang="en-US" dirty="0" smtClean="0"/>
          </a:p>
          <a:p>
            <a:r>
              <a:rPr lang="en-US" dirty="0" smtClean="0"/>
              <a:t>For </a:t>
            </a:r>
            <a:r>
              <a:rPr lang="en-US" dirty="0"/>
              <a:t>example, a </a:t>
            </a:r>
            <a:r>
              <a:rPr lang="en-US" dirty="0" smtClean="0"/>
              <a:t>company </a:t>
            </a:r>
            <a:r>
              <a:rPr lang="en-US" dirty="0"/>
              <a:t>may have 13 4-week accounting periods in a ﬁscal year that begins </a:t>
            </a:r>
            <a:r>
              <a:rPr lang="en-US" dirty="0" smtClean="0"/>
              <a:t>on September </a:t>
            </a:r>
            <a:r>
              <a:rPr lang="en-US" dirty="0"/>
              <a:t>1 rather than 12 monthly periods beginning on January 1</a:t>
            </a:r>
            <a:r>
              <a:rPr lang="en-US" dirty="0" smtClean="0"/>
              <a:t>.</a:t>
            </a:r>
          </a:p>
          <a:p>
            <a:r>
              <a:rPr lang="en-US" dirty="0" smtClean="0"/>
              <a:t>If </a:t>
            </a:r>
            <a:r>
              <a:rPr lang="en-US" dirty="0"/>
              <a:t>you deal </a:t>
            </a:r>
            <a:r>
              <a:rPr lang="en-US" dirty="0" smtClean="0"/>
              <a:t>with </a:t>
            </a:r>
            <a:r>
              <a:rPr lang="en-US" dirty="0"/>
              <a:t>a single ﬁscal calendar, then each day in a year corresponds to a single calendar </a:t>
            </a:r>
            <a:r>
              <a:rPr lang="en-US" dirty="0" smtClean="0"/>
              <a:t>month</a:t>
            </a:r>
            <a:r>
              <a:rPr lang="en-US" dirty="0"/>
              <a:t>, as well as a single accounting period. Given these relationships, the </a:t>
            </a:r>
            <a:r>
              <a:rPr lang="en-US" dirty="0" smtClean="0"/>
              <a:t>calendar and </a:t>
            </a:r>
            <a:r>
              <a:rPr lang="en-US" dirty="0"/>
              <a:t>accounting periods are merely hierarchical attributes on the daily date </a:t>
            </a:r>
            <a:r>
              <a:rPr lang="en-US" dirty="0" smtClean="0"/>
              <a:t>dimension.</a:t>
            </a:r>
          </a:p>
          <a:p>
            <a:r>
              <a:rPr lang="en-US" dirty="0" smtClean="0"/>
              <a:t>The </a:t>
            </a:r>
            <a:r>
              <a:rPr lang="en-US" dirty="0"/>
              <a:t>daily date dimension table would simultaneously conform to a calendar </a:t>
            </a:r>
            <a:r>
              <a:rPr lang="en-US" dirty="0" smtClean="0"/>
              <a:t>month </a:t>
            </a:r>
            <a:r>
              <a:rPr lang="en-US" dirty="0"/>
              <a:t>dimension table, as well as to a ﬁscal accounting period dimension table.</a:t>
            </a:r>
          </a:p>
        </p:txBody>
      </p:sp>
    </p:spTree>
    <p:extLst>
      <p:ext uri="{BB962C8B-B14F-4D97-AF65-F5344CB8AC3E}">
        <p14:creationId xmlns:p14="http://schemas.microsoft.com/office/powerpoint/2010/main" val="3159647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68188"/>
            <a:ext cx="8229600" cy="5157975"/>
          </a:xfrm>
        </p:spPr>
        <p:txBody>
          <a:bodyPr>
            <a:normAutofit fontScale="92500" lnSpcReduction="10000"/>
          </a:bodyPr>
          <a:lstStyle/>
          <a:p>
            <a:r>
              <a:rPr lang="en-US" dirty="0"/>
              <a:t>In other situations, you may deal with multiple ﬁscal accounting calendars that </a:t>
            </a:r>
            <a:r>
              <a:rPr lang="en-US" dirty="0" smtClean="0"/>
              <a:t>vary </a:t>
            </a:r>
            <a:r>
              <a:rPr lang="en-US" dirty="0"/>
              <a:t>by subsidiary or line of business. </a:t>
            </a:r>
            <a:endParaRPr lang="en-US" dirty="0" smtClean="0"/>
          </a:p>
          <a:p>
            <a:r>
              <a:rPr lang="en-US" dirty="0" smtClean="0"/>
              <a:t>If </a:t>
            </a:r>
            <a:r>
              <a:rPr lang="en-US" dirty="0"/>
              <a:t>the number of unique ﬁscal calendars is a </a:t>
            </a:r>
            <a:r>
              <a:rPr lang="en-US" dirty="0" smtClean="0"/>
              <a:t>ﬁxed</a:t>
            </a:r>
            <a:r>
              <a:rPr lang="en-US" dirty="0"/>
              <a:t>, low number, then you can include each set of uniquely labeled ﬁscal calendar </a:t>
            </a:r>
            <a:r>
              <a:rPr lang="en-US" dirty="0" smtClean="0"/>
              <a:t>attributes </a:t>
            </a:r>
            <a:r>
              <a:rPr lang="en-US" dirty="0"/>
              <a:t>on a single date dimension. </a:t>
            </a:r>
            <a:endParaRPr lang="en-US" dirty="0" smtClean="0"/>
          </a:p>
          <a:p>
            <a:r>
              <a:rPr lang="en-US" dirty="0" smtClean="0"/>
              <a:t>For </a:t>
            </a:r>
            <a:r>
              <a:rPr lang="en-US" dirty="0"/>
              <a:t>example, a given row in the daily date dimension would </a:t>
            </a:r>
            <a:r>
              <a:rPr lang="en-US" dirty="0" smtClean="0"/>
              <a:t>be </a:t>
            </a:r>
            <a:r>
              <a:rPr lang="en-US" dirty="0"/>
              <a:t>identiﬁed as belonging to accounting period 1 for subsidiary A but accounting </a:t>
            </a:r>
            <a:r>
              <a:rPr lang="en-US" dirty="0" smtClean="0"/>
              <a:t>period </a:t>
            </a:r>
            <a:r>
              <a:rPr lang="en-US" dirty="0"/>
              <a:t>7 for subsidiary B.</a:t>
            </a:r>
          </a:p>
          <a:p>
            <a:endParaRPr lang="en-US" dirty="0"/>
          </a:p>
        </p:txBody>
      </p:sp>
      <p:sp>
        <p:nvSpPr>
          <p:cNvPr id="4" name="Title 1"/>
          <p:cNvSpPr>
            <a:spLocks noGrp="1"/>
          </p:cNvSpPr>
          <p:nvPr>
            <p:ph type="title"/>
          </p:nvPr>
        </p:nvSpPr>
        <p:spPr>
          <a:xfrm>
            <a:off x="457200" y="113268"/>
            <a:ext cx="8229600" cy="661277"/>
          </a:xfrm>
        </p:spPr>
        <p:txBody>
          <a:bodyPr>
            <a:normAutofit fontScale="90000"/>
          </a:bodyPr>
          <a:lstStyle/>
          <a:p>
            <a:r>
              <a:rPr lang="en-US" sz="3600" dirty="0" smtClean="0"/>
              <a:t>Multiple Fiscal Accounting Calendars (cont.)</a:t>
            </a:r>
            <a:endParaRPr lang="en-US" dirty="0"/>
          </a:p>
        </p:txBody>
      </p:sp>
    </p:spTree>
    <p:extLst>
      <p:ext uri="{BB962C8B-B14F-4D97-AF65-F5344CB8AC3E}">
        <p14:creationId xmlns:p14="http://schemas.microsoft.com/office/powerpoint/2010/main" val="1653716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699" y="892885"/>
            <a:ext cx="8649147" cy="5637007"/>
          </a:xfrm>
        </p:spPr>
        <p:txBody>
          <a:bodyPr>
            <a:normAutofit fontScale="85000" lnSpcReduction="20000"/>
          </a:bodyPr>
          <a:lstStyle/>
          <a:p>
            <a:r>
              <a:rPr lang="en-US" dirty="0"/>
              <a:t>In a more complex situation with a large number of different ﬁscal calendars, </a:t>
            </a:r>
            <a:r>
              <a:rPr lang="en-US" dirty="0" smtClean="0"/>
              <a:t>you </a:t>
            </a:r>
            <a:r>
              <a:rPr lang="en-US" dirty="0"/>
              <a:t>could identify the official corporate ﬁscal calendar in the date dimension.</a:t>
            </a:r>
          </a:p>
          <a:p>
            <a:r>
              <a:rPr lang="en-US" dirty="0"/>
              <a:t>You then have several options to address the subsidiary-speciﬁc ﬁscal calendars. The </a:t>
            </a:r>
            <a:r>
              <a:rPr lang="en-US" dirty="0" smtClean="0"/>
              <a:t>most </a:t>
            </a:r>
            <a:r>
              <a:rPr lang="en-US" dirty="0"/>
              <a:t>common approach is to create a date dimension outrigger with a multipart key </a:t>
            </a:r>
            <a:r>
              <a:rPr lang="en-US" dirty="0" smtClean="0"/>
              <a:t>consisting </a:t>
            </a:r>
            <a:r>
              <a:rPr lang="en-US" dirty="0"/>
              <a:t>of the date and subsidiary keys. </a:t>
            </a:r>
            <a:endParaRPr lang="en-US" dirty="0" smtClean="0"/>
          </a:p>
          <a:p>
            <a:r>
              <a:rPr lang="en-US" dirty="0" smtClean="0"/>
              <a:t>There </a:t>
            </a:r>
            <a:r>
              <a:rPr lang="en-US" dirty="0"/>
              <a:t>would be one row in this table for </a:t>
            </a:r>
            <a:r>
              <a:rPr lang="en-US" dirty="0" smtClean="0"/>
              <a:t>each </a:t>
            </a:r>
            <a:r>
              <a:rPr lang="en-US" dirty="0"/>
              <a:t>day for each subsidiary. The attributes in this outrigger would consist of </a:t>
            </a:r>
            <a:r>
              <a:rPr lang="en-US" dirty="0" smtClean="0"/>
              <a:t>ﬁscal </a:t>
            </a:r>
            <a:r>
              <a:rPr lang="en-US" dirty="0"/>
              <a:t>groupings (such as ﬁscal week end date </a:t>
            </a:r>
            <a:r>
              <a:rPr lang="en-US" dirty="0" smtClean="0"/>
              <a:t>and ﬁscal </a:t>
            </a:r>
            <a:r>
              <a:rPr lang="en-US" dirty="0"/>
              <a:t>period end date</a:t>
            </a:r>
            <a:r>
              <a:rPr lang="en-US" dirty="0" smtClean="0"/>
              <a:t>).</a:t>
            </a:r>
          </a:p>
          <a:p>
            <a:r>
              <a:rPr lang="en-US" dirty="0" smtClean="0"/>
              <a:t>You </a:t>
            </a:r>
            <a:r>
              <a:rPr lang="en-US" dirty="0"/>
              <a:t>would </a:t>
            </a:r>
            <a:r>
              <a:rPr lang="en-US" dirty="0" smtClean="0"/>
              <a:t>need </a:t>
            </a:r>
            <a:r>
              <a:rPr lang="en-US" dirty="0"/>
              <a:t>a mechanism for ﬁltering on a speciﬁc subsidiary in the outrigger. Doing so </a:t>
            </a:r>
            <a:r>
              <a:rPr lang="en-US" dirty="0" smtClean="0"/>
              <a:t>through </a:t>
            </a:r>
            <a:r>
              <a:rPr lang="en-US" dirty="0"/>
              <a:t>a view would then allow the outrigger to be presented as if it were logically </a:t>
            </a:r>
            <a:r>
              <a:rPr lang="en-US" dirty="0" smtClean="0"/>
              <a:t>part </a:t>
            </a:r>
            <a:r>
              <a:rPr lang="en-US" dirty="0"/>
              <a:t>of the date dimension table.</a:t>
            </a:r>
          </a:p>
        </p:txBody>
      </p:sp>
      <p:sp>
        <p:nvSpPr>
          <p:cNvPr id="4" name="Title 1"/>
          <p:cNvSpPr>
            <a:spLocks noGrp="1"/>
          </p:cNvSpPr>
          <p:nvPr>
            <p:ph type="title"/>
          </p:nvPr>
        </p:nvSpPr>
        <p:spPr>
          <a:xfrm>
            <a:off x="457200" y="113268"/>
            <a:ext cx="8229600" cy="661277"/>
          </a:xfrm>
        </p:spPr>
        <p:txBody>
          <a:bodyPr>
            <a:normAutofit fontScale="90000"/>
          </a:bodyPr>
          <a:lstStyle/>
          <a:p>
            <a:r>
              <a:rPr lang="en-US" sz="3600" dirty="0" smtClean="0"/>
              <a:t>Multiple Fiscal Accounting Calendars (cont.)</a:t>
            </a:r>
            <a:endParaRPr lang="en-US" dirty="0"/>
          </a:p>
        </p:txBody>
      </p:sp>
    </p:spTree>
    <p:extLst>
      <p:ext uri="{BB962C8B-B14F-4D97-AF65-F5344CB8AC3E}">
        <p14:creationId xmlns:p14="http://schemas.microsoft.com/office/powerpoint/2010/main" val="3031137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4099"/>
            <a:ext cx="8229600" cy="4932064"/>
          </a:xfrm>
        </p:spPr>
        <p:txBody>
          <a:bodyPr>
            <a:normAutofit fontScale="77500" lnSpcReduction="20000"/>
          </a:bodyPr>
          <a:lstStyle/>
          <a:p>
            <a:r>
              <a:rPr lang="en-US" dirty="0"/>
              <a:t>Very large enterprises or government agencies may have multiple ledgers arranged </a:t>
            </a:r>
            <a:r>
              <a:rPr lang="en-US" dirty="0" smtClean="0"/>
              <a:t>in </a:t>
            </a:r>
            <a:r>
              <a:rPr lang="en-US" dirty="0"/>
              <a:t>an ascending hierarchy, perhaps by enterprise, division, and department. </a:t>
            </a:r>
          </a:p>
          <a:p>
            <a:r>
              <a:rPr lang="en-US" dirty="0"/>
              <a:t>At the lowest level, department ledger entries may be consolidated to roll up to a single </a:t>
            </a:r>
            <a:r>
              <a:rPr lang="en-US" dirty="0" smtClean="0"/>
              <a:t>division </a:t>
            </a:r>
            <a:r>
              <a:rPr lang="en-US" dirty="0"/>
              <a:t>ledger entry. Then the division ledger entries may be consolidated to the </a:t>
            </a:r>
            <a:r>
              <a:rPr lang="en-US" dirty="0" smtClean="0"/>
              <a:t>enterprise </a:t>
            </a:r>
            <a:r>
              <a:rPr lang="en-US" dirty="0"/>
              <a:t>level. </a:t>
            </a:r>
          </a:p>
          <a:p>
            <a:r>
              <a:rPr lang="en-US" dirty="0"/>
              <a:t>One way to model this hierarchy is by introducing the parent snapshot’s fact table surrogate key in the fact table, as shown in Figure </a:t>
            </a:r>
            <a:r>
              <a:rPr lang="en-US" dirty="0" smtClean="0"/>
              <a:t>7-4 (see next slide).</a:t>
            </a:r>
          </a:p>
          <a:p>
            <a:r>
              <a:rPr lang="en-US" dirty="0" smtClean="0"/>
              <a:t>In </a:t>
            </a:r>
            <a:r>
              <a:rPr lang="en-US" dirty="0"/>
              <a:t>this case, </a:t>
            </a:r>
            <a:r>
              <a:rPr lang="en-US" dirty="0" smtClean="0"/>
              <a:t>because </a:t>
            </a:r>
            <a:r>
              <a:rPr lang="en-US" dirty="0"/>
              <a:t>you deﬁne a parent/child relationship between rows, you add an explicit fact table surrogate key, a single column numeric identiﬁer incremented as you add </a:t>
            </a:r>
            <a:r>
              <a:rPr lang="en-US" dirty="0" smtClean="0"/>
              <a:t>rows </a:t>
            </a:r>
            <a:r>
              <a:rPr lang="en-US" dirty="0"/>
              <a:t>to the fact table</a:t>
            </a:r>
            <a:r>
              <a:rPr lang="en-US" dirty="0" smtClean="0"/>
              <a:t>.</a:t>
            </a:r>
            <a:endParaRPr lang="en-US" dirty="0"/>
          </a:p>
        </p:txBody>
      </p:sp>
      <p:sp>
        <p:nvSpPr>
          <p:cNvPr id="4" name="Title 1"/>
          <p:cNvSpPr>
            <a:spLocks noGrp="1"/>
          </p:cNvSpPr>
          <p:nvPr>
            <p:ph type="title"/>
          </p:nvPr>
        </p:nvSpPr>
        <p:spPr>
          <a:xfrm>
            <a:off x="457200" y="167058"/>
            <a:ext cx="8229600" cy="801127"/>
          </a:xfrm>
        </p:spPr>
        <p:txBody>
          <a:bodyPr/>
          <a:lstStyle/>
          <a:p>
            <a:r>
              <a:rPr lang="en-US" dirty="0" smtClean="0"/>
              <a:t>Multiple Ledgers in a Hierarchy</a:t>
            </a:r>
            <a:endParaRPr lang="en-US" dirty="0"/>
          </a:p>
        </p:txBody>
      </p:sp>
    </p:spTree>
    <p:extLst>
      <p:ext uri="{BB962C8B-B14F-4D97-AF65-F5344CB8AC3E}">
        <p14:creationId xmlns:p14="http://schemas.microsoft.com/office/powerpoint/2010/main" val="37269193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6762" y="1863026"/>
            <a:ext cx="7990476" cy="3333333"/>
          </a:xfrm>
        </p:spPr>
      </p:pic>
      <p:sp>
        <p:nvSpPr>
          <p:cNvPr id="5" name="Title 1"/>
          <p:cNvSpPr>
            <a:spLocks noGrp="1"/>
          </p:cNvSpPr>
          <p:nvPr>
            <p:ph type="title"/>
          </p:nvPr>
        </p:nvSpPr>
        <p:spPr>
          <a:xfrm>
            <a:off x="457200" y="167058"/>
            <a:ext cx="8229600" cy="801127"/>
          </a:xfrm>
        </p:spPr>
        <p:txBody>
          <a:bodyPr>
            <a:normAutofit fontScale="90000"/>
          </a:bodyPr>
          <a:lstStyle/>
          <a:p>
            <a:r>
              <a:rPr lang="en-US" dirty="0" smtClean="0"/>
              <a:t>Multiple Ledgers in a Hierarchy (cont.)</a:t>
            </a:r>
            <a:endParaRPr lang="en-US" dirty="0"/>
          </a:p>
        </p:txBody>
      </p:sp>
    </p:spTree>
    <p:extLst>
      <p:ext uri="{BB962C8B-B14F-4D97-AF65-F5344CB8AC3E}">
        <p14:creationId xmlns:p14="http://schemas.microsoft.com/office/powerpoint/2010/main" val="5878524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1068"/>
            <a:ext cx="8229600" cy="4975095"/>
          </a:xfrm>
        </p:spPr>
        <p:txBody>
          <a:bodyPr>
            <a:normAutofit/>
          </a:bodyPr>
          <a:lstStyle/>
          <a:p>
            <a:r>
              <a:rPr lang="en-US" dirty="0"/>
              <a:t>You can use the parent snapshot surrogate key to drill down in your multilayer </a:t>
            </a:r>
            <a:r>
              <a:rPr lang="en-US" dirty="0" smtClean="0"/>
              <a:t>general </a:t>
            </a:r>
            <a:r>
              <a:rPr lang="en-US" dirty="0"/>
              <a:t>ledger</a:t>
            </a:r>
            <a:r>
              <a:rPr lang="en-US" dirty="0" smtClean="0"/>
              <a:t>.</a:t>
            </a:r>
          </a:p>
          <a:p>
            <a:r>
              <a:rPr lang="en-US" dirty="0" smtClean="0"/>
              <a:t>Suppose </a:t>
            </a:r>
            <a:r>
              <a:rPr lang="en-US" dirty="0"/>
              <a:t>that you detect a large travel amount at the top level of the </a:t>
            </a:r>
            <a:r>
              <a:rPr lang="en-US" dirty="0" smtClean="0"/>
              <a:t>ledger: </a:t>
            </a:r>
          </a:p>
          <a:p>
            <a:pPr lvl="1"/>
            <a:r>
              <a:rPr lang="en-US" dirty="0" smtClean="0"/>
              <a:t>You </a:t>
            </a:r>
            <a:r>
              <a:rPr lang="en-US" dirty="0"/>
              <a:t>grab the surrogate key for that high-level entry and then fetch all the </a:t>
            </a:r>
            <a:r>
              <a:rPr lang="en-US" dirty="0" smtClean="0"/>
              <a:t>entries whose </a:t>
            </a:r>
            <a:r>
              <a:rPr lang="en-US" dirty="0"/>
              <a:t>parent snapshot key equals that key. This exposes the entries at the next lower </a:t>
            </a:r>
            <a:r>
              <a:rPr lang="en-US" dirty="0" smtClean="0"/>
              <a:t>level </a:t>
            </a:r>
            <a:r>
              <a:rPr lang="en-US" dirty="0"/>
              <a:t>that contribute to the original high-level record of interest.</a:t>
            </a:r>
          </a:p>
        </p:txBody>
      </p:sp>
      <p:sp>
        <p:nvSpPr>
          <p:cNvPr id="4" name="Title 1"/>
          <p:cNvSpPr>
            <a:spLocks noGrp="1"/>
          </p:cNvSpPr>
          <p:nvPr>
            <p:ph type="title"/>
          </p:nvPr>
        </p:nvSpPr>
        <p:spPr>
          <a:xfrm>
            <a:off x="457200" y="167058"/>
            <a:ext cx="8229600" cy="801127"/>
          </a:xfrm>
        </p:spPr>
        <p:txBody>
          <a:bodyPr>
            <a:normAutofit fontScale="90000"/>
          </a:bodyPr>
          <a:lstStyle/>
          <a:p>
            <a:r>
              <a:rPr lang="en-US" dirty="0" smtClean="0"/>
              <a:t>Multiple Ledgers in a Hierarchy (cont.)</a:t>
            </a:r>
            <a:endParaRPr lang="en-US" dirty="0"/>
          </a:p>
        </p:txBody>
      </p:sp>
    </p:spTree>
    <p:extLst>
      <p:ext uri="{BB962C8B-B14F-4D97-AF65-F5344CB8AC3E}">
        <p14:creationId xmlns:p14="http://schemas.microsoft.com/office/powerpoint/2010/main" val="42808650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67058"/>
            <a:ext cx="8229600" cy="801127"/>
          </a:xfrm>
        </p:spPr>
        <p:txBody>
          <a:bodyPr>
            <a:normAutofit fontScale="90000"/>
          </a:bodyPr>
          <a:lstStyle/>
          <a:p>
            <a:r>
              <a:rPr lang="en-US" dirty="0" smtClean="0"/>
              <a:t>Multiple Ledgers in a Hierarchy (cont.)</a:t>
            </a:r>
            <a:endParaRPr lang="en-US" dirty="0"/>
          </a:p>
        </p:txBody>
      </p:sp>
      <p:sp>
        <p:nvSpPr>
          <p:cNvPr id="6" name="TextBox 5"/>
          <p:cNvSpPr txBox="1"/>
          <p:nvPr/>
        </p:nvSpPr>
        <p:spPr>
          <a:xfrm>
            <a:off x="677732" y="1699706"/>
            <a:ext cx="8143540" cy="2000548"/>
          </a:xfrm>
          <a:prstGeom prst="rect">
            <a:avLst/>
          </a:prstGeom>
          <a:noFill/>
        </p:spPr>
        <p:txBody>
          <a:bodyPr wrap="square" rtlCol="0">
            <a:spAutoFit/>
          </a:bodyPr>
          <a:lstStyle/>
          <a:p>
            <a:r>
              <a:rPr lang="en-US" sz="2800" dirty="0" smtClean="0"/>
              <a:t>The SQL would look like this:</a:t>
            </a:r>
            <a:endParaRPr lang="en-US" sz="2400" dirty="0" smtClean="0"/>
          </a:p>
          <a:p>
            <a:endParaRPr lang="en-US" sz="2400" dirty="0" smtClean="0"/>
          </a:p>
          <a:p>
            <a:r>
              <a:rPr lang="en-US" sz="2400" dirty="0" smtClean="0"/>
              <a:t>Select </a:t>
            </a:r>
            <a:r>
              <a:rPr lang="en-US" sz="2400" dirty="0"/>
              <a:t>* from </a:t>
            </a:r>
            <a:r>
              <a:rPr lang="en-US" sz="2400" dirty="0" err="1"/>
              <a:t>GL_Fact</a:t>
            </a:r>
            <a:r>
              <a:rPr lang="en-US" sz="2400" dirty="0"/>
              <a:t> where </a:t>
            </a:r>
            <a:r>
              <a:rPr lang="en-US" sz="2400" dirty="0" err="1"/>
              <a:t>Parent_Snapshot_key</a:t>
            </a:r>
            <a:r>
              <a:rPr lang="en-US" sz="2400" dirty="0"/>
              <a:t> =</a:t>
            </a:r>
          </a:p>
          <a:p>
            <a:r>
              <a:rPr lang="en-US" sz="2400" dirty="0"/>
              <a:t>  </a:t>
            </a:r>
            <a:r>
              <a:rPr lang="en-US" sz="2400" dirty="0" smtClean="0"/>
              <a:t>(Select </a:t>
            </a:r>
            <a:r>
              <a:rPr lang="en-US" sz="2400" dirty="0" err="1"/>
              <a:t>fact_table_surrogate_key</a:t>
            </a:r>
            <a:r>
              <a:rPr lang="en-US" sz="2400" dirty="0"/>
              <a:t> from </a:t>
            </a:r>
            <a:r>
              <a:rPr lang="en-US" sz="2400" dirty="0" err="1"/>
              <a:t>GL_Fact</a:t>
            </a:r>
            <a:r>
              <a:rPr lang="en-US" sz="2400" dirty="0"/>
              <a:t> f, Account a</a:t>
            </a:r>
          </a:p>
          <a:p>
            <a:r>
              <a:rPr lang="en-US" sz="2400" dirty="0"/>
              <a:t>   where &lt;joins&gt; and </a:t>
            </a:r>
            <a:r>
              <a:rPr lang="en-US" sz="2400" dirty="0" err="1"/>
              <a:t>a.Account</a:t>
            </a:r>
            <a:r>
              <a:rPr lang="en-US" sz="2400" dirty="0"/>
              <a:t> = 'Travel' and </a:t>
            </a:r>
            <a:r>
              <a:rPr lang="en-US" sz="2400" dirty="0" err="1"/>
              <a:t>f.Amount</a:t>
            </a:r>
            <a:r>
              <a:rPr lang="en-US" sz="2400" dirty="0"/>
              <a:t> &gt; 1000</a:t>
            </a:r>
            <a:r>
              <a:rPr lang="en-US" sz="2400" dirty="0" smtClean="0"/>
              <a:t>)</a:t>
            </a:r>
            <a:endParaRPr lang="en-US" sz="2400" dirty="0"/>
          </a:p>
        </p:txBody>
      </p:sp>
    </p:spTree>
    <p:extLst>
      <p:ext uri="{BB962C8B-B14F-4D97-AF65-F5344CB8AC3E}">
        <p14:creationId xmlns:p14="http://schemas.microsoft.com/office/powerpoint/2010/main" val="1512498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 in this chapter</a:t>
            </a:r>
            <a:endParaRPr lang="en-US" dirty="0"/>
          </a:p>
        </p:txBody>
      </p:sp>
      <p:sp>
        <p:nvSpPr>
          <p:cNvPr id="3" name="Content Placeholder 2"/>
          <p:cNvSpPr>
            <a:spLocks noGrp="1"/>
          </p:cNvSpPr>
          <p:nvPr>
            <p:ph idx="1"/>
          </p:nvPr>
        </p:nvSpPr>
        <p:spPr/>
        <p:txBody>
          <a:bodyPr>
            <a:normAutofit fontScale="62500" lnSpcReduction="20000"/>
          </a:bodyPr>
          <a:lstStyle/>
          <a:p>
            <a:r>
              <a:rPr lang="en-US" sz="2800" dirty="0" smtClean="0"/>
              <a:t>Bus </a:t>
            </a:r>
            <a:r>
              <a:rPr lang="en-US" sz="2800" dirty="0"/>
              <a:t>matrix snippet for accounting processes</a:t>
            </a:r>
          </a:p>
          <a:p>
            <a:r>
              <a:rPr lang="en-US" sz="2800" dirty="0"/>
              <a:t>General ledger periodic snapshots and journal transactions</a:t>
            </a:r>
          </a:p>
          <a:p>
            <a:r>
              <a:rPr lang="en-US" sz="2800" dirty="0"/>
              <a:t>Chart of accounts</a:t>
            </a:r>
          </a:p>
          <a:p>
            <a:r>
              <a:rPr lang="en-US" sz="2800" dirty="0"/>
              <a:t>Period close</a:t>
            </a:r>
          </a:p>
          <a:p>
            <a:r>
              <a:rPr lang="en-US" sz="2800" dirty="0"/>
              <a:t>Year-to-date facts</a:t>
            </a:r>
          </a:p>
          <a:p>
            <a:r>
              <a:rPr lang="en-US" sz="2800" dirty="0"/>
              <a:t>Multiple ﬁscal accounting calendars</a:t>
            </a:r>
          </a:p>
          <a:p>
            <a:r>
              <a:rPr lang="en-US" sz="2800" dirty="0"/>
              <a:t>Drilling down through a multi-ledger hierarchy</a:t>
            </a:r>
          </a:p>
          <a:p>
            <a:r>
              <a:rPr lang="en-US" sz="2800" dirty="0"/>
              <a:t>Budgeting chain and associated processes </a:t>
            </a:r>
          </a:p>
          <a:p>
            <a:r>
              <a:rPr lang="en-US" sz="2800" dirty="0"/>
              <a:t>Fixed depth position hierarchies</a:t>
            </a:r>
          </a:p>
          <a:p>
            <a:r>
              <a:rPr lang="en-US" sz="2800" dirty="0"/>
              <a:t>Slightly ragged, variable depth hierarchies</a:t>
            </a:r>
          </a:p>
          <a:p>
            <a:r>
              <a:rPr lang="en-US" sz="2800" dirty="0"/>
              <a:t>Totally ragged hierarchies of indeterminate depth using a bridge table and alternative modeling techniques</a:t>
            </a:r>
          </a:p>
          <a:p>
            <a:r>
              <a:rPr lang="en-US" sz="2800" dirty="0"/>
              <a:t>Shared ownership in a ragged hierarchy</a:t>
            </a:r>
          </a:p>
          <a:p>
            <a:r>
              <a:rPr lang="en-US" sz="2800" dirty="0"/>
              <a:t>Time varying ragged hierarchies</a:t>
            </a:r>
          </a:p>
          <a:p>
            <a:r>
              <a:rPr lang="en-US" sz="2800" dirty="0"/>
              <a:t>Consolidated fact tables that combine metrics from multiple business </a:t>
            </a:r>
            <a:r>
              <a:rPr lang="en-US" sz="2800" dirty="0" smtClean="0"/>
              <a:t>processes</a:t>
            </a:r>
            <a:endParaRPr lang="en-US" sz="2800" dirty="0"/>
          </a:p>
        </p:txBody>
      </p:sp>
    </p:spTree>
    <p:extLst>
      <p:ext uri="{BB962C8B-B14F-4D97-AF65-F5344CB8AC3E}">
        <p14:creationId xmlns:p14="http://schemas.microsoft.com/office/powerpoint/2010/main" val="3260770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574"/>
            <a:ext cx="8229600" cy="779611"/>
          </a:xfrm>
        </p:spPr>
        <p:txBody>
          <a:bodyPr/>
          <a:lstStyle/>
          <a:p>
            <a:r>
              <a:rPr lang="en-US" dirty="0" smtClean="0"/>
              <a:t>Budgeting Process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4254" y="1049412"/>
            <a:ext cx="5733826" cy="5724593"/>
          </a:xfrm>
        </p:spPr>
      </p:pic>
    </p:spTree>
    <p:extLst>
      <p:ext uri="{BB962C8B-B14F-4D97-AF65-F5344CB8AC3E}">
        <p14:creationId xmlns:p14="http://schemas.microsoft.com/office/powerpoint/2010/main" val="37612135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542"/>
            <a:ext cx="8229600" cy="758096"/>
          </a:xfrm>
        </p:spPr>
        <p:txBody>
          <a:bodyPr>
            <a:normAutofit fontScale="90000"/>
          </a:bodyPr>
          <a:lstStyle/>
          <a:p>
            <a:r>
              <a:rPr lang="en-US" dirty="0" smtClean="0"/>
              <a:t>Budget Schema</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21224"/>
            <a:ext cx="8229600" cy="3616827"/>
          </a:xfrm>
        </p:spPr>
      </p:pic>
    </p:spTree>
    <p:extLst>
      <p:ext uri="{BB962C8B-B14F-4D97-AF65-F5344CB8AC3E}">
        <p14:creationId xmlns:p14="http://schemas.microsoft.com/office/powerpoint/2010/main" val="12063861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94591"/>
            <a:ext cx="8229600" cy="5435301"/>
          </a:xfrm>
        </p:spPr>
        <p:txBody>
          <a:bodyPr>
            <a:normAutofit fontScale="92500" lnSpcReduction="20000"/>
          </a:bodyPr>
          <a:lstStyle/>
          <a:p>
            <a:r>
              <a:rPr lang="en-US" dirty="0"/>
              <a:t>With this design, you can create a number of interesting </a:t>
            </a:r>
            <a:r>
              <a:rPr lang="en-US" dirty="0" smtClean="0"/>
              <a:t>analyses:</a:t>
            </a:r>
          </a:p>
          <a:p>
            <a:pPr lvl="1"/>
            <a:r>
              <a:rPr lang="en-US" dirty="0" smtClean="0"/>
              <a:t>To </a:t>
            </a:r>
            <a:r>
              <a:rPr lang="en-US" dirty="0"/>
              <a:t>look at </a:t>
            </a:r>
            <a:r>
              <a:rPr lang="en-US" dirty="0" smtClean="0"/>
              <a:t>the </a:t>
            </a:r>
            <a:r>
              <a:rPr lang="en-US" dirty="0"/>
              <a:t>current budgeted amount by department and line item, you can constrain </a:t>
            </a:r>
            <a:r>
              <a:rPr lang="en-US" dirty="0" smtClean="0"/>
              <a:t>on </a:t>
            </a:r>
            <a:r>
              <a:rPr lang="en-US" dirty="0"/>
              <a:t>all dates up to the present, adding the amounts by department and line item</a:t>
            </a:r>
            <a:r>
              <a:rPr lang="en-US" dirty="0" smtClean="0"/>
              <a:t>.</a:t>
            </a:r>
          </a:p>
          <a:p>
            <a:pPr lvl="1"/>
            <a:r>
              <a:rPr lang="en-US" dirty="0"/>
              <a:t>To ask for all the changes to the budget for various line items, simply constrain </a:t>
            </a:r>
            <a:r>
              <a:rPr lang="en-US" dirty="0" smtClean="0"/>
              <a:t>on </a:t>
            </a:r>
            <a:r>
              <a:rPr lang="en-US" dirty="0"/>
              <a:t>a single month. You’ll report only those line items that </a:t>
            </a:r>
            <a:r>
              <a:rPr lang="en-US" dirty="0" smtClean="0"/>
              <a:t>experienced </a:t>
            </a:r>
            <a:r>
              <a:rPr lang="en-US" dirty="0"/>
              <a:t>a change </a:t>
            </a:r>
            <a:r>
              <a:rPr lang="en-US" dirty="0" smtClean="0"/>
              <a:t>during </a:t>
            </a:r>
            <a:r>
              <a:rPr lang="en-US" dirty="0"/>
              <a:t>the month</a:t>
            </a:r>
            <a:r>
              <a:rPr lang="en-US" dirty="0" smtClean="0"/>
              <a:t>.</a:t>
            </a:r>
          </a:p>
          <a:p>
            <a:pPr lvl="1"/>
            <a:r>
              <a:rPr lang="en-US" dirty="0"/>
              <a:t>To compare current commitments to the current budget, separately sum the </a:t>
            </a:r>
            <a:r>
              <a:rPr lang="en-US" dirty="0" smtClean="0"/>
              <a:t>commitment </a:t>
            </a:r>
            <a:r>
              <a:rPr lang="en-US" dirty="0"/>
              <a:t>amounts and budget amounts from the beginning of time to the </a:t>
            </a:r>
            <a:r>
              <a:rPr lang="en-US" dirty="0" smtClean="0"/>
              <a:t>current </a:t>
            </a:r>
            <a:r>
              <a:rPr lang="en-US" dirty="0"/>
              <a:t>date. Then combine the two answer sets on the row </a:t>
            </a:r>
            <a:r>
              <a:rPr lang="en-US" dirty="0" smtClean="0"/>
              <a:t>headers</a:t>
            </a:r>
            <a:r>
              <a:rPr lang="en-US" dirty="0"/>
              <a:t>.</a:t>
            </a:r>
          </a:p>
          <a:p>
            <a:pPr lvl="1"/>
            <a:endParaRPr lang="en-US" dirty="0"/>
          </a:p>
        </p:txBody>
      </p:sp>
      <p:sp>
        <p:nvSpPr>
          <p:cNvPr id="4" name="Title 1"/>
          <p:cNvSpPr>
            <a:spLocks noGrp="1"/>
          </p:cNvSpPr>
          <p:nvPr>
            <p:ph type="title"/>
          </p:nvPr>
        </p:nvSpPr>
        <p:spPr>
          <a:xfrm>
            <a:off x="457200" y="145542"/>
            <a:ext cx="8229600" cy="758096"/>
          </a:xfrm>
        </p:spPr>
        <p:txBody>
          <a:bodyPr>
            <a:normAutofit fontScale="90000"/>
          </a:bodyPr>
          <a:lstStyle/>
          <a:p>
            <a:r>
              <a:rPr lang="en-US" dirty="0" smtClean="0"/>
              <a:t>Budget Schema (cont.)</a:t>
            </a:r>
            <a:endParaRPr lang="en-US" dirty="0"/>
          </a:p>
        </p:txBody>
      </p:sp>
    </p:spTree>
    <p:extLst>
      <p:ext uri="{BB962C8B-B14F-4D97-AF65-F5344CB8AC3E}">
        <p14:creationId xmlns:p14="http://schemas.microsoft.com/office/powerpoint/2010/main" val="208811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Attribute Hierarchies</a:t>
            </a:r>
          </a:p>
        </p:txBody>
      </p:sp>
      <p:sp>
        <p:nvSpPr>
          <p:cNvPr id="3" name="Content Placeholder 2"/>
          <p:cNvSpPr>
            <a:spLocks noGrp="1"/>
          </p:cNvSpPr>
          <p:nvPr>
            <p:ph idx="1"/>
          </p:nvPr>
        </p:nvSpPr>
        <p:spPr>
          <a:xfrm>
            <a:off x="457200" y="1600200"/>
            <a:ext cx="8229600" cy="4904990"/>
          </a:xfrm>
        </p:spPr>
        <p:txBody>
          <a:bodyPr/>
          <a:lstStyle/>
          <a:p>
            <a:r>
              <a:rPr lang="en-US" dirty="0" smtClean="0"/>
              <a:t>Fixed </a:t>
            </a:r>
            <a:r>
              <a:rPr lang="en-US" dirty="0"/>
              <a:t>Depth Positional </a:t>
            </a:r>
            <a:r>
              <a:rPr lang="en-US" dirty="0" smtClean="0"/>
              <a:t>Hierarchies</a:t>
            </a:r>
          </a:p>
          <a:p>
            <a:pPr lvl="1"/>
            <a:r>
              <a:rPr lang="en-US" dirty="0"/>
              <a:t>day ➪ month ➪ year</a:t>
            </a:r>
            <a:endParaRPr lang="en-US" dirty="0" smtClean="0"/>
          </a:p>
          <a:p>
            <a:r>
              <a:rPr lang="en-US" dirty="0" smtClean="0"/>
              <a:t>Slightly </a:t>
            </a:r>
            <a:r>
              <a:rPr lang="en-US" dirty="0"/>
              <a:t>Ragged Variable Depth </a:t>
            </a:r>
            <a:r>
              <a:rPr lang="en-US" dirty="0" smtClean="0"/>
              <a:t>Hierarchies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0644" y="3429000"/>
            <a:ext cx="6533333" cy="3076190"/>
          </a:xfrm>
          <a:prstGeom prst="rect">
            <a:avLst/>
          </a:prstGeom>
        </p:spPr>
      </p:pic>
    </p:spTree>
    <p:extLst>
      <p:ext uri="{BB962C8B-B14F-4D97-AF65-F5344CB8AC3E}">
        <p14:creationId xmlns:p14="http://schemas.microsoft.com/office/powerpoint/2010/main" val="14413298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Ragged Variable Depth </a:t>
            </a:r>
            <a:r>
              <a:rPr lang="en-US" sz="2800" dirty="0" smtClean="0"/>
              <a:t>Hierarchies</a:t>
            </a:r>
            <a:endParaRPr lang="en-US" dirty="0"/>
          </a:p>
        </p:txBody>
      </p:sp>
      <p:sp>
        <p:nvSpPr>
          <p:cNvPr id="4" name="Title 1"/>
          <p:cNvSpPr>
            <a:spLocks noGrp="1"/>
          </p:cNvSpPr>
          <p:nvPr>
            <p:ph type="title"/>
          </p:nvPr>
        </p:nvSpPr>
        <p:spPr>
          <a:xfrm>
            <a:off x="457200" y="274638"/>
            <a:ext cx="8229600" cy="1143000"/>
          </a:xfrm>
        </p:spPr>
        <p:txBody>
          <a:bodyPr>
            <a:normAutofit fontScale="90000"/>
          </a:bodyPr>
          <a:lstStyle/>
          <a:p>
            <a:r>
              <a:rPr lang="en-US" sz="4000" dirty="0"/>
              <a:t>Dimension Attribute </a:t>
            </a:r>
            <a:r>
              <a:rPr lang="en-US" sz="4000" dirty="0" smtClean="0"/>
              <a:t>Hierarchies (cont.)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272" y="2337654"/>
            <a:ext cx="3990476" cy="3809524"/>
          </a:xfrm>
          <a:prstGeom prst="rect">
            <a:avLst/>
          </a:prstGeom>
        </p:spPr>
      </p:pic>
    </p:spTree>
    <p:extLst>
      <p:ext uri="{BB962C8B-B14F-4D97-AF65-F5344CB8AC3E}">
        <p14:creationId xmlns:p14="http://schemas.microsoft.com/office/powerpoint/2010/main" val="2682164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Join Between the Organization Dimension and the Fact Table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3443" y="1986455"/>
            <a:ext cx="7586765" cy="3699642"/>
          </a:xfrm>
          <a:prstGeom prst="rect">
            <a:avLst/>
          </a:prstGeom>
        </p:spPr>
      </p:pic>
    </p:spTree>
    <p:extLst>
      <p:ext uri="{BB962C8B-B14F-4D97-AF65-F5344CB8AC3E}">
        <p14:creationId xmlns:p14="http://schemas.microsoft.com/office/powerpoint/2010/main" val="6387934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Parent/Child Tree Structure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8694" y="1860333"/>
            <a:ext cx="7382807" cy="3079531"/>
          </a:xfrm>
        </p:spPr>
      </p:pic>
    </p:spTree>
    <p:extLst>
      <p:ext uri="{BB962C8B-B14F-4D97-AF65-F5344CB8AC3E}">
        <p14:creationId xmlns:p14="http://schemas.microsoft.com/office/powerpoint/2010/main" val="39679846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632802"/>
            <a:ext cx="2447365" cy="2659500"/>
          </a:xfrm>
        </p:spPr>
        <p:txBody>
          <a:bodyPr>
            <a:normAutofit/>
          </a:bodyPr>
          <a:lstStyle/>
          <a:p>
            <a:r>
              <a:rPr lang="en-US" sz="3600" dirty="0" smtClean="0"/>
              <a:t>A Special Map Bridge Table</a:t>
            </a:r>
            <a:endParaRPr lang="en-US" sz="36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34253" y="65721"/>
            <a:ext cx="5250350" cy="6506759"/>
          </a:xfrm>
        </p:spPr>
      </p:pic>
    </p:spTree>
    <p:extLst>
      <p:ext uri="{BB962C8B-B14F-4D97-AF65-F5344CB8AC3E}">
        <p14:creationId xmlns:p14="http://schemas.microsoft.com/office/powerpoint/2010/main" val="29817623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of the Bridge Table Approach for Ragged </a:t>
            </a:r>
            <a:r>
              <a:rPr lang="en-US" dirty="0" smtClean="0"/>
              <a:t>Hierarchies</a:t>
            </a:r>
            <a:endParaRPr lang="en-US" dirty="0"/>
          </a:p>
        </p:txBody>
      </p:sp>
      <p:sp>
        <p:nvSpPr>
          <p:cNvPr id="3" name="Content Placeholder 2"/>
          <p:cNvSpPr>
            <a:spLocks noGrp="1"/>
          </p:cNvSpPr>
          <p:nvPr>
            <p:ph idx="1"/>
          </p:nvPr>
        </p:nvSpPr>
        <p:spPr>
          <a:xfrm>
            <a:off x="457200" y="1796527"/>
            <a:ext cx="8229600" cy="4163209"/>
          </a:xfrm>
        </p:spPr>
        <p:txBody>
          <a:bodyPr>
            <a:normAutofit lnSpcReduction="10000"/>
          </a:bodyPr>
          <a:lstStyle/>
          <a:p>
            <a:r>
              <a:rPr lang="en-US" dirty="0"/>
              <a:t>Alternative rollup structures to be selected at query time</a:t>
            </a:r>
          </a:p>
          <a:p>
            <a:r>
              <a:rPr lang="en-US" dirty="0"/>
              <a:t>Shared ownership rollups</a:t>
            </a:r>
          </a:p>
          <a:p>
            <a:r>
              <a:rPr lang="en-US" dirty="0"/>
              <a:t>Time varying ragged hierarchies</a:t>
            </a:r>
          </a:p>
          <a:p>
            <a:r>
              <a:rPr lang="en-US" dirty="0"/>
              <a:t>Limited impact when nodes undergo slowly changing dimension (SCD) type 2 changes</a:t>
            </a:r>
          </a:p>
          <a:p>
            <a:r>
              <a:rPr lang="en-US" dirty="0"/>
              <a:t>Limited impact when the tree structure is </a:t>
            </a:r>
            <a:r>
              <a:rPr lang="en-US" dirty="0" smtClean="0"/>
              <a:t>changed</a:t>
            </a:r>
            <a:endParaRPr lang="en-US" dirty="0"/>
          </a:p>
        </p:txBody>
      </p:sp>
    </p:spTree>
    <p:extLst>
      <p:ext uri="{BB962C8B-B14F-4D97-AF65-F5344CB8AC3E}">
        <p14:creationId xmlns:p14="http://schemas.microsoft.com/office/powerpoint/2010/main" val="16816977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Organization Map Bridge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5194" y="2112580"/>
            <a:ext cx="8174907" cy="3174412"/>
          </a:xfrm>
        </p:spPr>
      </p:pic>
    </p:spTree>
    <p:extLst>
      <p:ext uri="{BB962C8B-B14F-4D97-AF65-F5344CB8AC3E}">
        <p14:creationId xmlns:p14="http://schemas.microsoft.com/office/powerpoint/2010/main" val="1944827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942"/>
            <a:ext cx="8229600" cy="681803"/>
          </a:xfrm>
        </p:spPr>
        <p:txBody>
          <a:bodyPr>
            <a:normAutofit fontScale="90000"/>
          </a:bodyPr>
          <a:lstStyle/>
          <a:p>
            <a:r>
              <a:rPr lang="en-US" dirty="0" smtClean="0"/>
              <a:t>General Journal Entry and Ledger</a:t>
            </a:r>
            <a:endParaRPr lang="en-US" dirty="0"/>
          </a:p>
        </p:txBody>
      </p:sp>
      <p:sp>
        <p:nvSpPr>
          <p:cNvPr id="3" name="Content Placeholder 2"/>
          <p:cNvSpPr>
            <a:spLocks noGrp="1"/>
          </p:cNvSpPr>
          <p:nvPr>
            <p:ph idx="1"/>
          </p:nvPr>
        </p:nvSpPr>
        <p:spPr>
          <a:xfrm>
            <a:off x="457200" y="1040524"/>
            <a:ext cx="8229600" cy="5454869"/>
          </a:xfrm>
        </p:spPr>
        <p:txBody>
          <a:bodyPr>
            <a:normAutofit fontScale="85000" lnSpcReduction="20000"/>
          </a:bodyPr>
          <a:lstStyle/>
          <a:p>
            <a:r>
              <a:rPr lang="en-US" dirty="0" smtClean="0"/>
              <a:t>General </a:t>
            </a:r>
            <a:r>
              <a:rPr lang="en-US" dirty="0"/>
              <a:t>journal </a:t>
            </a:r>
            <a:r>
              <a:rPr lang="en-US" dirty="0" smtClean="0"/>
              <a:t>records firm’s transactions. It is organized in a chronological order.</a:t>
            </a:r>
          </a:p>
          <a:p>
            <a:pPr lvl="1"/>
            <a:r>
              <a:rPr lang="en-US" dirty="0" smtClean="0"/>
              <a:t>Journal entry is a sort of business diary. To learn about specific business transactions, managers refer to the journal entries.</a:t>
            </a:r>
          </a:p>
          <a:p>
            <a:r>
              <a:rPr lang="en-US" dirty="0" smtClean="0"/>
              <a:t>General </a:t>
            </a:r>
            <a:r>
              <a:rPr lang="en-US" dirty="0"/>
              <a:t>ledger is a collection of the firm's </a:t>
            </a:r>
            <a:r>
              <a:rPr lang="en-US" dirty="0" smtClean="0"/>
              <a:t>accounts. It is organized by account.</a:t>
            </a:r>
          </a:p>
          <a:p>
            <a:pPr lvl="1"/>
            <a:r>
              <a:rPr lang="en-US" dirty="0"/>
              <a:t>General ledger accounts are divided into five types of </a:t>
            </a:r>
            <a:r>
              <a:rPr lang="en-US" dirty="0" smtClean="0"/>
              <a:t>categories: </a:t>
            </a:r>
            <a:r>
              <a:rPr lang="en-US" dirty="0"/>
              <a:t>assets, liabilities, income, </a:t>
            </a:r>
            <a:r>
              <a:rPr lang="en-US" dirty="0" smtClean="0"/>
              <a:t>expense, </a:t>
            </a:r>
            <a:r>
              <a:rPr lang="en-US" dirty="0"/>
              <a:t>and </a:t>
            </a:r>
            <a:r>
              <a:rPr lang="en-US" dirty="0" smtClean="0"/>
              <a:t>equity.</a:t>
            </a:r>
          </a:p>
          <a:p>
            <a:pPr lvl="1"/>
            <a:r>
              <a:rPr lang="en-US" dirty="0" smtClean="0"/>
              <a:t>To provide a clear picture of how each account is affected by a transaction, the journal entry is posted to the ledger accounts.</a:t>
            </a:r>
          </a:p>
          <a:p>
            <a:pPr lvl="1"/>
            <a:r>
              <a:rPr lang="en-US" dirty="0" smtClean="0"/>
              <a:t>The purpose of posting is to show the impact of business transaction on the individual accounts.</a:t>
            </a:r>
          </a:p>
          <a:p>
            <a:pPr lvl="1"/>
            <a:r>
              <a:rPr lang="en-US" dirty="0" smtClean="0"/>
              <a:t>To learn the current balance of important accounts, managers will look to the ledger accounts.</a:t>
            </a:r>
            <a:endParaRPr lang="en-US" dirty="0"/>
          </a:p>
        </p:txBody>
      </p:sp>
    </p:spTree>
    <p:extLst>
      <p:ext uri="{BB962C8B-B14F-4D97-AF65-F5344CB8AC3E}">
        <p14:creationId xmlns:p14="http://schemas.microsoft.com/office/powerpoint/2010/main" val="23609111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Time Varying Ragged </a:t>
            </a:r>
            <a:r>
              <a:rPr lang="en-US" dirty="0" smtClean="0"/>
              <a:t>Hierarchies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0777" y="2333297"/>
            <a:ext cx="8372569" cy="3100551"/>
          </a:xfrm>
        </p:spPr>
      </p:pic>
    </p:spTree>
    <p:extLst>
      <p:ext uri="{BB962C8B-B14F-4D97-AF65-F5344CB8AC3E}">
        <p14:creationId xmlns:p14="http://schemas.microsoft.com/office/powerpoint/2010/main" val="1041730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730" y="116988"/>
            <a:ext cx="8229600" cy="1143000"/>
          </a:xfrm>
        </p:spPr>
        <p:txBody>
          <a:bodyPr>
            <a:noAutofit/>
          </a:bodyPr>
          <a:lstStyle/>
          <a:p>
            <a:r>
              <a:rPr lang="en-US" sz="3200" dirty="0" smtClean="0"/>
              <a:t>Using Organization Map Bridge to Fetch Facts Across Three Fact Tables in the Budget Chain</a:t>
            </a:r>
            <a:endParaRPr lang="en-US" sz="32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9333" y="1259988"/>
            <a:ext cx="6447042" cy="5277446"/>
          </a:xfrm>
        </p:spPr>
      </p:pic>
    </p:spTree>
    <p:extLst>
      <p:ext uri="{BB962C8B-B14F-4D97-AF65-F5344CB8AC3E}">
        <p14:creationId xmlns:p14="http://schemas.microsoft.com/office/powerpoint/2010/main" val="35350566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Consolidated Fact Table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395" y="2091559"/>
            <a:ext cx="8446564" cy="2564525"/>
          </a:xfrm>
        </p:spPr>
      </p:pic>
    </p:spTree>
    <p:extLst>
      <p:ext uri="{BB962C8B-B14F-4D97-AF65-F5344CB8AC3E}">
        <p14:creationId xmlns:p14="http://schemas.microsoft.com/office/powerpoint/2010/main" val="3851246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985"/>
          </a:xfrm>
        </p:spPr>
        <p:txBody>
          <a:bodyPr>
            <a:noAutofit/>
          </a:bodyPr>
          <a:lstStyle/>
          <a:p>
            <a:r>
              <a:rPr lang="en-US" sz="3200" dirty="0" smtClean="0"/>
              <a:t>Posting Journal Entries to the Ledger Accounts</a:t>
            </a:r>
            <a:endParaRPr lang="en-US" sz="32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31136325"/>
              </p:ext>
            </p:extLst>
          </p:nvPr>
        </p:nvGraphicFramePr>
        <p:xfrm>
          <a:off x="2695907" y="1049769"/>
          <a:ext cx="3641834" cy="2460685"/>
        </p:xfrm>
        <a:graphic>
          <a:graphicData uri="http://schemas.openxmlformats.org/drawingml/2006/table">
            <a:tbl>
              <a:tblPr>
                <a:tableStyleId>{5C22544A-7EE6-4342-B048-85BDC9FD1C3A}</a:tableStyleId>
              </a:tblPr>
              <a:tblGrid>
                <a:gridCol w="782824"/>
                <a:gridCol w="1406814"/>
                <a:gridCol w="726098"/>
                <a:gridCol w="726098"/>
              </a:tblGrid>
              <a:tr h="342661">
                <a:tc gridSpan="4">
                  <a:txBody>
                    <a:bodyPr/>
                    <a:lstStyle/>
                    <a:p>
                      <a:pPr algn="ctr" fontAlgn="b"/>
                      <a:r>
                        <a:rPr lang="en-US" sz="1200" u="none" strike="noStrike" dirty="0">
                          <a:effectLst/>
                        </a:rPr>
                        <a:t>General Journal Entries</a:t>
                      </a:r>
                      <a:endParaRPr lang="en-US" sz="12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r>
              <a:tr h="288822">
                <a:tc>
                  <a:txBody>
                    <a:bodyPr/>
                    <a:lstStyle/>
                    <a:p>
                      <a:pPr algn="l" fontAlgn="b"/>
                      <a:r>
                        <a:rPr lang="en-US" sz="1100" u="none" strike="noStrike">
                          <a:effectLst/>
                        </a:rPr>
                        <a:t>Date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Account Names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Debit</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Credit</a:t>
                      </a:r>
                      <a:endParaRPr lang="en-US" sz="1100" b="1" i="0" u="none" strike="noStrike">
                        <a:solidFill>
                          <a:srgbClr val="000000"/>
                        </a:solidFill>
                        <a:effectLst/>
                        <a:latin typeface="Calibri" panose="020F0502020204030204" pitchFamily="34" charset="0"/>
                      </a:endParaRPr>
                    </a:p>
                  </a:txBody>
                  <a:tcPr marL="7620" marR="7620" marT="7620" marB="0" anchor="b"/>
                </a:tc>
              </a:tr>
              <a:tr h="256730">
                <a:tc>
                  <a:txBody>
                    <a:bodyPr/>
                    <a:lstStyle/>
                    <a:p>
                      <a:pPr algn="r" fontAlgn="b"/>
                      <a:r>
                        <a:rPr lang="en-US" sz="1100" u="none" strike="noStrike">
                          <a:effectLst/>
                        </a:rPr>
                        <a:t>9/1/2015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Cash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7500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r>
              <a:tr h="25673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Capital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7500</a:t>
                      </a:r>
                      <a:endParaRPr lang="en-US" sz="1100" b="0" i="0" u="none" strike="noStrike">
                        <a:solidFill>
                          <a:srgbClr val="000000"/>
                        </a:solidFill>
                        <a:effectLst/>
                        <a:latin typeface="Calibri" panose="020F0502020204030204" pitchFamily="34" charset="0"/>
                      </a:endParaRPr>
                    </a:p>
                  </a:txBody>
                  <a:tcPr marL="7620" marR="7620" marT="7620" marB="0" anchor="b"/>
                </a:tc>
              </a:tr>
              <a:tr h="256730">
                <a:tc>
                  <a:txBody>
                    <a:bodyPr/>
                    <a:lstStyle/>
                    <a:p>
                      <a:pPr algn="r" fontAlgn="b"/>
                      <a:r>
                        <a:rPr lang="en-US" sz="1100" u="none" strike="noStrike">
                          <a:effectLst/>
                        </a:rPr>
                        <a:t>9/8/2015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Raw Materials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r>
              <a:tr h="25673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Accounts Payable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2500</a:t>
                      </a:r>
                      <a:endParaRPr lang="en-US" sz="1100" b="0" i="0" u="none" strike="noStrike">
                        <a:solidFill>
                          <a:srgbClr val="000000"/>
                        </a:solidFill>
                        <a:effectLst/>
                        <a:latin typeface="Calibri" panose="020F0502020204030204" pitchFamily="34" charset="0"/>
                      </a:endParaRPr>
                    </a:p>
                  </a:txBody>
                  <a:tcPr marL="7620" marR="7620" marT="7620" marB="0" anchor="b"/>
                </a:tc>
              </a:tr>
              <a:tr h="288822">
                <a:tc>
                  <a:txBody>
                    <a:bodyPr/>
                    <a:lstStyle/>
                    <a:p>
                      <a:pPr algn="r" fontAlgn="b"/>
                      <a:r>
                        <a:rPr lang="en-US" sz="1100" u="none" strike="noStrike">
                          <a:effectLst/>
                        </a:rPr>
                        <a:t>9/15/2015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Accounts Payable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r>
              <a:tr h="25673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Cash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7620" marR="7620" marT="7620" marB="0" anchor="b"/>
                </a:tc>
              </a:tr>
              <a:tr h="25673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95683394"/>
              </p:ext>
            </p:extLst>
          </p:nvPr>
        </p:nvGraphicFramePr>
        <p:xfrm>
          <a:off x="1681656" y="3657600"/>
          <a:ext cx="5717626" cy="2585541"/>
        </p:xfrm>
        <a:graphic>
          <a:graphicData uri="http://schemas.openxmlformats.org/drawingml/2006/table">
            <a:tbl>
              <a:tblPr>
                <a:tableStyleId>{5C22544A-7EE6-4342-B048-85BDC9FD1C3A}</a:tableStyleId>
              </a:tblPr>
              <a:tblGrid>
                <a:gridCol w="667752"/>
                <a:gridCol w="667752"/>
                <a:gridCol w="719920"/>
                <a:gridCol w="667752"/>
                <a:gridCol w="271274"/>
                <a:gridCol w="719920"/>
                <a:gridCol w="667752"/>
                <a:gridCol w="667752"/>
                <a:gridCol w="667752"/>
              </a:tblGrid>
              <a:tr h="248962">
                <a:tc gridSpan="9">
                  <a:txBody>
                    <a:bodyPr/>
                    <a:lstStyle/>
                    <a:p>
                      <a:pPr algn="ctr" fontAlgn="b"/>
                      <a:r>
                        <a:rPr lang="en-US" sz="1200" u="none" strike="noStrike" dirty="0">
                          <a:effectLst/>
                        </a:rPr>
                        <a:t>General Ledger (T-Accounts)</a:t>
                      </a:r>
                      <a:endParaRPr lang="en-US" sz="12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4179">
                <a:tc gridSpan="4">
                  <a:txBody>
                    <a:bodyPr/>
                    <a:lstStyle/>
                    <a:p>
                      <a:pPr algn="ctr" fontAlgn="b"/>
                      <a:r>
                        <a:rPr lang="en-US" sz="1200" u="none" strike="noStrike" dirty="0">
                          <a:effectLst/>
                        </a:rPr>
                        <a:t>Cash</a:t>
                      </a:r>
                      <a:endParaRPr lang="en-US" sz="12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gridSpan="4">
                  <a:txBody>
                    <a:bodyPr/>
                    <a:lstStyle/>
                    <a:p>
                      <a:pPr algn="ctr" fontAlgn="b"/>
                      <a:r>
                        <a:rPr lang="en-US" sz="1200" u="none" strike="noStrike" dirty="0">
                          <a:effectLst/>
                        </a:rPr>
                        <a:t>Raw Materials</a:t>
                      </a:r>
                      <a:endParaRPr lang="en-US" sz="12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r>
              <a:tr h="252603">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Debit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Credit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Debit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Date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Credit</a:t>
                      </a:r>
                      <a:endParaRPr lang="en-US" sz="1100" b="0" i="0" u="none" strike="noStrike" dirty="0">
                        <a:solidFill>
                          <a:srgbClr val="000000"/>
                        </a:solidFill>
                        <a:effectLst/>
                        <a:latin typeface="Calibri" panose="020F0502020204030204" pitchFamily="34" charset="0"/>
                      </a:endParaRPr>
                    </a:p>
                  </a:txBody>
                  <a:tcPr marL="7620" marR="7620" marT="7620" marB="0" anchor="b"/>
                </a:tc>
              </a:tr>
              <a:tr h="252603">
                <a:tc>
                  <a:txBody>
                    <a:bodyPr/>
                    <a:lstStyle/>
                    <a:p>
                      <a:pPr algn="r" fontAlgn="b"/>
                      <a:r>
                        <a:rPr lang="en-US" sz="1100" u="none" strike="noStrike">
                          <a:effectLst/>
                        </a:rPr>
                        <a:t>9/1/2015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7500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9/15/2015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9/8/2015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r>
              <a:tr h="252603">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r>
              <a:tr h="252603">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r>
              <a:tr h="284179">
                <a:tc gridSpan="4">
                  <a:txBody>
                    <a:bodyPr/>
                    <a:lstStyle/>
                    <a:p>
                      <a:pPr algn="ctr" fontAlgn="b"/>
                      <a:r>
                        <a:rPr lang="en-US" sz="1200" u="none" strike="noStrike">
                          <a:effectLst/>
                        </a:rPr>
                        <a:t>Capital</a:t>
                      </a:r>
                      <a:endParaRPr lang="en-US" sz="12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gridSpan="4">
                  <a:txBody>
                    <a:bodyPr/>
                    <a:lstStyle/>
                    <a:p>
                      <a:pPr algn="ctr" fontAlgn="b"/>
                      <a:r>
                        <a:rPr lang="en-US" sz="1200" u="none" strike="noStrike">
                          <a:effectLst/>
                        </a:rPr>
                        <a:t>Accounts Payable</a:t>
                      </a:r>
                      <a:endParaRPr lang="en-US" sz="12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r>
              <a:tr h="252603">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Debit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Credit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Debit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Credit</a:t>
                      </a:r>
                      <a:endParaRPr lang="en-US" sz="1100" b="0" i="0" u="none" strike="noStrike">
                        <a:solidFill>
                          <a:srgbClr val="000000"/>
                        </a:solidFill>
                        <a:effectLst/>
                        <a:latin typeface="Calibri" panose="020F0502020204030204" pitchFamily="34" charset="0"/>
                      </a:endParaRPr>
                    </a:p>
                  </a:txBody>
                  <a:tcPr marL="7620" marR="7620" marT="7620" marB="0" anchor="b"/>
                </a:tc>
              </a:tr>
              <a:tr h="252603">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smtClean="0">
                          <a:effectLst/>
                        </a:rPr>
                        <a:t>9/1/2015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7500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9/15/2015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9/8/2015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2500</a:t>
                      </a:r>
                      <a:endParaRPr lang="en-US" sz="1100" b="0" i="0" u="none" strike="noStrike">
                        <a:solidFill>
                          <a:srgbClr val="000000"/>
                        </a:solidFill>
                        <a:effectLst/>
                        <a:latin typeface="Calibri" panose="020F0502020204030204" pitchFamily="34" charset="0"/>
                      </a:endParaRPr>
                    </a:p>
                  </a:txBody>
                  <a:tcPr marL="7620" marR="7620" marT="7620" marB="0" anchor="b"/>
                </a:tc>
              </a:tr>
              <a:tr h="252603">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51170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6112"/>
            <a:ext cx="8229600" cy="797417"/>
          </a:xfrm>
        </p:spPr>
        <p:txBody>
          <a:bodyPr>
            <a:normAutofit/>
          </a:bodyPr>
          <a:lstStyle/>
          <a:p>
            <a:r>
              <a:rPr lang="en-US" sz="2800" dirty="0" smtClean="0"/>
              <a:t>Posting Journal entries to the Ledger Accounts (cont.)</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3077" y="993181"/>
            <a:ext cx="6936826" cy="5165881"/>
          </a:xfrm>
        </p:spPr>
      </p:pic>
      <p:sp>
        <p:nvSpPr>
          <p:cNvPr id="7" name="TextBox 6"/>
          <p:cNvSpPr txBox="1"/>
          <p:nvPr/>
        </p:nvSpPr>
        <p:spPr>
          <a:xfrm>
            <a:off x="283774" y="6337738"/>
            <a:ext cx="8560676" cy="369332"/>
          </a:xfrm>
          <a:prstGeom prst="rect">
            <a:avLst/>
          </a:prstGeom>
          <a:noFill/>
        </p:spPr>
        <p:txBody>
          <a:bodyPr wrap="square" rtlCol="0">
            <a:spAutoFit/>
          </a:bodyPr>
          <a:lstStyle/>
          <a:p>
            <a:r>
              <a:rPr lang="en-US" dirty="0" smtClean="0"/>
              <a:t>Source: mrhaworth.weebly.com/uploads/2/8/0/8/2808974/glencoe_accounting_chp7.pdf</a:t>
            </a:r>
            <a:endParaRPr lang="en-US" dirty="0"/>
          </a:p>
        </p:txBody>
      </p:sp>
    </p:spTree>
    <p:extLst>
      <p:ext uri="{BB962C8B-B14F-4D97-AF65-F5344CB8AC3E}">
        <p14:creationId xmlns:p14="http://schemas.microsoft.com/office/powerpoint/2010/main" val="478117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816"/>
            <a:ext cx="8229600" cy="790369"/>
          </a:xfrm>
        </p:spPr>
        <p:txBody>
          <a:bodyPr/>
          <a:lstStyle/>
          <a:p>
            <a:r>
              <a:rPr lang="en-US" dirty="0" smtClean="0"/>
              <a:t>Chart of Accounts</a:t>
            </a:r>
            <a:endParaRPr lang="en-US" dirty="0"/>
          </a:p>
        </p:txBody>
      </p:sp>
      <p:sp>
        <p:nvSpPr>
          <p:cNvPr id="3" name="Content Placeholder 2"/>
          <p:cNvSpPr>
            <a:spLocks noGrp="1"/>
          </p:cNvSpPr>
          <p:nvPr>
            <p:ph idx="1"/>
          </p:nvPr>
        </p:nvSpPr>
        <p:spPr>
          <a:xfrm>
            <a:off x="457200" y="1258646"/>
            <a:ext cx="8229600" cy="4867518"/>
          </a:xfrm>
        </p:spPr>
        <p:txBody>
          <a:bodyPr>
            <a:normAutofit/>
          </a:bodyPr>
          <a:lstStyle/>
          <a:p>
            <a:r>
              <a:rPr lang="en-US" dirty="0"/>
              <a:t>The  cornerstone of the general ledger is the chart of accounts. </a:t>
            </a:r>
            <a:endParaRPr lang="en-US" dirty="0" smtClean="0"/>
          </a:p>
          <a:p>
            <a:r>
              <a:rPr lang="en-US" dirty="0" smtClean="0"/>
              <a:t>The </a:t>
            </a:r>
            <a:r>
              <a:rPr lang="en-US" dirty="0"/>
              <a:t>ledger’s chart of </a:t>
            </a:r>
            <a:r>
              <a:rPr lang="en-US" dirty="0" smtClean="0"/>
              <a:t>accounts </a:t>
            </a:r>
            <a:r>
              <a:rPr lang="en-US" dirty="0"/>
              <a:t>is the epitome of an intelligent </a:t>
            </a:r>
            <a:r>
              <a:rPr lang="en-US" dirty="0" smtClean="0"/>
              <a:t>key</a:t>
            </a:r>
            <a:r>
              <a:rPr lang="en-US" dirty="0"/>
              <a:t>:</a:t>
            </a:r>
            <a:endParaRPr lang="en-US" dirty="0" smtClean="0"/>
          </a:p>
          <a:p>
            <a:pPr lvl="1"/>
            <a:r>
              <a:rPr lang="en-US" dirty="0" smtClean="0"/>
              <a:t>For </a:t>
            </a:r>
            <a:r>
              <a:rPr lang="en-US" dirty="0"/>
              <a:t>example, </a:t>
            </a:r>
            <a:r>
              <a:rPr lang="en-US" dirty="0" smtClean="0"/>
              <a:t>account </a:t>
            </a:r>
            <a:r>
              <a:rPr lang="en-US" dirty="0"/>
              <a:t>numbers from 1,000 through 1,999 might be asset accounts, whereas </a:t>
            </a:r>
            <a:r>
              <a:rPr lang="en-US" dirty="0" smtClean="0"/>
              <a:t>account numbers </a:t>
            </a:r>
            <a:r>
              <a:rPr lang="en-US" dirty="0"/>
              <a:t>ranging from 2,000 to 2,999 may identify liabilities</a:t>
            </a:r>
            <a:r>
              <a:rPr lang="en-US" dirty="0" smtClean="0"/>
              <a:t>.</a:t>
            </a:r>
            <a:endParaRPr lang="en-US" dirty="0"/>
          </a:p>
        </p:txBody>
      </p:sp>
    </p:spTree>
    <p:extLst>
      <p:ext uri="{BB962C8B-B14F-4D97-AF65-F5344CB8AC3E}">
        <p14:creationId xmlns:p14="http://schemas.microsoft.com/office/powerpoint/2010/main" val="3657181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06"/>
            <a:ext cx="8229600" cy="5295452"/>
          </a:xfrm>
        </p:spPr>
        <p:txBody>
          <a:bodyPr>
            <a:normAutofit lnSpcReduction="10000"/>
          </a:bodyPr>
          <a:lstStyle/>
          <a:p>
            <a:r>
              <a:rPr lang="en-US" dirty="0"/>
              <a:t>The chart of accounts likely associates the organization cost center with </a:t>
            </a:r>
            <a:r>
              <a:rPr lang="en-US" dirty="0" smtClean="0"/>
              <a:t>the account.</a:t>
            </a:r>
          </a:p>
          <a:p>
            <a:r>
              <a:rPr lang="en-US" dirty="0"/>
              <a:t>Typically, the organization attributes provide a complete rollup from cost </a:t>
            </a:r>
            <a:r>
              <a:rPr lang="en-US" dirty="0" smtClean="0"/>
              <a:t>center </a:t>
            </a:r>
            <a:r>
              <a:rPr lang="en-US" dirty="0"/>
              <a:t>to department to </a:t>
            </a:r>
            <a:r>
              <a:rPr lang="en-US" dirty="0" smtClean="0"/>
              <a:t>division.</a:t>
            </a:r>
          </a:p>
          <a:p>
            <a:r>
              <a:rPr lang="en-US" dirty="0"/>
              <a:t>The chart of accounts naturally decomposes into two dimensions. </a:t>
            </a:r>
            <a:endParaRPr lang="en-US" dirty="0" smtClean="0"/>
          </a:p>
          <a:p>
            <a:pPr lvl="1"/>
            <a:r>
              <a:rPr lang="en-US" dirty="0" smtClean="0"/>
              <a:t>One </a:t>
            </a:r>
            <a:r>
              <a:rPr lang="en-US" dirty="0"/>
              <a:t>dimension represents accounts in the general </a:t>
            </a:r>
            <a:r>
              <a:rPr lang="en-US" dirty="0" smtClean="0"/>
              <a:t>ledger.</a:t>
            </a:r>
          </a:p>
          <a:p>
            <a:pPr lvl="1"/>
            <a:r>
              <a:rPr lang="en-US" dirty="0" smtClean="0"/>
              <a:t>the </a:t>
            </a:r>
            <a:r>
              <a:rPr lang="en-US" dirty="0"/>
              <a:t>other </a:t>
            </a:r>
            <a:r>
              <a:rPr lang="en-US" dirty="0" smtClean="0"/>
              <a:t>dimension represents </a:t>
            </a:r>
            <a:r>
              <a:rPr lang="en-US" dirty="0"/>
              <a:t>the organization rollup.</a:t>
            </a:r>
          </a:p>
        </p:txBody>
      </p:sp>
      <p:sp>
        <p:nvSpPr>
          <p:cNvPr id="4" name="Title 1"/>
          <p:cNvSpPr>
            <a:spLocks noGrp="1"/>
          </p:cNvSpPr>
          <p:nvPr>
            <p:ph type="title"/>
          </p:nvPr>
        </p:nvSpPr>
        <p:spPr>
          <a:xfrm>
            <a:off x="457200" y="177816"/>
            <a:ext cx="8229600" cy="790369"/>
          </a:xfrm>
        </p:spPr>
        <p:txBody>
          <a:bodyPr/>
          <a:lstStyle/>
          <a:p>
            <a:r>
              <a:rPr lang="en-US" dirty="0" smtClean="0"/>
              <a:t>Chart of Accounts</a:t>
            </a:r>
            <a:endParaRPr lang="en-US" dirty="0"/>
          </a:p>
        </p:txBody>
      </p:sp>
    </p:spTree>
    <p:extLst>
      <p:ext uri="{BB962C8B-B14F-4D97-AF65-F5344CB8AC3E}">
        <p14:creationId xmlns:p14="http://schemas.microsoft.com/office/powerpoint/2010/main" val="649134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Bus Matrix for Accounting Processes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1047" y="2125086"/>
            <a:ext cx="6561905" cy="3476190"/>
          </a:xfrm>
        </p:spPr>
      </p:pic>
    </p:spTree>
    <p:extLst>
      <p:ext uri="{BB962C8B-B14F-4D97-AF65-F5344CB8AC3E}">
        <p14:creationId xmlns:p14="http://schemas.microsoft.com/office/powerpoint/2010/main" val="3327866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Account Balances at the End of Accounting Period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2000" y="2029848"/>
            <a:ext cx="7600000" cy="3666667"/>
          </a:xfrm>
        </p:spPr>
      </p:pic>
    </p:spTree>
    <p:extLst>
      <p:ext uri="{BB962C8B-B14F-4D97-AF65-F5344CB8AC3E}">
        <p14:creationId xmlns:p14="http://schemas.microsoft.com/office/powerpoint/2010/main" val="36832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TotalTime>
  <Words>2474</Words>
  <Application>Microsoft Office PowerPoint</Application>
  <PresentationFormat>On-screen Show (4:3)</PresentationFormat>
  <Paragraphs>215</Paragraphs>
  <Slides>32</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Ch. 7 Accounting from Kimball and Ross</vt:lpstr>
      <vt:lpstr>Key concepts in this chapter</vt:lpstr>
      <vt:lpstr>General Journal Entry and Ledger</vt:lpstr>
      <vt:lpstr>Posting Journal Entries to the Ledger Accounts</vt:lpstr>
      <vt:lpstr>Posting Journal entries to the Ledger Accounts (cont.)</vt:lpstr>
      <vt:lpstr>Chart of Accounts</vt:lpstr>
      <vt:lpstr>Chart of Accounts</vt:lpstr>
      <vt:lpstr>Bus Matrix for Accounting Processes</vt:lpstr>
      <vt:lpstr>GL Account Balances at the End of Accounting Period</vt:lpstr>
      <vt:lpstr>Year-to-Date Facts?</vt:lpstr>
      <vt:lpstr>Multiple Currencies</vt:lpstr>
      <vt:lpstr>GL Journal Transactions</vt:lpstr>
      <vt:lpstr>Multiple Fiscal Accounting Calendars</vt:lpstr>
      <vt:lpstr>Multiple Fiscal Accounting Calendars (cont.)</vt:lpstr>
      <vt:lpstr>Multiple Fiscal Accounting Calendars (cont.)</vt:lpstr>
      <vt:lpstr>Multiple Ledgers in a Hierarchy</vt:lpstr>
      <vt:lpstr>Multiple Ledgers in a Hierarchy (cont.)</vt:lpstr>
      <vt:lpstr>Multiple Ledgers in a Hierarchy (cont.)</vt:lpstr>
      <vt:lpstr>Multiple Ledgers in a Hierarchy (cont.)</vt:lpstr>
      <vt:lpstr>Budgeting Process</vt:lpstr>
      <vt:lpstr>Budget Schema</vt:lpstr>
      <vt:lpstr>Budget Schema (cont.)</vt:lpstr>
      <vt:lpstr>Dimension Attribute Hierarchies</vt:lpstr>
      <vt:lpstr>Dimension Attribute Hierarchies (cont.)</vt:lpstr>
      <vt:lpstr>Simple Join Between the Organization Dimension and the Fact Table</vt:lpstr>
      <vt:lpstr>Classic Parent/Child Tree Structure</vt:lpstr>
      <vt:lpstr>A Special Map Bridge Table</vt:lpstr>
      <vt:lpstr>Advantages of the Bridge Table Approach for Ragged Hierarchies</vt:lpstr>
      <vt:lpstr>Using Organization Map Bridge</vt:lpstr>
      <vt:lpstr>Time Varying Ragged Hierarchies</vt:lpstr>
      <vt:lpstr>Using Organization Map Bridge to Fetch Facts Across Three Fact Tables in the Budget Chain</vt:lpstr>
      <vt:lpstr>Consolidated Fact Table</vt:lpstr>
    </vt:vector>
  </TitlesOfParts>
  <Company>University of Illinois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5 Order Management from Kimball and Ross</dc:title>
  <dc:creator>Ali Tafti</dc:creator>
  <cp:lastModifiedBy>myultrabook</cp:lastModifiedBy>
  <cp:revision>169</cp:revision>
  <cp:lastPrinted>2015-11-14T05:49:26Z</cp:lastPrinted>
  <dcterms:created xsi:type="dcterms:W3CDTF">2014-02-22T02:08:36Z</dcterms:created>
  <dcterms:modified xsi:type="dcterms:W3CDTF">2016-10-22T16:01:33Z</dcterms:modified>
</cp:coreProperties>
</file>