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notesMasterIdLst>
    <p:notesMasterId r:id="rId27"/>
  </p:notesMasterIdLst>
  <p:handoutMasterIdLst>
    <p:handoutMasterId r:id="rId28"/>
  </p:handoutMasterIdLst>
  <p:sldIdLst>
    <p:sldId id="256" r:id="rId2"/>
    <p:sldId id="268" r:id="rId3"/>
    <p:sldId id="281" r:id="rId4"/>
    <p:sldId id="257" r:id="rId5"/>
    <p:sldId id="269" r:id="rId6"/>
    <p:sldId id="272" r:id="rId7"/>
    <p:sldId id="258" r:id="rId8"/>
    <p:sldId id="259" r:id="rId9"/>
    <p:sldId id="260" r:id="rId10"/>
    <p:sldId id="261" r:id="rId11"/>
    <p:sldId id="262" r:id="rId12"/>
    <p:sldId id="263" r:id="rId13"/>
    <p:sldId id="264" r:id="rId14"/>
    <p:sldId id="265" r:id="rId15"/>
    <p:sldId id="266" r:id="rId16"/>
    <p:sldId id="273" r:id="rId17"/>
    <p:sldId id="267" r:id="rId18"/>
    <p:sldId id="274" r:id="rId19"/>
    <p:sldId id="270" r:id="rId20"/>
    <p:sldId id="275" r:id="rId21"/>
    <p:sldId id="276" r:id="rId22"/>
    <p:sldId id="278" r:id="rId23"/>
    <p:sldId id="279" r:id="rId24"/>
    <p:sldId id="277"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zure - Introduction" id="{DA451674-BD4A-481F-8BE5-CEECED2D8868}">
          <p14:sldIdLst>
            <p14:sldId id="256"/>
            <p14:sldId id="268"/>
            <p14:sldId id="281"/>
            <p14:sldId id="257"/>
            <p14:sldId id="269"/>
          </p14:sldIdLst>
        </p14:section>
        <p14:section name="Azure - Website" id="{27C2EA17-E346-43B5-9EC8-3FE9511183AB}">
          <p14:sldIdLst>
            <p14:sldId id="272"/>
            <p14:sldId id="258"/>
            <p14:sldId id="259"/>
            <p14:sldId id="260"/>
            <p14:sldId id="261"/>
            <p14:sldId id="262"/>
            <p14:sldId id="263"/>
            <p14:sldId id="264"/>
            <p14:sldId id="265"/>
            <p14:sldId id="266"/>
          </p14:sldIdLst>
        </p14:section>
        <p14:section name="Azure - Scheduler" id="{8BD30329-EBD1-4D5A-A41A-0AADB5AFC91E}">
          <p14:sldIdLst>
            <p14:sldId id="273"/>
            <p14:sldId id="267"/>
          </p14:sldIdLst>
        </p14:section>
        <p14:section name="Azure - Mobile Services" id="{F91F15A0-D9E6-4B7B-B982-A881CE410A17}">
          <p14:sldIdLst>
            <p14:sldId id="274"/>
            <p14:sldId id="270"/>
          </p14:sldIdLst>
        </p14:section>
        <p14:section name="Azure - API Management" id="{4CEA7303-9E48-4601-A441-805EF39BEB64}">
          <p14:sldIdLst>
            <p14:sldId id="275"/>
            <p14:sldId id="276"/>
            <p14:sldId id="278"/>
            <p14:sldId id="279"/>
            <p14:sldId id="277"/>
          </p14:sldIdLst>
        </p14:section>
        <p14:section name="Azure - Active Directory" id="{B0A45DA7-3B6D-4812-8054-465BD090FB18}">
          <p14:sldIdLst>
            <p14:sldId id="28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varScale="1">
        <p:scale>
          <a:sx n="74" d="100"/>
          <a:sy n="74" d="100"/>
        </p:scale>
        <p:origin x="582"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3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56CCF8-6C31-4DE2-865E-3D1B4B01169A}" type="datetimeFigureOut">
              <a:rPr lang="en-US" smtClean="0"/>
              <a:t>6/2/2015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974414-8722-49CA-AA9E-2687123AC7C4}" type="slidenum">
              <a:rPr lang="en-US" smtClean="0"/>
              <a:t>‹#›</a:t>
            </a:fld>
            <a:endParaRPr lang="en-US"/>
          </a:p>
        </p:txBody>
      </p:sp>
    </p:spTree>
    <p:extLst>
      <p:ext uri="{BB962C8B-B14F-4D97-AF65-F5344CB8AC3E}">
        <p14:creationId xmlns:p14="http://schemas.microsoft.com/office/powerpoint/2010/main" val="1179417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C5C66-7D4C-418C-B5A9-78F4711288FF}" type="datetimeFigureOut">
              <a:rPr lang="en-US" smtClean="0"/>
              <a:t>6/2/2015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50931D-D54F-4E90-923D-3DBB7888867C}" type="slidenum">
              <a:rPr lang="en-US" smtClean="0"/>
              <a:t>‹#›</a:t>
            </a:fld>
            <a:endParaRPr lang="en-US"/>
          </a:p>
        </p:txBody>
      </p:sp>
    </p:spTree>
    <p:extLst>
      <p:ext uri="{BB962C8B-B14F-4D97-AF65-F5344CB8AC3E}">
        <p14:creationId xmlns:p14="http://schemas.microsoft.com/office/powerpoint/2010/main" val="2009072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50931D-D54F-4E90-923D-3DBB7888867C}" type="slidenum">
              <a:rPr lang="en-US" smtClean="0"/>
              <a:t>1</a:t>
            </a:fld>
            <a:endParaRPr lang="en-US"/>
          </a:p>
        </p:txBody>
      </p:sp>
    </p:spTree>
    <p:extLst>
      <p:ext uri="{BB962C8B-B14F-4D97-AF65-F5344CB8AC3E}">
        <p14:creationId xmlns:p14="http://schemas.microsoft.com/office/powerpoint/2010/main" val="398659654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402B9795-92DC-40DC-A1CA-9A4B349D7824}" type="datetimeFigureOut">
              <a:rPr lang="en-US"/>
              <a:t>6/2/2015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23540013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3" name="Picture Placeholder 2"/>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6/2/2015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0149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6C52C72-DE31-F449-A4ED-4C594FD91407}" type="datetimeFigureOut">
              <a:rPr lang="en-US" smtClean="0"/>
              <a:pPr/>
              <a:t>6/2/2015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5287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D62726E-379B-B349-9EED-81ED093FA806}" type="datetimeFigureOut">
              <a:rPr lang="en-US" smtClean="0"/>
              <a:pPr/>
              <a:t>6/2/2015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450218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B3A1323-8D79-1946-B0D7-40001CF92E9D}" type="datetimeFigureOut">
              <a:rPr lang="en-US" smtClean="0"/>
              <a:pPr/>
              <a:t>6/2/2015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43571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Picture Placeholder 10"/>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smtClean="0"/>
              <a:t>Click icon to add picture</a:t>
            </a:r>
            <a:endParaRPr/>
          </a:p>
        </p:txBody>
      </p:sp>
      <p:sp>
        <p:nvSpPr>
          <p:cNvPr id="19" name="Instructional 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sz="1200" b="1" i="1">
                <a:latin typeface="Arial" pitchFamily="34" charset="0"/>
                <a:cs typeface="Arial" pitchFamily="34" charset="0"/>
              </a:rPr>
              <a:t>NOTE:</a:t>
            </a:r>
          </a:p>
          <a:p>
            <a:r>
              <a:rPr sz="1200" i="1">
                <a:latin typeface="Arial" pitchFamily="34" charset="0"/>
                <a:cs typeface="Arial" pitchFamily="34" charset="0"/>
              </a:rPr>
              <a:t>To change the  image on this slide, select the picture and delete it. Then click the Pictures icon in the placeholder to insert your own image.</a:t>
            </a:r>
          </a:p>
        </p:txBody>
      </p:sp>
    </p:spTree>
    <p:extLst>
      <p:ext uri="{BB962C8B-B14F-4D97-AF65-F5344CB8AC3E}">
        <p14:creationId xmlns:p14="http://schemas.microsoft.com/office/powerpoint/2010/main" val="22682920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6/2/2015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11773556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57302355-E14B-8545-A8F8-0FE83CC9D524}" type="datetimeFigureOut">
              <a:rPr lang="en-US" smtClean="0"/>
              <a:pPr/>
              <a:t>6/2/2015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06598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2640F58-564D-2B4F-AE67-E407BA4FCF45}" type="datetimeFigureOut">
              <a:rPr lang="en-US" smtClean="0"/>
              <a:pPr/>
              <a:t>6/2/2015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55500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13A34C8-038E-2045-AF43-DF7DBB8E0E9E}" type="datetimeFigureOut">
              <a:rPr lang="en-US" smtClean="0"/>
              <a:pPr/>
              <a:t>6/2/2015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01789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6/2/2015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51575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6/2/2015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11479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60000"/>
                    <a:lumOff val="40000"/>
                  </a:schemeClr>
                </a:solidFill>
              </a:defRPr>
            </a:lvl1pPr>
          </a:lstStyle>
          <a:p>
            <a:fld id="{09B482E8-6E0E-1B4F-B1FD-C69DB9E858D9}" type="datetimeFigureOut">
              <a:rPr lang="en-US" smtClean="0"/>
              <a:pPr/>
              <a:t>6/2/2015</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60000"/>
                    <a:lumOff val="40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60000"/>
                    <a:lumOff val="40000"/>
                  </a:schemeClr>
                </a:solidFill>
              </a:defRPr>
            </a:lvl1pPr>
          </a:lstStyle>
          <a:p>
            <a:fld id="{D57F1E4F-1CFF-5643-939E-217C01CDF565}"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78486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Azure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683854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 Health</a:t>
            </a:r>
          </a:p>
        </p:txBody>
      </p:sp>
      <p:sp>
        <p:nvSpPr>
          <p:cNvPr id="3" name="Content Placeholder 2"/>
          <p:cNvSpPr>
            <a:spLocks noGrp="1"/>
          </p:cNvSpPr>
          <p:nvPr>
            <p:ph idx="1"/>
          </p:nvPr>
        </p:nvSpPr>
        <p:spPr/>
        <p:txBody>
          <a:bodyPr/>
          <a:lstStyle/>
          <a:p>
            <a:r>
              <a:rPr lang="en-US" dirty="0"/>
              <a:t>Add Metrics</a:t>
            </a:r>
          </a:p>
          <a:p>
            <a:r>
              <a:rPr lang="en-US" dirty="0" smtClean="0"/>
              <a:t>Setup </a:t>
            </a:r>
            <a:r>
              <a:rPr lang="en-US" dirty="0"/>
              <a:t>Rule Alert</a:t>
            </a:r>
          </a:p>
        </p:txBody>
      </p:sp>
    </p:spTree>
    <p:extLst>
      <p:ext uri="{BB962C8B-B14F-4D97-AF65-F5344CB8AC3E}">
        <p14:creationId xmlns:p14="http://schemas.microsoft.com/office/powerpoint/2010/main" val="24642974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normAutofit/>
          </a:bodyPr>
          <a:lstStyle/>
          <a:p>
            <a:r>
              <a:rPr lang="en-US" dirty="0"/>
              <a:t>DNS lookup</a:t>
            </a:r>
          </a:p>
          <a:p>
            <a:r>
              <a:rPr lang="en-US" dirty="0" smtClean="0"/>
              <a:t>Region</a:t>
            </a:r>
          </a:p>
          <a:p>
            <a:pPr lvl="1"/>
            <a:r>
              <a:rPr lang="en-US" dirty="0"/>
              <a:t>Appear / Disappear depending on </a:t>
            </a:r>
            <a:r>
              <a:rPr lang="en-US" dirty="0" smtClean="0"/>
              <a:t>capacity</a:t>
            </a:r>
          </a:p>
          <a:p>
            <a:r>
              <a:rPr lang="en-US" dirty="0" smtClean="0"/>
              <a:t>Scale</a:t>
            </a:r>
          </a:p>
          <a:p>
            <a:pPr lvl="1"/>
            <a:r>
              <a:rPr lang="en-US" dirty="0" smtClean="0"/>
              <a:t>Tiers</a:t>
            </a:r>
          </a:p>
          <a:p>
            <a:pPr lvl="1"/>
            <a:r>
              <a:rPr lang="en-US" dirty="0"/>
              <a:t>Instance </a:t>
            </a:r>
            <a:r>
              <a:rPr lang="en-US" dirty="0" smtClean="0"/>
              <a:t>Count</a:t>
            </a:r>
          </a:p>
          <a:p>
            <a:pPr lvl="2"/>
            <a:r>
              <a:rPr lang="en-US" dirty="0"/>
              <a:t>Billing = (number of instances *  number of core) in </a:t>
            </a:r>
            <a:r>
              <a:rPr lang="en-US" dirty="0" smtClean="0"/>
              <a:t>hours</a:t>
            </a:r>
          </a:p>
          <a:p>
            <a:pPr lvl="1"/>
            <a:r>
              <a:rPr lang="en-US" dirty="0"/>
              <a:t>Dedicated </a:t>
            </a:r>
            <a:r>
              <a:rPr lang="en-US" dirty="0" smtClean="0"/>
              <a:t>VM</a:t>
            </a:r>
          </a:p>
          <a:p>
            <a:pPr lvl="1"/>
            <a:r>
              <a:rPr lang="en-US" dirty="0"/>
              <a:t>Manual </a:t>
            </a:r>
            <a:r>
              <a:rPr lang="en-US" dirty="0" smtClean="0"/>
              <a:t>vs. Auto</a:t>
            </a:r>
          </a:p>
          <a:p>
            <a:r>
              <a:rPr lang="en-US" dirty="0" smtClean="0"/>
              <a:t>Endpoint monitoring</a:t>
            </a:r>
          </a:p>
          <a:p>
            <a:r>
              <a:rPr lang="en-US" dirty="0"/>
              <a:t>App Setting , connection string manipulation using </a:t>
            </a:r>
            <a:r>
              <a:rPr lang="en-US" dirty="0" smtClean="0"/>
              <a:t>PowerShell</a:t>
            </a:r>
          </a:p>
        </p:txBody>
      </p:sp>
    </p:spTree>
    <p:extLst>
      <p:ext uri="{BB962C8B-B14F-4D97-AF65-F5344CB8AC3E}">
        <p14:creationId xmlns:p14="http://schemas.microsoft.com/office/powerpoint/2010/main" val="16131579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continue</a:t>
            </a:r>
            <a:endParaRPr lang="en-US" dirty="0"/>
          </a:p>
        </p:txBody>
      </p:sp>
      <p:sp>
        <p:nvSpPr>
          <p:cNvPr id="3" name="Content Placeholder 2"/>
          <p:cNvSpPr>
            <a:spLocks noGrp="1"/>
          </p:cNvSpPr>
          <p:nvPr>
            <p:ph idx="1"/>
          </p:nvPr>
        </p:nvSpPr>
        <p:spPr/>
        <p:txBody>
          <a:bodyPr>
            <a:normAutofit/>
          </a:bodyPr>
          <a:lstStyle/>
          <a:p>
            <a:r>
              <a:rPr lang="en-US" dirty="0" smtClean="0"/>
              <a:t>Logging</a:t>
            </a:r>
          </a:p>
          <a:p>
            <a:pPr lvl="1"/>
            <a:r>
              <a:rPr lang="en-US" dirty="0"/>
              <a:t>Application logging</a:t>
            </a:r>
          </a:p>
          <a:p>
            <a:pPr lvl="1"/>
            <a:r>
              <a:rPr lang="en-US" dirty="0"/>
              <a:t>		Web logging	</a:t>
            </a:r>
          </a:p>
          <a:p>
            <a:pPr lvl="1"/>
            <a:r>
              <a:rPr lang="en-US" dirty="0"/>
              <a:t>		Kudu logging</a:t>
            </a:r>
          </a:p>
          <a:p>
            <a:pPr lvl="1"/>
            <a:r>
              <a:rPr lang="en-US" dirty="0"/>
              <a:t>		Live stream logging</a:t>
            </a:r>
          </a:p>
          <a:p>
            <a:pPr lvl="1"/>
            <a:r>
              <a:rPr lang="en-US" dirty="0"/>
              <a:t>		Web Site Log Viewer Extension by Amit Apple</a:t>
            </a:r>
          </a:p>
        </p:txBody>
      </p:sp>
    </p:spTree>
    <p:extLst>
      <p:ext uri="{BB962C8B-B14F-4D97-AF65-F5344CB8AC3E}">
        <p14:creationId xmlns:p14="http://schemas.microsoft.com/office/powerpoint/2010/main" val="13681308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
          </p:nvPr>
        </p:nvSpPr>
        <p:spPr/>
        <p:txBody>
          <a:bodyPr>
            <a:normAutofit/>
          </a:bodyPr>
          <a:lstStyle/>
          <a:p>
            <a:r>
              <a:rPr lang="en-US" dirty="0"/>
              <a:t>Deployment using GIT - Kudu</a:t>
            </a:r>
          </a:p>
          <a:p>
            <a:r>
              <a:rPr lang="en-US" dirty="0"/>
              <a:t>Deployment Slots</a:t>
            </a:r>
          </a:p>
        </p:txBody>
      </p:sp>
    </p:spTree>
    <p:extLst>
      <p:ext uri="{BB962C8B-B14F-4D97-AF65-F5344CB8AC3E}">
        <p14:creationId xmlns:p14="http://schemas.microsoft.com/office/powerpoint/2010/main" val="31693997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Technologies Support</a:t>
            </a:r>
            <a:endParaRPr lang="en-US" dirty="0"/>
          </a:p>
        </p:txBody>
      </p:sp>
      <p:sp>
        <p:nvSpPr>
          <p:cNvPr id="3" name="Content Placeholder 2"/>
          <p:cNvSpPr>
            <a:spLocks noGrp="1"/>
          </p:cNvSpPr>
          <p:nvPr>
            <p:ph idx="1"/>
          </p:nvPr>
        </p:nvSpPr>
        <p:spPr/>
        <p:txBody>
          <a:bodyPr>
            <a:normAutofit/>
          </a:bodyPr>
          <a:lstStyle/>
          <a:p>
            <a:r>
              <a:rPr lang="en-US" dirty="0" smtClean="0"/>
              <a:t>Bring your own framework</a:t>
            </a:r>
            <a:endParaRPr lang="en-US" dirty="0"/>
          </a:p>
          <a:p>
            <a:pPr lvl="1"/>
            <a:r>
              <a:rPr lang="en-US" dirty="0"/>
              <a:t>HTML</a:t>
            </a:r>
          </a:p>
          <a:p>
            <a:pPr lvl="1"/>
            <a:r>
              <a:rPr lang="en-US" dirty="0" smtClean="0"/>
              <a:t>Node</a:t>
            </a:r>
            <a:endParaRPr lang="en-US" dirty="0"/>
          </a:p>
          <a:p>
            <a:pPr lvl="1"/>
            <a:r>
              <a:rPr lang="en-US" dirty="0" smtClean="0"/>
              <a:t>ASP.NET Web Form</a:t>
            </a:r>
            <a:endParaRPr lang="en-US" dirty="0"/>
          </a:p>
          <a:p>
            <a:pPr lvl="1"/>
            <a:r>
              <a:rPr lang="en-US" dirty="0" smtClean="0"/>
              <a:t>ASP.NET </a:t>
            </a:r>
            <a:r>
              <a:rPr lang="en-US" dirty="0"/>
              <a:t>MVC</a:t>
            </a:r>
          </a:p>
          <a:p>
            <a:pPr lvl="1"/>
            <a:r>
              <a:rPr lang="en-US" dirty="0" smtClean="0"/>
              <a:t>Razor</a:t>
            </a:r>
            <a:endParaRPr lang="en-US" dirty="0"/>
          </a:p>
          <a:p>
            <a:pPr lvl="1"/>
            <a:r>
              <a:rPr lang="en-US" dirty="0" smtClean="0"/>
              <a:t>PHP</a:t>
            </a:r>
          </a:p>
          <a:p>
            <a:r>
              <a:rPr lang="en-US" dirty="0"/>
              <a:t>Gallery</a:t>
            </a:r>
          </a:p>
          <a:p>
            <a:pPr lvl="1"/>
            <a:r>
              <a:rPr lang="en-US" dirty="0"/>
              <a:t>	MS works with open source community for integration</a:t>
            </a:r>
          </a:p>
          <a:p>
            <a:pPr lvl="1"/>
            <a:endParaRPr lang="en-US" dirty="0"/>
          </a:p>
        </p:txBody>
      </p:sp>
    </p:spTree>
    <p:extLst>
      <p:ext uri="{BB962C8B-B14F-4D97-AF65-F5344CB8AC3E}">
        <p14:creationId xmlns:p14="http://schemas.microsoft.com/office/powerpoint/2010/main" val="38081869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How to maintain state with different instances</a:t>
            </a:r>
          </a:p>
          <a:p>
            <a:r>
              <a:rPr lang="en-US" dirty="0" smtClean="0"/>
              <a:t>UNC </a:t>
            </a:r>
            <a:r>
              <a:rPr lang="en-US" dirty="0"/>
              <a:t>Share contains directory structure and all instance VMS running point to that UNC path</a:t>
            </a:r>
          </a:p>
          <a:p>
            <a:r>
              <a:rPr lang="en-US" dirty="0" err="1" smtClean="0"/>
              <a:t>FileZilla</a:t>
            </a:r>
            <a:r>
              <a:rPr lang="en-US" dirty="0" smtClean="0"/>
              <a:t>  </a:t>
            </a:r>
            <a:r>
              <a:rPr lang="en-US" dirty="0"/>
              <a:t>with FTP</a:t>
            </a:r>
          </a:p>
          <a:p>
            <a:r>
              <a:rPr lang="en-US" dirty="0" smtClean="0"/>
              <a:t>Traffic Manager</a:t>
            </a:r>
          </a:p>
          <a:p>
            <a:pPr lvl="1"/>
            <a:r>
              <a:rPr lang="en-US" dirty="0"/>
              <a:t>Create 2 websites in different regions and add those two endpoints in traffic manager configuration</a:t>
            </a:r>
          </a:p>
          <a:p>
            <a:pPr lvl="1"/>
            <a:r>
              <a:rPr lang="en-US" dirty="0" smtClean="0"/>
              <a:t>Use </a:t>
            </a:r>
            <a:r>
              <a:rPr lang="en-US" dirty="0"/>
              <a:t>VM in specific region to find the actual address using </a:t>
            </a:r>
            <a:r>
              <a:rPr lang="en-US" dirty="0" err="1" smtClean="0"/>
              <a:t>nslookup</a:t>
            </a:r>
            <a:endParaRPr lang="en-US" dirty="0" smtClean="0"/>
          </a:p>
          <a:p>
            <a:r>
              <a:rPr lang="en-US" dirty="0"/>
              <a:t>Custom Domain</a:t>
            </a:r>
          </a:p>
          <a:p>
            <a:r>
              <a:rPr lang="en-US" dirty="0" smtClean="0"/>
              <a:t>Edit </a:t>
            </a:r>
            <a:r>
              <a:rPr lang="en-US" dirty="0"/>
              <a:t>with Visual Studio Online</a:t>
            </a:r>
          </a:p>
          <a:p>
            <a:r>
              <a:rPr lang="en-US" dirty="0" smtClean="0"/>
              <a:t>Backup </a:t>
            </a:r>
            <a:r>
              <a:rPr lang="en-US" dirty="0"/>
              <a:t>and </a:t>
            </a:r>
            <a:r>
              <a:rPr lang="en-US" dirty="0" smtClean="0"/>
              <a:t>Restore</a:t>
            </a:r>
          </a:p>
          <a:p>
            <a:pPr lvl="1"/>
            <a:r>
              <a:rPr lang="en-US" dirty="0"/>
              <a:t>Delete file using </a:t>
            </a:r>
            <a:r>
              <a:rPr lang="en-US" dirty="0" err="1"/>
              <a:t>FileZilla</a:t>
            </a:r>
            <a:endParaRPr lang="en-US" dirty="0"/>
          </a:p>
          <a:p>
            <a:pPr lvl="1"/>
            <a:r>
              <a:rPr lang="en-US" dirty="0" smtClean="0"/>
              <a:t>Automated backup</a:t>
            </a:r>
          </a:p>
          <a:p>
            <a:r>
              <a:rPr lang="en-US" dirty="0"/>
              <a:t>Integrate with </a:t>
            </a:r>
            <a:r>
              <a:rPr lang="en-US" dirty="0" err="1"/>
              <a:t>Redis</a:t>
            </a:r>
            <a:r>
              <a:rPr lang="en-US" dirty="0"/>
              <a:t> Cache	</a:t>
            </a:r>
          </a:p>
        </p:txBody>
      </p:sp>
    </p:spTree>
    <p:extLst>
      <p:ext uri="{BB962C8B-B14F-4D97-AF65-F5344CB8AC3E}">
        <p14:creationId xmlns:p14="http://schemas.microsoft.com/office/powerpoint/2010/main" val="32722873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 </a:t>
            </a:r>
            <a:r>
              <a:rPr lang="en-US" dirty="0" smtClean="0"/>
              <a:t>Scheduler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52792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 Scheduler	</a:t>
            </a:r>
            <a:endParaRPr lang="en-US" dirty="0"/>
          </a:p>
        </p:txBody>
      </p:sp>
      <p:sp>
        <p:nvSpPr>
          <p:cNvPr id="3" name="Content Placeholder 2"/>
          <p:cNvSpPr>
            <a:spLocks noGrp="1"/>
          </p:cNvSpPr>
          <p:nvPr>
            <p:ph idx="1"/>
          </p:nvPr>
        </p:nvSpPr>
        <p:spPr/>
        <p:txBody>
          <a:bodyPr>
            <a:normAutofit/>
          </a:bodyPr>
          <a:lstStyle/>
          <a:p>
            <a:r>
              <a:rPr lang="en-US" dirty="0" smtClean="0"/>
              <a:t>Introduction</a:t>
            </a:r>
          </a:p>
          <a:p>
            <a:r>
              <a:rPr lang="en-US" dirty="0"/>
              <a:t>Setup in </a:t>
            </a:r>
            <a:r>
              <a:rPr lang="en-US" dirty="0" smtClean="0"/>
              <a:t>Dashboard</a:t>
            </a:r>
          </a:p>
          <a:p>
            <a:r>
              <a:rPr lang="en-US" dirty="0" smtClean="0"/>
              <a:t>Frequency</a:t>
            </a:r>
          </a:p>
          <a:p>
            <a:r>
              <a:rPr lang="en-US" dirty="0"/>
              <a:t>Scale - Constraint scale not horizontal or vertical like VM or websites. Limitation between free and standard </a:t>
            </a:r>
            <a:r>
              <a:rPr lang="en-US" dirty="0" smtClean="0"/>
              <a:t>tier</a:t>
            </a:r>
          </a:p>
          <a:p>
            <a:r>
              <a:rPr lang="en-US" dirty="0" smtClean="0"/>
              <a:t>History</a:t>
            </a:r>
          </a:p>
          <a:p>
            <a:r>
              <a:rPr lang="en-US" dirty="0" smtClean="0"/>
              <a:t>Management </a:t>
            </a:r>
            <a:r>
              <a:rPr lang="en-US" dirty="0"/>
              <a:t>URL in </a:t>
            </a:r>
            <a:r>
              <a:rPr lang="en-US" dirty="0" smtClean="0"/>
              <a:t>fiddlers</a:t>
            </a:r>
          </a:p>
          <a:p>
            <a:pPr lvl="1"/>
            <a:r>
              <a:rPr lang="en-US" dirty="0"/>
              <a:t>~ after resources/scheduler/~/</a:t>
            </a:r>
            <a:r>
              <a:rPr lang="en-US" dirty="0" err="1"/>
              <a:t>jobcollection</a:t>
            </a:r>
            <a:endParaRPr lang="en-US" dirty="0"/>
          </a:p>
          <a:p>
            <a:pPr marL="0" indent="0">
              <a:buNone/>
            </a:pPr>
            <a:r>
              <a:rPr lang="en-US" dirty="0"/>
              <a:t>	</a:t>
            </a:r>
          </a:p>
        </p:txBody>
      </p:sp>
    </p:spTree>
    <p:extLst>
      <p:ext uri="{BB962C8B-B14F-4D97-AF65-F5344CB8AC3E}">
        <p14:creationId xmlns:p14="http://schemas.microsoft.com/office/powerpoint/2010/main" val="27367423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 Mobile Services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512991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Services	</a:t>
            </a:r>
            <a:endParaRPr lang="en-US" dirty="0"/>
          </a:p>
        </p:txBody>
      </p:sp>
      <p:sp>
        <p:nvSpPr>
          <p:cNvPr id="3" name="Content Placeholder 2"/>
          <p:cNvSpPr>
            <a:spLocks noGrp="1"/>
          </p:cNvSpPr>
          <p:nvPr>
            <p:ph idx="1"/>
          </p:nvPr>
        </p:nvSpPr>
        <p:spPr/>
        <p:txBody>
          <a:bodyPr/>
          <a:lstStyle/>
          <a:p>
            <a:r>
              <a:rPr lang="en-US" dirty="0" smtClean="0"/>
              <a:t>Backend in a box</a:t>
            </a:r>
          </a:p>
          <a:p>
            <a:r>
              <a:rPr lang="en-US" dirty="0" smtClean="0"/>
              <a:t>Support multiple platforms</a:t>
            </a:r>
          </a:p>
          <a:p>
            <a:r>
              <a:rPr lang="en-US" dirty="0" smtClean="0"/>
              <a:t>Intercept server side JavaScript for any CRUD operation</a:t>
            </a:r>
          </a:p>
          <a:p>
            <a:r>
              <a:rPr lang="en-US" dirty="0" smtClean="0"/>
              <a:t>Web editor intellisense</a:t>
            </a:r>
          </a:p>
          <a:p>
            <a:pPr lvl="1"/>
            <a:endParaRPr lang="en-US" dirty="0"/>
          </a:p>
        </p:txBody>
      </p:sp>
    </p:spTree>
    <p:extLst>
      <p:ext uri="{BB962C8B-B14F-4D97-AF65-F5344CB8AC3E}">
        <p14:creationId xmlns:p14="http://schemas.microsoft.com/office/powerpoint/2010/main" val="23971099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Azure?</a:t>
            </a:r>
            <a:endParaRPr lang="en-US" dirty="0"/>
          </a:p>
        </p:txBody>
      </p:sp>
      <p:sp>
        <p:nvSpPr>
          <p:cNvPr id="3" name="Content Placeholder 2"/>
          <p:cNvSpPr>
            <a:spLocks noGrp="1"/>
          </p:cNvSpPr>
          <p:nvPr>
            <p:ph idx="1"/>
          </p:nvPr>
        </p:nvSpPr>
        <p:spPr/>
        <p:txBody>
          <a:bodyPr/>
          <a:lstStyle/>
          <a:p>
            <a:r>
              <a:rPr lang="en-US" smtClean="0"/>
              <a:t>Definition</a:t>
            </a:r>
            <a:endParaRPr lang="en-US" dirty="0"/>
          </a:p>
        </p:txBody>
      </p:sp>
    </p:spTree>
    <p:extLst>
      <p:ext uri="{BB962C8B-B14F-4D97-AF65-F5344CB8AC3E}">
        <p14:creationId xmlns:p14="http://schemas.microsoft.com/office/powerpoint/2010/main" val="37237246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 API Management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263118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API Management?</a:t>
            </a:r>
            <a:endParaRPr lang="en-US" dirty="0"/>
          </a:p>
        </p:txBody>
      </p:sp>
      <p:sp>
        <p:nvSpPr>
          <p:cNvPr id="3" name="Content Placeholder 2"/>
          <p:cNvSpPr>
            <a:spLocks noGrp="1"/>
          </p:cNvSpPr>
          <p:nvPr>
            <p:ph idx="1"/>
          </p:nvPr>
        </p:nvSpPr>
        <p:spPr/>
        <p:txBody>
          <a:bodyPr/>
          <a:lstStyle/>
          <a:p>
            <a:pPr marL="0" indent="0">
              <a:buNone/>
            </a:pPr>
            <a:r>
              <a:rPr lang="en-US" dirty="0"/>
              <a:t>API Management allows organizations to publish APIs reliably, securely and at scale. Use API Management to engage with and drive API consumption among developers, partners and even internal teams while benefiting from the business and operational insights available. </a:t>
            </a:r>
          </a:p>
          <a:p>
            <a:pPr marL="0" indent="0">
              <a:buNone/>
            </a:pPr>
            <a:endParaRPr lang="en-US" dirty="0"/>
          </a:p>
        </p:txBody>
      </p:sp>
    </p:spTree>
    <p:extLst>
      <p:ext uri="{BB962C8B-B14F-4D97-AF65-F5344CB8AC3E}">
        <p14:creationId xmlns:p14="http://schemas.microsoft.com/office/powerpoint/2010/main" val="12982736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challenges?</a:t>
            </a:r>
            <a:endParaRPr lang="en-US" dirty="0"/>
          </a:p>
        </p:txBody>
      </p:sp>
      <p:sp>
        <p:nvSpPr>
          <p:cNvPr id="3" name="Content Placeholder 2"/>
          <p:cNvSpPr>
            <a:spLocks noGrp="1"/>
          </p:cNvSpPr>
          <p:nvPr>
            <p:ph idx="1"/>
          </p:nvPr>
        </p:nvSpPr>
        <p:spPr/>
        <p:txBody>
          <a:bodyPr>
            <a:normAutofit/>
          </a:bodyPr>
          <a:lstStyle/>
          <a:p>
            <a:r>
              <a:rPr lang="en-US" dirty="0"/>
              <a:t>No documentation in current SOA world, so how do you engage developers across platform to use your API</a:t>
            </a:r>
          </a:p>
          <a:p>
            <a:r>
              <a:rPr lang="en-US" dirty="0"/>
              <a:t>How to reduce TTFSC - Time to first successful call? solution is interactive console</a:t>
            </a:r>
          </a:p>
          <a:p>
            <a:r>
              <a:rPr lang="en-US" dirty="0"/>
              <a:t>How do you make legacy API modern? iOS developer needs </a:t>
            </a:r>
            <a:r>
              <a:rPr lang="en-US" dirty="0" smtClean="0"/>
              <a:t>JSON rather </a:t>
            </a:r>
            <a:r>
              <a:rPr lang="en-US" dirty="0"/>
              <a:t>than XML, so how your API supports different data formats or transformations?</a:t>
            </a:r>
          </a:p>
          <a:p>
            <a:r>
              <a:rPr lang="en-US" dirty="0"/>
              <a:t>How is your API doing? Analytics requirement. Which region is calling your API frequently? Where do you need to focus more, how can you scale it, failure ratio...</a:t>
            </a:r>
          </a:p>
          <a:p>
            <a:r>
              <a:rPr lang="en-US" dirty="0"/>
              <a:t>How do you protect core business system?</a:t>
            </a:r>
          </a:p>
          <a:p>
            <a:r>
              <a:rPr lang="en-US" dirty="0"/>
              <a:t>How can you give it to developers across platforms?</a:t>
            </a:r>
          </a:p>
          <a:p>
            <a:r>
              <a:rPr lang="en-US" dirty="0"/>
              <a:t>How to limit number of calls using rate limit?	</a:t>
            </a:r>
          </a:p>
        </p:txBody>
      </p:sp>
    </p:spTree>
    <p:extLst>
      <p:ext uri="{BB962C8B-B14F-4D97-AF65-F5344CB8AC3E}">
        <p14:creationId xmlns:p14="http://schemas.microsoft.com/office/powerpoint/2010/main" val="7391687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0944" y="1419382"/>
            <a:ext cx="9974637" cy="4667032"/>
          </a:xfrm>
          <a:prstGeom prst="rect">
            <a:avLst/>
          </a:prstGeom>
        </p:spPr>
      </p:pic>
    </p:spTree>
    <p:extLst>
      <p:ext uri="{BB962C8B-B14F-4D97-AF65-F5344CB8AC3E}">
        <p14:creationId xmlns:p14="http://schemas.microsoft.com/office/powerpoint/2010/main" val="8908664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it is implemented?	</a:t>
            </a:r>
            <a:endParaRPr lang="en-US" dirty="0"/>
          </a:p>
        </p:txBody>
      </p:sp>
      <p:sp>
        <p:nvSpPr>
          <p:cNvPr id="3" name="Content Placeholder 2"/>
          <p:cNvSpPr>
            <a:spLocks noGrp="1"/>
          </p:cNvSpPr>
          <p:nvPr>
            <p:ph idx="1"/>
          </p:nvPr>
        </p:nvSpPr>
        <p:spPr/>
        <p:txBody>
          <a:bodyPr>
            <a:normAutofit fontScale="92500" lnSpcReduction="10000"/>
          </a:bodyPr>
          <a:lstStyle/>
          <a:p>
            <a:r>
              <a:rPr lang="en-US" u="sng" dirty="0" err="1"/>
              <a:t>Twilio</a:t>
            </a:r>
            <a:r>
              <a:rPr lang="en-US" dirty="0"/>
              <a:t> - API to send text messages or phone calls to the patient night before the appointment.</a:t>
            </a:r>
          </a:p>
          <a:p>
            <a:r>
              <a:rPr lang="en-US" u="sng" dirty="0" err="1"/>
              <a:t>Fitbit</a:t>
            </a:r>
            <a:r>
              <a:rPr lang="en-US" dirty="0"/>
              <a:t> – Calls cloud enabled API to save the health data</a:t>
            </a:r>
          </a:p>
          <a:p>
            <a:r>
              <a:rPr lang="en-US" dirty="0"/>
              <a:t>Walgreens - Walgreens photo print API allows developer to build compelling app across different platforms and used it to print photos. With every photo print, Walgreens charge few %. Example of public API with direct monetization</a:t>
            </a:r>
          </a:p>
          <a:p>
            <a:r>
              <a:rPr lang="en-US" dirty="0" err="1"/>
              <a:t>GitHub</a:t>
            </a:r>
            <a:r>
              <a:rPr lang="en-US" dirty="0"/>
              <a:t> is another example of public API with direct monetization</a:t>
            </a:r>
          </a:p>
          <a:p>
            <a:r>
              <a:rPr lang="en-US" dirty="0"/>
              <a:t>Amazon APIs gets more hits than Amazon web site throughout the year</a:t>
            </a:r>
          </a:p>
          <a:p>
            <a:r>
              <a:rPr lang="en-US" dirty="0" err="1"/>
              <a:t>DocuSign</a:t>
            </a:r>
            <a:r>
              <a:rPr lang="en-US" dirty="0"/>
              <a:t> – Provides electronic signature and digital transaction management API to facilitate electronic exchange of contract and signed documents.</a:t>
            </a:r>
          </a:p>
          <a:p>
            <a:r>
              <a:rPr lang="en-US" dirty="0" err="1"/>
              <a:t>SendGrid</a:t>
            </a:r>
            <a:r>
              <a:rPr lang="en-US" dirty="0"/>
              <a:t> – Email infrastructure as a service provider, provides email delivery API</a:t>
            </a:r>
          </a:p>
          <a:p>
            <a:r>
              <a:rPr lang="en-US" dirty="0"/>
              <a:t>….many more</a:t>
            </a:r>
          </a:p>
        </p:txBody>
      </p:sp>
    </p:spTree>
    <p:extLst>
      <p:ext uri="{BB962C8B-B14F-4D97-AF65-F5344CB8AC3E}">
        <p14:creationId xmlns:p14="http://schemas.microsoft.com/office/powerpoint/2010/main" val="12314936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 Active Directory</a:t>
            </a:r>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435" y="783749"/>
            <a:ext cx="780290" cy="780290"/>
          </a:xfrm>
          <a:prstGeom prst="rect">
            <a:avLst/>
          </a:prstGeom>
        </p:spPr>
      </p:pic>
    </p:spTree>
    <p:extLst>
      <p:ext uri="{BB962C8B-B14F-4D97-AF65-F5344CB8AC3E}">
        <p14:creationId xmlns:p14="http://schemas.microsoft.com/office/powerpoint/2010/main" val="10605038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PaaS</a:t>
            </a:r>
            <a:r>
              <a:rPr lang="en-US" dirty="0" smtClean="0"/>
              <a:t> – </a:t>
            </a:r>
            <a:r>
              <a:rPr lang="en-US" dirty="0" err="1" smtClean="0"/>
              <a:t>IaaS</a:t>
            </a:r>
            <a:r>
              <a:rPr lang="en-US" dirty="0" smtClean="0"/>
              <a:t> - </a:t>
            </a:r>
            <a:r>
              <a:rPr lang="en-US" dirty="0" err="1" smtClean="0"/>
              <a:t>Saas</a:t>
            </a:r>
            <a:endParaRPr lang="en-US" dirty="0"/>
          </a:p>
        </p:txBody>
      </p:sp>
      <p:sp>
        <p:nvSpPr>
          <p:cNvPr id="3" name="Content Placeholder 2"/>
          <p:cNvSpPr>
            <a:spLocks noGrp="1"/>
          </p:cNvSpPr>
          <p:nvPr>
            <p:ph idx="1"/>
          </p:nvPr>
        </p:nvSpPr>
        <p:spPr/>
        <p:txBody>
          <a:bodyPr/>
          <a:lstStyle/>
          <a:p>
            <a:r>
              <a:rPr lang="en-US" dirty="0" smtClean="0"/>
              <a:t>Responsibility vs. Control</a:t>
            </a:r>
            <a:endParaRPr lang="en-US" dirty="0"/>
          </a:p>
        </p:txBody>
      </p:sp>
    </p:spTree>
    <p:extLst>
      <p:ext uri="{BB962C8B-B14F-4D97-AF65-F5344CB8AC3E}">
        <p14:creationId xmlns:p14="http://schemas.microsoft.com/office/powerpoint/2010/main" val="25260415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Ecosystem</a:t>
            </a:r>
            <a:endParaRPr lang="en-US" dirty="0"/>
          </a:p>
        </p:txBody>
      </p:sp>
      <p:sp>
        <p:nvSpPr>
          <p:cNvPr id="3" name="Content Placeholder 2"/>
          <p:cNvSpPr>
            <a:spLocks noGrp="1"/>
          </p:cNvSpPr>
          <p:nvPr>
            <p:ph idx="1"/>
          </p:nvPr>
        </p:nvSpPr>
        <p:spPr/>
        <p:txBody>
          <a:bodyPr/>
          <a:lstStyle/>
          <a:p>
            <a:pPr marL="36900" indent="0" algn="ctr">
              <a:buNone/>
            </a:pPr>
            <a:r>
              <a:rPr lang="en-US" dirty="0" smtClean="0"/>
              <a:t>&lt;&lt;TBD - IMAGE&gt;&gt;</a:t>
            </a:r>
            <a:endParaRPr lang="en-US" dirty="0"/>
          </a:p>
        </p:txBody>
      </p:sp>
    </p:spTree>
    <p:extLst>
      <p:ext uri="{BB962C8B-B14F-4D97-AF65-F5344CB8AC3E}">
        <p14:creationId xmlns:p14="http://schemas.microsoft.com/office/powerpoint/2010/main" val="2863508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Region &amp; Data Centers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1418987"/>
            <a:ext cx="9980682" cy="456968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0" y="1402977"/>
            <a:ext cx="9980682" cy="4585699"/>
          </a:xfrm>
          <a:prstGeom prst="rect">
            <a:avLst/>
          </a:prstGeom>
        </p:spPr>
      </p:pic>
    </p:spTree>
    <p:extLst>
      <p:ext uri="{BB962C8B-B14F-4D97-AF65-F5344CB8AC3E}">
        <p14:creationId xmlns:p14="http://schemas.microsoft.com/office/powerpoint/2010/main" val="654166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anim calcmode="lin" valueType="num">
                                      <p:cBhvr>
                                        <p:cTn id="10" dur="500" fill="hold"/>
                                        <p:tgtEl>
                                          <p:spTgt spid="5"/>
                                        </p:tgtEl>
                                        <p:attrNameLst>
                                          <p:attrName>ppt_x</p:attrName>
                                        </p:attrNameLst>
                                      </p:cBhvr>
                                      <p:tavLst>
                                        <p:tav tm="0">
                                          <p:val>
                                            <p:fltVal val="0.5"/>
                                          </p:val>
                                        </p:tav>
                                        <p:tav tm="100000">
                                          <p:val>
                                            <p:strVal val="#ppt_x"/>
                                          </p:val>
                                        </p:tav>
                                      </p:tavLst>
                                    </p:anim>
                                    <p:anim calcmode="lin" valueType="num">
                                      <p:cBhvr>
                                        <p:cTn id="11"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 Website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703107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 - Introduction</a:t>
            </a:r>
            <a:endParaRPr lang="en-US" dirty="0"/>
          </a:p>
        </p:txBody>
      </p:sp>
      <p:sp>
        <p:nvSpPr>
          <p:cNvPr id="3" name="Content Placeholder 2"/>
          <p:cNvSpPr>
            <a:spLocks noGrp="1"/>
          </p:cNvSpPr>
          <p:nvPr>
            <p:ph idx="1"/>
          </p:nvPr>
        </p:nvSpPr>
        <p:spPr/>
        <p:txBody>
          <a:bodyPr>
            <a:normAutofit/>
          </a:bodyPr>
          <a:lstStyle/>
          <a:p>
            <a:pPr lvl="1"/>
            <a:r>
              <a:rPr lang="en-US" sz="2400" dirty="0" smtClean="0"/>
              <a:t>Runs </a:t>
            </a:r>
            <a:r>
              <a:rPr lang="en-US" sz="2400" dirty="0"/>
              <a:t>on IIS8 with Windows Server 2012</a:t>
            </a:r>
          </a:p>
          <a:p>
            <a:pPr lvl="1"/>
            <a:r>
              <a:rPr lang="en-US" sz="2400" dirty="0" smtClean="0"/>
              <a:t>PAAS</a:t>
            </a:r>
            <a:endParaRPr lang="en-US" sz="2400" dirty="0"/>
          </a:p>
          <a:p>
            <a:pPr lvl="1"/>
            <a:r>
              <a:rPr lang="en-US" sz="2400" dirty="0" smtClean="0"/>
              <a:t>Web </a:t>
            </a:r>
            <a:r>
              <a:rPr lang="en-US" sz="2400" dirty="0"/>
              <a:t>Sites </a:t>
            </a:r>
            <a:r>
              <a:rPr lang="en-US" sz="2400" dirty="0" smtClean="0"/>
              <a:t>vs. </a:t>
            </a:r>
            <a:r>
              <a:rPr lang="en-US" sz="2400" dirty="0"/>
              <a:t>VM </a:t>
            </a:r>
          </a:p>
          <a:p>
            <a:pPr lvl="1"/>
            <a:r>
              <a:rPr lang="en-US" sz="2400" dirty="0" smtClean="0"/>
              <a:t>Web </a:t>
            </a:r>
            <a:r>
              <a:rPr lang="en-US" sz="2400" dirty="0"/>
              <a:t>Sites VS Cloud Apps VS Virtual Machine { Hotel analogy}</a:t>
            </a:r>
          </a:p>
        </p:txBody>
      </p:sp>
    </p:spTree>
    <p:extLst>
      <p:ext uri="{BB962C8B-B14F-4D97-AF65-F5344CB8AC3E}">
        <p14:creationId xmlns:p14="http://schemas.microsoft.com/office/powerpoint/2010/main" val="38547196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
          </p:nvPr>
        </p:nvSpPr>
        <p:spPr/>
        <p:txBody>
          <a:bodyPr/>
          <a:lstStyle/>
          <a:p>
            <a:r>
              <a:rPr lang="en-US" dirty="0"/>
              <a:t>4 Main Types</a:t>
            </a:r>
          </a:p>
          <a:p>
            <a:pPr lvl="1"/>
            <a:r>
              <a:rPr lang="en-US" dirty="0" smtClean="0"/>
              <a:t>FTP</a:t>
            </a:r>
            <a:endParaRPr lang="en-US" dirty="0"/>
          </a:p>
          <a:p>
            <a:pPr lvl="1"/>
            <a:r>
              <a:rPr lang="en-US" dirty="0" smtClean="0"/>
              <a:t>Web </a:t>
            </a:r>
            <a:r>
              <a:rPr lang="en-US" dirty="0"/>
              <a:t>Deployment using VS</a:t>
            </a:r>
          </a:p>
          <a:p>
            <a:pPr lvl="1"/>
            <a:r>
              <a:rPr lang="en-US" dirty="0" smtClean="0"/>
              <a:t>Kudu</a:t>
            </a:r>
            <a:endParaRPr lang="en-US" dirty="0"/>
          </a:p>
          <a:p>
            <a:pPr lvl="2"/>
            <a:r>
              <a:rPr lang="en-US" dirty="0" smtClean="0"/>
              <a:t>Deployment </a:t>
            </a:r>
            <a:r>
              <a:rPr lang="en-US" dirty="0"/>
              <a:t>from master branch</a:t>
            </a:r>
          </a:p>
          <a:p>
            <a:pPr lvl="2"/>
            <a:r>
              <a:rPr lang="en-US" dirty="0" smtClean="0"/>
              <a:t>Change </a:t>
            </a:r>
            <a:r>
              <a:rPr lang="en-US" dirty="0"/>
              <a:t>branch and sync</a:t>
            </a:r>
          </a:p>
          <a:p>
            <a:pPr lvl="1"/>
            <a:r>
              <a:rPr lang="en-US" dirty="0" smtClean="0"/>
              <a:t>TFS </a:t>
            </a:r>
            <a:endParaRPr lang="en-US" dirty="0"/>
          </a:p>
          <a:p>
            <a:r>
              <a:rPr lang="en-US" dirty="0"/>
              <a:t>	Publishing Profile</a:t>
            </a:r>
          </a:p>
        </p:txBody>
      </p:sp>
    </p:spTree>
    <p:extLst>
      <p:ext uri="{BB962C8B-B14F-4D97-AF65-F5344CB8AC3E}">
        <p14:creationId xmlns:p14="http://schemas.microsoft.com/office/powerpoint/2010/main" val="33686330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Content Placeholder 2"/>
          <p:cNvSpPr>
            <a:spLocks noGrp="1"/>
          </p:cNvSpPr>
          <p:nvPr>
            <p:ph idx="1"/>
          </p:nvPr>
        </p:nvSpPr>
        <p:spPr/>
        <p:txBody>
          <a:bodyPr/>
          <a:lstStyle/>
          <a:p>
            <a:r>
              <a:rPr lang="en-US" dirty="0" smtClean="0"/>
              <a:t>Web</a:t>
            </a:r>
            <a:endParaRPr lang="en-US" dirty="0"/>
          </a:p>
          <a:p>
            <a:r>
              <a:rPr lang="en-US" dirty="0" smtClean="0"/>
              <a:t>FTP</a:t>
            </a:r>
            <a:endParaRPr lang="en-US" dirty="0"/>
          </a:p>
        </p:txBody>
      </p:sp>
    </p:spTree>
    <p:extLst>
      <p:ext uri="{BB962C8B-B14F-4D97-AF65-F5344CB8AC3E}">
        <p14:creationId xmlns:p14="http://schemas.microsoft.com/office/powerpoint/2010/main" val="30001100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d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Wide" id="{78FF99CF-8F72-45FE-BB41-3464BD533F8A}" vid="{5EAB20B3-EB3E-44C3-A09D-600C0DF60B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Wide</Template>
  <TotalTime>433</TotalTime>
  <Words>620</Words>
  <Application>Microsoft Office PowerPoint</Application>
  <PresentationFormat>Widescreen</PresentationFormat>
  <Paragraphs>113</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Euphemia</vt:lpstr>
      <vt:lpstr>Plantagenet Cherokee</vt:lpstr>
      <vt:lpstr>Wingdings</vt:lpstr>
      <vt:lpstr>Wide</vt:lpstr>
      <vt:lpstr>Microsoft Azure</vt:lpstr>
      <vt:lpstr>What is Azure?</vt:lpstr>
      <vt:lpstr>PaaS – IaaS - Saas</vt:lpstr>
      <vt:lpstr>Ecosystem</vt:lpstr>
      <vt:lpstr>Azure Region &amp; Data Centers</vt:lpstr>
      <vt:lpstr>Azure - Website</vt:lpstr>
      <vt:lpstr>Website - Introduction</vt:lpstr>
      <vt:lpstr>Deployment</vt:lpstr>
      <vt:lpstr>Debugging</vt:lpstr>
      <vt:lpstr>Monitoring / Health</vt:lpstr>
      <vt:lpstr>Configuration</vt:lpstr>
      <vt:lpstr>Configuration continue</vt:lpstr>
      <vt:lpstr>Deployment</vt:lpstr>
      <vt:lpstr>Multiple Technologies Support</vt:lpstr>
      <vt:lpstr>Advanced Features</vt:lpstr>
      <vt:lpstr>Azure - Scheduler</vt:lpstr>
      <vt:lpstr>Azure – Scheduler </vt:lpstr>
      <vt:lpstr>Azure – Mobile Services</vt:lpstr>
      <vt:lpstr>Mobile Services </vt:lpstr>
      <vt:lpstr>Azure – API Management</vt:lpstr>
      <vt:lpstr>What is API Management?</vt:lpstr>
      <vt:lpstr>What are the challenges?</vt:lpstr>
      <vt:lpstr>How does it work?</vt:lpstr>
      <vt:lpstr>Where it is implemented? </vt:lpstr>
      <vt:lpstr>Azure – Active Directory</vt:lpstr>
    </vt:vector>
  </TitlesOfParts>
  <Company>Cognizant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 Website</dc:title>
  <dc:creator>Honrao, Prasad(Cognizant)</dc:creator>
  <cp:keywords>Azure;Website</cp:keywords>
  <cp:lastModifiedBy>Honrao, Prasad(Cognizant)</cp:lastModifiedBy>
  <cp:revision>57</cp:revision>
  <dcterms:created xsi:type="dcterms:W3CDTF">2015-05-21T16:52:29Z</dcterms:created>
  <dcterms:modified xsi:type="dcterms:W3CDTF">2015-06-02T16:56:06Z</dcterms:modified>
</cp:coreProperties>
</file>