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8" r:id="rId11"/>
    <p:sldId id="279" r:id="rId12"/>
    <p:sldId id="265" r:id="rId13"/>
    <p:sldId id="266" r:id="rId14"/>
    <p:sldId id="267" r:id="rId15"/>
    <p:sldId id="268" r:id="rId16"/>
    <p:sldId id="276" r:id="rId17"/>
    <p:sldId id="277" r:id="rId18"/>
    <p:sldId id="269" r:id="rId19"/>
    <p:sldId id="270" r:id="rId20"/>
    <p:sldId id="271" r:id="rId21"/>
    <p:sldId id="272" r:id="rId22"/>
    <p:sldId id="273" r:id="rId23"/>
    <p:sldId id="274" r:id="rId24"/>
    <p:sldId id="275"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wholeTbl>
    <a:band2H>
      <a:tcTxStyle/>
      <a:tcStyle>
        <a:tcBdr/>
        <a:fill>
          <a:solidFill>
            <a:srgbClr val="83714F">
              <a:alpha val="8000"/>
            </a:srgbClr>
          </a:solidFill>
        </a:fill>
      </a:tcStyle>
    </a:band2H>
    <a:firstCol>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508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lastRow>
    <a:firstRow>
      <a:tcTxStyle b="off" i="off">
        <a:font>
          <a:latin typeface="Hoefler Text"/>
          <a:ea typeface="Hoefler Text"/>
          <a:cs typeface="Hoefler Text"/>
        </a:font>
        <a:srgbClr val="FFFFFF"/>
      </a:tcTxStyle>
      <a:tcStyle>
        <a:tcBdr>
          <a:left>
            <a:ln w="25400" cap="flat">
              <a:solidFill>
                <a:srgbClr val="83714F">
                  <a:alpha val="30000"/>
                </a:srgbClr>
              </a:solidFill>
              <a:prstDash val="solid"/>
              <a:miter lim="400000"/>
            </a:ln>
          </a:left>
          <a:right>
            <a:ln w="25400" cap="flat">
              <a:solidFill>
                <a:srgbClr val="83714F">
                  <a:alpha val="30000"/>
                </a:srgbClr>
              </a:solidFill>
              <a:prstDash val="solid"/>
              <a:miter lim="400000"/>
            </a:ln>
          </a:right>
          <a:top>
            <a:ln w="25400" cap="flat">
              <a:solidFill>
                <a:srgbClr val="83714F">
                  <a:alpha val="30000"/>
                </a:srgbClr>
              </a:solidFill>
              <a:prstDash val="solid"/>
              <a:miter lim="400000"/>
            </a:ln>
          </a:top>
          <a:bottom>
            <a:ln w="25400" cap="flat">
              <a:solidFill>
                <a:srgbClr val="83714F">
                  <a:alpha val="30000"/>
                </a:srgbClr>
              </a:solidFill>
              <a:prstDash val="solid"/>
              <a:miter lim="400000"/>
            </a:ln>
          </a:bottom>
          <a:insideH>
            <a:ln w="25400" cap="flat">
              <a:solidFill>
                <a:srgbClr val="83714F">
                  <a:alpha val="30000"/>
                </a:srgbClr>
              </a:solidFill>
              <a:prstDash val="solid"/>
              <a:miter lim="400000"/>
            </a:ln>
          </a:insideH>
          <a:insideV>
            <a:ln w="25400" cap="flat">
              <a:solidFill>
                <a:srgbClr val="83714F">
                  <a:alpha val="30000"/>
                </a:srgbClr>
              </a:solidFill>
              <a:prstDash val="solid"/>
              <a:miter lim="400000"/>
            </a:ln>
          </a:insideV>
        </a:tcBdr>
        <a:fill>
          <a:noFill/>
        </a:fill>
      </a:tcStyle>
    </a:firstRow>
  </a:tblStyle>
  <a:tblStyle styleId="{C7B018BB-80A7-4F77-B60F-C8B233D01FF8}" styleName="">
    <a:tblBg/>
    <a:wholeTbl>
      <a:tcTxStyle b="off" i="off">
        <a:font>
          <a:latin typeface="Hoefler Text"/>
          <a:ea typeface="Hoefler Text"/>
          <a:cs typeface="Hoefler Text"/>
        </a:font>
        <a:srgbClr val="6C6A67"/>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noFill/>
        </a:fill>
      </a:tcStyle>
    </a:wholeTbl>
    <a:band2H>
      <a:tcTxStyle/>
      <a:tcStyle>
        <a:tcBdr/>
        <a:fill>
          <a:solidFill>
            <a:srgbClr val="DCDBCC">
              <a:alpha val="54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F3F1DF"/>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EEE7283C-3CF3-47DC-8721-378D4A62B228}" styleName="">
    <a:tblBg/>
    <a:wholeTbl>
      <a:tcTxStyle b="off" i="off">
        <a:font>
          <a:latin typeface="Hoefler Text"/>
          <a:ea typeface="Hoefler Text"/>
          <a:cs typeface="Hoefler Text"/>
        </a:font>
        <a:srgbClr val="6C6A67"/>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B2B1A5">
                  <a:alpha val="80000"/>
                </a:srgbClr>
              </a:solidFill>
              <a:prstDash val="solid"/>
              <a:miter lim="400000"/>
            </a:ln>
          </a:top>
          <a:bottom>
            <a:ln w="12700" cap="flat">
              <a:solidFill>
                <a:srgbClr val="B2B1A5">
                  <a:alpha val="80000"/>
                </a:srgbClr>
              </a:solidFill>
              <a:prstDash val="solid"/>
              <a:miter lim="400000"/>
            </a:ln>
          </a:bottom>
          <a:insideH>
            <a:ln w="12700" cap="flat">
              <a:solidFill>
                <a:srgbClr val="B2B1A5">
                  <a:alpha val="80000"/>
                </a:srgbClr>
              </a:solidFill>
              <a:prstDash val="solid"/>
              <a:miter lim="400000"/>
            </a:ln>
          </a:insideH>
          <a:insideV>
            <a:ln w="12700" cap="flat">
              <a:solidFill>
                <a:srgbClr val="5D5D5D"/>
              </a:solidFill>
              <a:prstDash val="solid"/>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FFFFFF"/>
      </a:tcTxStyle>
      <a:tcStyle>
        <a:tcBdr>
          <a:left>
            <a:ln w="12700" cap="flat">
              <a:noFill/>
              <a:miter lim="400000"/>
            </a:ln>
          </a:left>
          <a:right>
            <a:ln w="12700" cap="flat">
              <a:solidFill>
                <a:srgbClr val="5D5D5D"/>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25400" cap="flat">
              <a:solidFill>
                <a:srgbClr val="B2B1A5">
                  <a:alpha val="80000"/>
                </a:srgbClr>
              </a:solidFill>
              <a:prstDash val="solid"/>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
          <a:latin typeface="Hoefler Text"/>
          <a:ea typeface="Hoefler Text"/>
          <a:cs typeface="Hoefler Text"/>
        </a:font>
        <a:srgbClr val="6C6A67"/>
      </a:tcTxStyle>
      <a:tcStyle>
        <a:tcBdr>
          <a:left>
            <a:ln w="12700" cap="flat">
              <a:noFill/>
              <a:miter lim="400000"/>
            </a:ln>
          </a:left>
          <a:right>
            <a:ln w="12700" cap="flat">
              <a:noFill/>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wholeTbl>
    <a:band2H>
      <a:tcTxStyle/>
      <a:tcStyle>
        <a:tcBdr/>
        <a:fill>
          <a:solidFill>
            <a:srgbClr val="DAE5E5">
              <a:alpha val="69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12700" cap="flat">
              <a:solidFill>
                <a:srgbClr val="B8B8B8"/>
              </a:solidFill>
              <a:prstDash val="solid"/>
              <a:miter lim="400000"/>
            </a:ln>
          </a:right>
          <a:top>
            <a:ln w="12700" cap="flat">
              <a:solidFill>
                <a:srgbClr val="AAA6A2"/>
              </a:solidFill>
              <a:custDash>
                <a:ds d="200000" sp="200000"/>
              </a:custDash>
              <a:miter lim="400000"/>
            </a:ln>
          </a:top>
          <a:bottom>
            <a:ln w="12700" cap="flat">
              <a:solidFill>
                <a:srgbClr val="AAA6A2"/>
              </a:solidFill>
              <a:custDash>
                <a:ds d="200000" sp="200000"/>
              </a:custDash>
              <a:miter lim="400000"/>
            </a:ln>
          </a:bottom>
          <a:insideH>
            <a:ln w="12700" cap="flat">
              <a:solidFill>
                <a:srgbClr val="AAA6A2"/>
              </a:solidFill>
              <a:custDash>
                <a:ds d="200000" sp="200000"/>
              </a:custDash>
              <a:miter lim="400000"/>
            </a:ln>
          </a:insideH>
          <a:insideV>
            <a:ln w="12700" cap="flat">
              <a:noFill/>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F3F1DF"/>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
          <a:latin typeface="Hoefler Text"/>
          <a:ea typeface="Hoefler Text"/>
          <a:cs typeface="Hoefler Text"/>
        </a:font>
        <a:srgbClr val="6C6A67"/>
      </a:tcTxStyle>
      <a:tcStyle>
        <a:tcBdr>
          <a:left>
            <a:ln w="25400" cap="flat">
              <a:solidFill>
                <a:srgbClr val="DCDBCC">
                  <a:alpha val="80000"/>
                </a:srgbClr>
              </a:solidFill>
              <a:custDash>
                <a:ds d="200000" sp="200000"/>
              </a:custDash>
              <a:miter lim="400000"/>
            </a:ln>
          </a:left>
          <a:right>
            <a:ln w="25400" cap="flat">
              <a:solidFill>
                <a:srgbClr val="DCDBCC">
                  <a:alpha val="80000"/>
                </a:srgbClr>
              </a:solidFill>
              <a:custDash>
                <a:ds d="200000" sp="200000"/>
              </a:custDash>
              <a:miter lim="400000"/>
            </a:ln>
          </a:right>
          <a:top>
            <a:ln w="12700" cap="flat">
              <a:noFill/>
              <a:miter lim="400000"/>
            </a:ln>
          </a:top>
          <a:bottom>
            <a:ln w="12700" cap="flat">
              <a:noFill/>
              <a:miter lim="400000"/>
            </a:ln>
          </a:bottom>
          <a:insideH>
            <a:ln w="12700" cap="flat">
              <a:noFill/>
              <a:miter lim="400000"/>
            </a:ln>
          </a:insideH>
          <a:insideV>
            <a:ln w="25400" cap="flat">
              <a:solidFill>
                <a:srgbClr val="DCDBCC">
                  <a:alpha val="80000"/>
                </a:srgbClr>
              </a:solidFill>
              <a:custDash>
                <a:ds d="200000" sp="200000"/>
              </a:custDash>
              <a:miter lim="400000"/>
            </a:ln>
          </a:insideV>
        </a:tcBdr>
        <a:fill>
          <a:noFill/>
        </a:fill>
      </a:tcStyle>
    </a:wholeTbl>
    <a:band2H>
      <a:tcTxStyle/>
      <a:tcStyle>
        <a:tcBdr/>
        <a:fill>
          <a:solidFill>
            <a:srgbClr val="DEDEDF">
              <a:alpha val="76000"/>
            </a:srgbClr>
          </a:solidFill>
        </a:fill>
      </a:tcStyle>
    </a:band2H>
    <a:firstCol>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solidFill>
                <a:srgbClr val="B2B1A5">
                  <a:alpha val="80000"/>
                </a:srgbClr>
              </a:solidFill>
              <a:prstDash val="solid"/>
              <a:miter lim="400000"/>
            </a:ln>
          </a:insideV>
        </a:tcBdr>
        <a:fill>
          <a:noFill/>
        </a:fill>
      </a:tcStyle>
    </a:firstCol>
    <a:la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lastRow>
    <a:firstRow>
      <a:tcTxStyle b="off" i="off">
        <a:font>
          <a:latin typeface="Hoefler Text"/>
          <a:ea typeface="Hoefler Text"/>
          <a:cs typeface="Hoefler Text"/>
        </a:font>
        <a:srgbClr val="F3F1D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solidFill>
                <a:srgbClr val="B2B1A5">
                  <a:alpha val="80000"/>
                </a:srgbClr>
              </a:solidFill>
              <a:prstDash val="solid"/>
              <a:miter lim="400000"/>
            </a:ln>
          </a:insideH>
          <a:insideV>
            <a:ln w="12700" cap="flat">
              <a:noFill/>
              <a:miter lim="400000"/>
            </a:ln>
          </a:insideV>
        </a:tcBdr>
        <a:fill>
          <a:noFill/>
        </a:fill>
      </a:tcStyle>
    </a:firstRow>
  </a:tblStyle>
  <a:tblStyle styleId="{2708684C-4D16-4618-839F-0558EEFCDFE6}" styleName="">
    <a:tblBg/>
    <a:wholeTbl>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custDash>
                <a:ds d="200000" sp="200000"/>
              </a:custDash>
              <a:miter lim="400000"/>
            </a:ln>
          </a:insideV>
        </a:tcBdr>
        <a:fill>
          <a:noFill/>
        </a:fill>
      </a:tcStyle>
    </a:wholeTbl>
    <a:band2H>
      <a:tcTxStyle/>
      <a:tcStyle>
        <a:tcBdr/>
        <a:fill>
          <a:solidFill>
            <a:srgbClr val="DCDBCC">
              <a:alpha val="80000"/>
            </a:srgbClr>
          </a:solidFill>
        </a:fill>
      </a:tcStyle>
    </a:band2H>
    <a:firstCol>
      <a:tcTxStyle b="off" i="off">
        <a:font>
          <a:latin typeface="Hoefler Text"/>
          <a:ea typeface="Hoefler Text"/>
          <a:cs typeface="Hoefler Text"/>
        </a:font>
        <a:srgbClr val="6C6A67"/>
      </a:tcTxStyle>
      <a:tcStyle>
        <a:tcBdr>
          <a:left>
            <a:ln w="12700" cap="flat">
              <a:noFill/>
              <a:miter lim="400000"/>
            </a:ln>
          </a:left>
          <a:right>
            <a:ln w="25400" cap="flat">
              <a:solidFill>
                <a:srgbClr val="6C6A67">
                  <a:alpha val="70000"/>
                </a:srgbClr>
              </a:solidFill>
              <a:prstDash val="solid"/>
              <a:miter lim="400000"/>
            </a:ln>
          </a:right>
          <a:top>
            <a:ln w="25400" cap="flat">
              <a:solidFill>
                <a:srgbClr val="6C6A67">
                  <a:alpha val="70000"/>
                </a:srgbClr>
              </a:solidFill>
              <a:custDash>
                <a:ds d="200000" sp="200000"/>
              </a:custDash>
              <a:miter lim="400000"/>
            </a:ln>
          </a:top>
          <a:bottom>
            <a:ln w="25400" cap="flat">
              <a:solidFill>
                <a:srgbClr val="6C6A67">
                  <a:alpha val="70000"/>
                </a:srgbClr>
              </a:solidFill>
              <a:custDash>
                <a:ds d="200000" sp="200000"/>
              </a:custDash>
              <a:miter lim="400000"/>
            </a:ln>
          </a:bottom>
          <a:insideH>
            <a:ln w="25400" cap="flat">
              <a:solidFill>
                <a:srgbClr val="6C6A67">
                  <a:alpha val="70000"/>
                </a:srgbClr>
              </a:solidFill>
              <a:custDash>
                <a:ds d="200000" sp="200000"/>
              </a:custDash>
              <a:miter lim="400000"/>
            </a:ln>
          </a:insideH>
          <a:insideV>
            <a:ln w="25400" cap="flat">
              <a:solidFill>
                <a:srgbClr val="6C6A67">
                  <a:alpha val="70000"/>
                </a:srgbClr>
              </a:solidFill>
              <a:prstDash val="solid"/>
              <a:miter lim="400000"/>
            </a:ln>
          </a:insideV>
        </a:tcBdr>
        <a:fill>
          <a:noFill/>
        </a:fill>
      </a:tcStyle>
    </a:firstCol>
    <a:la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25400" cap="flat">
              <a:solidFill>
                <a:srgbClr val="6C6A67">
                  <a:alpha val="70000"/>
                </a:srgbClr>
              </a:solidFill>
              <a:prstDash val="solid"/>
              <a:miter lim="400000"/>
            </a:ln>
          </a:top>
          <a:bottom>
            <a:ln w="12700" cap="flat">
              <a:noFill/>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lastRow>
    <a:firstRow>
      <a:tcTxStyle b="off" i="off">
        <a:font>
          <a:latin typeface="Hoefler Text"/>
          <a:ea typeface="Hoefler Text"/>
          <a:cs typeface="Hoefler Text"/>
        </a:font>
        <a:srgbClr val="6C6A67"/>
      </a:tcTxStyle>
      <a:tcStyle>
        <a:tcBdr>
          <a:left>
            <a:ln w="25400" cap="flat">
              <a:solidFill>
                <a:srgbClr val="6C6A67">
                  <a:alpha val="70000"/>
                </a:srgbClr>
              </a:solidFill>
              <a:custDash>
                <a:ds d="200000" sp="200000"/>
              </a:custDash>
              <a:miter lim="400000"/>
            </a:ln>
          </a:left>
          <a:right>
            <a:ln w="25400" cap="flat">
              <a:solidFill>
                <a:srgbClr val="6C6A67">
                  <a:alpha val="70000"/>
                </a:srgbClr>
              </a:solidFill>
              <a:custDash>
                <a:ds d="200000" sp="200000"/>
              </a:custDash>
              <a:miter lim="400000"/>
            </a:ln>
          </a:right>
          <a:top>
            <a:ln w="12700" cap="flat">
              <a:noFill/>
              <a:miter lim="400000"/>
            </a:ln>
          </a:top>
          <a:bottom>
            <a:ln w="25400" cap="flat">
              <a:solidFill>
                <a:srgbClr val="6C6A67">
                  <a:alpha val="70000"/>
                </a:srgbClr>
              </a:solidFill>
              <a:prstDash val="solid"/>
              <a:miter lim="400000"/>
            </a:ln>
          </a:bottom>
          <a:insideH>
            <a:ln w="25400" cap="flat">
              <a:solidFill>
                <a:srgbClr val="6C6A67">
                  <a:alpha val="70000"/>
                </a:srgbClr>
              </a:solidFill>
              <a:prstDash val="solid"/>
              <a:miter lim="400000"/>
            </a:ln>
          </a:insideH>
          <a:insideV>
            <a:ln w="25400" cap="flat">
              <a:solidFill>
                <a:srgbClr val="6C6A67">
                  <a:alpha val="70000"/>
                </a:srgbClr>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varScale="1">
        <p:scale>
          <a:sx n="53" d="100"/>
          <a:sy n="53"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Shape 129"/>
          <p:cNvSpPr>
            <a:spLocks noGrp="1" noRot="1" noChangeAspect="1"/>
          </p:cNvSpPr>
          <p:nvPr>
            <p:ph type="sldImg"/>
          </p:nvPr>
        </p:nvSpPr>
        <p:spPr>
          <a:xfrm>
            <a:off x="1143000" y="685800"/>
            <a:ext cx="4572000" cy="3429000"/>
          </a:xfrm>
          <a:prstGeom prst="rect">
            <a:avLst/>
          </a:prstGeom>
        </p:spPr>
        <p:txBody>
          <a:bodyPr/>
          <a:lstStyle/>
          <a:p>
            <a:endParaRPr/>
          </a:p>
        </p:txBody>
      </p:sp>
      <p:sp>
        <p:nvSpPr>
          <p:cNvPr id="130" name="Shape 13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15" name="Group"/>
          <p:cNvGrpSpPr/>
          <p:nvPr/>
        </p:nvGrpSpPr>
        <p:grpSpPr>
          <a:xfrm>
            <a:off x="5130800" y="6807200"/>
            <a:ext cx="14122400" cy="127000"/>
            <a:chOff x="0" y="0"/>
            <a:chExt cx="14122400" cy="127000"/>
          </a:xfrm>
        </p:grpSpPr>
        <p:pic>
          <p:nvPicPr>
            <p:cNvPr id="12" name="typesetflourish_shape_big.pdf" descr="typesetflourish_shape_big.pdf"/>
            <p:cNvPicPr>
              <a:picLocks/>
            </p:cNvPicPr>
            <p:nvPr/>
          </p:nvPicPr>
          <p:blipFill>
            <a:blip r:embed="rId3"/>
            <a:stretch>
              <a:fillRect/>
            </a:stretch>
          </p:blipFill>
          <p:spPr>
            <a:xfrm>
              <a:off x="6845300" y="0"/>
              <a:ext cx="431800" cy="127000"/>
            </a:xfrm>
            <a:prstGeom prst="rect">
              <a:avLst/>
            </a:prstGeom>
            <a:ln w="12700" cap="flat">
              <a:noFill/>
              <a:miter lim="400000"/>
            </a:ln>
            <a:effectLst/>
          </p:spPr>
        </p:pic>
        <p:pic>
          <p:nvPicPr>
            <p:cNvPr id="13" name="typesetflourish_line.pdf" descr="typesetflourish_line.pdf"/>
            <p:cNvPicPr>
              <a:picLocks/>
            </p:cNvPicPr>
            <p:nvPr/>
          </p:nvPicPr>
          <p:blipFill>
            <a:blip r:embed="rId4"/>
            <a:stretch>
              <a:fillRect/>
            </a:stretch>
          </p:blipFill>
          <p:spPr>
            <a:xfrm>
              <a:off x="0" y="63500"/>
              <a:ext cx="6845300" cy="12700"/>
            </a:xfrm>
            <a:prstGeom prst="rect">
              <a:avLst/>
            </a:prstGeom>
            <a:ln w="12700" cap="flat">
              <a:noFill/>
              <a:miter lim="400000"/>
            </a:ln>
            <a:effectLst/>
          </p:spPr>
        </p:pic>
        <p:pic>
          <p:nvPicPr>
            <p:cNvPr id="14" name="typesetflourish_line.pdf" descr="typesetflourish_line.pdf"/>
            <p:cNvPicPr>
              <a:picLocks/>
            </p:cNvPicPr>
            <p:nvPr/>
          </p:nvPicPr>
          <p:blipFill>
            <a:blip r:embed="rId4"/>
            <a:stretch>
              <a:fillRect/>
            </a:stretch>
          </p:blipFill>
          <p:spPr>
            <a:xfrm rot="10800000">
              <a:off x="7277100" y="63500"/>
              <a:ext cx="6845300" cy="12700"/>
            </a:xfrm>
            <a:prstGeom prst="rect">
              <a:avLst/>
            </a:prstGeom>
            <a:ln w="12700" cap="flat">
              <a:noFill/>
              <a:miter lim="400000"/>
            </a:ln>
            <a:effectLst/>
          </p:spPr>
        </p:pic>
      </p:grpSp>
      <p:sp>
        <p:nvSpPr>
          <p:cNvPr id="16" name="Title Text"/>
          <p:cNvSpPr txBox="1">
            <a:spLocks noGrp="1"/>
          </p:cNvSpPr>
          <p:nvPr>
            <p:ph type="title"/>
          </p:nvPr>
        </p:nvSpPr>
        <p:spPr>
          <a:xfrm>
            <a:off x="2095500" y="3213100"/>
            <a:ext cx="20193000" cy="3568700"/>
          </a:xfrm>
          <a:prstGeom prst="rect">
            <a:avLst/>
          </a:prstGeom>
        </p:spPr>
        <p:txBody>
          <a:bodyPr anchor="b"/>
          <a:lstStyle/>
          <a:p>
            <a:r>
              <a:t>Title Text</a:t>
            </a:r>
          </a:p>
        </p:txBody>
      </p:sp>
      <p:sp>
        <p:nvSpPr>
          <p:cNvPr id="17" name="Body Level One…"/>
          <p:cNvSpPr txBox="1">
            <a:spLocks noGrp="1"/>
          </p:cNvSpPr>
          <p:nvPr>
            <p:ph type="body" sz="quarter" idx="1"/>
          </p:nvPr>
        </p:nvSpPr>
        <p:spPr>
          <a:xfrm>
            <a:off x="2095500" y="7086600"/>
            <a:ext cx="20193000" cy="1790700"/>
          </a:xfrm>
          <a:prstGeom prst="rect">
            <a:avLst/>
          </a:prstGeom>
        </p:spPr>
        <p:txBody>
          <a:bodyPr anchor="t"/>
          <a:lstStyle>
            <a:lvl1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xfrm>
            <a:off x="12033677" y="13195300"/>
            <a:ext cx="340462" cy="482600"/>
          </a:xfrm>
          <a:prstGeom prst="rect">
            <a:avLst/>
          </a:prstGeom>
          <a:noFill/>
        </p:spPr>
        <p:txBody>
          <a:bodyPr/>
          <a:lstStyle>
            <a:lvl1pPr>
              <a:defRPr>
                <a:solidFill>
                  <a:srgbClr val="FAEFE0"/>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6" name="–Johnny Appleseed"/>
          <p:cNvSpPr txBox="1">
            <a:spLocks noGrp="1"/>
          </p:cNvSpPr>
          <p:nvPr>
            <p:ph type="body" sz="quarter" idx="21"/>
          </p:nvPr>
        </p:nvSpPr>
        <p:spPr>
          <a:xfrm>
            <a:off x="2387600" y="8953500"/>
            <a:ext cx="19621500" cy="800100"/>
          </a:xfrm>
          <a:prstGeom prst="rect">
            <a:avLst/>
          </a:prstGeom>
        </p:spPr>
        <p:txBody>
          <a:bodyPr anchor="t">
            <a:spAutoFit/>
          </a:bodyPr>
          <a:lstStyle>
            <a:lvl1pPr marL="0" indent="0" algn="ctr">
              <a:spcBef>
                <a:spcPts val="0"/>
              </a:spcBef>
              <a:buSzTx/>
              <a:buNone/>
              <a:defRPr sz="4600" i="1"/>
            </a:lvl1pPr>
          </a:lstStyle>
          <a:p>
            <a:r>
              <a:t>–Johnny Appleseed</a:t>
            </a:r>
          </a:p>
        </p:txBody>
      </p:sp>
      <p:sp>
        <p:nvSpPr>
          <p:cNvPr id="107" name="“Type a quote here.”"/>
          <p:cNvSpPr txBox="1">
            <a:spLocks noGrp="1"/>
          </p:cNvSpPr>
          <p:nvPr>
            <p:ph type="body" sz="quarter" idx="22"/>
          </p:nvPr>
        </p:nvSpPr>
        <p:spPr>
          <a:xfrm>
            <a:off x="2387600" y="6089650"/>
            <a:ext cx="19621500" cy="800100"/>
          </a:xfrm>
          <a:prstGeom prst="rect">
            <a:avLst/>
          </a:prstGeom>
        </p:spPr>
        <p:txBody>
          <a:bodyPr>
            <a:spAutoFit/>
          </a:bodyPr>
          <a:lstStyle>
            <a:lvl1pPr marL="0" indent="0" algn="ctr">
              <a:spcBef>
                <a:spcPts val="4600"/>
              </a:spcBef>
              <a:buSzTx/>
              <a:buNone/>
              <a:defRPr sz="4600"/>
            </a:lvl1pPr>
          </a:lstStyle>
          <a:p>
            <a:r>
              <a:t>“Type a quote here.” </a:t>
            </a:r>
          </a:p>
        </p:txBody>
      </p:sp>
      <p:sp>
        <p:nvSpPr>
          <p:cNvPr id="108" name="Slide Number"/>
          <p:cNvSpPr txBox="1">
            <a:spLocks noGrp="1"/>
          </p:cNvSpPr>
          <p:nvPr>
            <p:ph type="sldNum" sz="quarter" idx="2"/>
          </p:nvPr>
        </p:nvSpPr>
        <p:spPr>
          <a:xfrm>
            <a:off x="12033677" y="12941300"/>
            <a:ext cx="340462" cy="482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5" name="Photo of the Painted Ladies — a row of colourful Victorian houses in San Francisco, with the Financial District in the background "/>
          <p:cNvSpPr>
            <a:spLocks noGrp="1"/>
          </p:cNvSpPr>
          <p:nvPr>
            <p:ph type="pic" idx="21"/>
          </p:nvPr>
        </p:nvSpPr>
        <p:spPr>
          <a:xfrm>
            <a:off x="0" y="-3517363"/>
            <a:ext cx="26012869" cy="17833041"/>
          </a:xfrm>
          <a:prstGeom prst="rect">
            <a:avLst/>
          </a:prstGeom>
        </p:spPr>
        <p:txBody>
          <a:bodyPr lIns="91439" tIns="45719" rIns="91439" bIns="45719" anchor="t">
            <a:noAutofit/>
          </a:bodyPr>
          <a:lstStyle/>
          <a:p>
            <a:endParaRPr/>
          </a:p>
        </p:txBody>
      </p:sp>
      <p:sp>
        <p:nvSpPr>
          <p:cNvPr id="116" name="Slide Number"/>
          <p:cNvSpPr txBox="1">
            <a:spLocks noGrp="1"/>
          </p:cNvSpPr>
          <p:nvPr>
            <p:ph type="sldNum" sz="quarter" idx="2"/>
          </p:nvPr>
        </p:nvSpPr>
        <p:spPr>
          <a:xfrm>
            <a:off x="12033677" y="12941300"/>
            <a:ext cx="340462" cy="482600"/>
          </a:xfrm>
          <a:prstGeom prst="rect">
            <a:avLst/>
          </a:prstGeom>
          <a:noFill/>
        </p:spPr>
        <p:txBody>
          <a:bodyPr/>
          <a:lstStyle>
            <a:lvl1pPr>
              <a:defRPr>
                <a:solidFill>
                  <a:srgbClr val="FAEFE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3" name="Slide Number"/>
          <p:cNvSpPr txBox="1">
            <a:spLocks noGrp="1"/>
          </p:cNvSpPr>
          <p:nvPr>
            <p:ph type="sldNum" sz="quarter" idx="2"/>
          </p:nvPr>
        </p:nvSpPr>
        <p:spPr>
          <a:xfrm>
            <a:off x="12033677" y="12941300"/>
            <a:ext cx="340462" cy="482600"/>
          </a:xfrm>
          <a:prstGeom prst="rect">
            <a:avLst/>
          </a:prstGeom>
        </p:spPr>
        <p:txBody>
          <a:bodyPr anchor="ct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Photo - Horizontal">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28" name="Group"/>
          <p:cNvGrpSpPr/>
          <p:nvPr/>
        </p:nvGrpSpPr>
        <p:grpSpPr>
          <a:xfrm>
            <a:off x="5130800" y="2908300"/>
            <a:ext cx="14122400" cy="127000"/>
            <a:chOff x="0" y="0"/>
            <a:chExt cx="14122400" cy="127000"/>
          </a:xfrm>
        </p:grpSpPr>
        <p:pic>
          <p:nvPicPr>
            <p:cNvPr id="25" name="typesetflourish_shape_big.pdf" descr="typesetflourish_shape_big.pdf"/>
            <p:cNvPicPr>
              <a:picLocks/>
            </p:cNvPicPr>
            <p:nvPr/>
          </p:nvPicPr>
          <p:blipFill>
            <a:blip r:embed="rId3"/>
            <a:stretch>
              <a:fillRect/>
            </a:stretch>
          </p:blipFill>
          <p:spPr>
            <a:xfrm>
              <a:off x="6845300" y="0"/>
              <a:ext cx="431800" cy="127000"/>
            </a:xfrm>
            <a:prstGeom prst="rect">
              <a:avLst/>
            </a:prstGeom>
            <a:ln w="12700" cap="flat">
              <a:noFill/>
              <a:miter lim="400000"/>
            </a:ln>
            <a:effectLst/>
          </p:spPr>
        </p:pic>
        <p:pic>
          <p:nvPicPr>
            <p:cNvPr id="26" name="typesetflourish_line.pdf" descr="typesetflourish_line.pdf"/>
            <p:cNvPicPr>
              <a:picLocks/>
            </p:cNvPicPr>
            <p:nvPr/>
          </p:nvPicPr>
          <p:blipFill>
            <a:blip r:embed="rId4"/>
            <a:stretch>
              <a:fillRect/>
            </a:stretch>
          </p:blipFill>
          <p:spPr>
            <a:xfrm>
              <a:off x="0" y="63500"/>
              <a:ext cx="6845300" cy="12700"/>
            </a:xfrm>
            <a:prstGeom prst="rect">
              <a:avLst/>
            </a:prstGeom>
            <a:ln w="12700" cap="flat">
              <a:noFill/>
              <a:miter lim="400000"/>
            </a:ln>
            <a:effectLst/>
          </p:spPr>
        </p:pic>
        <p:pic>
          <p:nvPicPr>
            <p:cNvPr id="27" name="typesetflourish_line.pdf" descr="typesetflourish_line.pdf"/>
            <p:cNvPicPr>
              <a:picLocks/>
            </p:cNvPicPr>
            <p:nvPr/>
          </p:nvPicPr>
          <p:blipFill>
            <a:blip r:embed="rId4"/>
            <a:stretch>
              <a:fillRect/>
            </a:stretch>
          </p:blipFill>
          <p:spPr>
            <a:xfrm rot="10800000">
              <a:off x="7277100" y="63500"/>
              <a:ext cx="6845300" cy="12700"/>
            </a:xfrm>
            <a:prstGeom prst="rect">
              <a:avLst/>
            </a:prstGeom>
            <a:ln w="12700" cap="flat">
              <a:noFill/>
              <a:miter lim="400000"/>
            </a:ln>
            <a:effectLst/>
          </p:spPr>
        </p:pic>
      </p:grpSp>
      <p:sp>
        <p:nvSpPr>
          <p:cNvPr id="29" name="Panoramic photo of the Painted Ladies — a row of colourful Victorian houses in San Francisco"/>
          <p:cNvSpPr>
            <a:spLocks noGrp="1"/>
          </p:cNvSpPr>
          <p:nvPr>
            <p:ph type="pic" idx="21"/>
          </p:nvPr>
        </p:nvSpPr>
        <p:spPr>
          <a:xfrm>
            <a:off x="3009900" y="381000"/>
            <a:ext cx="18415000" cy="12624346"/>
          </a:xfrm>
          <a:prstGeom prst="rect">
            <a:avLst/>
          </a:prstGeom>
          <a:ln w="9525">
            <a:round/>
          </a:ln>
        </p:spPr>
        <p:txBody>
          <a:bodyPr lIns="91439" tIns="45719" rIns="91439" bIns="45719" anchor="t">
            <a:noAutofit/>
          </a:bodyPr>
          <a:lstStyle/>
          <a:p>
            <a:endParaRPr/>
          </a:p>
        </p:txBody>
      </p:sp>
      <p:sp>
        <p:nvSpPr>
          <p:cNvPr id="30" name="Title Text"/>
          <p:cNvSpPr txBox="1">
            <a:spLocks noGrp="1"/>
          </p:cNvSpPr>
          <p:nvPr>
            <p:ph type="title"/>
          </p:nvPr>
        </p:nvSpPr>
        <p:spPr>
          <a:xfrm>
            <a:off x="1587500" y="1143000"/>
            <a:ext cx="21209000" cy="1612900"/>
          </a:xfrm>
          <a:prstGeom prst="rect">
            <a:avLst/>
          </a:prstGeom>
        </p:spPr>
        <p:txBody>
          <a:bodyPr/>
          <a:lstStyle/>
          <a:p>
            <a:r>
              <a:t>Title Text</a:t>
            </a:r>
          </a:p>
        </p:txBody>
      </p:sp>
      <p:sp>
        <p:nvSpPr>
          <p:cNvPr id="31" name="Body Level One…"/>
          <p:cNvSpPr txBox="1">
            <a:spLocks noGrp="1"/>
          </p:cNvSpPr>
          <p:nvPr>
            <p:ph type="body" sz="quarter" idx="1"/>
          </p:nvPr>
        </p:nvSpPr>
        <p:spPr>
          <a:xfrm>
            <a:off x="1587500" y="3200400"/>
            <a:ext cx="21209000" cy="914400"/>
          </a:xfrm>
          <a:prstGeom prst="rect">
            <a:avLst/>
          </a:prstGeom>
        </p:spPr>
        <p:txBody>
          <a:bodyPr anchor="t"/>
          <a:lstStyle>
            <a:lvl1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12033677" y="13195300"/>
            <a:ext cx="340462" cy="482600"/>
          </a:xfrm>
          <a:prstGeom prst="rect">
            <a:avLst/>
          </a:prstGeom>
          <a:noFill/>
        </p:spPr>
        <p:txBody>
          <a:bodyPr/>
          <a:lstStyle>
            <a:lvl1pPr>
              <a:defRPr>
                <a:solidFill>
                  <a:srgbClr val="FAEFE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Centre">
    <p:spTree>
      <p:nvGrpSpPr>
        <p:cNvPr id="1" name=""/>
        <p:cNvGrpSpPr/>
        <p:nvPr/>
      </p:nvGrpSpPr>
      <p:grpSpPr>
        <a:xfrm>
          <a:off x="0" y="0"/>
          <a:ext cx="0" cy="0"/>
          <a:chOff x="0" y="0"/>
          <a:chExt cx="0" cy="0"/>
        </a:xfrm>
      </p:grpSpPr>
      <p:sp>
        <p:nvSpPr>
          <p:cNvPr id="39" name="Title Text"/>
          <p:cNvSpPr txBox="1">
            <a:spLocks noGrp="1"/>
          </p:cNvSpPr>
          <p:nvPr>
            <p:ph type="title"/>
          </p:nvPr>
        </p:nvSpPr>
        <p:spPr>
          <a:xfrm>
            <a:off x="2095500" y="5080000"/>
            <a:ext cx="20193000" cy="3568700"/>
          </a:xfrm>
          <a:prstGeom prst="rect">
            <a:avLst/>
          </a:prstGeom>
        </p:spPr>
        <p:txBody>
          <a:bodyPr/>
          <a:lstStyle/>
          <a:p>
            <a:r>
              <a:t>Title Text</a:t>
            </a:r>
          </a:p>
        </p:txBody>
      </p:sp>
      <p:sp>
        <p:nvSpPr>
          <p:cNvPr id="40" name="Slide Number"/>
          <p:cNvSpPr txBox="1">
            <a:spLocks noGrp="1"/>
          </p:cNvSpPr>
          <p:nvPr>
            <p:ph type="sldNum" sz="quarter" idx="2"/>
          </p:nvPr>
        </p:nvSpPr>
        <p:spPr>
          <a:xfrm>
            <a:off x="12033677" y="12941300"/>
            <a:ext cx="340462" cy="482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Photo - Vertical">
    <p:bg>
      <p:bgPr>
        <a:blipFill rotWithShape="1">
          <a:blip r:embed="rId2"/>
          <a:srcRect/>
          <a:stretch>
            <a:fillRect/>
          </a:stretch>
        </a:blipFill>
        <a:effectLst/>
      </p:bgPr>
    </p:bg>
    <p:spTree>
      <p:nvGrpSpPr>
        <p:cNvPr id="1" name=""/>
        <p:cNvGrpSpPr/>
        <p:nvPr/>
      </p:nvGrpSpPr>
      <p:grpSpPr>
        <a:xfrm>
          <a:off x="0" y="0"/>
          <a:ext cx="0" cy="0"/>
          <a:chOff x="0" y="0"/>
          <a:chExt cx="0" cy="0"/>
        </a:xfrm>
      </p:grpSpPr>
      <p:grpSp>
        <p:nvGrpSpPr>
          <p:cNvPr id="50" name="Group"/>
          <p:cNvGrpSpPr/>
          <p:nvPr/>
        </p:nvGrpSpPr>
        <p:grpSpPr>
          <a:xfrm>
            <a:off x="3911600" y="6794500"/>
            <a:ext cx="6146800" cy="127000"/>
            <a:chOff x="0" y="0"/>
            <a:chExt cx="6146800" cy="127000"/>
          </a:xfrm>
        </p:grpSpPr>
        <p:pic>
          <p:nvPicPr>
            <p:cNvPr id="47" name="typesetflourish_shape_big.pdf" descr="typesetflourish_shape_big.pdf"/>
            <p:cNvPicPr>
              <a:picLocks/>
            </p:cNvPicPr>
            <p:nvPr/>
          </p:nvPicPr>
          <p:blipFill>
            <a:blip r:embed="rId3"/>
            <a:stretch>
              <a:fillRect/>
            </a:stretch>
          </p:blipFill>
          <p:spPr>
            <a:xfrm>
              <a:off x="2857500" y="0"/>
              <a:ext cx="431800" cy="127000"/>
            </a:xfrm>
            <a:prstGeom prst="rect">
              <a:avLst/>
            </a:prstGeom>
            <a:ln w="12700" cap="flat">
              <a:noFill/>
              <a:miter lim="400000"/>
            </a:ln>
            <a:effectLst/>
          </p:spPr>
        </p:pic>
        <p:pic>
          <p:nvPicPr>
            <p:cNvPr id="48" name="typesetflourish_line.pdf" descr="typesetflourish_line.pdf"/>
            <p:cNvPicPr>
              <a:picLocks/>
            </p:cNvPicPr>
            <p:nvPr/>
          </p:nvPicPr>
          <p:blipFill>
            <a:blip r:embed="rId4"/>
            <a:stretch>
              <a:fillRect/>
            </a:stretch>
          </p:blipFill>
          <p:spPr>
            <a:xfrm>
              <a:off x="0" y="50800"/>
              <a:ext cx="2857500" cy="12700"/>
            </a:xfrm>
            <a:prstGeom prst="rect">
              <a:avLst/>
            </a:prstGeom>
            <a:ln w="12700" cap="flat">
              <a:noFill/>
              <a:miter lim="400000"/>
            </a:ln>
            <a:effectLst/>
          </p:spPr>
        </p:pic>
        <p:pic>
          <p:nvPicPr>
            <p:cNvPr id="49" name="typesetflourish_line.pdf" descr="typesetflourish_line.pdf"/>
            <p:cNvPicPr>
              <a:picLocks/>
            </p:cNvPicPr>
            <p:nvPr/>
          </p:nvPicPr>
          <p:blipFill>
            <a:blip r:embed="rId4"/>
            <a:stretch>
              <a:fillRect/>
            </a:stretch>
          </p:blipFill>
          <p:spPr>
            <a:xfrm rot="10800000">
              <a:off x="3289300" y="50800"/>
              <a:ext cx="2857500" cy="12700"/>
            </a:xfrm>
            <a:prstGeom prst="rect">
              <a:avLst/>
            </a:prstGeom>
            <a:ln w="12700" cap="flat">
              <a:noFill/>
              <a:miter lim="400000"/>
            </a:ln>
            <a:effectLst/>
          </p:spPr>
        </p:pic>
      </p:grpSp>
      <p:sp>
        <p:nvSpPr>
          <p:cNvPr id="51" name="Photo of the Painted Ladies — a row of colourful Victorian houses in San Francisco, with the Financial District in the background "/>
          <p:cNvSpPr>
            <a:spLocks noGrp="1"/>
          </p:cNvSpPr>
          <p:nvPr>
            <p:ph type="pic" sz="half" idx="21"/>
          </p:nvPr>
        </p:nvSpPr>
        <p:spPr>
          <a:xfrm>
            <a:off x="12491412" y="2197100"/>
            <a:ext cx="13228767" cy="9068939"/>
          </a:xfrm>
          <a:prstGeom prst="rect">
            <a:avLst/>
          </a:prstGeom>
          <a:ln w="9525">
            <a:round/>
          </a:ln>
        </p:spPr>
        <p:txBody>
          <a:bodyPr lIns="91439" tIns="45719" rIns="91439" bIns="45719" anchor="t">
            <a:noAutofit/>
          </a:bodyPr>
          <a:lstStyle/>
          <a:p>
            <a:endParaRPr/>
          </a:p>
        </p:txBody>
      </p:sp>
      <p:sp>
        <p:nvSpPr>
          <p:cNvPr id="52" name="Title Text"/>
          <p:cNvSpPr txBox="1">
            <a:spLocks noGrp="1"/>
          </p:cNvSpPr>
          <p:nvPr>
            <p:ph type="title"/>
          </p:nvPr>
        </p:nvSpPr>
        <p:spPr>
          <a:xfrm>
            <a:off x="2095500" y="2133600"/>
            <a:ext cx="9766300" cy="4470400"/>
          </a:xfrm>
          <a:prstGeom prst="rect">
            <a:avLst/>
          </a:prstGeom>
        </p:spPr>
        <p:txBody>
          <a:bodyPr anchor="b"/>
          <a:lstStyle>
            <a:lvl1pPr>
              <a:defRPr sz="8400"/>
            </a:lvl1pPr>
          </a:lstStyle>
          <a:p>
            <a:r>
              <a:t>Title Text</a:t>
            </a:r>
          </a:p>
        </p:txBody>
      </p:sp>
      <p:sp>
        <p:nvSpPr>
          <p:cNvPr id="53" name="Body Level One…"/>
          <p:cNvSpPr txBox="1">
            <a:spLocks noGrp="1"/>
          </p:cNvSpPr>
          <p:nvPr>
            <p:ph type="body" sz="quarter" idx="1"/>
          </p:nvPr>
        </p:nvSpPr>
        <p:spPr>
          <a:xfrm>
            <a:off x="2095500" y="7112000"/>
            <a:ext cx="9766300" cy="4254500"/>
          </a:xfrm>
          <a:prstGeom prst="rect">
            <a:avLst/>
          </a:prstGeom>
        </p:spPr>
        <p:txBody>
          <a:bodyPr anchor="t"/>
          <a:lstStyle>
            <a:lvl1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1pPr>
            <a:lvl2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2pPr>
            <a:lvl3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3pPr>
            <a:lvl4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4pPr>
            <a:lvl5pPr marL="0" indent="0" algn="ctr">
              <a:lnSpc>
                <a:spcPct val="90000"/>
              </a:lnSpc>
              <a:spcBef>
                <a:spcPts val="1700"/>
              </a:spcBef>
              <a:buSzTx/>
              <a:buNone/>
              <a:defRPr sz="5000">
                <a:solidFill>
                  <a:srgbClr val="B6492C"/>
                </a:solidFill>
                <a:latin typeface="Bodoni SvtyTwo SC ITC TT-Book"/>
                <a:ea typeface="Bodoni SvtyTwo SC ITC TT-Book"/>
                <a:cs typeface="Bodoni SvtyTwo SC ITC TT-Book"/>
                <a:sym typeface="Bodoni SvtyTwo SC ITC TT-Book"/>
              </a:defRPr>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xfrm>
            <a:off x="12033677" y="13195300"/>
            <a:ext cx="340462" cy="482600"/>
          </a:xfrm>
          <a:prstGeom prst="rect">
            <a:avLst/>
          </a:prstGeom>
          <a:noFill/>
        </p:spPr>
        <p:txBody>
          <a:bodyPr/>
          <a:lstStyle>
            <a:lvl1pPr>
              <a:defRPr>
                <a:solidFill>
                  <a:srgbClr val="FAEFE0"/>
                </a:solidFill>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61" name="Title Text"/>
          <p:cNvSpPr txBox="1">
            <a:spLocks noGrp="1"/>
          </p:cNvSpPr>
          <p:nvPr>
            <p:ph type="title"/>
          </p:nvPr>
        </p:nvSpPr>
        <p:spPr>
          <a:prstGeom prst="rect">
            <a:avLst/>
          </a:prstGeom>
        </p:spPr>
        <p:txBody>
          <a:bodyPr/>
          <a:lstStyle/>
          <a:p>
            <a:r>
              <a:t>Title Text</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lstStyle/>
          <a:p>
            <a:r>
              <a:t>Title Text</a:t>
            </a:r>
          </a:p>
        </p:txBody>
      </p:sp>
      <p:sp>
        <p:nvSpPr>
          <p:cNvPr id="70"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xfrm>
            <a:off x="12033677" y="12941300"/>
            <a:ext cx="340462" cy="482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78" name="Photo of the Painted Ladies — a row of colourful Victorian houses in San Francisco, with the Financial District in the background "/>
          <p:cNvSpPr>
            <a:spLocks noGrp="1"/>
          </p:cNvSpPr>
          <p:nvPr>
            <p:ph type="pic" idx="21"/>
          </p:nvPr>
        </p:nvSpPr>
        <p:spPr>
          <a:xfrm>
            <a:off x="12954000" y="2462996"/>
            <a:ext cx="14008100" cy="9603211"/>
          </a:xfrm>
          <a:prstGeom prst="rect">
            <a:avLst/>
          </a:prstGeom>
          <a:ln w="9525">
            <a:round/>
          </a:ln>
        </p:spPr>
        <p:txBody>
          <a:bodyPr lIns="91439" tIns="45719" rIns="91439" bIns="45719" anchor="t">
            <a:noAutofit/>
          </a:bodyPr>
          <a:lstStyle/>
          <a:p>
            <a:endParaRPr/>
          </a:p>
        </p:txBody>
      </p:sp>
      <p:sp>
        <p:nvSpPr>
          <p:cNvPr id="79" name="Title Text"/>
          <p:cNvSpPr txBox="1">
            <a:spLocks noGrp="1"/>
          </p:cNvSpPr>
          <p:nvPr>
            <p:ph type="title"/>
          </p:nvPr>
        </p:nvSpPr>
        <p:spPr>
          <a:prstGeom prst="rect">
            <a:avLst/>
          </a:prstGeom>
        </p:spPr>
        <p:txBody>
          <a:bodyPr/>
          <a:lstStyle/>
          <a:p>
            <a:r>
              <a:t>Title Text</a:t>
            </a:r>
          </a:p>
        </p:txBody>
      </p:sp>
      <p:sp>
        <p:nvSpPr>
          <p:cNvPr id="80" name="Body Level One…"/>
          <p:cNvSpPr txBox="1">
            <a:spLocks noGrp="1"/>
          </p:cNvSpPr>
          <p:nvPr>
            <p:ph type="body" sz="half" idx="1"/>
          </p:nvPr>
        </p:nvSpPr>
        <p:spPr>
          <a:xfrm>
            <a:off x="1587500" y="3873500"/>
            <a:ext cx="10160000" cy="8382000"/>
          </a:xfrm>
          <a:prstGeom prst="rect">
            <a:avLst/>
          </a:prstGeom>
        </p:spPr>
        <p:txBody>
          <a:bodyPr/>
          <a:lstStyle>
            <a:lvl1pPr marL="558800" indent="-558800">
              <a:spcBef>
                <a:spcPts val="4600"/>
              </a:spcBef>
              <a:buBlip>
                <a:blip r:embed="rId2"/>
              </a:buBlip>
              <a:defRPr sz="4600"/>
            </a:lvl1pPr>
            <a:lvl2pPr marL="1117600" indent="-558800">
              <a:spcBef>
                <a:spcPts val="4600"/>
              </a:spcBef>
              <a:buBlip>
                <a:blip r:embed="rId2"/>
              </a:buBlip>
              <a:defRPr sz="4600"/>
            </a:lvl2pPr>
            <a:lvl3pPr marL="1676400" indent="-558800">
              <a:spcBef>
                <a:spcPts val="4600"/>
              </a:spcBef>
              <a:buBlip>
                <a:blip r:embed="rId2"/>
              </a:buBlip>
              <a:defRPr sz="4600"/>
            </a:lvl3pPr>
            <a:lvl4pPr marL="2235200" indent="-558800">
              <a:spcBef>
                <a:spcPts val="4600"/>
              </a:spcBef>
              <a:buBlip>
                <a:blip r:embed="rId2"/>
              </a:buBlip>
              <a:defRPr sz="4600"/>
            </a:lvl4pPr>
            <a:lvl5pPr marL="2794000" indent="-558800">
              <a:spcBef>
                <a:spcPts val="4600"/>
              </a:spcBef>
              <a:buBlip>
                <a:blip r:embed="rId2"/>
              </a:buBlip>
              <a:defRPr sz="4600"/>
            </a:lvl5p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xfrm>
            <a:off x="12033677" y="12941300"/>
            <a:ext cx="340462" cy="482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8" name="Body Level One…"/>
          <p:cNvSpPr txBox="1">
            <a:spLocks noGrp="1"/>
          </p:cNvSpPr>
          <p:nvPr>
            <p:ph type="body" idx="1"/>
          </p:nvPr>
        </p:nvSpPr>
        <p:spPr>
          <a:xfrm>
            <a:off x="1587500" y="1155700"/>
            <a:ext cx="21209000" cy="113665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89" name="Slide Number"/>
          <p:cNvSpPr txBox="1">
            <a:spLocks noGrp="1"/>
          </p:cNvSpPr>
          <p:nvPr>
            <p:ph type="sldNum" sz="quarter" idx="2"/>
          </p:nvPr>
        </p:nvSpPr>
        <p:spPr>
          <a:xfrm>
            <a:off x="12033677" y="12941300"/>
            <a:ext cx="340462" cy="482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 3 Up">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6" name="Furnished living room with a fireplace, French windows and large potted plants behind the sofa"/>
          <p:cNvSpPr>
            <a:spLocks noGrp="1"/>
          </p:cNvSpPr>
          <p:nvPr>
            <p:ph type="pic" sz="half" idx="21"/>
          </p:nvPr>
        </p:nvSpPr>
        <p:spPr>
          <a:xfrm>
            <a:off x="12293600" y="6311900"/>
            <a:ext cx="10579100" cy="7052734"/>
          </a:xfrm>
          <a:prstGeom prst="rect">
            <a:avLst/>
          </a:prstGeom>
          <a:ln w="9525">
            <a:round/>
          </a:ln>
        </p:spPr>
        <p:txBody>
          <a:bodyPr lIns="91439" tIns="45719" rIns="91439" bIns="45719" anchor="t">
            <a:noAutofit/>
          </a:bodyPr>
          <a:lstStyle/>
          <a:p>
            <a:endParaRPr/>
          </a:p>
        </p:txBody>
      </p:sp>
      <p:sp>
        <p:nvSpPr>
          <p:cNvPr id="97" name="Bedroom with a four-poster canopy bed"/>
          <p:cNvSpPr>
            <a:spLocks noGrp="1"/>
          </p:cNvSpPr>
          <p:nvPr>
            <p:ph type="pic" sz="half" idx="22"/>
          </p:nvPr>
        </p:nvSpPr>
        <p:spPr>
          <a:xfrm>
            <a:off x="12674600" y="520700"/>
            <a:ext cx="10160000" cy="6773334"/>
          </a:xfrm>
          <a:prstGeom prst="rect">
            <a:avLst/>
          </a:prstGeom>
          <a:ln w="9525">
            <a:round/>
          </a:ln>
        </p:spPr>
        <p:txBody>
          <a:bodyPr lIns="91439" tIns="45719" rIns="91439" bIns="45719" anchor="t">
            <a:noAutofit/>
          </a:bodyPr>
          <a:lstStyle/>
          <a:p>
            <a:endParaRPr/>
          </a:p>
        </p:txBody>
      </p:sp>
      <p:sp>
        <p:nvSpPr>
          <p:cNvPr id="98" name="Curving brick staircase leading to the entrance to a brick house"/>
          <p:cNvSpPr>
            <a:spLocks noGrp="1"/>
          </p:cNvSpPr>
          <p:nvPr>
            <p:ph type="pic" idx="23"/>
          </p:nvPr>
        </p:nvSpPr>
        <p:spPr>
          <a:xfrm>
            <a:off x="1549400" y="-88900"/>
            <a:ext cx="10160000" cy="15240000"/>
          </a:xfrm>
          <a:prstGeom prst="rect">
            <a:avLst/>
          </a:prstGeom>
          <a:ln w="9525">
            <a:round/>
          </a:ln>
        </p:spPr>
        <p:txBody>
          <a:bodyPr lIns="91439" tIns="45719" rIns="91439" bIns="45719" anchor="t">
            <a:noAutofit/>
          </a:bodyPr>
          <a:lstStyle/>
          <a:p>
            <a:endParaRPr/>
          </a:p>
        </p:txBody>
      </p:sp>
      <p:sp>
        <p:nvSpPr>
          <p:cNvPr id="99" name="Slide Number"/>
          <p:cNvSpPr txBox="1">
            <a:spLocks noGrp="1"/>
          </p:cNvSpPr>
          <p:nvPr>
            <p:ph type="sldNum" sz="quarter" idx="2"/>
          </p:nvPr>
        </p:nvSpPr>
        <p:spPr>
          <a:xfrm>
            <a:off x="12033677" y="13195300"/>
            <a:ext cx="340462" cy="482600"/>
          </a:xfrm>
          <a:prstGeom prst="rect">
            <a:avLst/>
          </a:prstGeom>
          <a:noFill/>
        </p:spPr>
        <p:txBody>
          <a:bodyPr anchor="b"/>
          <a:lstStyle>
            <a:lvl1pPr>
              <a:defRPr>
                <a:solidFill>
                  <a:srgbClr val="FAEFE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stretch>
            <a:fillRect/>
          </a:stretch>
        </a:blipFill>
        <a:effectLst/>
      </p:bgPr>
    </p:bg>
    <p:spTree>
      <p:nvGrpSpPr>
        <p:cNvPr id="1" name=""/>
        <p:cNvGrpSpPr/>
        <p:nvPr/>
      </p:nvGrpSpPr>
      <p:grpSpPr>
        <a:xfrm>
          <a:off x="0" y="0"/>
          <a:ext cx="0" cy="0"/>
          <a:chOff x="0" y="0"/>
          <a:chExt cx="0" cy="0"/>
        </a:xfrm>
      </p:grpSpPr>
      <p:sp>
        <p:nvSpPr>
          <p:cNvPr id="2" name="Line"/>
          <p:cNvSpPr/>
          <p:nvPr/>
        </p:nvSpPr>
        <p:spPr>
          <a:xfrm>
            <a:off x="520700" y="3429000"/>
            <a:ext cx="23342600" cy="0"/>
          </a:xfrm>
          <a:prstGeom prst="line">
            <a:avLst/>
          </a:prstGeom>
          <a:ln w="12700">
            <a:solidFill>
              <a:srgbClr val="998074">
                <a:alpha val="75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endParaRPr/>
          </a:p>
        </p:txBody>
      </p:sp>
      <p:sp>
        <p:nvSpPr>
          <p:cNvPr id="3" name="Title Text"/>
          <p:cNvSpPr txBox="1">
            <a:spLocks noGrp="1"/>
          </p:cNvSpPr>
          <p:nvPr>
            <p:ph type="title"/>
          </p:nvPr>
        </p:nvSpPr>
        <p:spPr>
          <a:xfrm>
            <a:off x="1587500" y="1143000"/>
            <a:ext cx="21209000" cy="1778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587500" y="3873500"/>
            <a:ext cx="21209000" cy="889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lvl1pPr>
              <a:buBlip>
                <a:blip r:embed="rId15"/>
              </a:buBlip>
            </a:lvl1pPr>
            <a:lvl2pPr>
              <a:buBlip>
                <a:blip r:embed="rId15"/>
              </a:buBlip>
            </a:lvl2pPr>
            <a:lvl3pPr>
              <a:buBlip>
                <a:blip r:embed="rId15"/>
              </a:buBlip>
            </a:lvl3pPr>
            <a:lvl4pPr>
              <a:buBlip>
                <a:blip r:embed="rId15"/>
              </a:buBlip>
            </a:lvl4pPr>
            <a:lvl5pPr>
              <a:buBlip>
                <a:blip r:embed="rId15"/>
              </a:buBlip>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2039600" y="12941300"/>
            <a:ext cx="340462" cy="482600"/>
          </a:xfrm>
          <a:prstGeom prst="rect">
            <a:avLst/>
          </a:prstGeom>
          <a:gradFill>
            <a:gsLst>
              <a:gs pos="0">
                <a:srgbClr val="FDEFE1"/>
              </a:gs>
              <a:gs pos="100000">
                <a:srgbClr val="FAECDB"/>
              </a:gs>
            </a:gsLst>
            <a:lin ang="5400000"/>
          </a:gradFill>
          <a:ln w="12700">
            <a:miter lim="400000"/>
          </a:ln>
        </p:spPr>
        <p:txBody>
          <a:bodyPr wrap="none" lIns="50800" tIns="50800" rIns="50800" bIns="50800">
            <a:spAutoFit/>
          </a:bodyPr>
          <a:lstStyle>
            <a:lvl1pPr>
              <a:defRPr sz="2400">
                <a:solidFill>
                  <a:srgbClr val="503B28"/>
                </a:solidFill>
                <a:latin typeface="Bodoni SvtyTwo OS ITC TT-BookIt"/>
                <a:ea typeface="Bodoni SvtyTwo OS ITC TT-BookIt"/>
                <a:cs typeface="Bodoni SvtyTwo OS ITC TT-BookIt"/>
                <a:sym typeface="Bodoni SvtyTwo OS ITC TT-BookI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1pPr>
      <a:lvl2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2pPr>
      <a:lvl3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3pPr>
      <a:lvl4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4pPr>
      <a:lvl5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5pPr>
      <a:lvl6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6pPr>
      <a:lvl7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7pPr>
      <a:lvl8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8pPr>
      <a:lvl9pPr marL="0" marR="0" indent="0" algn="ctr" defTabSz="825500" rtl="0" latinLnBrk="0">
        <a:lnSpc>
          <a:spcPct val="80000"/>
        </a:lnSpc>
        <a:spcBef>
          <a:spcPts val="0"/>
        </a:spcBef>
        <a:spcAft>
          <a:spcPts val="0"/>
        </a:spcAft>
        <a:buClrTx/>
        <a:buSzTx/>
        <a:buFontTx/>
        <a:buNone/>
        <a:tabLst/>
        <a:defRPr sz="9800" b="0" i="0" u="none" strike="noStrike" cap="all" spc="0" baseline="0">
          <a:solidFill>
            <a:srgbClr val="000000"/>
          </a:solidFill>
          <a:uFillTx/>
          <a:latin typeface="+mn-lt"/>
          <a:ea typeface="+mn-ea"/>
          <a:cs typeface="+mn-cs"/>
          <a:sym typeface="Academy Engraved LET Plain:1.0"/>
        </a:defRPr>
      </a:lvl9pPr>
    </p:titleStyle>
    <p:bodyStyle>
      <a:lvl1pPr marL="635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1pPr>
      <a:lvl2pPr marL="1270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2pPr>
      <a:lvl3pPr marL="1905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3pPr>
      <a:lvl4pPr marL="2540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4pPr>
      <a:lvl5pPr marL="3175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5pPr>
      <a:lvl6pPr marL="3810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6pPr>
      <a:lvl7pPr marL="4445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7pPr>
      <a:lvl8pPr marL="5080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8pPr>
      <a:lvl9pPr marL="5715000" marR="0" indent="-635000" algn="l" defTabSz="825500" rtl="0" latinLnBrk="0">
        <a:lnSpc>
          <a:spcPct val="110000"/>
        </a:lnSpc>
        <a:spcBef>
          <a:spcPts val="7700"/>
        </a:spcBef>
        <a:spcAft>
          <a:spcPts val="0"/>
        </a:spcAft>
        <a:buClrTx/>
        <a:buSzPct val="45000"/>
        <a:buFontTx/>
        <a:buBlip>
          <a:blip r:embed="rId15"/>
        </a:buBlip>
        <a:tabLst/>
        <a:defRPr sz="5600" b="0" i="0" u="none" strike="noStrike" cap="none" spc="0" baseline="0">
          <a:solidFill>
            <a:srgbClr val="57554B"/>
          </a:solidFill>
          <a:uFillTx/>
          <a:latin typeface="Hoefler Text"/>
          <a:ea typeface="Hoefler Text"/>
          <a:cs typeface="Hoefler Text"/>
          <a:sym typeface="Hoefler Text"/>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Bodoni SvtyTwo OS ITC TT-BookI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towardsdatascience.com" TargetMode="External"/><Relationship Id="rId7" Type="http://schemas.openxmlformats.org/officeDocument/2006/relationships/hyperlink" Target="http://wikipedia.org" TargetMode="Externa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hyperlink" Target="http://bard.google.com" TargetMode="External"/><Relationship Id="rId5" Type="http://schemas.openxmlformats.org/officeDocument/2006/relationships/hyperlink" Target="http://chat.openai.com" TargetMode="External"/><Relationship Id="rId4" Type="http://schemas.openxmlformats.org/officeDocument/2006/relationships/hyperlink" Target="http://nextbigfutur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Large Language models"/>
          <p:cNvSpPr txBox="1">
            <a:spLocks noGrp="1"/>
          </p:cNvSpPr>
          <p:nvPr>
            <p:ph type="ctrTitle"/>
          </p:nvPr>
        </p:nvSpPr>
        <p:spPr>
          <a:prstGeom prst="rect">
            <a:avLst/>
          </a:prstGeom>
        </p:spPr>
        <p:txBody>
          <a:bodyPr/>
          <a:lstStyle/>
          <a:p>
            <a:r>
              <a:t>Large Language models</a:t>
            </a:r>
          </a:p>
        </p:txBody>
      </p:sp>
      <p:sp>
        <p:nvSpPr>
          <p:cNvPr id="133" name="Overview of LLM’s"/>
          <p:cNvSpPr txBox="1">
            <a:spLocks noGrp="1"/>
          </p:cNvSpPr>
          <p:nvPr>
            <p:ph type="subTitle" sz="quarter" idx="1"/>
          </p:nvPr>
        </p:nvSpPr>
        <p:spPr>
          <a:prstGeom prst="rect">
            <a:avLst/>
          </a:prstGeom>
        </p:spPr>
        <p:txBody>
          <a:bodyPr/>
          <a:lstStyle/>
          <a:p>
            <a:r>
              <a:t>Overview of LLM’s</a:t>
            </a:r>
          </a:p>
        </p:txBody>
      </p:sp>
      <p:sp>
        <p:nvSpPr>
          <p:cNvPr id="134" name="Submitted to:…"/>
          <p:cNvSpPr txBox="1"/>
          <p:nvPr/>
        </p:nvSpPr>
        <p:spPr>
          <a:xfrm>
            <a:off x="1316865" y="10692735"/>
            <a:ext cx="6359113" cy="1641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Submitted to:</a:t>
            </a:r>
          </a:p>
          <a:p>
            <a:r>
              <a:rPr lang="en-US" dirty="0"/>
              <a:t>Dr. Chetan Singh Negi</a:t>
            </a:r>
            <a:endParaRPr dirty="0"/>
          </a:p>
        </p:txBody>
      </p:sp>
      <p:sp>
        <p:nvSpPr>
          <p:cNvPr id="135" name="Submitted by:…"/>
          <p:cNvSpPr txBox="1"/>
          <p:nvPr/>
        </p:nvSpPr>
        <p:spPr>
          <a:xfrm>
            <a:off x="17973555" y="10319673"/>
            <a:ext cx="4794251" cy="2387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Submitted by:</a:t>
            </a:r>
          </a:p>
          <a:p>
            <a:r>
              <a:t>Pawandeep Singh</a:t>
            </a:r>
          </a:p>
          <a:p>
            <a:r>
              <a:t>57194</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How llm work"/>
          <p:cNvSpPr txBox="1">
            <a:spLocks noGrp="1"/>
          </p:cNvSpPr>
          <p:nvPr>
            <p:ph type="title"/>
          </p:nvPr>
        </p:nvSpPr>
        <p:spPr>
          <a:prstGeom prst="rect">
            <a:avLst/>
          </a:prstGeom>
        </p:spPr>
        <p:txBody>
          <a:bodyPr/>
          <a:lstStyle>
            <a:lvl1pPr defTabSz="775969">
              <a:defRPr sz="9212"/>
            </a:lvl1pPr>
          </a:lstStyle>
          <a:p>
            <a:r>
              <a:rPr lang="en-US" dirty="0"/>
              <a:t>Embeddings</a:t>
            </a:r>
            <a:endParaRPr dirty="0"/>
          </a:p>
        </p:txBody>
      </p:sp>
      <p:sp>
        <p:nvSpPr>
          <p:cNvPr id="162" name="Tokens: Smallest individual unit.…"/>
          <p:cNvSpPr txBox="1">
            <a:spLocks noGrp="1"/>
          </p:cNvSpPr>
          <p:nvPr>
            <p:ph type="body" idx="1"/>
          </p:nvPr>
        </p:nvSpPr>
        <p:spPr>
          <a:xfrm>
            <a:off x="1587500" y="3873500"/>
            <a:ext cx="10604500" cy="8890000"/>
          </a:xfrm>
          <a:prstGeom prst="rect">
            <a:avLst/>
          </a:prstGeom>
        </p:spPr>
        <p:txBody>
          <a:bodyPr/>
          <a:lstStyle/>
          <a:p>
            <a:pPr>
              <a:buBlip>
                <a:blip r:embed="rId2"/>
              </a:buBlip>
            </a:pPr>
            <a:r>
              <a:rPr lang="en-US" dirty="0"/>
              <a:t>Embedding: Popular trending method where one entity/object is represented by a vector</a:t>
            </a:r>
          </a:p>
          <a:p>
            <a:pPr>
              <a:buBlip>
                <a:blip r:embed="rId2"/>
              </a:buBlip>
            </a:pPr>
            <a:r>
              <a:rPr lang="en-US" dirty="0"/>
              <a:t>Popular database emerged called vector database</a:t>
            </a:r>
          </a:p>
        </p:txBody>
      </p:sp>
      <p:pic>
        <p:nvPicPr>
          <p:cNvPr id="3" name="Picture 2">
            <a:extLst>
              <a:ext uri="{FF2B5EF4-FFF2-40B4-BE49-F238E27FC236}">
                <a16:creationId xmlns:a16="http://schemas.microsoft.com/office/drawing/2014/main" id="{9E08106D-5130-1D1E-C240-9E8233B98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84374" y="6049001"/>
            <a:ext cx="9519948" cy="5354971"/>
          </a:xfrm>
          <a:prstGeom prst="rect">
            <a:avLst/>
          </a:prstGeom>
        </p:spPr>
      </p:pic>
    </p:spTree>
    <p:extLst>
      <p:ext uri="{BB962C8B-B14F-4D97-AF65-F5344CB8AC3E}">
        <p14:creationId xmlns:p14="http://schemas.microsoft.com/office/powerpoint/2010/main" val="288392541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How llm work"/>
          <p:cNvSpPr txBox="1">
            <a:spLocks noGrp="1"/>
          </p:cNvSpPr>
          <p:nvPr>
            <p:ph type="title"/>
          </p:nvPr>
        </p:nvSpPr>
        <p:spPr>
          <a:prstGeom prst="rect">
            <a:avLst/>
          </a:prstGeom>
        </p:spPr>
        <p:txBody>
          <a:bodyPr/>
          <a:lstStyle>
            <a:lvl1pPr defTabSz="775969">
              <a:defRPr sz="9212"/>
            </a:lvl1pPr>
          </a:lstStyle>
          <a:p>
            <a:r>
              <a:rPr lang="en-US" dirty="0"/>
              <a:t>Embeddings</a:t>
            </a:r>
            <a:endParaRPr dirty="0"/>
          </a:p>
        </p:txBody>
      </p:sp>
      <p:sp>
        <p:nvSpPr>
          <p:cNvPr id="162" name="Tokens: Smallest individual unit.…"/>
          <p:cNvSpPr txBox="1">
            <a:spLocks noGrp="1"/>
          </p:cNvSpPr>
          <p:nvPr>
            <p:ph type="body" idx="1"/>
          </p:nvPr>
        </p:nvSpPr>
        <p:spPr>
          <a:xfrm>
            <a:off x="1587499" y="3873500"/>
            <a:ext cx="19804647" cy="2720340"/>
          </a:xfrm>
          <a:prstGeom prst="rect">
            <a:avLst/>
          </a:prstGeom>
        </p:spPr>
        <p:txBody>
          <a:bodyPr/>
          <a:lstStyle/>
          <a:p>
            <a:pPr>
              <a:buBlip>
                <a:blip r:embed="rId2"/>
              </a:buBlip>
            </a:pPr>
            <a:r>
              <a:rPr lang="en-US" dirty="0"/>
              <a:t>Advantage: It maps similar entity with closer values</a:t>
            </a:r>
          </a:p>
        </p:txBody>
      </p:sp>
      <p:pic>
        <p:nvPicPr>
          <p:cNvPr id="4" name="Picture 3">
            <a:extLst>
              <a:ext uri="{FF2B5EF4-FFF2-40B4-BE49-F238E27FC236}">
                <a16:creationId xmlns:a16="http://schemas.microsoft.com/office/drawing/2014/main" id="{42948B97-65F3-1820-9554-C12820DC7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882" y="6858000"/>
            <a:ext cx="13887880" cy="4860758"/>
          </a:xfrm>
          <a:prstGeom prst="rect">
            <a:avLst/>
          </a:prstGeom>
        </p:spPr>
      </p:pic>
    </p:spTree>
    <p:extLst>
      <p:ext uri="{BB962C8B-B14F-4D97-AF65-F5344CB8AC3E}">
        <p14:creationId xmlns:p14="http://schemas.microsoft.com/office/powerpoint/2010/main" val="340784927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How llm work"/>
          <p:cNvSpPr txBox="1">
            <a:spLocks noGrp="1"/>
          </p:cNvSpPr>
          <p:nvPr>
            <p:ph type="title"/>
          </p:nvPr>
        </p:nvSpPr>
        <p:spPr>
          <a:prstGeom prst="rect">
            <a:avLst/>
          </a:prstGeom>
        </p:spPr>
        <p:txBody>
          <a:bodyPr/>
          <a:lstStyle>
            <a:lvl1pPr defTabSz="775969">
              <a:defRPr sz="9212"/>
            </a:lvl1pPr>
          </a:lstStyle>
          <a:p>
            <a:r>
              <a:t>How llm work</a:t>
            </a:r>
          </a:p>
        </p:txBody>
      </p:sp>
      <p:sp>
        <p:nvSpPr>
          <p:cNvPr id="165" name="LLMs utilize a basic architecture consisting of layers of neural networks, typically built with transformer models…"/>
          <p:cNvSpPr txBox="1">
            <a:spLocks noGrp="1"/>
          </p:cNvSpPr>
          <p:nvPr>
            <p:ph type="body" sz="half" idx="1"/>
          </p:nvPr>
        </p:nvSpPr>
        <p:spPr>
          <a:xfrm>
            <a:off x="1587500" y="3873500"/>
            <a:ext cx="12455186" cy="8890000"/>
          </a:xfrm>
          <a:prstGeom prst="rect">
            <a:avLst/>
          </a:prstGeom>
        </p:spPr>
        <p:txBody>
          <a:bodyPr>
            <a:normAutofit lnSpcReduction="10000"/>
          </a:bodyPr>
          <a:lstStyle/>
          <a:p>
            <a:pPr marL="527050" indent="-527050" defTabSz="685165">
              <a:spcBef>
                <a:spcPts val="6300"/>
              </a:spcBef>
              <a:buBlip>
                <a:blip r:embed="rId2"/>
              </a:buBlip>
              <a:defRPr sz="4648"/>
            </a:pPr>
            <a:r>
              <a:t>LLMs utilize a basic architecture consisting of layers of neural networks, typically built with </a:t>
            </a:r>
            <a:r>
              <a:rPr b="1"/>
              <a:t>transformer</a:t>
            </a:r>
            <a:r>
              <a:t> models</a:t>
            </a:r>
          </a:p>
          <a:p>
            <a:pPr marL="527050" indent="-527050" defTabSz="685165">
              <a:spcBef>
                <a:spcPts val="6300"/>
              </a:spcBef>
              <a:buBlip>
                <a:blip r:embed="rId2"/>
              </a:buBlip>
              <a:defRPr sz="4648"/>
            </a:pPr>
            <a:r>
              <a:rPr b="1"/>
              <a:t>Tokenization</a:t>
            </a:r>
            <a:r>
              <a:t> is the process of breaking down text into smaller units called tokens, such as words or subwords, to be processed by LLMs.</a:t>
            </a:r>
          </a:p>
          <a:p>
            <a:pPr marL="527050" indent="-527050" defTabSz="685165">
              <a:spcBef>
                <a:spcPts val="6300"/>
              </a:spcBef>
              <a:buBlip>
                <a:blip r:embed="rId2"/>
              </a:buBlip>
              <a:defRPr sz="4648"/>
            </a:pPr>
            <a:r>
              <a:rPr b="1"/>
              <a:t>Dictionaries</a:t>
            </a:r>
            <a:r>
              <a:t> play a vital role in LLMs by mapping tokens to numerical representations that can be processed by neural networks.</a:t>
            </a:r>
          </a:p>
        </p:txBody>
      </p:sp>
      <p:pic>
        <p:nvPicPr>
          <p:cNvPr id="166" name="1*bOQa5PNwcOzP9B7dXRw59Q.jpg" descr="1*bOQa5PNwcOzP9B7dXRw59Q.jpg"/>
          <p:cNvPicPr>
            <a:picLocks noChangeAspect="1"/>
          </p:cNvPicPr>
          <p:nvPr/>
        </p:nvPicPr>
        <p:blipFill>
          <a:blip r:embed="rId3"/>
          <a:stretch>
            <a:fillRect/>
          </a:stretch>
        </p:blipFill>
        <p:spPr>
          <a:xfrm>
            <a:off x="13996809" y="5043140"/>
            <a:ext cx="9674060" cy="6550720"/>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How llm work"/>
          <p:cNvSpPr txBox="1">
            <a:spLocks noGrp="1"/>
          </p:cNvSpPr>
          <p:nvPr>
            <p:ph type="title"/>
          </p:nvPr>
        </p:nvSpPr>
        <p:spPr>
          <a:prstGeom prst="rect">
            <a:avLst/>
          </a:prstGeom>
        </p:spPr>
        <p:txBody>
          <a:bodyPr/>
          <a:lstStyle>
            <a:lvl1pPr defTabSz="775969">
              <a:defRPr sz="9212"/>
            </a:lvl1pPr>
          </a:lstStyle>
          <a:p>
            <a:r>
              <a:t>How llm work</a:t>
            </a:r>
          </a:p>
        </p:txBody>
      </p:sp>
      <p:sp>
        <p:nvSpPr>
          <p:cNvPr id="169" name="LLMs are trained on large-scale datasets, often composed of diverse text sources, to learn patterns and language representations.…"/>
          <p:cNvSpPr txBox="1">
            <a:spLocks noGrp="1"/>
          </p:cNvSpPr>
          <p:nvPr>
            <p:ph type="body" idx="1"/>
          </p:nvPr>
        </p:nvSpPr>
        <p:spPr>
          <a:prstGeom prst="rect">
            <a:avLst/>
          </a:prstGeom>
        </p:spPr>
        <p:txBody>
          <a:bodyPr/>
          <a:lstStyle/>
          <a:p>
            <a:pPr marL="609600" indent="-609600" defTabSz="792479">
              <a:spcBef>
                <a:spcPts val="7300"/>
              </a:spcBef>
              <a:buBlip>
                <a:blip r:embed="rId2"/>
              </a:buBlip>
              <a:defRPr sz="5376"/>
            </a:pPr>
            <a:r>
              <a:t>LLMs are trained on large-scale datasets, often composed of diverse text sources, to learn patterns and language representations.</a:t>
            </a:r>
          </a:p>
          <a:p>
            <a:pPr marL="609600" indent="-609600" defTabSz="792479">
              <a:spcBef>
                <a:spcPts val="7300"/>
              </a:spcBef>
              <a:buBlip>
                <a:blip r:embed="rId2"/>
              </a:buBlip>
              <a:defRPr sz="5376"/>
            </a:pPr>
            <a:r>
              <a:t>Fine-tuning is a process where pre-trained LLMs are further trained on specific tasks or domains to improve their performance in those areas.</a:t>
            </a:r>
          </a:p>
          <a:p>
            <a:pPr marL="609600" indent="-609600" defTabSz="792479">
              <a:spcBef>
                <a:spcPts val="7300"/>
              </a:spcBef>
              <a:buBlip>
                <a:blip r:embed="rId2"/>
              </a:buBlip>
              <a:defRPr sz="5376"/>
            </a:pPr>
            <a:r>
              <a:t>Transformers, a key component in LLMs, allow for efficient parallel processing of tokens and capture contextual relationships in language, enhancing performance and understanding within LLMs.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aradigm"/>
          <p:cNvSpPr txBox="1">
            <a:spLocks noGrp="1"/>
          </p:cNvSpPr>
          <p:nvPr>
            <p:ph type="title"/>
          </p:nvPr>
        </p:nvSpPr>
        <p:spPr>
          <a:prstGeom prst="rect">
            <a:avLst/>
          </a:prstGeom>
        </p:spPr>
        <p:txBody>
          <a:bodyPr/>
          <a:lstStyle>
            <a:lvl1pPr defTabSz="775969">
              <a:defRPr sz="9212"/>
            </a:lvl1pPr>
          </a:lstStyle>
          <a:p>
            <a:r>
              <a:t>Paradigm</a:t>
            </a:r>
          </a:p>
        </p:txBody>
      </p:sp>
      <p:sp>
        <p:nvSpPr>
          <p:cNvPr id="172" name="They generally use self-supervised learning paradigm to learn the patterns in the data.…"/>
          <p:cNvSpPr txBox="1">
            <a:spLocks noGrp="1"/>
          </p:cNvSpPr>
          <p:nvPr>
            <p:ph type="body" idx="1"/>
          </p:nvPr>
        </p:nvSpPr>
        <p:spPr>
          <a:prstGeom prst="rect">
            <a:avLst/>
          </a:prstGeom>
        </p:spPr>
        <p:txBody>
          <a:bodyPr/>
          <a:lstStyle/>
          <a:p>
            <a:pPr>
              <a:buBlip>
                <a:blip r:embed="rId2"/>
              </a:buBlip>
            </a:pPr>
            <a:r>
              <a:rPr dirty="0"/>
              <a:t>They generally use </a:t>
            </a:r>
            <a:r>
              <a:rPr b="1" dirty="0"/>
              <a:t>self-supervised</a:t>
            </a:r>
            <a:r>
              <a:rPr dirty="0"/>
              <a:t> learning paradigm to learn the patterns in the data.</a:t>
            </a:r>
          </a:p>
          <a:p>
            <a:pPr>
              <a:buBlip>
                <a:blip r:embed="rId2"/>
              </a:buBlip>
            </a:pPr>
            <a:r>
              <a:rPr dirty="0"/>
              <a:t>Further those models are fine-tuned via supervised learning to do specific work such as chatbot.</a:t>
            </a:r>
          </a:p>
          <a:p>
            <a:pPr>
              <a:buBlip>
                <a:blip r:embed="rId2"/>
              </a:buBlip>
            </a:pPr>
            <a:r>
              <a:rPr dirty="0"/>
              <a:t>Example: GPT-3 is LLM which has fine-tuned version called </a:t>
            </a:r>
            <a:r>
              <a:rPr dirty="0" err="1"/>
              <a:t>chatgpt</a:t>
            </a:r>
            <a:r>
              <a:rPr dirty="0"/>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elf supervised learning"/>
          <p:cNvSpPr txBox="1">
            <a:spLocks noGrp="1"/>
          </p:cNvSpPr>
          <p:nvPr>
            <p:ph type="title"/>
          </p:nvPr>
        </p:nvSpPr>
        <p:spPr>
          <a:prstGeom prst="rect">
            <a:avLst/>
          </a:prstGeom>
        </p:spPr>
        <p:txBody>
          <a:bodyPr/>
          <a:lstStyle>
            <a:lvl1pPr defTabSz="775969">
              <a:defRPr sz="9212"/>
            </a:lvl1pPr>
          </a:lstStyle>
          <a:p>
            <a:r>
              <a:t>Self supervised learning</a:t>
            </a:r>
          </a:p>
        </p:txBody>
      </p:sp>
      <p:sp>
        <p:nvSpPr>
          <p:cNvPr id="175" name="Basically it lies in between supervised and unsupervised learning…"/>
          <p:cNvSpPr txBox="1">
            <a:spLocks noGrp="1"/>
          </p:cNvSpPr>
          <p:nvPr>
            <p:ph type="body" idx="1"/>
          </p:nvPr>
        </p:nvSpPr>
        <p:spPr>
          <a:prstGeom prst="rect">
            <a:avLst/>
          </a:prstGeom>
        </p:spPr>
        <p:txBody>
          <a:bodyPr/>
          <a:lstStyle/>
          <a:p>
            <a:pPr marL="584200" indent="-584200" defTabSz="759459">
              <a:spcBef>
                <a:spcPts val="7000"/>
              </a:spcBef>
              <a:buBlip>
                <a:blip r:embed="rId2"/>
              </a:buBlip>
              <a:defRPr sz="5152"/>
            </a:pPr>
            <a:r>
              <a:rPr lang="en-US" dirty="0"/>
              <a:t>It perform the pre-training in one of 2 ways:</a:t>
            </a:r>
          </a:p>
          <a:p>
            <a:pPr marL="1219200" lvl="1" indent="-584200" defTabSz="759459">
              <a:spcBef>
                <a:spcPts val="7000"/>
              </a:spcBef>
              <a:defRPr sz="5152"/>
            </a:pPr>
            <a:r>
              <a:rPr lang="en-US" dirty="0"/>
              <a:t>1: Auto-Regressive: GPT-style, given input predict next word.</a:t>
            </a:r>
          </a:p>
          <a:p>
            <a:pPr marL="1219200" lvl="1" indent="-584200" defTabSz="759459">
              <a:spcBef>
                <a:spcPts val="7000"/>
              </a:spcBef>
              <a:defRPr sz="5152"/>
            </a:pPr>
            <a:r>
              <a:rPr lang="en-US" dirty="0"/>
              <a:t>2: Masked: Generate artificial labels.</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elf supervised learning"/>
          <p:cNvSpPr txBox="1">
            <a:spLocks noGrp="1"/>
          </p:cNvSpPr>
          <p:nvPr>
            <p:ph type="title"/>
          </p:nvPr>
        </p:nvSpPr>
        <p:spPr>
          <a:prstGeom prst="rect">
            <a:avLst/>
          </a:prstGeom>
        </p:spPr>
        <p:txBody>
          <a:bodyPr/>
          <a:lstStyle>
            <a:lvl1pPr defTabSz="775969">
              <a:defRPr sz="9212"/>
            </a:lvl1pPr>
          </a:lstStyle>
          <a:p>
            <a:r>
              <a:rPr lang="en-US" dirty="0"/>
              <a:t>Auto-regressive training</a:t>
            </a:r>
            <a:endParaRPr dirty="0"/>
          </a:p>
        </p:txBody>
      </p:sp>
      <p:sp>
        <p:nvSpPr>
          <p:cNvPr id="175" name="Basically it lies in between supervised and unsupervised learning…"/>
          <p:cNvSpPr txBox="1">
            <a:spLocks noGrp="1"/>
          </p:cNvSpPr>
          <p:nvPr>
            <p:ph type="body" idx="1"/>
          </p:nvPr>
        </p:nvSpPr>
        <p:spPr>
          <a:prstGeom prst="rect">
            <a:avLst/>
          </a:prstGeom>
        </p:spPr>
        <p:txBody>
          <a:bodyPr/>
          <a:lstStyle/>
          <a:p>
            <a:pPr marL="584200" indent="-584200" defTabSz="759459">
              <a:spcBef>
                <a:spcPts val="7000"/>
              </a:spcBef>
              <a:buBlip>
                <a:blip r:embed="rId2"/>
              </a:buBlip>
              <a:defRPr sz="5152"/>
            </a:pPr>
            <a:r>
              <a:rPr lang="en-US" dirty="0"/>
              <a:t>In this huge corpus of data is taken from online sources like </a:t>
            </a:r>
            <a:r>
              <a:rPr lang="en-US" dirty="0" err="1"/>
              <a:t>github</a:t>
            </a:r>
            <a:r>
              <a:rPr lang="en-US" dirty="0"/>
              <a:t>, web crawl, etc.</a:t>
            </a:r>
          </a:p>
          <a:p>
            <a:pPr marL="584200" indent="-584200" defTabSz="759459">
              <a:spcBef>
                <a:spcPts val="7000"/>
              </a:spcBef>
              <a:buBlip>
                <a:blip r:embed="rId2"/>
              </a:buBlip>
              <a:defRPr sz="5152"/>
            </a:pPr>
            <a:r>
              <a:rPr lang="en-US" dirty="0"/>
              <a:t>Then based on input next word is predicted.</a:t>
            </a:r>
          </a:p>
          <a:p>
            <a:pPr marL="584200" indent="-584200" defTabSz="759459">
              <a:spcBef>
                <a:spcPts val="7000"/>
              </a:spcBef>
              <a:buBlip>
                <a:blip r:embed="rId2"/>
              </a:buBlip>
              <a:defRPr sz="5152"/>
            </a:pPr>
            <a:r>
              <a:rPr lang="en-US" dirty="0"/>
              <a:t>Example: input: “I want to eat ice cream” &gt;&gt; with input processed </a:t>
            </a:r>
            <a:r>
              <a:rPr lang="en-US" dirty="0" err="1"/>
              <a:t>upto</a:t>
            </a:r>
            <a:r>
              <a:rPr lang="en-US" dirty="0"/>
              <a:t> “I want to eat _____” , next word to be predicted ?</a:t>
            </a:r>
            <a:endParaRPr dirty="0"/>
          </a:p>
        </p:txBody>
      </p:sp>
    </p:spTree>
    <p:extLst>
      <p:ext uri="{BB962C8B-B14F-4D97-AF65-F5344CB8AC3E}">
        <p14:creationId xmlns:p14="http://schemas.microsoft.com/office/powerpoint/2010/main" val="271991637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elf supervised learning"/>
          <p:cNvSpPr txBox="1">
            <a:spLocks noGrp="1"/>
          </p:cNvSpPr>
          <p:nvPr>
            <p:ph type="title"/>
          </p:nvPr>
        </p:nvSpPr>
        <p:spPr>
          <a:prstGeom prst="rect">
            <a:avLst/>
          </a:prstGeom>
        </p:spPr>
        <p:txBody>
          <a:bodyPr/>
          <a:lstStyle>
            <a:lvl1pPr defTabSz="775969">
              <a:defRPr sz="9212"/>
            </a:lvl1pPr>
          </a:lstStyle>
          <a:p>
            <a:r>
              <a:rPr lang="en-US" dirty="0"/>
              <a:t>Masked training</a:t>
            </a:r>
            <a:endParaRPr dirty="0"/>
          </a:p>
        </p:txBody>
      </p:sp>
      <p:sp>
        <p:nvSpPr>
          <p:cNvPr id="175" name="Basically it lies in between supervised and unsupervised learning…"/>
          <p:cNvSpPr txBox="1">
            <a:spLocks noGrp="1"/>
          </p:cNvSpPr>
          <p:nvPr>
            <p:ph type="body" idx="1"/>
          </p:nvPr>
        </p:nvSpPr>
        <p:spPr>
          <a:prstGeom prst="rect">
            <a:avLst/>
          </a:prstGeom>
        </p:spPr>
        <p:txBody>
          <a:bodyPr/>
          <a:lstStyle/>
          <a:p>
            <a:pPr marL="584200" indent="-584200" defTabSz="759459">
              <a:spcBef>
                <a:spcPts val="7000"/>
              </a:spcBef>
              <a:buBlip>
                <a:blip r:embed="rId2"/>
              </a:buBlip>
              <a:defRPr sz="5152"/>
            </a:pPr>
            <a:r>
              <a:rPr lang="en-US" dirty="0"/>
              <a:t>G</a:t>
            </a:r>
            <a:r>
              <a:rPr dirty="0"/>
              <a:t>enerally in LLM huge corpus of data is given to model</a:t>
            </a:r>
          </a:p>
          <a:p>
            <a:pPr marL="584200" indent="-584200" defTabSz="759459">
              <a:spcBef>
                <a:spcPts val="7000"/>
              </a:spcBef>
              <a:buBlip>
                <a:blip r:embed="rId2"/>
              </a:buBlip>
              <a:defRPr sz="5152"/>
            </a:pPr>
            <a:r>
              <a:rPr dirty="0"/>
              <a:t>Then model generate </a:t>
            </a:r>
            <a:r>
              <a:rPr b="1" dirty="0"/>
              <a:t>artificial labels</a:t>
            </a:r>
            <a:r>
              <a:rPr lang="en-US" b="1" dirty="0"/>
              <a:t> </a:t>
            </a:r>
            <a:r>
              <a:rPr lang="en-US" dirty="0"/>
              <a:t>in case of Masked training</a:t>
            </a:r>
            <a:endParaRPr dirty="0"/>
          </a:p>
          <a:p>
            <a:pPr marL="584200" indent="-584200" defTabSz="759459">
              <a:spcBef>
                <a:spcPts val="7000"/>
              </a:spcBef>
              <a:buBlip>
                <a:blip r:embed="rId2"/>
              </a:buBlip>
              <a:defRPr sz="5152"/>
            </a:pPr>
            <a:r>
              <a:rPr dirty="0"/>
              <a:t>Further model trained via those artificial labels</a:t>
            </a:r>
          </a:p>
          <a:p>
            <a:pPr marL="584200" indent="-584200" defTabSz="759459">
              <a:spcBef>
                <a:spcPts val="7000"/>
              </a:spcBef>
              <a:buBlip>
                <a:blip r:embed="rId2"/>
              </a:buBlip>
              <a:defRPr sz="5152"/>
            </a:pPr>
            <a:r>
              <a:rPr dirty="0"/>
              <a:t>For example: original: The cat sit on mat -&gt; The cat sit on [MASK] -&gt; predict the token [MASK].</a:t>
            </a:r>
          </a:p>
        </p:txBody>
      </p:sp>
    </p:spTree>
    <p:extLst>
      <p:ext uri="{BB962C8B-B14F-4D97-AF65-F5344CB8AC3E}">
        <p14:creationId xmlns:p14="http://schemas.microsoft.com/office/powerpoint/2010/main" val="107782327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Applications of llm"/>
          <p:cNvSpPr txBox="1">
            <a:spLocks noGrp="1"/>
          </p:cNvSpPr>
          <p:nvPr>
            <p:ph type="title"/>
          </p:nvPr>
        </p:nvSpPr>
        <p:spPr>
          <a:prstGeom prst="rect">
            <a:avLst/>
          </a:prstGeom>
        </p:spPr>
        <p:txBody>
          <a:bodyPr/>
          <a:lstStyle>
            <a:lvl1pPr defTabSz="775969">
              <a:defRPr sz="9212"/>
            </a:lvl1pPr>
          </a:lstStyle>
          <a:p>
            <a:r>
              <a:t>Applications of llm</a:t>
            </a:r>
          </a:p>
        </p:txBody>
      </p:sp>
      <p:sp>
        <p:nvSpPr>
          <p:cNvPr id="178" name="LLMs have diverse applications in Natural Language Processing (NLP), including chatbots, language translation, text summarization, sentiment analysis, question answering, and more.…"/>
          <p:cNvSpPr txBox="1">
            <a:spLocks noGrp="1"/>
          </p:cNvSpPr>
          <p:nvPr>
            <p:ph type="body" idx="1"/>
          </p:nvPr>
        </p:nvSpPr>
        <p:spPr>
          <a:prstGeom prst="rect">
            <a:avLst/>
          </a:prstGeom>
        </p:spPr>
        <p:txBody>
          <a:bodyPr/>
          <a:lstStyle/>
          <a:p>
            <a:pPr>
              <a:buBlip>
                <a:blip r:embed="rId2"/>
              </a:buBlip>
            </a:pPr>
            <a:r>
              <a:rPr dirty="0"/>
              <a:t>LLMs have diverse applications in Natural Language Processing (NLP), including chatbots, language translation, text summarization, sentiment analysis, question answering, and more.</a:t>
            </a:r>
          </a:p>
          <a:p>
            <a:pPr>
              <a:buBlip>
                <a:blip r:embed="rId2"/>
              </a:buBlip>
            </a:pPr>
            <a:r>
              <a:rPr dirty="0"/>
              <a:t>Companies and organizations leverage LLMs in their NLP products and services.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Applications of llm"/>
          <p:cNvSpPr txBox="1">
            <a:spLocks noGrp="1"/>
          </p:cNvSpPr>
          <p:nvPr>
            <p:ph type="title"/>
          </p:nvPr>
        </p:nvSpPr>
        <p:spPr>
          <a:prstGeom prst="rect">
            <a:avLst/>
          </a:prstGeom>
        </p:spPr>
        <p:txBody>
          <a:bodyPr/>
          <a:lstStyle>
            <a:lvl1pPr defTabSz="775969">
              <a:defRPr sz="9212"/>
            </a:lvl1pPr>
          </a:lstStyle>
          <a:p>
            <a:r>
              <a:t>Applications of llm</a:t>
            </a:r>
          </a:p>
        </p:txBody>
      </p:sp>
      <p:sp>
        <p:nvSpPr>
          <p:cNvPr id="181" name="LLMs enable more accurate and contextually relevant language translation, empowering platforms such as Google Translate and DeepL to deliver improved multilingual communication.…"/>
          <p:cNvSpPr txBox="1">
            <a:spLocks noGrp="1"/>
          </p:cNvSpPr>
          <p:nvPr>
            <p:ph type="body" idx="1"/>
          </p:nvPr>
        </p:nvSpPr>
        <p:spPr>
          <a:prstGeom prst="rect">
            <a:avLst/>
          </a:prstGeom>
        </p:spPr>
        <p:txBody>
          <a:bodyPr>
            <a:normAutofit lnSpcReduction="10000"/>
          </a:bodyPr>
          <a:lstStyle/>
          <a:p>
            <a:pPr marL="539750" indent="-539750" defTabSz="701675">
              <a:spcBef>
                <a:spcPts val="6500"/>
              </a:spcBef>
              <a:buBlip>
                <a:blip r:embed="rId2"/>
              </a:buBlip>
              <a:defRPr sz="4760"/>
            </a:pPr>
            <a:r>
              <a:rPr dirty="0"/>
              <a:t>LLMs enable more accurate and contextually relevant language translation, empowering platforms such as Google </a:t>
            </a:r>
            <a:r>
              <a:rPr lang="en-IN" b="1" dirty="0"/>
              <a:t>Translate</a:t>
            </a:r>
            <a:r>
              <a:rPr dirty="0"/>
              <a:t> and </a:t>
            </a:r>
            <a:r>
              <a:rPr dirty="0" err="1"/>
              <a:t>DeepL</a:t>
            </a:r>
            <a:r>
              <a:rPr dirty="0"/>
              <a:t> to deliver improved multilingual communication.</a:t>
            </a:r>
          </a:p>
          <a:p>
            <a:pPr marL="539750" indent="-539750" defTabSz="701675">
              <a:spcBef>
                <a:spcPts val="6500"/>
              </a:spcBef>
              <a:buBlip>
                <a:blip r:embed="rId2"/>
              </a:buBlip>
              <a:defRPr sz="4760"/>
            </a:pPr>
            <a:r>
              <a:rPr dirty="0"/>
              <a:t>Text </a:t>
            </a:r>
            <a:r>
              <a:rPr b="1" dirty="0"/>
              <a:t>summarization</a:t>
            </a:r>
            <a:r>
              <a:rPr dirty="0"/>
              <a:t> tools like </a:t>
            </a:r>
            <a:r>
              <a:rPr dirty="0" err="1"/>
              <a:t>SummarizeBot</a:t>
            </a:r>
            <a:r>
              <a:rPr dirty="0"/>
              <a:t> and news aggregation platforms use LLMs to generate concise and coherent summaries of lengthy texts.</a:t>
            </a:r>
          </a:p>
          <a:p>
            <a:pPr marL="539750" indent="-539750" defTabSz="701675">
              <a:spcBef>
                <a:spcPts val="6500"/>
              </a:spcBef>
              <a:buBlip>
                <a:blip r:embed="rId2"/>
              </a:buBlip>
              <a:defRPr sz="4760"/>
            </a:pPr>
            <a:r>
              <a:rPr dirty="0"/>
              <a:t>While LLMs offer significant benefits, challenges include addressing </a:t>
            </a:r>
            <a:r>
              <a:rPr b="1" dirty="0"/>
              <a:t>biases</a:t>
            </a:r>
            <a:r>
              <a:rPr dirty="0"/>
              <a:t> in training data, potential misuse of generated content, and the need for ethical considerations in their application. Striking a balance between the advantages and challenges is essential for responsible use of LLMs in NLP.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ontent"/>
          <p:cNvSpPr txBox="1">
            <a:spLocks noGrp="1"/>
          </p:cNvSpPr>
          <p:nvPr>
            <p:ph type="title"/>
          </p:nvPr>
        </p:nvSpPr>
        <p:spPr>
          <a:prstGeom prst="rect">
            <a:avLst/>
          </a:prstGeom>
        </p:spPr>
        <p:txBody>
          <a:bodyPr/>
          <a:lstStyle>
            <a:lvl1pPr defTabSz="775969">
              <a:defRPr sz="9212"/>
            </a:lvl1pPr>
          </a:lstStyle>
          <a:p>
            <a:r>
              <a:t>Content</a:t>
            </a:r>
          </a:p>
        </p:txBody>
      </p:sp>
      <p:sp>
        <p:nvSpPr>
          <p:cNvPr id="138" name="Introduction…"/>
          <p:cNvSpPr txBox="1">
            <a:spLocks noGrp="1"/>
          </p:cNvSpPr>
          <p:nvPr>
            <p:ph type="body" idx="1"/>
          </p:nvPr>
        </p:nvSpPr>
        <p:spPr>
          <a:xfrm>
            <a:off x="1587500" y="3873500"/>
            <a:ext cx="9674058" cy="8890000"/>
          </a:xfrm>
          <a:prstGeom prst="rect">
            <a:avLst/>
          </a:prstGeom>
        </p:spPr>
        <p:txBody>
          <a:bodyPr/>
          <a:lstStyle/>
          <a:p>
            <a:pPr marL="444500" indent="-444500" defTabSz="577850">
              <a:spcBef>
                <a:spcPts val="5300"/>
              </a:spcBef>
              <a:buBlip>
                <a:blip r:embed="rId2"/>
              </a:buBlip>
              <a:defRPr sz="3920"/>
            </a:pPr>
            <a:r>
              <a:rPr dirty="0"/>
              <a:t>Introduction</a:t>
            </a:r>
          </a:p>
          <a:p>
            <a:pPr marL="444500" indent="-444500" defTabSz="577850">
              <a:spcBef>
                <a:spcPts val="5300"/>
              </a:spcBef>
              <a:buBlip>
                <a:blip r:embed="rId2"/>
              </a:buBlip>
              <a:defRPr sz="3920"/>
            </a:pPr>
            <a:r>
              <a:rPr dirty="0"/>
              <a:t>History of LLMs</a:t>
            </a:r>
          </a:p>
          <a:p>
            <a:pPr marL="444500" indent="-444500" defTabSz="577850">
              <a:spcBef>
                <a:spcPts val="5300"/>
              </a:spcBef>
              <a:buBlip>
                <a:blip r:embed="rId2"/>
              </a:buBlip>
              <a:defRPr sz="3920"/>
            </a:pPr>
            <a:r>
              <a:rPr dirty="0"/>
              <a:t>How LLMs work</a:t>
            </a:r>
          </a:p>
          <a:p>
            <a:pPr marL="444500" indent="-444500" defTabSz="577850">
              <a:spcBef>
                <a:spcPts val="5300"/>
              </a:spcBef>
              <a:buBlip>
                <a:blip r:embed="rId2"/>
              </a:buBlip>
              <a:defRPr sz="3920"/>
            </a:pPr>
            <a:r>
              <a:rPr dirty="0"/>
              <a:t>Paradigm</a:t>
            </a:r>
            <a:endParaRPr lang="en-IN" dirty="0"/>
          </a:p>
          <a:p>
            <a:pPr marL="444500" indent="-444500" defTabSz="577850">
              <a:spcBef>
                <a:spcPts val="5300"/>
              </a:spcBef>
              <a:buBlip>
                <a:blip r:embed="rId2"/>
              </a:buBlip>
              <a:defRPr sz="3920"/>
            </a:pPr>
            <a:r>
              <a:rPr lang="en-IN" dirty="0"/>
              <a:t>Applications of LLMs</a:t>
            </a:r>
          </a:p>
          <a:p>
            <a:pPr marL="444500" indent="-444500" defTabSz="577850">
              <a:spcBef>
                <a:spcPts val="5300"/>
              </a:spcBef>
              <a:buBlip>
                <a:blip r:embed="rId2"/>
              </a:buBlip>
              <a:defRPr sz="3920"/>
            </a:pPr>
            <a:r>
              <a:rPr lang="en-IN" dirty="0"/>
              <a:t>Advancements in LLMs</a:t>
            </a:r>
          </a:p>
          <a:p>
            <a:pPr marL="444500" indent="-444500" defTabSz="577850">
              <a:spcBef>
                <a:spcPts val="5300"/>
              </a:spcBef>
              <a:buBlip>
                <a:blip r:embed="rId2"/>
              </a:buBlip>
              <a:defRPr sz="3920"/>
            </a:pPr>
            <a:r>
              <a:rPr lang="en-IN" dirty="0"/>
              <a:t>Cons of LLMs / Ethical considerations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Advancements in llm"/>
          <p:cNvSpPr txBox="1">
            <a:spLocks noGrp="1"/>
          </p:cNvSpPr>
          <p:nvPr>
            <p:ph type="title"/>
          </p:nvPr>
        </p:nvSpPr>
        <p:spPr>
          <a:prstGeom prst="rect">
            <a:avLst/>
          </a:prstGeom>
        </p:spPr>
        <p:txBody>
          <a:bodyPr/>
          <a:lstStyle>
            <a:lvl1pPr defTabSz="775969">
              <a:defRPr sz="9212"/>
            </a:lvl1pPr>
          </a:lstStyle>
          <a:p>
            <a:r>
              <a:t>Advancements in llm</a:t>
            </a:r>
          </a:p>
        </p:txBody>
      </p:sp>
      <p:sp>
        <p:nvSpPr>
          <p:cNvPr id="184" name="Advancements in LLMs include the development of more powerful and efficient architectures, such as GPT-3 and BERT, which have significantly improved language understanding and generation.…"/>
          <p:cNvSpPr txBox="1">
            <a:spLocks noGrp="1"/>
          </p:cNvSpPr>
          <p:nvPr>
            <p:ph type="body" idx="1"/>
          </p:nvPr>
        </p:nvSpPr>
        <p:spPr>
          <a:prstGeom prst="rect">
            <a:avLst/>
          </a:prstGeom>
        </p:spPr>
        <p:txBody>
          <a:bodyPr>
            <a:normAutofit fontScale="92500"/>
          </a:bodyPr>
          <a:lstStyle/>
          <a:p>
            <a:pPr marL="539750" indent="-539750" defTabSz="701675">
              <a:spcBef>
                <a:spcPts val="6500"/>
              </a:spcBef>
              <a:buBlip>
                <a:blip r:embed="rId2"/>
              </a:buBlip>
              <a:defRPr sz="4760"/>
            </a:pPr>
            <a:r>
              <a:rPr dirty="0"/>
              <a:t>Advancements in LLMs include the development of more powerful and efficient architectures, such as GPT-</a:t>
            </a:r>
            <a:r>
              <a:rPr lang="en-US" dirty="0"/>
              <a:t>4, </a:t>
            </a:r>
            <a:r>
              <a:rPr dirty="0"/>
              <a:t>BERT</a:t>
            </a:r>
            <a:r>
              <a:rPr lang="en-US" dirty="0"/>
              <a:t>, </a:t>
            </a:r>
            <a:r>
              <a:rPr lang="en-US" dirty="0" err="1"/>
              <a:t>PaLM</a:t>
            </a:r>
            <a:r>
              <a:rPr dirty="0"/>
              <a:t>, which have significantly improved language understanding and generation.</a:t>
            </a:r>
          </a:p>
          <a:p>
            <a:pPr marL="539750" indent="-539750" defTabSz="701675">
              <a:spcBef>
                <a:spcPts val="6500"/>
              </a:spcBef>
              <a:buBlip>
                <a:blip r:embed="rId2"/>
              </a:buBlip>
              <a:defRPr sz="4760"/>
            </a:pPr>
            <a:r>
              <a:rPr dirty="0"/>
              <a:t>New applications of LLMs are emerging, such as </a:t>
            </a:r>
            <a:r>
              <a:rPr b="1" dirty="0"/>
              <a:t>code generation</a:t>
            </a:r>
            <a:r>
              <a:rPr dirty="0"/>
              <a:t>, document summarization, and dialogue systems, extending their reach beyond traditional NLP domains.</a:t>
            </a:r>
          </a:p>
          <a:p>
            <a:pPr marL="539750" indent="-539750" defTabSz="701675">
              <a:spcBef>
                <a:spcPts val="6500"/>
              </a:spcBef>
              <a:buBlip>
                <a:blip r:embed="rId2"/>
              </a:buBlip>
              <a:defRPr sz="4760"/>
            </a:pPr>
            <a:r>
              <a:rPr dirty="0"/>
              <a:t>LLMs are reshaping the future of NLP by enabling more accurate and </a:t>
            </a:r>
            <a:r>
              <a:rPr b="1" dirty="0"/>
              <a:t>contextually aware language </a:t>
            </a:r>
            <a:r>
              <a:rPr dirty="0"/>
              <a:t>processing, facilitating human-like interactions with machines, and advancing the capabilities of automated language-related tasks.</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Ethical considerations"/>
          <p:cNvSpPr txBox="1">
            <a:spLocks noGrp="1"/>
          </p:cNvSpPr>
          <p:nvPr>
            <p:ph type="title"/>
          </p:nvPr>
        </p:nvSpPr>
        <p:spPr>
          <a:prstGeom prst="rect">
            <a:avLst/>
          </a:prstGeom>
        </p:spPr>
        <p:txBody>
          <a:bodyPr/>
          <a:lstStyle>
            <a:lvl1pPr defTabSz="775969">
              <a:defRPr sz="9212"/>
            </a:lvl1pPr>
          </a:lstStyle>
          <a:p>
            <a:r>
              <a:t>Ethical considerations</a:t>
            </a:r>
          </a:p>
        </p:txBody>
      </p:sp>
      <p:sp>
        <p:nvSpPr>
          <p:cNvPr id="187" name="Bias can be introduced in LLMs through biased training data, leading to biased outputs and potential discrimination in language generation.…"/>
          <p:cNvSpPr txBox="1">
            <a:spLocks noGrp="1"/>
          </p:cNvSpPr>
          <p:nvPr>
            <p:ph type="body" idx="1"/>
          </p:nvPr>
        </p:nvSpPr>
        <p:spPr>
          <a:prstGeom prst="rect">
            <a:avLst/>
          </a:prstGeom>
        </p:spPr>
        <p:txBody>
          <a:bodyPr/>
          <a:lstStyle/>
          <a:p>
            <a:pPr>
              <a:buBlip>
                <a:blip r:embed="rId2"/>
              </a:buBlip>
            </a:pPr>
            <a:r>
              <a:rPr dirty="0"/>
              <a:t>Bias can be introduced in LLMs through biased </a:t>
            </a:r>
            <a:r>
              <a:rPr b="1" dirty="0"/>
              <a:t>training data</a:t>
            </a:r>
            <a:r>
              <a:rPr dirty="0"/>
              <a:t>, leading to </a:t>
            </a:r>
            <a:r>
              <a:rPr b="1" dirty="0"/>
              <a:t>biased</a:t>
            </a:r>
            <a:r>
              <a:rPr dirty="0"/>
              <a:t> outputs and potential discrimination in language generation.</a:t>
            </a:r>
          </a:p>
          <a:p>
            <a:pPr>
              <a:buBlip>
                <a:blip r:embed="rId2"/>
              </a:buBlip>
            </a:pPr>
            <a:r>
              <a:rPr dirty="0"/>
              <a:t>It is crucial to </a:t>
            </a:r>
            <a:r>
              <a:rPr b="1" dirty="0"/>
              <a:t>address bias </a:t>
            </a:r>
            <a:r>
              <a:rPr dirty="0"/>
              <a:t>in LLMs to ensure fairness, inclusivity, and prevent reinforcing societal biases or perpetuating harmful </a:t>
            </a:r>
            <a:r>
              <a:rPr b="1" dirty="0"/>
              <a:t>stereotypes</a:t>
            </a:r>
            <a:r>
              <a:rPr dirty="0"/>
              <a:t>.</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Ethical considerations"/>
          <p:cNvSpPr txBox="1">
            <a:spLocks noGrp="1"/>
          </p:cNvSpPr>
          <p:nvPr>
            <p:ph type="title"/>
          </p:nvPr>
        </p:nvSpPr>
        <p:spPr>
          <a:prstGeom prst="rect">
            <a:avLst/>
          </a:prstGeom>
        </p:spPr>
        <p:txBody>
          <a:bodyPr/>
          <a:lstStyle>
            <a:lvl1pPr defTabSz="775969">
              <a:defRPr sz="9212"/>
            </a:lvl1pPr>
          </a:lstStyle>
          <a:p>
            <a:r>
              <a:t>Ethical considerations</a:t>
            </a:r>
          </a:p>
        </p:txBody>
      </p:sp>
      <p:sp>
        <p:nvSpPr>
          <p:cNvPr id="190" name="LLM developers have a responsibility to proactively mitigate bias by carefully curating diverse and representative training data and employing fairness evaluation metrics."/>
          <p:cNvSpPr txBox="1">
            <a:spLocks noGrp="1"/>
          </p:cNvSpPr>
          <p:nvPr>
            <p:ph type="body" idx="1"/>
          </p:nvPr>
        </p:nvSpPr>
        <p:spPr>
          <a:prstGeom prst="rect">
            <a:avLst/>
          </a:prstGeom>
        </p:spPr>
        <p:txBody>
          <a:bodyPr/>
          <a:lstStyle>
            <a:lvl1pPr>
              <a:buBlip>
                <a:blip r:embed="rId2"/>
              </a:buBlip>
            </a:lvl1pPr>
          </a:lstStyle>
          <a:p>
            <a:r>
              <a:rPr dirty="0"/>
              <a:t>LLM </a:t>
            </a:r>
            <a:r>
              <a:rPr b="1" dirty="0"/>
              <a:t>developers</a:t>
            </a:r>
            <a:r>
              <a:rPr dirty="0"/>
              <a:t> have a </a:t>
            </a:r>
            <a:r>
              <a:rPr b="1" dirty="0"/>
              <a:t>responsibility</a:t>
            </a:r>
            <a:r>
              <a:rPr dirty="0"/>
              <a:t> to proactively mitigate bias by carefully curating diverse and representative training data and employing fairness evaluation metrics.</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References"/>
          <p:cNvSpPr txBox="1">
            <a:spLocks noGrp="1"/>
          </p:cNvSpPr>
          <p:nvPr>
            <p:ph type="title"/>
          </p:nvPr>
        </p:nvSpPr>
        <p:spPr>
          <a:prstGeom prst="rect">
            <a:avLst/>
          </a:prstGeom>
        </p:spPr>
        <p:txBody>
          <a:bodyPr/>
          <a:lstStyle>
            <a:lvl1pPr defTabSz="775969">
              <a:defRPr sz="9212"/>
            </a:lvl1pPr>
          </a:lstStyle>
          <a:p>
            <a:r>
              <a:t>References</a:t>
            </a:r>
          </a:p>
        </p:txBody>
      </p:sp>
      <p:sp>
        <p:nvSpPr>
          <p:cNvPr id="193" name="Images taken from :…"/>
          <p:cNvSpPr txBox="1">
            <a:spLocks noGrp="1"/>
          </p:cNvSpPr>
          <p:nvPr>
            <p:ph type="body" sz="half" idx="1"/>
          </p:nvPr>
        </p:nvSpPr>
        <p:spPr>
          <a:xfrm>
            <a:off x="1587500" y="3873500"/>
            <a:ext cx="8382588" cy="8890000"/>
          </a:xfrm>
          <a:prstGeom prst="rect">
            <a:avLst/>
          </a:prstGeom>
        </p:spPr>
        <p:txBody>
          <a:bodyPr/>
          <a:lstStyle/>
          <a:p>
            <a:pPr marL="444500" indent="-444500" defTabSz="577850">
              <a:spcBef>
                <a:spcPts val="5300"/>
              </a:spcBef>
              <a:buBlip>
                <a:blip r:embed="rId2"/>
              </a:buBlip>
              <a:defRPr sz="3920"/>
            </a:pPr>
            <a:r>
              <a:t>Images taken from :</a:t>
            </a:r>
          </a:p>
          <a:p>
            <a:pPr marL="889000" lvl="1" indent="-444500" defTabSz="577850">
              <a:spcBef>
                <a:spcPts val="5300"/>
              </a:spcBef>
              <a:buBlip>
                <a:blip r:embed="rId2"/>
              </a:buBlip>
              <a:defRPr sz="3920"/>
            </a:pPr>
            <a:r>
              <a:rPr u="sng">
                <a:hlinkClick r:id="rId3"/>
              </a:rPr>
              <a:t>towardsdatascience.com</a:t>
            </a:r>
          </a:p>
          <a:p>
            <a:pPr marL="889000" lvl="1" indent="-444500" defTabSz="577850">
              <a:spcBef>
                <a:spcPts val="5300"/>
              </a:spcBef>
              <a:buBlip>
                <a:blip r:embed="rId2"/>
              </a:buBlip>
              <a:defRPr sz="3920"/>
            </a:pPr>
            <a:r>
              <a:rPr u="sng">
                <a:hlinkClick r:id="rId4"/>
              </a:rPr>
              <a:t>nextbigfuture.com</a:t>
            </a:r>
          </a:p>
          <a:p>
            <a:pPr marL="444500" indent="-444500" defTabSz="577850">
              <a:spcBef>
                <a:spcPts val="5300"/>
              </a:spcBef>
              <a:buBlip>
                <a:blip r:embed="rId2"/>
              </a:buBlip>
              <a:defRPr sz="3920"/>
            </a:pPr>
            <a:r>
              <a:t>Text Content</a:t>
            </a:r>
          </a:p>
          <a:p>
            <a:pPr marL="889000" lvl="1" indent="-444500" defTabSz="577850">
              <a:spcBef>
                <a:spcPts val="5300"/>
              </a:spcBef>
              <a:buBlip>
                <a:blip r:embed="rId2"/>
              </a:buBlip>
              <a:defRPr sz="3920"/>
            </a:pPr>
            <a:r>
              <a:rPr u="sng">
                <a:hlinkClick r:id="rId5"/>
              </a:rPr>
              <a:t>chat.openai.com</a:t>
            </a:r>
          </a:p>
          <a:p>
            <a:pPr marL="889000" lvl="1" indent="-444500" defTabSz="577850">
              <a:spcBef>
                <a:spcPts val="5300"/>
              </a:spcBef>
              <a:buBlip>
                <a:blip r:embed="rId2"/>
              </a:buBlip>
              <a:defRPr sz="3920"/>
            </a:pPr>
            <a:r>
              <a:rPr u="sng">
                <a:hlinkClick r:id="rId6"/>
              </a:rPr>
              <a:t>bard.google.com</a:t>
            </a:r>
          </a:p>
          <a:p>
            <a:pPr marL="889000" lvl="1" indent="-444500" defTabSz="577850">
              <a:spcBef>
                <a:spcPts val="5300"/>
              </a:spcBef>
              <a:buBlip>
                <a:blip r:embed="rId2"/>
              </a:buBlip>
              <a:defRPr sz="3920"/>
            </a:pPr>
            <a:r>
              <a:rPr u="sng">
                <a:hlinkClick r:id="rId7"/>
              </a:rPr>
              <a:t>wikipedia.org</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hanks"/>
          <p:cNvSpPr txBox="1">
            <a:spLocks noGrp="1"/>
          </p:cNvSpPr>
          <p:nvPr>
            <p:ph type="title"/>
          </p:nvPr>
        </p:nvSpPr>
        <p:spPr>
          <a:xfrm>
            <a:off x="1587500" y="6256389"/>
            <a:ext cx="21209000" cy="1778001"/>
          </a:xfrm>
          <a:prstGeom prst="rect">
            <a:avLst/>
          </a:prstGeom>
        </p:spPr>
        <p:txBody>
          <a:bodyPr/>
          <a:lstStyle>
            <a:lvl1pPr defTabSz="775969">
              <a:defRPr sz="9212"/>
            </a:lvl1pPr>
          </a:lstStyle>
          <a:p>
            <a:r>
              <a:t>Thanks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Introduction"/>
          <p:cNvSpPr txBox="1">
            <a:spLocks noGrp="1"/>
          </p:cNvSpPr>
          <p:nvPr>
            <p:ph type="title"/>
          </p:nvPr>
        </p:nvSpPr>
        <p:spPr>
          <a:prstGeom prst="rect">
            <a:avLst/>
          </a:prstGeom>
        </p:spPr>
        <p:txBody>
          <a:bodyPr/>
          <a:lstStyle>
            <a:lvl1pPr defTabSz="775969">
              <a:defRPr sz="9212"/>
            </a:lvl1pPr>
          </a:lstStyle>
          <a:p>
            <a:r>
              <a:t>Introduction</a:t>
            </a:r>
          </a:p>
        </p:txBody>
      </p:sp>
      <p:sp>
        <p:nvSpPr>
          <p:cNvPr id="141" name="LLMs or Large Language Models are artificial intelligence models that can generate human-like language…"/>
          <p:cNvSpPr txBox="1">
            <a:spLocks noGrp="1"/>
          </p:cNvSpPr>
          <p:nvPr>
            <p:ph type="body" sz="half" idx="1"/>
          </p:nvPr>
        </p:nvSpPr>
        <p:spPr>
          <a:xfrm>
            <a:off x="1587500" y="3873500"/>
            <a:ext cx="14529422" cy="8890000"/>
          </a:xfrm>
          <a:prstGeom prst="rect">
            <a:avLst/>
          </a:prstGeom>
        </p:spPr>
        <p:txBody>
          <a:bodyPr/>
          <a:lstStyle/>
          <a:p>
            <a:pPr>
              <a:buBlip>
                <a:blip r:embed="rId2"/>
              </a:buBlip>
            </a:pPr>
            <a:r>
              <a:t>LLMs or Large Language Models are artificial intelligence models that can generate human-like language</a:t>
            </a:r>
          </a:p>
          <a:p>
            <a:pPr>
              <a:buBlip>
                <a:blip r:embed="rId2"/>
              </a:buBlip>
            </a:pPr>
            <a:r>
              <a:t>LLMs are used in a variety of NLP(Natural Language Processing) applications such as language translation, text classification, chatbots and much more.</a:t>
            </a:r>
          </a:p>
        </p:txBody>
      </p:sp>
      <p:pic>
        <p:nvPicPr>
          <p:cNvPr id="142" name="1.jpeg.jpeg" descr="1.jpeg.jpeg"/>
          <p:cNvPicPr>
            <a:picLocks noChangeAspect="1"/>
          </p:cNvPicPr>
          <p:nvPr/>
        </p:nvPicPr>
        <p:blipFill>
          <a:blip r:embed="rId3"/>
          <a:stretch>
            <a:fillRect/>
          </a:stretch>
        </p:blipFill>
        <p:spPr>
          <a:xfrm>
            <a:off x="16681721" y="5588148"/>
            <a:ext cx="6566698" cy="551150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Introduction"/>
          <p:cNvSpPr txBox="1">
            <a:spLocks noGrp="1"/>
          </p:cNvSpPr>
          <p:nvPr>
            <p:ph type="title"/>
          </p:nvPr>
        </p:nvSpPr>
        <p:spPr>
          <a:prstGeom prst="rect">
            <a:avLst/>
          </a:prstGeom>
        </p:spPr>
        <p:txBody>
          <a:bodyPr/>
          <a:lstStyle>
            <a:lvl1pPr defTabSz="775969">
              <a:defRPr sz="9212"/>
            </a:lvl1pPr>
          </a:lstStyle>
          <a:p>
            <a:r>
              <a:t>Introduction</a:t>
            </a:r>
          </a:p>
        </p:txBody>
      </p:sp>
      <p:sp>
        <p:nvSpPr>
          <p:cNvPr id="145" name="Popular examples of LLMs are GPT-3, LLaMa and T5.…"/>
          <p:cNvSpPr txBox="1">
            <a:spLocks noGrp="1"/>
          </p:cNvSpPr>
          <p:nvPr>
            <p:ph type="body" sz="half" idx="1"/>
          </p:nvPr>
        </p:nvSpPr>
        <p:spPr>
          <a:xfrm>
            <a:off x="1587500" y="3873500"/>
            <a:ext cx="14793781" cy="8890000"/>
          </a:xfrm>
          <a:prstGeom prst="rect">
            <a:avLst/>
          </a:prstGeom>
        </p:spPr>
        <p:txBody>
          <a:bodyPr/>
          <a:lstStyle/>
          <a:p>
            <a:pPr>
              <a:buBlip>
                <a:blip r:embed="rId2"/>
              </a:buBlip>
            </a:pPr>
            <a:r>
              <a:t>Popular examples of LLMs are GPT-3, LLaMa and T5.</a:t>
            </a:r>
          </a:p>
          <a:p>
            <a:pPr>
              <a:buBlip>
                <a:blip r:embed="rId2"/>
              </a:buBlip>
            </a:pPr>
            <a:r>
              <a:t>LLMs are important in NLP because they enable machines to understand, interpret, and generate human language, bridging the communication gap between humans and machines.</a:t>
            </a:r>
          </a:p>
        </p:txBody>
      </p:sp>
      <p:pic>
        <p:nvPicPr>
          <p:cNvPr id="146" name="alpaca.jpg.jpeg" descr="alpaca.jpg.jpeg"/>
          <p:cNvPicPr>
            <a:picLocks noChangeAspect="1"/>
          </p:cNvPicPr>
          <p:nvPr/>
        </p:nvPicPr>
        <p:blipFill>
          <a:blip r:embed="rId3"/>
          <a:stretch>
            <a:fillRect/>
          </a:stretch>
        </p:blipFill>
        <p:spPr>
          <a:xfrm>
            <a:off x="16415650" y="5941907"/>
            <a:ext cx="7124899" cy="475318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History"/>
          <p:cNvSpPr txBox="1">
            <a:spLocks noGrp="1"/>
          </p:cNvSpPr>
          <p:nvPr>
            <p:ph type="title"/>
          </p:nvPr>
        </p:nvSpPr>
        <p:spPr>
          <a:prstGeom prst="rect">
            <a:avLst/>
          </a:prstGeom>
        </p:spPr>
        <p:txBody>
          <a:bodyPr/>
          <a:lstStyle>
            <a:lvl1pPr defTabSz="775969">
              <a:defRPr sz="9212"/>
            </a:lvl1pPr>
          </a:lstStyle>
          <a:p>
            <a:r>
              <a:t>History</a:t>
            </a:r>
          </a:p>
        </p:txBody>
      </p:sp>
      <p:sp>
        <p:nvSpPr>
          <p:cNvPr id="149" name="Milestones in LLM development include the introduction of recurrent neural networks (RNNs) and long short-term memory (LSTM) models, which paved the way for language modeling.…"/>
          <p:cNvSpPr txBox="1">
            <a:spLocks noGrp="1"/>
          </p:cNvSpPr>
          <p:nvPr>
            <p:ph type="body" idx="1"/>
          </p:nvPr>
        </p:nvSpPr>
        <p:spPr>
          <a:prstGeom prst="rect">
            <a:avLst/>
          </a:prstGeom>
        </p:spPr>
        <p:txBody>
          <a:bodyPr/>
          <a:lstStyle/>
          <a:p>
            <a:pPr>
              <a:buBlip>
                <a:blip r:embed="rId2"/>
              </a:buBlip>
            </a:pPr>
            <a:r>
              <a:rPr dirty="0"/>
              <a:t>Milestones in LLM development include the introduction of recurrent neural networks (</a:t>
            </a:r>
            <a:r>
              <a:rPr b="1" dirty="0"/>
              <a:t>RNNs</a:t>
            </a:r>
            <a:r>
              <a:rPr dirty="0"/>
              <a:t>) and long short-term memory (LSTM) models, which paved the way for language modeling.</a:t>
            </a:r>
          </a:p>
          <a:p>
            <a:pPr>
              <a:buBlip>
                <a:blip r:embed="rId2"/>
              </a:buBlip>
            </a:pPr>
            <a:r>
              <a:rPr dirty="0"/>
              <a:t>Breakthroughs like the development of the </a:t>
            </a:r>
            <a:r>
              <a:rPr b="1" dirty="0"/>
              <a:t>Transformer</a:t>
            </a:r>
            <a:r>
              <a:rPr dirty="0"/>
              <a:t> architecture revolutionized LLMs by enabling parallel processing and capturing long-range dependencies in language.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History"/>
          <p:cNvSpPr txBox="1">
            <a:spLocks noGrp="1"/>
          </p:cNvSpPr>
          <p:nvPr>
            <p:ph type="title"/>
          </p:nvPr>
        </p:nvSpPr>
        <p:spPr>
          <a:prstGeom prst="rect">
            <a:avLst/>
          </a:prstGeom>
        </p:spPr>
        <p:txBody>
          <a:bodyPr/>
          <a:lstStyle>
            <a:lvl1pPr defTabSz="775969">
              <a:defRPr sz="9212"/>
            </a:lvl1pPr>
          </a:lstStyle>
          <a:p>
            <a:r>
              <a:t>History</a:t>
            </a:r>
          </a:p>
        </p:txBody>
      </p:sp>
      <p:pic>
        <p:nvPicPr>
          <p:cNvPr id="152" name="transformers.GIF" descr="transformers.GIF"/>
          <p:cNvPicPr>
            <a:picLocks/>
          </p:cNvPicPr>
          <p:nvPr/>
        </p:nvPicPr>
        <p:blipFill>
          <a:blip r:embed="rId2"/>
          <a:stretch>
            <a:fillRect/>
          </a:stretch>
        </p:blipFill>
        <p:spPr>
          <a:xfrm>
            <a:off x="12406230" y="4146374"/>
            <a:ext cx="9492639" cy="8395052"/>
          </a:xfrm>
          <a:prstGeom prst="rect">
            <a:avLst/>
          </a:prstGeom>
          <a:ln w="12700">
            <a:miter lim="400000"/>
          </a:ln>
        </p:spPr>
      </p:pic>
      <p:sp>
        <p:nvSpPr>
          <p:cNvPr id="153" name="All Started with the release of…"/>
          <p:cNvSpPr txBox="1"/>
          <p:nvPr/>
        </p:nvSpPr>
        <p:spPr>
          <a:xfrm>
            <a:off x="1776508" y="6070600"/>
            <a:ext cx="9171665" cy="4546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All Started with the release of </a:t>
            </a:r>
          </a:p>
          <a:p>
            <a:r>
              <a:t>Google’s paper</a:t>
            </a:r>
          </a:p>
          <a:p>
            <a:r>
              <a:t>“Attention is all you need”</a:t>
            </a:r>
          </a:p>
          <a:p>
            <a:endParaRPr/>
          </a:p>
          <a:p>
            <a:pPr algn="l" defTabSz="457200">
              <a:spcBef>
                <a:spcPts val="1600"/>
              </a:spcBef>
              <a:defRPr sz="3900">
                <a:solidFill>
                  <a:srgbClr val="5F6368"/>
                </a:solidFill>
                <a:latin typeface="Helvetica"/>
                <a:ea typeface="Helvetica"/>
                <a:cs typeface="Helvetica"/>
                <a:sym typeface="Helvetica"/>
              </a:defRPr>
            </a:pPr>
            <a:r>
              <a:t>“I arrived at the bank after crossing the _”</a:t>
            </a:r>
          </a:p>
          <a:p>
            <a:pPr algn="l" defTabSz="457200">
              <a:spcBef>
                <a:spcPts val="1600"/>
              </a:spcBef>
              <a:defRPr sz="3900">
                <a:solidFill>
                  <a:srgbClr val="5F6368"/>
                </a:solidFill>
                <a:latin typeface="Helvetica"/>
                <a:ea typeface="Helvetica"/>
                <a:cs typeface="Helvetica"/>
                <a:sym typeface="Helvetica"/>
              </a:defRPr>
            </a:pPr>
            <a:r>
              <a:t>Depends on last word {river/ road}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story"/>
          <p:cNvSpPr txBox="1">
            <a:spLocks noGrp="1"/>
          </p:cNvSpPr>
          <p:nvPr>
            <p:ph type="title"/>
          </p:nvPr>
        </p:nvSpPr>
        <p:spPr>
          <a:prstGeom prst="rect">
            <a:avLst/>
          </a:prstGeom>
        </p:spPr>
        <p:txBody>
          <a:bodyPr/>
          <a:lstStyle>
            <a:lvl1pPr defTabSz="775969">
              <a:defRPr sz="9212"/>
            </a:lvl1pPr>
          </a:lstStyle>
          <a:p>
            <a:r>
              <a:t>History</a:t>
            </a:r>
          </a:p>
        </p:txBody>
      </p:sp>
      <p:sp>
        <p:nvSpPr>
          <p:cNvPr id="156" name="Notable researchers and contributors in the field of LLM development include Geoff Hinton, Yann LeCun, Yoshua Bengio, and the OpenAI team, among others. Their groundbreaking work has shaped the progress of LLMs and NLP as a whole."/>
          <p:cNvSpPr txBox="1">
            <a:spLocks noGrp="1"/>
          </p:cNvSpPr>
          <p:nvPr>
            <p:ph type="body" idx="1"/>
          </p:nvPr>
        </p:nvSpPr>
        <p:spPr>
          <a:prstGeom prst="rect">
            <a:avLst/>
          </a:prstGeom>
        </p:spPr>
        <p:txBody>
          <a:bodyPr/>
          <a:lstStyle>
            <a:lvl1pPr>
              <a:buBlip>
                <a:blip r:embed="rId2"/>
              </a:buBlip>
            </a:lvl1pPr>
          </a:lstStyle>
          <a:p>
            <a:r>
              <a:t>Notable researchers and contributors in the field of LLM development include Geoff Hinton, Yann LeCun, Yoshua Bengio, and the OpenAI team, among others. Their groundbreaking work has shaped the progress of LLMs and NLP as a whole.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History"/>
          <p:cNvSpPr txBox="1">
            <a:spLocks noGrp="1"/>
          </p:cNvSpPr>
          <p:nvPr>
            <p:ph type="title"/>
          </p:nvPr>
        </p:nvSpPr>
        <p:spPr>
          <a:prstGeom prst="rect">
            <a:avLst/>
          </a:prstGeom>
        </p:spPr>
        <p:txBody>
          <a:bodyPr/>
          <a:lstStyle>
            <a:lvl1pPr defTabSz="775969">
              <a:defRPr sz="9212"/>
            </a:lvl1pPr>
          </a:lstStyle>
          <a:p>
            <a:r>
              <a:t>History</a:t>
            </a:r>
          </a:p>
        </p:txBody>
      </p:sp>
      <p:pic>
        <p:nvPicPr>
          <p:cNvPr id="159" name="LLMtimeline.jpeg" descr="LLMtimeline.jpeg"/>
          <p:cNvPicPr>
            <a:picLocks noChangeAspect="1"/>
          </p:cNvPicPr>
          <p:nvPr/>
        </p:nvPicPr>
        <p:blipFill>
          <a:blip r:embed="rId2"/>
          <a:stretch>
            <a:fillRect/>
          </a:stretch>
        </p:blipFill>
        <p:spPr>
          <a:xfrm>
            <a:off x="3481037" y="4045278"/>
            <a:ext cx="17421926" cy="8597244"/>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How llm work"/>
          <p:cNvSpPr txBox="1">
            <a:spLocks noGrp="1"/>
          </p:cNvSpPr>
          <p:nvPr>
            <p:ph type="title"/>
          </p:nvPr>
        </p:nvSpPr>
        <p:spPr>
          <a:prstGeom prst="rect">
            <a:avLst/>
          </a:prstGeom>
        </p:spPr>
        <p:txBody>
          <a:bodyPr/>
          <a:lstStyle>
            <a:lvl1pPr defTabSz="775969">
              <a:defRPr sz="9212"/>
            </a:lvl1pPr>
          </a:lstStyle>
          <a:p>
            <a:r>
              <a:rPr dirty="0"/>
              <a:t>How </a:t>
            </a:r>
            <a:r>
              <a:rPr dirty="0" err="1"/>
              <a:t>llm</a:t>
            </a:r>
            <a:r>
              <a:rPr dirty="0"/>
              <a:t> work</a:t>
            </a:r>
          </a:p>
        </p:txBody>
      </p:sp>
      <p:sp>
        <p:nvSpPr>
          <p:cNvPr id="162" name="Tokens: Smallest individual unit.…"/>
          <p:cNvSpPr txBox="1">
            <a:spLocks noGrp="1"/>
          </p:cNvSpPr>
          <p:nvPr>
            <p:ph type="body" idx="1"/>
          </p:nvPr>
        </p:nvSpPr>
        <p:spPr>
          <a:prstGeom prst="rect">
            <a:avLst/>
          </a:prstGeom>
        </p:spPr>
        <p:txBody>
          <a:bodyPr/>
          <a:lstStyle/>
          <a:p>
            <a:pPr>
              <a:buBlip>
                <a:blip r:embed="rId2"/>
              </a:buBlip>
            </a:pPr>
            <a:r>
              <a:t>Tokens: Smallest individual unit. </a:t>
            </a:r>
          </a:p>
          <a:p>
            <a:pPr>
              <a:buBlip>
                <a:blip r:embed="rId2"/>
              </a:buBlip>
            </a:pPr>
            <a:r>
              <a:t>For example: “today I am going to ….” &gt;&gt; tokens {to, day, I, a, m, go, ing}</a:t>
            </a:r>
          </a:p>
          <a:p>
            <a:pPr>
              <a:buBlip>
                <a:blip r:embed="rId2"/>
              </a:buBlip>
            </a:pPr>
            <a:r>
              <a:t>Dictionary: Collection of </a:t>
            </a:r>
            <a:r>
              <a:rPr b="1"/>
              <a:t>token</a:t>
            </a:r>
            <a:r>
              <a:t> mapped with unique </a:t>
            </a:r>
            <a:r>
              <a:rPr b="1"/>
              <a:t>Int.</a:t>
            </a:r>
          </a:p>
          <a:p>
            <a:pPr>
              <a:buBlip>
                <a:blip r:embed="rId2"/>
              </a:buBlip>
            </a:pPr>
            <a:r>
              <a:t>For example: {to: 1, day: 2, I: 3, a: 4, m: 5 ……}</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ypeset">
  <a:themeElements>
    <a:clrScheme name="Typeset">
      <a:dk1>
        <a:srgbClr val="57554B"/>
      </a:dk1>
      <a:lt1>
        <a:srgbClr val="0C1557"/>
      </a:lt1>
      <a:dk2>
        <a:srgbClr val="5F5F5D"/>
      </a:dk2>
      <a:lt2>
        <a:srgbClr val="D8D5CE"/>
      </a:lt2>
      <a:accent1>
        <a:srgbClr val="738CAB"/>
      </a:accent1>
      <a:accent2>
        <a:srgbClr val="7E9769"/>
      </a:accent2>
      <a:accent3>
        <a:srgbClr val="D9C064"/>
      </a:accent3>
      <a:accent4>
        <a:srgbClr val="B99369"/>
      </a:accent4>
      <a:accent5>
        <a:srgbClr val="9A4C3C"/>
      </a:accent5>
      <a:accent6>
        <a:srgbClr val="8E8198"/>
      </a:accent6>
      <a:hlink>
        <a:srgbClr val="0000FF"/>
      </a:hlink>
      <a:folHlink>
        <a:srgbClr val="FF00FF"/>
      </a:folHlink>
    </a:clrScheme>
    <a:fontScheme name="Typeset">
      <a:majorFont>
        <a:latin typeface="Academy Engraved LET Plain:1.0"/>
        <a:ea typeface="Academy Engraved LET Plain:1.0"/>
        <a:cs typeface="Academy Engraved LET Plain:1.0"/>
      </a:majorFont>
      <a:minorFont>
        <a:latin typeface="Academy Engraved LET Plain:1.0"/>
        <a:ea typeface="Academy Engraved LET Plain:1.0"/>
        <a:cs typeface="Academy Engraved LET Plain:1.0"/>
      </a:minorFont>
    </a:fontScheme>
    <a:fmtScheme name="Types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4">
              <a:hueOff val="-150089"/>
              <a:satOff val="3212"/>
              <a:lumOff val="-1755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ypeset">
  <a:themeElements>
    <a:clrScheme name="Typeset">
      <a:dk1>
        <a:srgbClr val="000000"/>
      </a:dk1>
      <a:lt1>
        <a:srgbClr val="FFFFFF"/>
      </a:lt1>
      <a:dk2>
        <a:srgbClr val="5F5F5D"/>
      </a:dk2>
      <a:lt2>
        <a:srgbClr val="D8D5CE"/>
      </a:lt2>
      <a:accent1>
        <a:srgbClr val="738CAB"/>
      </a:accent1>
      <a:accent2>
        <a:srgbClr val="7E9769"/>
      </a:accent2>
      <a:accent3>
        <a:srgbClr val="D9C064"/>
      </a:accent3>
      <a:accent4>
        <a:srgbClr val="B99369"/>
      </a:accent4>
      <a:accent5>
        <a:srgbClr val="9A4C3C"/>
      </a:accent5>
      <a:accent6>
        <a:srgbClr val="8E8198"/>
      </a:accent6>
      <a:hlink>
        <a:srgbClr val="0000FF"/>
      </a:hlink>
      <a:folHlink>
        <a:srgbClr val="FF00FF"/>
      </a:folHlink>
    </a:clrScheme>
    <a:fontScheme name="Typeset">
      <a:majorFont>
        <a:latin typeface="Academy Engraved LET Plain:1.0"/>
        <a:ea typeface="Academy Engraved LET Plain:1.0"/>
        <a:cs typeface="Academy Engraved LET Plain:1.0"/>
      </a:majorFont>
      <a:minorFont>
        <a:latin typeface="Academy Engraved LET Plain:1.0"/>
        <a:ea typeface="Academy Engraved LET Plain:1.0"/>
        <a:cs typeface="Academy Engraved LET Plain:1.0"/>
      </a:minorFont>
    </a:fontScheme>
    <a:fmtScheme name="Types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50800" dist="127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127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4">
              <a:hueOff val="-150089"/>
              <a:satOff val="3212"/>
              <a:lumOff val="-17555"/>
              <a:alpha val="75000"/>
            </a:schemeClr>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57554B"/>
            </a:solidFill>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42</TotalTime>
  <Words>1026</Words>
  <Application>Microsoft Macintosh PowerPoint</Application>
  <PresentationFormat>Custom</PresentationFormat>
  <Paragraphs>94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Academy Engraved LET Plain:1.0</vt:lpstr>
      <vt:lpstr>Bodoni SvtyTwo OS ITC TT-BookIt</vt:lpstr>
      <vt:lpstr>Bodoni SvtyTwo SC ITC TT-Book</vt:lpstr>
      <vt:lpstr>Helvetica</vt:lpstr>
      <vt:lpstr>Helvetica Neue</vt:lpstr>
      <vt:lpstr>Hoefler Text</vt:lpstr>
      <vt:lpstr>Typeset</vt:lpstr>
      <vt:lpstr>Large Language models</vt:lpstr>
      <vt:lpstr>Content</vt:lpstr>
      <vt:lpstr>Introduction</vt:lpstr>
      <vt:lpstr>Introduction</vt:lpstr>
      <vt:lpstr>History</vt:lpstr>
      <vt:lpstr>History</vt:lpstr>
      <vt:lpstr>History</vt:lpstr>
      <vt:lpstr>History</vt:lpstr>
      <vt:lpstr>How llm work</vt:lpstr>
      <vt:lpstr>Embeddings</vt:lpstr>
      <vt:lpstr>Embeddings</vt:lpstr>
      <vt:lpstr>How llm work</vt:lpstr>
      <vt:lpstr>How llm work</vt:lpstr>
      <vt:lpstr>Paradigm</vt:lpstr>
      <vt:lpstr>Self supervised learning</vt:lpstr>
      <vt:lpstr>Auto-regressive training</vt:lpstr>
      <vt:lpstr>Masked training</vt:lpstr>
      <vt:lpstr>Applications of llm</vt:lpstr>
      <vt:lpstr>Applications of llm</vt:lpstr>
      <vt:lpstr>Advancements in llm</vt:lpstr>
      <vt:lpstr>Ethical considerations</vt:lpstr>
      <vt:lpstr>Ethical considerations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dc:title>
  <cp:lastModifiedBy>Pawandeep Singh</cp:lastModifiedBy>
  <cp:revision>9</cp:revision>
  <dcterms:modified xsi:type="dcterms:W3CDTF">2023-05-16T08:49:55Z</dcterms:modified>
</cp:coreProperties>
</file>