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A855B-1DC2-4BC8-8D97-488DD8F10AA0}" v="366" dt="2025-09-05T18:09:13.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purple background with lines and dots&#10;&#10;AI-generated content may be incorrect.">
            <a:extLst>
              <a:ext uri="{FF2B5EF4-FFF2-40B4-BE49-F238E27FC236}">
                <a16:creationId xmlns:a16="http://schemas.microsoft.com/office/drawing/2014/main" id="{972235E2-6CB8-2188-71CD-1A6730D21D76}"/>
              </a:ext>
            </a:extLst>
          </p:cNvPr>
          <p:cNvPicPr>
            <a:picLocks noChangeAspect="1"/>
          </p:cNvPicPr>
          <p:nvPr/>
        </p:nvPicPr>
        <p:blipFill>
          <a:blip r:embed="rId2">
            <a:alphaModFix amt="50000"/>
          </a:blip>
          <a:srcRect t="11463" b="4267"/>
          <a:stretch>
            <a:fillRect/>
          </a:stretch>
        </p:blipFill>
        <p:spPr>
          <a:xfrm>
            <a:off x="20" y="1"/>
            <a:ext cx="12191980" cy="6857999"/>
          </a:xfrm>
          <a:prstGeom prst="rect">
            <a:avLst/>
          </a:prstGeom>
        </p:spPr>
      </p:pic>
      <p:sp>
        <p:nvSpPr>
          <p:cNvPr id="2" name="Title 1"/>
          <p:cNvSpPr>
            <a:spLocks noGrp="1"/>
          </p:cNvSpPr>
          <p:nvPr>
            <p:ph type="ctrTitle"/>
          </p:nvPr>
        </p:nvSpPr>
        <p:spPr>
          <a:xfrm>
            <a:off x="5636712" y="1341568"/>
            <a:ext cx="5928986" cy="2681312"/>
          </a:xfrm>
        </p:spPr>
        <p:txBody>
          <a:bodyPr>
            <a:noAutofit/>
          </a:bodyPr>
          <a:lstStyle/>
          <a:p>
            <a:pPr algn="just"/>
            <a:r>
              <a:rPr lang="en-US" sz="4000" dirty="0">
                <a:solidFill>
                  <a:srgbClr val="FFFFFF"/>
                </a:solidFill>
                <a:ea typeface="+mj-lt"/>
                <a:cs typeface="+mj-lt"/>
              </a:rPr>
              <a:t>Smart Topic Extraction and PYQ Analysis System for Academic Syllabus</a:t>
            </a:r>
            <a:endParaRPr lang="en-US" sz="4000"/>
          </a:p>
        </p:txBody>
      </p:sp>
      <p:sp>
        <p:nvSpPr>
          <p:cNvPr id="3" name="Subtitle 2"/>
          <p:cNvSpPr>
            <a:spLocks noGrp="1"/>
          </p:cNvSpPr>
          <p:nvPr>
            <p:ph type="subTitle" idx="1"/>
          </p:nvPr>
        </p:nvSpPr>
        <p:spPr>
          <a:xfrm>
            <a:off x="5626273" y="4159404"/>
            <a:ext cx="5041727" cy="1098395"/>
          </a:xfrm>
        </p:spPr>
        <p:txBody>
          <a:bodyPr vert="horz" lIns="91440" tIns="45720" rIns="91440" bIns="45720" rtlCol="0" anchor="t">
            <a:normAutofit/>
          </a:bodyPr>
          <a:lstStyle/>
          <a:p>
            <a:r>
              <a:rPr lang="en-US" sz="1800" dirty="0">
                <a:solidFill>
                  <a:srgbClr val="E5E0DF"/>
                </a:solidFill>
                <a:ea typeface="+mn-lt"/>
                <a:cs typeface="+mn-lt"/>
              </a:rPr>
              <a:t>Presented by </a:t>
            </a:r>
            <a:r>
              <a:rPr lang="en-US" sz="1800" dirty="0" err="1">
                <a:solidFill>
                  <a:srgbClr val="E5E0DF"/>
                </a:solidFill>
                <a:ea typeface="+mn-lt"/>
                <a:cs typeface="+mn-lt"/>
              </a:rPr>
              <a:t>GenGeeks</a:t>
            </a:r>
          </a:p>
          <a:p>
            <a:r>
              <a:rPr lang="en-US" sz="1800" dirty="0">
                <a:solidFill>
                  <a:srgbClr val="E5E0DF"/>
                </a:solidFill>
                <a:ea typeface="+mn-lt"/>
                <a:cs typeface="+mn-lt"/>
              </a:rPr>
              <a:t>Rishabh Pawani</a:t>
            </a:r>
          </a:p>
        </p:txBody>
      </p:sp>
      <p:pic>
        <p:nvPicPr>
          <p:cNvPr id="5" name="Picture 4" descr="A blue and white logo&#10;&#10;AI-generated content may be incorrect.">
            <a:extLst>
              <a:ext uri="{FF2B5EF4-FFF2-40B4-BE49-F238E27FC236}">
                <a16:creationId xmlns:a16="http://schemas.microsoft.com/office/drawing/2014/main" id="{82C66744-ADC3-3AB1-23A3-B2CF51C3CA34}"/>
              </a:ext>
            </a:extLst>
          </p:cNvPr>
          <p:cNvPicPr>
            <a:picLocks noChangeAspect="1"/>
          </p:cNvPicPr>
          <p:nvPr/>
        </p:nvPicPr>
        <p:blipFill>
          <a:blip r:embed="rId3"/>
          <a:stretch>
            <a:fillRect/>
          </a:stretch>
        </p:blipFill>
        <p:spPr>
          <a:xfrm>
            <a:off x="205375" y="186391"/>
            <a:ext cx="3931607" cy="1057275"/>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FCEECC-6653-3E7D-9992-C520B7AD6293}"/>
            </a:ext>
          </a:extLst>
        </p:cNvPr>
        <p:cNvGrpSpPr/>
        <p:nvPr/>
      </p:nvGrpSpPr>
      <p:grpSpPr>
        <a:xfrm>
          <a:off x="0" y="0"/>
          <a:ext cx="0" cy="0"/>
          <a:chOff x="0" y="0"/>
          <a:chExt cx="0" cy="0"/>
        </a:xfrm>
      </p:grpSpPr>
      <p:sp>
        <p:nvSpPr>
          <p:cNvPr id="1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313BA135-188C-9078-0D5D-4FBC34EA73B9}"/>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51EE60E7-4AA8-16E5-575C-A65A91ED8B01}"/>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a:solidFill>
                  <a:srgbClr val="FFFFFF"/>
                </a:solidFill>
              </a:rPr>
              <a:t>Area Overview</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9B512D4-8B33-BC26-1A6C-116FF5BAB47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sz="1700">
                <a:solidFill>
                  <a:srgbClr val="FFFFFF"/>
                </a:solidFill>
              </a:rPr>
              <a:t>The project falls under the intersection of </a:t>
            </a:r>
            <a:r>
              <a:rPr lang="en-US" sz="1700" b="1">
                <a:solidFill>
                  <a:srgbClr val="FFFFFF"/>
                </a:solidFill>
              </a:rPr>
              <a:t>Educational Technology, Data Science, and Artificial Intelligence</a:t>
            </a:r>
            <a:r>
              <a:rPr lang="en-US" sz="1700">
                <a:solidFill>
                  <a:srgbClr val="FFFFFF"/>
                </a:solidFill>
              </a:rPr>
              <a:t>. With the increasing volume of academic content and PYQs, students need intelligent tools to guide their exam preparation.</a:t>
            </a:r>
          </a:p>
          <a:p>
            <a:pPr marL="342900" indent="-228600" algn="l">
              <a:buFont typeface="Arial" panose="020B0604020202020204" pitchFamily="34" charset="0"/>
              <a:buChar char="•"/>
            </a:pPr>
            <a:endParaRPr lang="en-US" sz="1700">
              <a:solidFill>
                <a:srgbClr val="FFFFFF"/>
              </a:solidFill>
            </a:endParaRPr>
          </a:p>
          <a:p>
            <a:pPr marL="342900" indent="-228600" algn="l">
              <a:buFont typeface="Arial" panose="020B0604020202020204" pitchFamily="34" charset="0"/>
              <a:buChar char="•"/>
            </a:pPr>
            <a:r>
              <a:rPr lang="en-US" sz="1700">
                <a:solidFill>
                  <a:srgbClr val="FFFFFF"/>
                </a:solidFill>
              </a:rPr>
              <a:t>Key focus areas include:</a:t>
            </a:r>
          </a:p>
          <a:p>
            <a:pPr marL="285750" indent="-228600" algn="l">
              <a:buFont typeface="Arial" panose="020B0604020202020204" pitchFamily="34" charset="0"/>
              <a:buChar char="•"/>
            </a:pPr>
            <a:endParaRPr lang="en-US" sz="1700" b="1">
              <a:solidFill>
                <a:srgbClr val="FFFFFF"/>
              </a:solidFill>
            </a:endParaRPr>
          </a:p>
          <a:p>
            <a:pPr marL="342900" indent="-228600" algn="l">
              <a:buFont typeface="Arial" panose="020B0604020202020204" pitchFamily="34" charset="0"/>
              <a:buChar char="•"/>
            </a:pPr>
            <a:r>
              <a:rPr lang="en-US" sz="1700" b="1">
                <a:solidFill>
                  <a:srgbClr val="FFFFFF"/>
                </a:solidFill>
              </a:rPr>
              <a:t>Natural Language Processing (NLP):</a:t>
            </a:r>
            <a:r>
              <a:rPr lang="en-US" sz="1700">
                <a:solidFill>
                  <a:srgbClr val="FFFFFF"/>
                </a:solidFill>
              </a:rPr>
              <a:t> Extracts and understands text from syllabi and previous year question papers.</a:t>
            </a:r>
            <a:endParaRPr lang="en-US" sz="1700" b="1">
              <a:solidFill>
                <a:srgbClr val="FFFFFF"/>
              </a:solidFill>
            </a:endParaRPr>
          </a:p>
          <a:p>
            <a:pPr marL="342900" indent="-228600" algn="l">
              <a:buFont typeface="Arial" panose="020B0604020202020204" pitchFamily="34" charset="0"/>
              <a:buChar char="•"/>
            </a:pPr>
            <a:r>
              <a:rPr lang="en-US" sz="1700" b="1">
                <a:solidFill>
                  <a:srgbClr val="FFFFFF"/>
                </a:solidFill>
              </a:rPr>
              <a:t>Machine Learning (ML):</a:t>
            </a:r>
            <a:r>
              <a:rPr lang="en-US" sz="1700">
                <a:solidFill>
                  <a:srgbClr val="FFFFFF"/>
                </a:solidFill>
              </a:rPr>
              <a:t> Identifies key topics, analyzes their importance, and clusters questions for structured revision.</a:t>
            </a:r>
          </a:p>
          <a:p>
            <a:pPr marL="342900" indent="-228600" algn="l">
              <a:buFont typeface="Arial" panose="020B0604020202020204" pitchFamily="34" charset="0"/>
              <a:buChar char="•"/>
            </a:pPr>
            <a:r>
              <a:rPr lang="en-US" sz="1700" b="1">
                <a:solidFill>
                  <a:srgbClr val="FFFFFF"/>
                </a:solidFill>
              </a:rPr>
              <a:t>Web-based Systems:</a:t>
            </a:r>
            <a:r>
              <a:rPr lang="en-US" sz="1700">
                <a:solidFill>
                  <a:srgbClr val="FFFFFF"/>
                </a:solidFill>
              </a:rPr>
              <a:t> Provides an accessible interface for students to upload documents, view organized topics, and interact with generated question banks.</a:t>
            </a:r>
          </a:p>
          <a:p>
            <a:pPr marL="342900" indent="-228600" algn="l">
              <a:buFont typeface="Arial" panose="020B0604020202020204" pitchFamily="34" charset="0"/>
              <a:buChar char="•"/>
            </a:pPr>
            <a:r>
              <a:rPr lang="en-US" sz="1700" b="1">
                <a:solidFill>
                  <a:srgbClr val="FFFFFF"/>
                </a:solidFill>
              </a:rPr>
              <a:t>Academic Analytics:</a:t>
            </a:r>
            <a:r>
              <a:rPr lang="en-US" sz="1700">
                <a:solidFill>
                  <a:srgbClr val="FFFFFF"/>
                </a:solidFill>
              </a:rPr>
              <a:t> Helps in prioritizing topics based on frequency and relevance, making exam preparation more efficient and data-driven.</a:t>
            </a:r>
          </a:p>
          <a:p>
            <a:pPr marL="342900" indent="-228600" algn="l">
              <a:buFont typeface="Arial" panose="020B0604020202020204" pitchFamily="34" charset="0"/>
              <a:buChar char="•"/>
            </a:pPr>
            <a:endParaRPr lang="en-US" sz="1700" b="1">
              <a:solidFill>
                <a:srgbClr val="FFFFFF"/>
              </a:solidFill>
            </a:endParaRPr>
          </a:p>
          <a:p>
            <a:pPr indent="-228600" algn="l">
              <a:buFont typeface="Arial" panose="020B0604020202020204" pitchFamily="34" charset="0"/>
              <a:buChar char="•"/>
            </a:pPr>
            <a:endParaRPr lang="en-US" sz="1700">
              <a:solidFill>
                <a:srgbClr val="FFFFFF"/>
              </a:solidFill>
            </a:endParaRPr>
          </a:p>
        </p:txBody>
      </p:sp>
    </p:spTree>
    <p:extLst>
      <p:ext uri="{BB962C8B-B14F-4D97-AF65-F5344CB8AC3E}">
        <p14:creationId xmlns:p14="http://schemas.microsoft.com/office/powerpoint/2010/main" val="373714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307D27-0A5D-0FFA-0234-0A8000308EA4}"/>
            </a:ext>
          </a:extLst>
        </p:cNvPr>
        <p:cNvGrpSpPr/>
        <p:nvPr/>
      </p:nvGrpSpPr>
      <p:grpSpPr>
        <a:xfrm>
          <a:off x="0" y="0"/>
          <a:ext cx="0" cy="0"/>
          <a:chOff x="0" y="0"/>
          <a:chExt cx="0" cy="0"/>
        </a:xfrm>
      </p:grpSpPr>
      <p:sp>
        <p:nvSpPr>
          <p:cNvPr id="1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82A8EDE4-8436-F9B7-D13D-EA0E3D582011}"/>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D13A26F-EEBB-A891-C5C1-A5B21F2C0206}"/>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a:solidFill>
                  <a:srgbClr val="FFFFFF"/>
                </a:solidFill>
              </a:rPr>
              <a:t>Problem Statement</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EF1E93A-90B7-7A32-8260-0F9F4F2138C3}"/>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sz="2200">
                <a:solidFill>
                  <a:srgbClr val="FFFFFF"/>
                </a:solidFill>
              </a:rPr>
              <a:t>Students often struggle to identify important topics for exam preparation due to large and complex syllabi. Previous Year Question Papers (PYQs) are scattered and unorganized, making it difficult to focus on frequently asked topics. Manual analysis of syllabi and PYQs is time-consuming, inefficient, and prone to errors.</a:t>
            </a:r>
          </a:p>
          <a:p>
            <a:pPr marL="342900" indent="-228600" algn="l">
              <a:buFont typeface="Arial" panose="020B0604020202020204" pitchFamily="34" charset="0"/>
              <a:buChar char="•"/>
            </a:pPr>
            <a:endParaRPr lang="en-US" sz="2200">
              <a:solidFill>
                <a:srgbClr val="FFFFFF"/>
              </a:solidFill>
            </a:endParaRPr>
          </a:p>
          <a:p>
            <a:pPr marL="342900" indent="-228600" algn="l">
              <a:buFont typeface="Arial" panose="020B0604020202020204" pitchFamily="34" charset="0"/>
              <a:buChar char="•"/>
            </a:pPr>
            <a:r>
              <a:rPr lang="en-US" sz="2200">
                <a:solidFill>
                  <a:srgbClr val="FFFFFF"/>
                </a:solidFill>
              </a:rPr>
              <a:t>There is a need for an </a:t>
            </a:r>
            <a:r>
              <a:rPr lang="en-US" sz="2200" b="1">
                <a:solidFill>
                  <a:srgbClr val="FFFFFF"/>
                </a:solidFill>
              </a:rPr>
              <a:t>automated system</a:t>
            </a:r>
            <a:r>
              <a:rPr lang="en-US" sz="2200">
                <a:solidFill>
                  <a:srgbClr val="FFFFFF"/>
                </a:solidFill>
              </a:rPr>
              <a:t> that can:</a:t>
            </a:r>
          </a:p>
          <a:p>
            <a:pPr marL="342900"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r>
              <a:rPr lang="en-US" sz="2200">
                <a:solidFill>
                  <a:srgbClr val="FFFFFF"/>
                </a:solidFill>
              </a:rPr>
              <a:t>  Extract key topics from the syllabus.</a:t>
            </a:r>
            <a:endParaRPr lang="en-US" sz="2200" b="1">
              <a:solidFill>
                <a:srgbClr val="FFFFFF"/>
              </a:solidFill>
            </a:endParaRPr>
          </a:p>
          <a:p>
            <a:pPr indent="-228600" algn="l">
              <a:buFont typeface="Arial" panose="020B0604020202020204" pitchFamily="34" charset="0"/>
              <a:buChar char="•"/>
            </a:pPr>
            <a:r>
              <a:rPr lang="en-US" sz="2200">
                <a:solidFill>
                  <a:srgbClr val="FFFFFF"/>
                </a:solidFill>
              </a:rPr>
              <a:t>Organize PYQs according to syllabus units and topics.</a:t>
            </a:r>
          </a:p>
          <a:p>
            <a:pPr indent="-228600" algn="l">
              <a:buFont typeface="Arial" panose="020B0604020202020204" pitchFamily="34" charset="0"/>
              <a:buChar char="•"/>
            </a:pPr>
            <a:r>
              <a:rPr lang="en-US" sz="2200">
                <a:solidFill>
                  <a:srgbClr val="FFFFFF"/>
                </a:solidFill>
              </a:rPr>
              <a:t>Highlight the most important topics to prioritize study.</a:t>
            </a:r>
          </a:p>
          <a:p>
            <a:pPr indent="-228600" algn="l">
              <a:buFont typeface="Arial" panose="020B0604020202020204" pitchFamily="34" charset="0"/>
              <a:buChar char="•"/>
            </a:pPr>
            <a:r>
              <a:rPr lang="en-US" sz="2200">
                <a:solidFill>
                  <a:srgbClr val="FFFFFF"/>
                </a:solidFill>
              </a:rPr>
              <a:t>Generate additional practice questions for better preparation.</a:t>
            </a:r>
          </a:p>
          <a:p>
            <a:pPr marL="342900" indent="-228600" algn="l">
              <a:buFont typeface="Arial" panose="020B0604020202020204" pitchFamily="34" charset="0"/>
              <a:buChar char="•"/>
            </a:pPr>
            <a:endParaRPr lang="en-US" sz="2200">
              <a:solidFill>
                <a:srgbClr val="FFFFFF"/>
              </a:solidFill>
            </a:endParaRPr>
          </a:p>
        </p:txBody>
      </p:sp>
    </p:spTree>
    <p:extLst>
      <p:ext uri="{BB962C8B-B14F-4D97-AF65-F5344CB8AC3E}">
        <p14:creationId xmlns:p14="http://schemas.microsoft.com/office/powerpoint/2010/main" val="139329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5B97EF-E28D-C269-3681-CFCAF1F9F462}"/>
            </a:ext>
          </a:extLst>
        </p:cNvPr>
        <p:cNvGrpSpPr/>
        <p:nvPr/>
      </p:nvGrpSpPr>
      <p:grpSpPr>
        <a:xfrm>
          <a:off x="0" y="0"/>
          <a:ext cx="0" cy="0"/>
          <a:chOff x="0" y="0"/>
          <a:chExt cx="0" cy="0"/>
        </a:xfrm>
      </p:grpSpPr>
      <p:sp>
        <p:nvSpPr>
          <p:cNvPr id="2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3343A4D6-E9AF-BCF7-1653-AF5873ED882C}"/>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C6DA2EDC-DC0D-26B2-50F0-4BC2F5764D9C}"/>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a:solidFill>
                  <a:srgbClr val="FFFFFF"/>
                </a:solidFill>
              </a:rPr>
              <a:t>Proposed Solution</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BA42772-599C-F19A-D507-008C45B9915D}"/>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sz="2000" dirty="0">
                <a:solidFill>
                  <a:srgbClr val="FFFFFF"/>
                </a:solidFill>
              </a:rPr>
              <a:t>To address the challenges of syllabus and PYQ analysis, we propose an </a:t>
            </a:r>
            <a:r>
              <a:rPr lang="en-US" sz="2000" b="1" dirty="0">
                <a:solidFill>
                  <a:srgbClr val="FFFFFF"/>
                </a:solidFill>
              </a:rPr>
              <a:t>AI-powered Smart Topic Extraction and PYQ Analysis System</a:t>
            </a:r>
            <a:r>
              <a:rPr lang="en-US" sz="2000" dirty="0">
                <a:solidFill>
                  <a:srgbClr val="FFFFFF"/>
                </a:solidFill>
              </a:rPr>
              <a:t>. The system leverages </a:t>
            </a:r>
            <a:r>
              <a:rPr lang="en-US" sz="2000" b="1" dirty="0">
                <a:solidFill>
                  <a:srgbClr val="FFFFFF"/>
                </a:solidFill>
              </a:rPr>
              <a:t>Natural Language Processing (NLP)</a:t>
            </a:r>
            <a:r>
              <a:rPr lang="en-US" sz="2000" dirty="0">
                <a:solidFill>
                  <a:srgbClr val="FFFFFF"/>
                </a:solidFill>
              </a:rPr>
              <a:t> and </a:t>
            </a:r>
            <a:r>
              <a:rPr lang="en-US" sz="2000" b="1" dirty="0">
                <a:solidFill>
                  <a:srgbClr val="FFFFFF"/>
                </a:solidFill>
              </a:rPr>
              <a:t>Machine Learning (ML)</a:t>
            </a:r>
            <a:r>
              <a:rPr lang="en-US" sz="2000" dirty="0">
                <a:solidFill>
                  <a:srgbClr val="FFFFFF"/>
                </a:solidFill>
              </a:rPr>
              <a:t> techniques to.</a:t>
            </a:r>
          </a:p>
          <a:p>
            <a:pPr marL="342900" indent="-228600" algn="l">
              <a:buFont typeface="Arial" panose="020B0604020202020204" pitchFamily="34" charset="0"/>
              <a:buChar char="•"/>
            </a:pPr>
            <a:endParaRPr lang="en-US" sz="2000">
              <a:solidFill>
                <a:srgbClr val="FFFFFF"/>
              </a:solidFill>
            </a:endParaRPr>
          </a:p>
          <a:p>
            <a:pPr indent="-228600" algn="l">
              <a:buFont typeface="Arial" panose="020B0604020202020204" pitchFamily="34" charset="0"/>
              <a:buChar char="•"/>
            </a:pPr>
            <a:r>
              <a:rPr lang="en-US" sz="2000">
                <a:solidFill>
                  <a:srgbClr val="FFFFFF"/>
                </a:solidFill>
              </a:rPr>
              <a:t>Automatically extract key topics from the syllabus.</a:t>
            </a:r>
          </a:p>
          <a:p>
            <a:pPr indent="-228600" algn="l">
              <a:buFont typeface="Arial" panose="020B0604020202020204" pitchFamily="34" charset="0"/>
              <a:buChar char="•"/>
            </a:pPr>
            <a:r>
              <a:rPr lang="en-US" sz="2000">
                <a:solidFill>
                  <a:srgbClr val="FFFFFF"/>
                </a:solidFill>
              </a:rPr>
              <a:t>Analyze and cluster previous year questions </a:t>
            </a:r>
            <a:r>
              <a:rPr lang="en-US" sz="2000" b="1">
                <a:solidFill>
                  <a:srgbClr val="FFFFFF"/>
                </a:solidFill>
              </a:rPr>
              <a:t>unit-wise and topic-wise</a:t>
            </a:r>
            <a:r>
              <a:rPr lang="en-US" sz="2000">
                <a:solidFill>
                  <a:srgbClr val="FFFFFF"/>
                </a:solidFill>
              </a:rPr>
              <a:t> for structured revision.</a:t>
            </a:r>
          </a:p>
          <a:p>
            <a:pPr indent="-228600" algn="l">
              <a:buFont typeface="Arial" panose="020B0604020202020204" pitchFamily="34" charset="0"/>
              <a:buChar char="•"/>
            </a:pPr>
            <a:r>
              <a:rPr lang="en-US" sz="2000">
                <a:solidFill>
                  <a:srgbClr val="FFFFFF"/>
                </a:solidFill>
              </a:rPr>
              <a:t>Highlight the most frequently asked and important topics to help students prioritize study.</a:t>
            </a:r>
          </a:p>
          <a:p>
            <a:pPr indent="-228600" algn="l">
              <a:buFont typeface="Arial" panose="020B0604020202020204" pitchFamily="34" charset="0"/>
              <a:buChar char="•"/>
            </a:pPr>
            <a:r>
              <a:rPr lang="en-US" sz="2000">
                <a:solidFill>
                  <a:srgbClr val="FFFFFF"/>
                </a:solidFill>
              </a:rPr>
              <a:t>Generate additional practice questions with detailed answers using NLP models.</a:t>
            </a:r>
          </a:p>
          <a:p>
            <a:pPr indent="-228600" algn="l">
              <a:buFont typeface="Arial" panose="020B0604020202020204" pitchFamily="34" charset="0"/>
              <a:buChar char="•"/>
            </a:pPr>
            <a:r>
              <a:rPr lang="en-US" sz="2000">
                <a:solidFill>
                  <a:srgbClr val="FFFFFF"/>
                </a:solidFill>
              </a:rPr>
              <a:t>Provide a </a:t>
            </a:r>
            <a:r>
              <a:rPr lang="en-US" sz="2000" b="1">
                <a:solidFill>
                  <a:srgbClr val="FFFFFF"/>
                </a:solidFill>
              </a:rPr>
              <a:t>web-based interface</a:t>
            </a:r>
            <a:r>
              <a:rPr lang="en-US" sz="2000">
                <a:solidFill>
                  <a:srgbClr val="FFFFFF"/>
                </a:solidFill>
              </a:rPr>
              <a:t> for students to upload syllabus and PYQs, and view organized topics with mapped questions.</a:t>
            </a:r>
          </a:p>
          <a:p>
            <a:pPr marL="342900" indent="-228600" algn="l">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226315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BFF569-3F46-5684-03C9-14E4969D347B}"/>
            </a:ext>
          </a:extLst>
        </p:cNvPr>
        <p:cNvGrpSpPr/>
        <p:nvPr/>
      </p:nvGrpSpPr>
      <p:grpSpPr>
        <a:xfrm>
          <a:off x="0" y="0"/>
          <a:ext cx="0" cy="0"/>
          <a:chOff x="0" y="0"/>
          <a:chExt cx="0" cy="0"/>
        </a:xfrm>
      </p:grpSpPr>
      <p:sp>
        <p:nvSpPr>
          <p:cNvPr id="3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52F73678-6DBF-7B47-EB47-28A080C6F7B7}"/>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3248CAA-FEC5-8D0B-3A3D-94C54C97952E}"/>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a:solidFill>
                  <a:srgbClr val="FFFFFF"/>
                </a:solidFill>
              </a:rPr>
              <a:t>Approach &amp; Methodology</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5DB576D-AEB2-12C5-8BAF-2AE289A9D288}"/>
              </a:ext>
            </a:extLst>
          </p:cNvPr>
          <p:cNvSpPr>
            <a:spLocks noGrp="1"/>
          </p:cNvSpPr>
          <p:nvPr>
            <p:ph type="subTitle" idx="1"/>
          </p:nvPr>
        </p:nvSpPr>
        <p:spPr>
          <a:xfrm>
            <a:off x="4447308" y="1227039"/>
            <a:ext cx="6906491" cy="5472438"/>
          </a:xfrm>
        </p:spPr>
        <p:txBody>
          <a:bodyPr vert="horz" lIns="91440" tIns="45720" rIns="91440" bIns="45720" rtlCol="0" anchor="ctr">
            <a:normAutofit lnSpcReduction="10000"/>
          </a:bodyPr>
          <a:lstStyle/>
          <a:p>
            <a:pPr algn="just"/>
            <a:r>
              <a:rPr lang="en-US" sz="2200" dirty="0">
                <a:solidFill>
                  <a:srgbClr val="FFFFFF"/>
                </a:solidFill>
              </a:rPr>
              <a:t>The project follows a systematic approach combining </a:t>
            </a:r>
            <a:r>
              <a:rPr lang="en-US" sz="2200" b="1" dirty="0">
                <a:solidFill>
                  <a:srgbClr val="FFFFFF"/>
                </a:solidFill>
              </a:rPr>
              <a:t>Data Science, NLP, and Web Development</a:t>
            </a:r>
            <a:r>
              <a:rPr lang="en-US" sz="2200" dirty="0">
                <a:solidFill>
                  <a:srgbClr val="FFFFFF"/>
                </a:solidFill>
              </a:rPr>
              <a:t>:      </a:t>
            </a:r>
            <a:endParaRPr lang="en-US" sz="2200">
              <a:solidFill>
                <a:srgbClr val="FFFFFF"/>
              </a:solidFill>
            </a:endParaRPr>
          </a:p>
          <a:p>
            <a:pPr algn="l"/>
            <a:r>
              <a:rPr lang="en-US" sz="2200" dirty="0">
                <a:solidFill>
                  <a:srgbClr val="FFFFFF"/>
                </a:solidFill>
              </a:rPr>
              <a:t>         </a:t>
            </a:r>
          </a:p>
          <a:p>
            <a:pPr indent="-228600" algn="l">
              <a:buFont typeface="Arial" panose="020B0604020202020204" pitchFamily="34" charset="0"/>
              <a:buChar char="•"/>
            </a:pPr>
            <a:r>
              <a:rPr lang="en-US" sz="2200" b="1" dirty="0">
                <a:solidFill>
                  <a:srgbClr val="FFFFFF"/>
                </a:solidFill>
              </a:rPr>
              <a:t>Data Collection:</a:t>
            </a:r>
            <a:r>
              <a:rPr lang="en-US" sz="2200" dirty="0">
                <a:solidFill>
                  <a:srgbClr val="FFFFFF"/>
                </a:solidFill>
              </a:rPr>
              <a:t> Upload syllabus &amp; previous year question papers (PYQs).</a:t>
            </a:r>
          </a:p>
          <a:p>
            <a:pPr indent="-228600" algn="l">
              <a:buFont typeface="Arial" panose="020B0604020202020204" pitchFamily="34" charset="0"/>
              <a:buChar char="•"/>
            </a:pPr>
            <a:r>
              <a:rPr lang="en-US" sz="2200" b="1" dirty="0">
                <a:solidFill>
                  <a:srgbClr val="FFFFFF"/>
                </a:solidFill>
              </a:rPr>
              <a:t>Text Extraction &amp; Preprocessing:</a:t>
            </a:r>
            <a:r>
              <a:rPr lang="en-US" sz="2200" dirty="0">
                <a:solidFill>
                  <a:srgbClr val="FFFFFF"/>
                </a:solidFill>
              </a:rPr>
              <a:t> Clean and prepare text for analysis.</a:t>
            </a:r>
          </a:p>
          <a:p>
            <a:pPr indent="-228600" algn="l">
              <a:buFont typeface="Arial" panose="020B0604020202020204" pitchFamily="34" charset="0"/>
              <a:buChar char="•"/>
            </a:pPr>
            <a:r>
              <a:rPr lang="en-US" sz="2200" b="1" dirty="0">
                <a:solidFill>
                  <a:srgbClr val="FFFFFF"/>
                </a:solidFill>
              </a:rPr>
              <a:t>Topic Extraction:</a:t>
            </a:r>
            <a:r>
              <a:rPr lang="en-US" sz="2200" dirty="0">
                <a:solidFill>
                  <a:srgbClr val="FFFFFF"/>
                </a:solidFill>
              </a:rPr>
              <a:t> Identify key topics using NLP techniques.</a:t>
            </a:r>
          </a:p>
          <a:p>
            <a:pPr indent="-228600" algn="l">
              <a:buFont typeface="Arial" panose="020B0604020202020204" pitchFamily="34" charset="0"/>
              <a:buChar char="•"/>
            </a:pPr>
            <a:r>
              <a:rPr lang="en-US" sz="2200" b="1" dirty="0">
                <a:solidFill>
                  <a:srgbClr val="FFFFFF"/>
                </a:solidFill>
              </a:rPr>
              <a:t>PYQ Clustering:</a:t>
            </a:r>
            <a:r>
              <a:rPr lang="en-US" sz="2200" dirty="0">
                <a:solidFill>
                  <a:srgbClr val="FFFFFF"/>
                </a:solidFill>
              </a:rPr>
              <a:t> Organize questions unit-wise and topic-wise.</a:t>
            </a:r>
          </a:p>
          <a:p>
            <a:pPr indent="-228600" algn="l">
              <a:buFont typeface="Arial" panose="020B0604020202020204" pitchFamily="34" charset="0"/>
              <a:buChar char="•"/>
            </a:pPr>
            <a:r>
              <a:rPr lang="en-US" sz="2200" b="1" dirty="0">
                <a:solidFill>
                  <a:srgbClr val="FFFFFF"/>
                </a:solidFill>
              </a:rPr>
              <a:t>Question Bank Generation:</a:t>
            </a:r>
            <a:r>
              <a:rPr lang="en-US" sz="2200" dirty="0">
                <a:solidFill>
                  <a:srgbClr val="FFFFFF"/>
                </a:solidFill>
              </a:rPr>
              <a:t> Generate practice questions with answers.</a:t>
            </a:r>
          </a:p>
          <a:p>
            <a:pPr indent="-228600" algn="l">
              <a:buFont typeface="Arial" panose="020B0604020202020204" pitchFamily="34" charset="0"/>
              <a:buChar char="•"/>
            </a:pPr>
            <a:r>
              <a:rPr lang="en-US" sz="2200" b="1" dirty="0">
                <a:solidFill>
                  <a:srgbClr val="FFFFFF"/>
                </a:solidFill>
              </a:rPr>
              <a:t>Web Interface:</a:t>
            </a:r>
            <a:r>
              <a:rPr lang="en-US" sz="2200" dirty="0">
                <a:solidFill>
                  <a:srgbClr val="FFFFFF"/>
                </a:solidFill>
              </a:rPr>
              <a:t> Display topics, questions, and analytics in an easy-to-use interface.</a:t>
            </a:r>
          </a:p>
          <a:p>
            <a:pPr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endParaRPr lang="en-US" sz="2200">
              <a:solidFill>
                <a:srgbClr val="FFFFFF"/>
              </a:solidFill>
            </a:endParaRPr>
          </a:p>
          <a:p>
            <a:pPr marL="342900" indent="-228600" algn="l">
              <a:buFont typeface="Arial" panose="020B0604020202020204" pitchFamily="34" charset="0"/>
              <a:buChar char="•"/>
            </a:pPr>
            <a:endParaRPr lang="en-US" sz="2200">
              <a:solidFill>
                <a:srgbClr val="FFFFFF"/>
              </a:solidFill>
            </a:endParaRPr>
          </a:p>
        </p:txBody>
      </p:sp>
    </p:spTree>
    <p:extLst>
      <p:ext uri="{BB962C8B-B14F-4D97-AF65-F5344CB8AC3E}">
        <p14:creationId xmlns:p14="http://schemas.microsoft.com/office/powerpoint/2010/main" val="383133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EE0D85-195B-69C4-0AE2-C3C61B52311B}"/>
            </a:ext>
          </a:extLst>
        </p:cNvPr>
        <p:cNvGrpSpPr/>
        <p:nvPr/>
      </p:nvGrpSpPr>
      <p:grpSpPr>
        <a:xfrm>
          <a:off x="0" y="0"/>
          <a:ext cx="0" cy="0"/>
          <a:chOff x="0" y="0"/>
          <a:chExt cx="0" cy="0"/>
        </a:xfrm>
      </p:grpSpPr>
      <p:sp>
        <p:nvSpPr>
          <p:cNvPr id="45"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97600669-A947-EF11-9063-C37780845D1D}"/>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470E14E8-B3FC-D936-8B0C-72FA0980A35F}"/>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a:solidFill>
                  <a:srgbClr val="FFFFFF"/>
                </a:solidFill>
              </a:rPr>
              <a:t>Key Features</a:t>
            </a:r>
          </a:p>
        </p:txBody>
      </p:sp>
      <p:sp>
        <p:nvSpPr>
          <p:cNvPr id="47" name="Arc 4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ACD7D3F-A3F5-9EA7-072D-5EAB99777106}"/>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dirty="0">
                <a:solidFill>
                  <a:srgbClr val="FFFFFF"/>
                </a:solidFill>
              </a:rPr>
              <a:t> </a:t>
            </a:r>
            <a:endParaRPr lang="en-US"/>
          </a:p>
          <a:p>
            <a:pPr algn="l"/>
            <a:r>
              <a:rPr lang="en-US" dirty="0">
                <a:solidFill>
                  <a:srgbClr val="FFFFFF"/>
                </a:solidFill>
              </a:rPr>
              <a:t>      </a:t>
            </a:r>
          </a:p>
          <a:p>
            <a:pPr indent="-228600" algn="l">
              <a:buFont typeface="Arial" panose="020B0604020202020204" pitchFamily="34" charset="0"/>
              <a:buChar char="•"/>
            </a:pPr>
            <a:r>
              <a:rPr lang="en-US" b="1" dirty="0">
                <a:solidFill>
                  <a:srgbClr val="FFFFFF"/>
                </a:solidFill>
              </a:rPr>
              <a:t>Topic Importance Analysis:</a:t>
            </a:r>
            <a:r>
              <a:rPr lang="en-US" dirty="0">
                <a:solidFill>
                  <a:srgbClr val="FFFFFF"/>
                </a:solidFill>
              </a:rPr>
              <a:t> Highlights frequently asked and important topics from the syllabus.</a:t>
            </a:r>
          </a:p>
          <a:p>
            <a:pPr indent="-228600" algn="l">
              <a:buFont typeface="Arial" panose="020B0604020202020204" pitchFamily="34" charset="0"/>
              <a:buChar char="•"/>
            </a:pPr>
            <a:r>
              <a:rPr lang="en-US" b="1" dirty="0">
                <a:solidFill>
                  <a:srgbClr val="FFFFFF"/>
                </a:solidFill>
              </a:rPr>
              <a:t>PYQ Clustering:</a:t>
            </a:r>
            <a:r>
              <a:rPr lang="en-US" dirty="0">
                <a:solidFill>
                  <a:srgbClr val="FFFFFF"/>
                </a:solidFill>
              </a:rPr>
              <a:t> Organizes previous year questions unit-wise and topic-wise.</a:t>
            </a:r>
          </a:p>
          <a:p>
            <a:pPr indent="-228600" algn="l">
              <a:buFont typeface="Arial" panose="020B0604020202020204" pitchFamily="34" charset="0"/>
              <a:buChar char="•"/>
            </a:pPr>
            <a:r>
              <a:rPr lang="en-US" b="1" dirty="0">
                <a:solidFill>
                  <a:srgbClr val="FFFFFF"/>
                </a:solidFill>
              </a:rPr>
              <a:t>Question Bank Generation:</a:t>
            </a:r>
            <a:r>
              <a:rPr lang="en-US" dirty="0">
                <a:solidFill>
                  <a:srgbClr val="FFFFFF"/>
                </a:solidFill>
              </a:rPr>
              <a:t> Creates additional practice questions with detailed answers.</a:t>
            </a:r>
          </a:p>
          <a:p>
            <a:pPr indent="-228600" algn="l">
              <a:buFont typeface="Arial" panose="020B0604020202020204" pitchFamily="34" charset="0"/>
              <a:buChar char="•"/>
            </a:pPr>
            <a:r>
              <a:rPr lang="en-US" b="1" dirty="0">
                <a:solidFill>
                  <a:srgbClr val="FFFFFF"/>
                </a:solidFill>
              </a:rPr>
              <a:t>Web-based Interface:</a:t>
            </a:r>
            <a:r>
              <a:rPr lang="en-US" dirty="0">
                <a:solidFill>
                  <a:srgbClr val="FFFFFF"/>
                </a:solidFill>
              </a:rPr>
              <a:t> Allows easy upload of syllabus &amp; PYQs and displays organized results.</a:t>
            </a:r>
          </a:p>
          <a:p>
            <a:pPr indent="-228600" algn="l">
              <a:buFont typeface="Arial" panose="020B0604020202020204" pitchFamily="34" charset="0"/>
              <a:buChar char="•"/>
            </a:pPr>
            <a:r>
              <a:rPr lang="en-US" b="1" dirty="0">
                <a:solidFill>
                  <a:srgbClr val="FFFFFF"/>
                </a:solidFill>
              </a:rPr>
              <a:t>Personalized Learning:</a:t>
            </a:r>
            <a:r>
              <a:rPr lang="en-US" dirty="0">
                <a:solidFill>
                  <a:srgbClr val="FFFFFF"/>
                </a:solidFill>
              </a:rPr>
              <a:t> Helps students prioritize topics and prepare efficiently.</a:t>
            </a:r>
          </a:p>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marL="342900" indent="-228600" algn="l">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119992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3308FB-E45D-36C2-69DA-CB1AB72AEFA8}"/>
            </a:ext>
          </a:extLst>
        </p:cNvPr>
        <p:cNvGrpSpPr/>
        <p:nvPr/>
      </p:nvGrpSpPr>
      <p:grpSpPr>
        <a:xfrm>
          <a:off x="0" y="0"/>
          <a:ext cx="0" cy="0"/>
          <a:chOff x="0" y="0"/>
          <a:chExt cx="0" cy="0"/>
        </a:xfrm>
      </p:grpSpPr>
      <p:sp>
        <p:nvSpPr>
          <p:cNvPr id="6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1D949972-D6DE-2A32-A9A0-41EA9ABB48FD}"/>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BB38B31C-D91E-892C-269E-3D2EAE22B817}"/>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a:solidFill>
                  <a:srgbClr val="FFFFFF"/>
                </a:solidFill>
              </a:rPr>
              <a:t>Tech Stack Used</a:t>
            </a:r>
          </a:p>
        </p:txBody>
      </p:sp>
      <p:sp>
        <p:nvSpPr>
          <p:cNvPr id="68" name="Arc 6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342827E-B8C9-AA60-9EA4-BE81BF897EAB}"/>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marL="114300" indent="-228600" algn="l">
              <a:buFont typeface="Arial" panose="020B0604020202020204" pitchFamily="34" charset="0"/>
              <a:buChar char="•"/>
            </a:pPr>
            <a:r>
              <a:rPr lang="en-US" b="1" dirty="0">
                <a:solidFill>
                  <a:srgbClr val="FFFFFF"/>
                </a:solidFill>
              </a:rPr>
              <a:t>F :– Frontend:</a:t>
            </a:r>
            <a:r>
              <a:rPr lang="en-US" dirty="0">
                <a:solidFill>
                  <a:srgbClr val="FFFFFF"/>
                </a:solidFill>
              </a:rPr>
              <a:t> HTML, CSS, </a:t>
            </a:r>
            <a:r>
              <a:rPr lang="en-US">
                <a:solidFill>
                  <a:srgbClr val="FFFFFF"/>
                </a:solidFill>
              </a:rPr>
              <a:t>JavaScript,React,</a:t>
            </a:r>
            <a:r>
              <a:rPr lang="en-US" dirty="0">
                <a:solidFill>
                  <a:srgbClr val="FFFFFF"/>
                </a:solidFill>
              </a:rPr>
              <a:t> Bootstrap (Responsive UI)</a:t>
            </a:r>
            <a:endParaRPr lang="en-US">
              <a:solidFill>
                <a:srgbClr val="FFFFFF"/>
              </a:solidFill>
            </a:endParaRPr>
          </a:p>
          <a:p>
            <a:pPr indent="-228600" algn="l">
              <a:buFont typeface="Arial" panose="020B0604020202020204" pitchFamily="34" charset="0"/>
              <a:buChar char="•"/>
            </a:pPr>
            <a:r>
              <a:rPr lang="en-US" b="1" dirty="0">
                <a:solidFill>
                  <a:srgbClr val="FFFFFF"/>
                </a:solidFill>
              </a:rPr>
              <a:t>R :– REST API:</a:t>
            </a:r>
            <a:r>
              <a:rPr lang="en-US" dirty="0">
                <a:solidFill>
                  <a:srgbClr val="FFFFFF"/>
                </a:solidFill>
              </a:rPr>
              <a:t>  </a:t>
            </a:r>
            <a:r>
              <a:rPr lang="en-US">
                <a:solidFill>
                  <a:srgbClr val="FFFFFF"/>
                </a:solidFill>
              </a:rPr>
              <a:t>FastAPI</a:t>
            </a:r>
            <a:r>
              <a:rPr lang="en-US" dirty="0">
                <a:solidFill>
                  <a:srgbClr val="FFFFFF"/>
                </a:solidFill>
              </a:rPr>
              <a:t> (Handles communication between frontend &amp; backend)</a:t>
            </a:r>
          </a:p>
          <a:p>
            <a:pPr indent="-228600" algn="l">
              <a:buFont typeface="Arial" panose="020B0604020202020204" pitchFamily="34" charset="0"/>
              <a:buChar char="•"/>
            </a:pPr>
            <a:r>
              <a:rPr lang="en-US" b="1" dirty="0">
                <a:solidFill>
                  <a:srgbClr val="FFFFFF"/>
                </a:solidFill>
              </a:rPr>
              <a:t>A:-AI &amp; ML:</a:t>
            </a:r>
            <a:r>
              <a:rPr lang="en-US" dirty="0">
                <a:solidFill>
                  <a:srgbClr val="FFFFFF"/>
                </a:solidFill>
              </a:rPr>
              <a:t> Python, NLTK, </a:t>
            </a:r>
            <a:r>
              <a:rPr lang="en-US">
                <a:solidFill>
                  <a:srgbClr val="FFFFFF"/>
                </a:solidFill>
              </a:rPr>
              <a:t>spaCy</a:t>
            </a:r>
            <a:r>
              <a:rPr lang="en-US" dirty="0">
                <a:solidFill>
                  <a:srgbClr val="FFFFFF"/>
                </a:solidFill>
              </a:rPr>
              <a:t>, Transformers, Scikit-learn (Topic extraction, PYQ clustering, Question generation)</a:t>
            </a:r>
          </a:p>
          <a:p>
            <a:pPr indent="-228600" algn="l">
              <a:buFont typeface="Arial" panose="020B0604020202020204" pitchFamily="34" charset="0"/>
              <a:buChar char="•"/>
            </a:pPr>
            <a:r>
              <a:rPr lang="en-US" b="1" dirty="0">
                <a:solidFill>
                  <a:srgbClr val="FFFFFF"/>
                </a:solidFill>
              </a:rPr>
              <a:t>M: – Database:</a:t>
            </a:r>
            <a:r>
              <a:rPr lang="en-US" dirty="0">
                <a:solidFill>
                  <a:srgbClr val="FFFFFF"/>
                </a:solidFill>
              </a:rPr>
              <a:t> MongoDB (Stores syllabus, PYQs, and generated question banks)</a:t>
            </a:r>
          </a:p>
          <a:p>
            <a:pPr indent="-228600" algn="l">
              <a:buFont typeface="Arial" panose="020B0604020202020204" pitchFamily="34" charset="0"/>
              <a:buChar char="•"/>
            </a:pPr>
            <a:endParaRPr lang="en-US" dirty="0">
              <a:solidFill>
                <a:srgbClr val="FFFFFF"/>
              </a:solidFill>
            </a:endParaRPr>
          </a:p>
          <a:p>
            <a:pPr indent="-228600" algn="l">
              <a:buFont typeface="Arial" panose="020B0604020202020204" pitchFamily="34" charset="0"/>
              <a:buChar char="•"/>
            </a:pPr>
            <a:endParaRPr lang="en-US">
              <a:solidFill>
                <a:srgbClr val="FFFFFF"/>
              </a:solidFill>
            </a:endParaRPr>
          </a:p>
          <a:p>
            <a:pPr marL="342900" indent="-228600" algn="l">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87081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E5E5D4-F110-7503-93AF-86C5CE1EE861}"/>
            </a:ext>
          </a:extLst>
        </p:cNvPr>
        <p:cNvGrpSpPr/>
        <p:nvPr/>
      </p:nvGrpSpPr>
      <p:grpSpPr>
        <a:xfrm>
          <a:off x="0" y="0"/>
          <a:ext cx="0" cy="0"/>
          <a:chOff x="0" y="0"/>
          <a:chExt cx="0" cy="0"/>
        </a:xfrm>
      </p:grpSpPr>
      <p:sp>
        <p:nvSpPr>
          <p:cNvPr id="7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FF9D7A94-5CD3-797F-98AF-9FDDEC4A1EB6}"/>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42DDE256-CC96-2AE9-D57C-7DECDF339DF5}"/>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dirty="0">
                <a:solidFill>
                  <a:srgbClr val="FFFFFF"/>
                </a:solidFill>
              </a:rPr>
              <a:t>Expected Outcomes</a:t>
            </a:r>
          </a:p>
          <a:p>
            <a:pPr algn="l"/>
            <a:endParaRPr lang="en-US" sz="4400" dirty="0">
              <a:solidFill>
                <a:srgbClr val="FFFFFF"/>
              </a:solidFill>
            </a:endParaRPr>
          </a:p>
        </p:txBody>
      </p:sp>
      <p:sp>
        <p:nvSpPr>
          <p:cNvPr id="75" name="Arc 7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33CF937-9758-455E-C1AC-E8DF8BE0F50B}"/>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r>
              <a:rPr lang="en-US" sz="2200" b="1" dirty="0">
                <a:solidFill>
                  <a:srgbClr val="FFFFFF"/>
                </a:solidFill>
              </a:rPr>
              <a:t>Efficient Topic Identification:</a:t>
            </a:r>
            <a:r>
              <a:rPr lang="en-US" sz="2200" dirty="0">
                <a:solidFill>
                  <a:srgbClr val="FFFFFF"/>
                </a:solidFill>
              </a:rPr>
              <a:t> Automatically highlights the most important topics from the syllabus.</a:t>
            </a:r>
          </a:p>
          <a:p>
            <a:pPr indent="-228600" algn="l">
              <a:buFont typeface="Arial" panose="020B0604020202020204" pitchFamily="34" charset="0"/>
              <a:buChar char="•"/>
            </a:pPr>
            <a:r>
              <a:rPr lang="en-US" sz="2200" b="1">
                <a:solidFill>
                  <a:srgbClr val="FFFFFF"/>
                </a:solidFill>
              </a:rPr>
              <a:t>Organized PYQs:</a:t>
            </a:r>
            <a:r>
              <a:rPr lang="en-US" sz="2200">
                <a:solidFill>
                  <a:srgbClr val="FFFFFF"/>
                </a:solidFill>
              </a:rPr>
              <a:t> Previous year questions are clustered unit-wise and topic-wise for structured revision.</a:t>
            </a:r>
          </a:p>
          <a:p>
            <a:pPr indent="-228600" algn="l">
              <a:buFont typeface="Arial" panose="020B0604020202020204" pitchFamily="34" charset="0"/>
              <a:buChar char="•"/>
            </a:pPr>
            <a:r>
              <a:rPr lang="en-US" sz="2200" b="1">
                <a:solidFill>
                  <a:srgbClr val="FFFFFF"/>
                </a:solidFill>
              </a:rPr>
              <a:t>Enhanced Practice:</a:t>
            </a:r>
            <a:r>
              <a:rPr lang="en-US" sz="2200">
                <a:solidFill>
                  <a:srgbClr val="FFFFFF"/>
                </a:solidFill>
              </a:rPr>
              <a:t> Generates additional practice questions with detailed answers.</a:t>
            </a:r>
          </a:p>
          <a:p>
            <a:pPr indent="-228600" algn="l">
              <a:buFont typeface="Arial" panose="020B0604020202020204" pitchFamily="34" charset="0"/>
              <a:buChar char="•"/>
            </a:pPr>
            <a:r>
              <a:rPr lang="en-US" sz="2200" b="1">
                <a:solidFill>
                  <a:srgbClr val="FFFFFF"/>
                </a:solidFill>
              </a:rPr>
              <a:t>Time-Saving &amp; Personalized:</a:t>
            </a:r>
            <a:r>
              <a:rPr lang="en-US" sz="2200">
                <a:solidFill>
                  <a:srgbClr val="FFFFFF"/>
                </a:solidFill>
              </a:rPr>
              <a:t> Reduces manual effort, helping students prioritize and plan their exam preparation effectively.</a:t>
            </a:r>
          </a:p>
          <a:p>
            <a:pPr indent="-228600" algn="l">
              <a:buFont typeface="Arial" panose="020B0604020202020204" pitchFamily="34" charset="0"/>
              <a:buChar char="•"/>
            </a:pPr>
            <a:r>
              <a:rPr lang="en-US" sz="2200" b="1">
                <a:solidFill>
                  <a:srgbClr val="FFFFFF"/>
                </a:solidFill>
              </a:rPr>
              <a:t>User-Friendly Interface:</a:t>
            </a:r>
            <a:r>
              <a:rPr lang="en-US" sz="2200">
                <a:solidFill>
                  <a:srgbClr val="FFFFFF"/>
                </a:solidFill>
              </a:rPr>
              <a:t> Provides a clean, web-based platform for uploading documents and viewing organized results.</a:t>
            </a:r>
          </a:p>
          <a:p>
            <a:pPr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endParaRPr lang="en-US" sz="2200">
              <a:solidFill>
                <a:srgbClr val="FFFFFF"/>
              </a:solidFill>
            </a:endParaRPr>
          </a:p>
          <a:p>
            <a:pPr indent="-228600" algn="l">
              <a:buFont typeface="Arial" panose="020B0604020202020204" pitchFamily="34" charset="0"/>
              <a:buChar char="•"/>
            </a:pPr>
            <a:endParaRPr lang="en-US" sz="2200">
              <a:solidFill>
                <a:srgbClr val="FFFFFF"/>
              </a:solidFill>
            </a:endParaRPr>
          </a:p>
          <a:p>
            <a:pPr marL="342900" indent="-228600" algn="l">
              <a:buFont typeface="Arial" panose="020B0604020202020204" pitchFamily="34" charset="0"/>
              <a:buChar char="•"/>
            </a:pPr>
            <a:endParaRPr lang="en-US" sz="2200">
              <a:solidFill>
                <a:srgbClr val="FFFFFF"/>
              </a:solidFill>
            </a:endParaRPr>
          </a:p>
        </p:txBody>
      </p:sp>
    </p:spTree>
    <p:extLst>
      <p:ext uri="{BB962C8B-B14F-4D97-AF65-F5344CB8AC3E}">
        <p14:creationId xmlns:p14="http://schemas.microsoft.com/office/powerpoint/2010/main" val="42637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9CAA4B-B9D7-7EB9-35CF-E8E6C6E3FC9A}"/>
            </a:ext>
          </a:extLst>
        </p:cNvPr>
        <p:cNvGrpSpPr/>
        <p:nvPr/>
      </p:nvGrpSpPr>
      <p:grpSpPr>
        <a:xfrm>
          <a:off x="0" y="0"/>
          <a:ext cx="0" cy="0"/>
          <a:chOff x="0" y="0"/>
          <a:chExt cx="0" cy="0"/>
        </a:xfrm>
      </p:grpSpPr>
      <p:sp>
        <p:nvSpPr>
          <p:cNvPr id="80"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purple background with lines and dots&#10;&#10;AI-generated content may be incorrect.">
            <a:extLst>
              <a:ext uri="{FF2B5EF4-FFF2-40B4-BE49-F238E27FC236}">
                <a16:creationId xmlns:a16="http://schemas.microsoft.com/office/drawing/2014/main" id="{588628FC-B3B2-DB43-3D44-8C230FDBA067}"/>
              </a:ext>
            </a:extLst>
          </p:cNvPr>
          <p:cNvPicPr>
            <a:picLocks noChangeAspect="1"/>
          </p:cNvPicPr>
          <p:nvPr/>
        </p:nvPicPr>
        <p:blipFill>
          <a:blip r:embed="rId2">
            <a:alphaModFix amt="55000"/>
          </a:blip>
          <a:srcRect t="11463" b="4267"/>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C8B60DF5-3F17-BE9A-E467-6F759D2A6F92}"/>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dirty="0">
                <a:solidFill>
                  <a:srgbClr val="FFFFFF"/>
                </a:solidFill>
              </a:rPr>
              <a:t> </a:t>
            </a:r>
            <a:r>
              <a:rPr lang="en-US" sz="4400">
                <a:solidFill>
                  <a:srgbClr val="FFFFFF"/>
                </a:solidFill>
              </a:rPr>
              <a:t>Thank You</a:t>
            </a:r>
            <a:endParaRPr lang="en-US" sz="4400" dirty="0">
              <a:solidFill>
                <a:srgbClr val="FFFFFF"/>
              </a:solidFill>
            </a:endParaRPr>
          </a:p>
          <a:p>
            <a:pPr algn="l"/>
            <a:endParaRPr lang="en-US" sz="4400" dirty="0">
              <a:solidFill>
                <a:srgbClr val="FFFFFF"/>
              </a:solidFill>
            </a:endParaRPr>
          </a:p>
        </p:txBody>
      </p:sp>
      <p:sp>
        <p:nvSpPr>
          <p:cNvPr id="82" name="Arc 8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828D802-9E4B-9CA1-2495-621DCDE79160}"/>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indent="-228600" algn="l">
              <a:buFont typeface="Arial" panose="020B0604020202020204" pitchFamily="34" charset="0"/>
              <a:buChar char="•"/>
            </a:pPr>
            <a:endParaRPr lang="en-US">
              <a:solidFill>
                <a:srgbClr val="FFFFFF"/>
              </a:solidFill>
            </a:endParaRPr>
          </a:p>
          <a:p>
            <a:pPr marL="342900" indent="-228600" algn="l">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280670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Smart Topic Extraction and PYQ Analysis System for Academic Syllabus</vt:lpstr>
      <vt:lpstr>Area Overview</vt:lpstr>
      <vt:lpstr>Problem Statement</vt:lpstr>
      <vt:lpstr>Proposed Solution</vt:lpstr>
      <vt:lpstr>Approach &amp; Methodology</vt:lpstr>
      <vt:lpstr>Key Features</vt:lpstr>
      <vt:lpstr>Tech Stack Used</vt:lpstr>
      <vt:lpstr>Expected Outcomes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221</cp:revision>
  <dcterms:created xsi:type="dcterms:W3CDTF">2025-09-05T17:05:04Z</dcterms:created>
  <dcterms:modified xsi:type="dcterms:W3CDTF">2025-09-05T18:23:14Z</dcterms:modified>
</cp:coreProperties>
</file>