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6" r:id="rId9"/>
    <p:sldId id="267" r:id="rId10"/>
    <p:sldId id="268" r:id="rId11"/>
    <p:sldId id="269" r:id="rId12"/>
    <p:sldId id="261" r:id="rId13"/>
    <p:sldId id="262" r:id="rId14"/>
    <p:sldId id="263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van\Desktop\Project%20SQ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van\Downloads\Project_SQL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van\Downloads\Project_SQL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van\Downloads\Project_SQL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van\Downloads\Project_SQL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van\Downloads\Project_SQL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van\Downloads\Project_SQL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van\Downloads\Project_SQL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van\Desktop\Project%20SQL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van\Desktop\Project%20SQL.xlsx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van\Desktop\Project%20SQL.xlsx" TargetMode="External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van\Desktop\Project%20SQL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van\Desktop\Project%20SQL.xlsx" TargetMode="External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van\Desktop\Project%20SQL.xlsx" TargetMode="External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van\Desktop\Project%20SQL.xlsx" TargetMode="External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van\Desktop\Project%20SQL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van\Desktop\Project%20SQL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van\Desktop\Project%20SQL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van\Desktop\Project%20SQL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van\Desktop\Project%20SQL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van\Desktop\Project%20SQL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van\Downloads\Project_SQL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 SQL.xlsx]Sheet11!PivotTable7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b="1"/>
              <a:t>Athens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Sheet11!$B$3</c:f>
              <c:strCache>
                <c:ptCount val="1"/>
                <c:pt idx="0">
                  <c:v>Sum of number_of_instant_booking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Sheet11!$A$4:$A$6</c:f>
              <c:strCache>
                <c:ptCount val="2"/>
                <c:pt idx="0">
                  <c:v>0</c:v>
                </c:pt>
                <c:pt idx="1">
                  <c:v>1</c:v>
                </c:pt>
              </c:strCache>
            </c:strRef>
          </c:cat>
          <c:val>
            <c:numRef>
              <c:f>Sheet11!$B$4:$B$6</c:f>
              <c:numCache>
                <c:formatCode>General</c:formatCode>
                <c:ptCount val="2"/>
                <c:pt idx="0">
                  <c:v>5897</c:v>
                </c:pt>
                <c:pt idx="1">
                  <c:v>3775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602-436E-ACEE-58AD337D1114}"/>
            </c:ext>
          </c:extLst>
        </c:ser>
        <c:ser>
          <c:idx val="1"/>
          <c:order val="1"/>
          <c:tx>
            <c:strRef>
              <c:f>Sheet11!$C$3</c:f>
              <c:strCache>
                <c:ptCount val="1"/>
                <c:pt idx="0">
                  <c:v>Sum of overall_avg_rating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Sheet11!$A$4:$A$6</c:f>
              <c:strCache>
                <c:ptCount val="2"/>
                <c:pt idx="0">
                  <c:v>0</c:v>
                </c:pt>
                <c:pt idx="1">
                  <c:v>1</c:v>
                </c:pt>
              </c:strCache>
            </c:strRef>
          </c:cat>
          <c:val>
            <c:numRef>
              <c:f>Sheet11!$C$4:$C$6</c:f>
              <c:numCache>
                <c:formatCode>General</c:formatCode>
                <c:ptCount val="2"/>
                <c:pt idx="0">
                  <c:v>4.6100000000000003</c:v>
                </c:pt>
                <c:pt idx="1">
                  <c:v>4.87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602-436E-ACEE-58AD337D1114}"/>
            </c:ext>
          </c:extLst>
        </c:ser>
        <c:ser>
          <c:idx val="2"/>
          <c:order val="2"/>
          <c:tx>
            <c:strRef>
              <c:f>Sheet11!$D$3</c:f>
              <c:strCache>
                <c:ptCount val="1"/>
                <c:pt idx="0">
                  <c:v>Sum of avg_of_Resp_rate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Sheet11!$A$4:$A$6</c:f>
              <c:strCache>
                <c:ptCount val="2"/>
                <c:pt idx="0">
                  <c:v>0</c:v>
                </c:pt>
                <c:pt idx="1">
                  <c:v>1</c:v>
                </c:pt>
              </c:strCache>
            </c:strRef>
          </c:cat>
          <c:val>
            <c:numRef>
              <c:f>Sheet11!$D$4:$D$6</c:f>
              <c:numCache>
                <c:formatCode>General</c:formatCode>
                <c:ptCount val="2"/>
                <c:pt idx="0">
                  <c:v>89.91</c:v>
                </c:pt>
                <c:pt idx="1">
                  <c:v>99.28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602-436E-ACEE-58AD337D1114}"/>
            </c:ext>
          </c:extLst>
        </c:ser>
        <c:ser>
          <c:idx val="3"/>
          <c:order val="3"/>
          <c:tx>
            <c:strRef>
              <c:f>Sheet11!$E$3</c:f>
              <c:strCache>
                <c:ptCount val="1"/>
                <c:pt idx="0">
                  <c:v>Sum of Number_of_verified_profile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Sheet11!$A$4:$A$6</c:f>
              <c:strCache>
                <c:ptCount val="2"/>
                <c:pt idx="0">
                  <c:v>0</c:v>
                </c:pt>
                <c:pt idx="1">
                  <c:v>1</c:v>
                </c:pt>
              </c:strCache>
            </c:strRef>
          </c:cat>
          <c:val>
            <c:numRef>
              <c:f>Sheet11!$E$4:$E$6</c:f>
              <c:numCache>
                <c:formatCode>General</c:formatCode>
                <c:ptCount val="2"/>
                <c:pt idx="0">
                  <c:v>5897</c:v>
                </c:pt>
                <c:pt idx="1">
                  <c:v>3775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602-436E-ACEE-58AD337D111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250956960"/>
        <c:axId val="1250955712"/>
      </c:barChart>
      <c:catAx>
        <c:axId val="12509569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0955712"/>
        <c:crosses val="autoZero"/>
        <c:auto val="1"/>
        <c:lblAlgn val="ctr"/>
        <c:lblOffset val="100"/>
        <c:noMultiLvlLbl val="0"/>
      </c:catAx>
      <c:valAx>
        <c:axId val="12509557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09569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tx1"/>
                </a:solidFill>
              </a:rPr>
              <a:t>Avg Price against Availability of Listings-Non Super Host</a:t>
            </a:r>
          </a:p>
        </c:rich>
      </c:tx>
      <c:layout>
        <c:manualLayout>
          <c:xMode val="edge"/>
          <c:yMode val="edge"/>
          <c:x val="2.1218549435733619E-2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'e.Avg Price(NSH)'!$B$1</c:f>
              <c:strCache>
                <c:ptCount val="1"/>
                <c:pt idx="0">
                  <c:v>id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3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xVal>
            <c:numRef>
              <c:f>'e.Avg Price(NSH)'!$A$2:$A$20</c:f>
              <c:numCache>
                <c:formatCode>m/d/yyyy</c:formatCode>
                <c:ptCount val="19"/>
                <c:pt idx="0">
                  <c:v>44928</c:v>
                </c:pt>
                <c:pt idx="1">
                  <c:v>44932</c:v>
                </c:pt>
                <c:pt idx="2">
                  <c:v>44936</c:v>
                </c:pt>
                <c:pt idx="3">
                  <c:v>44939</c:v>
                </c:pt>
                <c:pt idx="4">
                  <c:v>44947</c:v>
                </c:pt>
                <c:pt idx="5">
                  <c:v>44948</c:v>
                </c:pt>
                <c:pt idx="6">
                  <c:v>44959</c:v>
                </c:pt>
                <c:pt idx="7">
                  <c:v>44960</c:v>
                </c:pt>
                <c:pt idx="8">
                  <c:v>44961</c:v>
                </c:pt>
                <c:pt idx="9">
                  <c:v>44966</c:v>
                </c:pt>
                <c:pt idx="10">
                  <c:v>44969</c:v>
                </c:pt>
                <c:pt idx="11">
                  <c:v>44971</c:v>
                </c:pt>
                <c:pt idx="12">
                  <c:v>44975</c:v>
                </c:pt>
                <c:pt idx="13">
                  <c:v>44979</c:v>
                </c:pt>
                <c:pt idx="14">
                  <c:v>44986</c:v>
                </c:pt>
                <c:pt idx="15">
                  <c:v>44986</c:v>
                </c:pt>
                <c:pt idx="16">
                  <c:v>44994</c:v>
                </c:pt>
                <c:pt idx="17">
                  <c:v>44995</c:v>
                </c:pt>
                <c:pt idx="18">
                  <c:v>45014</c:v>
                </c:pt>
              </c:numCache>
            </c:numRef>
          </c:xVal>
          <c:yVal>
            <c:numRef>
              <c:f>'e.Avg Price(NSH)'!$B$2:$B$20</c:f>
              <c:numCache>
                <c:formatCode>General</c:formatCode>
                <c:ptCount val="19"/>
                <c:pt idx="0">
                  <c:v>869514</c:v>
                </c:pt>
                <c:pt idx="1">
                  <c:v>19916</c:v>
                </c:pt>
                <c:pt idx="2">
                  <c:v>73286</c:v>
                </c:pt>
                <c:pt idx="3">
                  <c:v>810224</c:v>
                </c:pt>
                <c:pt idx="4">
                  <c:v>254337</c:v>
                </c:pt>
                <c:pt idx="5">
                  <c:v>818284</c:v>
                </c:pt>
                <c:pt idx="6">
                  <c:v>555474</c:v>
                </c:pt>
                <c:pt idx="7">
                  <c:v>733981</c:v>
                </c:pt>
                <c:pt idx="8">
                  <c:v>557301</c:v>
                </c:pt>
                <c:pt idx="9">
                  <c:v>1200456</c:v>
                </c:pt>
                <c:pt idx="10">
                  <c:v>1209220</c:v>
                </c:pt>
                <c:pt idx="11">
                  <c:v>986207</c:v>
                </c:pt>
                <c:pt idx="12">
                  <c:v>754071</c:v>
                </c:pt>
                <c:pt idx="13">
                  <c:v>406594</c:v>
                </c:pt>
                <c:pt idx="14">
                  <c:v>70437</c:v>
                </c:pt>
                <c:pt idx="15">
                  <c:v>636605</c:v>
                </c:pt>
                <c:pt idx="16">
                  <c:v>8374</c:v>
                </c:pt>
                <c:pt idx="17">
                  <c:v>74460</c:v>
                </c:pt>
                <c:pt idx="18">
                  <c:v>65699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4D7-4D98-A19D-C502AAD759B9}"/>
            </c:ext>
          </c:extLst>
        </c:ser>
        <c:ser>
          <c:idx val="1"/>
          <c:order val="1"/>
          <c:tx>
            <c:strRef>
              <c:f>'e.Avg Price(NSH)'!$C$1</c:f>
              <c:strCache>
                <c:ptCount val="1"/>
                <c:pt idx="0">
                  <c:v>listing_id</c:v>
                </c:pt>
              </c:strCache>
            </c:strRef>
          </c:tx>
          <c:spPr>
            <a:ln w="22225" cap="rnd">
              <a:solidFill>
                <a:schemeClr val="accent2"/>
              </a:solidFill>
            </a:ln>
            <a:effectLst>
              <a:glow rad="139700">
                <a:schemeClr val="accent2">
                  <a:satMod val="175000"/>
                  <a:alpha val="14000"/>
                </a:schemeClr>
              </a:glow>
            </a:effectLst>
          </c:spPr>
          <c:marker>
            <c:symbol val="circle"/>
            <c:size val="3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2">
                    <a:satMod val="175000"/>
                    <a:alpha val="25000"/>
                  </a:schemeClr>
                </a:glow>
              </a:effectLst>
            </c:spPr>
          </c:marker>
          <c:xVal>
            <c:numRef>
              <c:f>'e.Avg Price(NSH)'!$A$2:$A$20</c:f>
              <c:numCache>
                <c:formatCode>m/d/yyyy</c:formatCode>
                <c:ptCount val="19"/>
                <c:pt idx="0">
                  <c:v>44928</c:v>
                </c:pt>
                <c:pt idx="1">
                  <c:v>44932</c:v>
                </c:pt>
                <c:pt idx="2">
                  <c:v>44936</c:v>
                </c:pt>
                <c:pt idx="3">
                  <c:v>44939</c:v>
                </c:pt>
                <c:pt idx="4">
                  <c:v>44947</c:v>
                </c:pt>
                <c:pt idx="5">
                  <c:v>44948</c:v>
                </c:pt>
                <c:pt idx="6">
                  <c:v>44959</c:v>
                </c:pt>
                <c:pt idx="7">
                  <c:v>44960</c:v>
                </c:pt>
                <c:pt idx="8">
                  <c:v>44961</c:v>
                </c:pt>
                <c:pt idx="9">
                  <c:v>44966</c:v>
                </c:pt>
                <c:pt idx="10">
                  <c:v>44969</c:v>
                </c:pt>
                <c:pt idx="11">
                  <c:v>44971</c:v>
                </c:pt>
                <c:pt idx="12">
                  <c:v>44975</c:v>
                </c:pt>
                <c:pt idx="13">
                  <c:v>44979</c:v>
                </c:pt>
                <c:pt idx="14">
                  <c:v>44986</c:v>
                </c:pt>
                <c:pt idx="15">
                  <c:v>44986</c:v>
                </c:pt>
                <c:pt idx="16">
                  <c:v>44994</c:v>
                </c:pt>
                <c:pt idx="17">
                  <c:v>44995</c:v>
                </c:pt>
                <c:pt idx="18">
                  <c:v>45014</c:v>
                </c:pt>
              </c:numCache>
            </c:numRef>
          </c:xVal>
          <c:yVal>
            <c:numRef>
              <c:f>'e.Avg Price(NSH)'!$C$2:$C$20</c:f>
              <c:numCache>
                <c:formatCode>General</c:formatCode>
                <c:ptCount val="19"/>
                <c:pt idx="0">
                  <c:v>38067381</c:v>
                </c:pt>
                <c:pt idx="1">
                  <c:v>461386</c:v>
                </c:pt>
                <c:pt idx="2">
                  <c:v>3068198</c:v>
                </c:pt>
                <c:pt idx="3">
                  <c:v>36184209</c:v>
                </c:pt>
                <c:pt idx="4">
                  <c:v>14505465</c:v>
                </c:pt>
                <c:pt idx="5">
                  <c:v>36451867</c:v>
                </c:pt>
                <c:pt idx="6">
                  <c:v>27030333</c:v>
                </c:pt>
                <c:pt idx="7">
                  <c:v>34126347</c:v>
                </c:pt>
                <c:pt idx="8">
                  <c:v>27112358</c:v>
                </c:pt>
                <c:pt idx="9">
                  <c:v>48005353</c:v>
                </c:pt>
                <c:pt idx="10">
                  <c:v>48119786</c:v>
                </c:pt>
                <c:pt idx="11">
                  <c:v>42046619</c:v>
                </c:pt>
                <c:pt idx="12">
                  <c:v>34538696</c:v>
                </c:pt>
                <c:pt idx="13">
                  <c:v>21363777</c:v>
                </c:pt>
                <c:pt idx="14">
                  <c:v>2957522</c:v>
                </c:pt>
                <c:pt idx="15">
                  <c:v>29987830</c:v>
                </c:pt>
                <c:pt idx="16">
                  <c:v>49736</c:v>
                </c:pt>
                <c:pt idx="17">
                  <c:v>3102120</c:v>
                </c:pt>
                <c:pt idx="18">
                  <c:v>2658803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74D7-4D98-A19D-C502AAD759B9}"/>
            </c:ext>
          </c:extLst>
        </c:ser>
        <c:ser>
          <c:idx val="2"/>
          <c:order val="2"/>
          <c:tx>
            <c:strRef>
              <c:f>'e.Avg Price(NSH)'!$D$1</c:f>
              <c:strCache>
                <c:ptCount val="1"/>
                <c:pt idx="0">
                  <c:v>host_listings_count</c:v>
                </c:pt>
              </c:strCache>
            </c:strRef>
          </c:tx>
          <c:spPr>
            <a:ln w="22225" cap="rnd">
              <a:solidFill>
                <a:schemeClr val="accent3"/>
              </a:solidFill>
            </a:ln>
            <a:effectLst>
              <a:glow rad="139700">
                <a:schemeClr val="accent3">
                  <a:satMod val="175000"/>
                  <a:alpha val="14000"/>
                </a:schemeClr>
              </a:glow>
            </a:effectLst>
          </c:spPr>
          <c:marker>
            <c:symbol val="circle"/>
            <c:size val="3"/>
            <c:spPr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3">
                    <a:satMod val="175000"/>
                    <a:alpha val="25000"/>
                  </a:schemeClr>
                </a:glow>
              </a:effectLst>
            </c:spPr>
          </c:marker>
          <c:xVal>
            <c:numRef>
              <c:f>'e.Avg Price(NSH)'!$A$2:$A$20</c:f>
              <c:numCache>
                <c:formatCode>m/d/yyyy</c:formatCode>
                <c:ptCount val="19"/>
                <c:pt idx="0">
                  <c:v>44928</c:v>
                </c:pt>
                <c:pt idx="1">
                  <c:v>44932</c:v>
                </c:pt>
                <c:pt idx="2">
                  <c:v>44936</c:v>
                </c:pt>
                <c:pt idx="3">
                  <c:v>44939</c:v>
                </c:pt>
                <c:pt idx="4">
                  <c:v>44947</c:v>
                </c:pt>
                <c:pt idx="5">
                  <c:v>44948</c:v>
                </c:pt>
                <c:pt idx="6">
                  <c:v>44959</c:v>
                </c:pt>
                <c:pt idx="7">
                  <c:v>44960</c:v>
                </c:pt>
                <c:pt idx="8">
                  <c:v>44961</c:v>
                </c:pt>
                <c:pt idx="9">
                  <c:v>44966</c:v>
                </c:pt>
                <c:pt idx="10">
                  <c:v>44969</c:v>
                </c:pt>
                <c:pt idx="11">
                  <c:v>44971</c:v>
                </c:pt>
                <c:pt idx="12">
                  <c:v>44975</c:v>
                </c:pt>
                <c:pt idx="13">
                  <c:v>44979</c:v>
                </c:pt>
                <c:pt idx="14">
                  <c:v>44986</c:v>
                </c:pt>
                <c:pt idx="15">
                  <c:v>44986</c:v>
                </c:pt>
                <c:pt idx="16">
                  <c:v>44994</c:v>
                </c:pt>
                <c:pt idx="17">
                  <c:v>44995</c:v>
                </c:pt>
                <c:pt idx="18">
                  <c:v>45014</c:v>
                </c:pt>
              </c:numCache>
            </c:numRef>
          </c:xVal>
          <c:yVal>
            <c:numRef>
              <c:f>'e.Avg Price(NSH)'!$D$2:$D$20</c:f>
              <c:numCache>
                <c:formatCode>General</c:formatCode>
                <c:ptCount val="19"/>
                <c:pt idx="0">
                  <c:v>3</c:v>
                </c:pt>
                <c:pt idx="1">
                  <c:v>2</c:v>
                </c:pt>
                <c:pt idx="2">
                  <c:v>0</c:v>
                </c:pt>
                <c:pt idx="3">
                  <c:v>0</c:v>
                </c:pt>
                <c:pt idx="4">
                  <c:v>2</c:v>
                </c:pt>
                <c:pt idx="5">
                  <c:v>0</c:v>
                </c:pt>
                <c:pt idx="6">
                  <c:v>3</c:v>
                </c:pt>
                <c:pt idx="7">
                  <c:v>1</c:v>
                </c:pt>
                <c:pt idx="8">
                  <c:v>1</c:v>
                </c:pt>
                <c:pt idx="9">
                  <c:v>8</c:v>
                </c:pt>
                <c:pt idx="10">
                  <c:v>0</c:v>
                </c:pt>
                <c:pt idx="11">
                  <c:v>3</c:v>
                </c:pt>
                <c:pt idx="12">
                  <c:v>0</c:v>
                </c:pt>
                <c:pt idx="13">
                  <c:v>4</c:v>
                </c:pt>
                <c:pt idx="14">
                  <c:v>2</c:v>
                </c:pt>
                <c:pt idx="15">
                  <c:v>1</c:v>
                </c:pt>
                <c:pt idx="16">
                  <c:v>1</c:v>
                </c:pt>
                <c:pt idx="17">
                  <c:v>2</c:v>
                </c:pt>
                <c:pt idx="18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74D7-4D98-A19D-C502AAD759B9}"/>
            </c:ext>
          </c:extLst>
        </c:ser>
        <c:ser>
          <c:idx val="3"/>
          <c:order val="3"/>
          <c:tx>
            <c:strRef>
              <c:f>'e.Avg Price(NSH)'!$E$1</c:f>
              <c:strCache>
                <c:ptCount val="1"/>
                <c:pt idx="0">
                  <c:v>Average_Price</c:v>
                </c:pt>
              </c:strCache>
            </c:strRef>
          </c:tx>
          <c:spPr>
            <a:ln w="22225" cap="rnd">
              <a:solidFill>
                <a:schemeClr val="accent4"/>
              </a:solidFill>
            </a:ln>
            <a:effectLst>
              <a:glow rad="139700">
                <a:schemeClr val="accent4">
                  <a:satMod val="175000"/>
                  <a:alpha val="14000"/>
                </a:schemeClr>
              </a:glow>
            </a:effectLst>
          </c:spPr>
          <c:marker>
            <c:symbol val="circle"/>
            <c:size val="3"/>
            <c:spPr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4">
                    <a:satMod val="175000"/>
                    <a:alpha val="25000"/>
                  </a:schemeClr>
                </a:glow>
              </a:effectLst>
            </c:spPr>
          </c:marker>
          <c:xVal>
            <c:numRef>
              <c:f>'e.Avg Price(NSH)'!$A$2:$A$20</c:f>
              <c:numCache>
                <c:formatCode>m/d/yyyy</c:formatCode>
                <c:ptCount val="19"/>
                <c:pt idx="0">
                  <c:v>44928</c:v>
                </c:pt>
                <c:pt idx="1">
                  <c:v>44932</c:v>
                </c:pt>
                <c:pt idx="2">
                  <c:v>44936</c:v>
                </c:pt>
                <c:pt idx="3">
                  <c:v>44939</c:v>
                </c:pt>
                <c:pt idx="4">
                  <c:v>44947</c:v>
                </c:pt>
                <c:pt idx="5">
                  <c:v>44948</c:v>
                </c:pt>
                <c:pt idx="6">
                  <c:v>44959</c:v>
                </c:pt>
                <c:pt idx="7">
                  <c:v>44960</c:v>
                </c:pt>
                <c:pt idx="8">
                  <c:v>44961</c:v>
                </c:pt>
                <c:pt idx="9">
                  <c:v>44966</c:v>
                </c:pt>
                <c:pt idx="10">
                  <c:v>44969</c:v>
                </c:pt>
                <c:pt idx="11">
                  <c:v>44971</c:v>
                </c:pt>
                <c:pt idx="12">
                  <c:v>44975</c:v>
                </c:pt>
                <c:pt idx="13">
                  <c:v>44979</c:v>
                </c:pt>
                <c:pt idx="14">
                  <c:v>44986</c:v>
                </c:pt>
                <c:pt idx="15">
                  <c:v>44986</c:v>
                </c:pt>
                <c:pt idx="16">
                  <c:v>44994</c:v>
                </c:pt>
                <c:pt idx="17">
                  <c:v>44995</c:v>
                </c:pt>
                <c:pt idx="18">
                  <c:v>45014</c:v>
                </c:pt>
              </c:numCache>
            </c:numRef>
          </c:xVal>
          <c:yVal>
            <c:numRef>
              <c:f>'e.Avg Price(NSH)'!$E$2:$E$20</c:f>
              <c:numCache>
                <c:formatCode>General</c:formatCode>
                <c:ptCount val="19"/>
                <c:pt idx="0">
                  <c:v>150</c:v>
                </c:pt>
                <c:pt idx="1">
                  <c:v>103</c:v>
                </c:pt>
                <c:pt idx="2">
                  <c:v>119</c:v>
                </c:pt>
                <c:pt idx="3">
                  <c:v>200</c:v>
                </c:pt>
                <c:pt idx="4">
                  <c:v>129</c:v>
                </c:pt>
                <c:pt idx="5">
                  <c:v>30</c:v>
                </c:pt>
                <c:pt idx="6">
                  <c:v>96</c:v>
                </c:pt>
                <c:pt idx="7">
                  <c:v>89</c:v>
                </c:pt>
                <c:pt idx="8">
                  <c:v>99</c:v>
                </c:pt>
                <c:pt idx="9">
                  <c:v>155</c:v>
                </c:pt>
                <c:pt idx="10">
                  <c:v>349</c:v>
                </c:pt>
                <c:pt idx="11">
                  <c:v>175</c:v>
                </c:pt>
                <c:pt idx="12">
                  <c:v>300</c:v>
                </c:pt>
                <c:pt idx="13">
                  <c:v>99</c:v>
                </c:pt>
                <c:pt idx="14">
                  <c:v>275</c:v>
                </c:pt>
                <c:pt idx="15">
                  <c:v>125</c:v>
                </c:pt>
                <c:pt idx="16">
                  <c:v>1950</c:v>
                </c:pt>
                <c:pt idx="17">
                  <c:v>97</c:v>
                </c:pt>
                <c:pt idx="18">
                  <c:v>102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74D7-4D98-A19D-C502AAD759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48312128"/>
        <c:axId val="648317536"/>
      </c:scatterChart>
      <c:valAx>
        <c:axId val="6483121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8317536"/>
        <c:crosses val="autoZero"/>
        <c:crossBetween val="midCat"/>
      </c:valAx>
      <c:valAx>
        <c:axId val="648317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831212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>
      <a:gsLst>
        <a:gs pos="0">
          <a:schemeClr val="accent1">
            <a:lumMod val="5000"/>
            <a:lumOff val="95000"/>
          </a:schemeClr>
        </a:gs>
        <a:gs pos="74000">
          <a:schemeClr val="accent1">
            <a:lumMod val="45000"/>
            <a:lumOff val="55000"/>
          </a:schemeClr>
        </a:gs>
        <a:gs pos="83000">
          <a:schemeClr val="accent1">
            <a:lumMod val="45000"/>
            <a:lumOff val="55000"/>
          </a:schemeClr>
        </a:gs>
        <a:gs pos="100000">
          <a:schemeClr val="accent1">
            <a:lumMod val="30000"/>
            <a:lumOff val="70000"/>
          </a:schemeClr>
        </a:gs>
      </a:gsLst>
      <a:lin ang="5400000" scaled="1"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[Project_SQL.xlsx]f.Property-Type(NSH)-Vancouver!PivotTable30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1"/>
              <a:t>Property Type-Non Super Host(Vancouver)</a:t>
            </a:r>
          </a:p>
        </c:rich>
      </c:tx>
      <c:layout>
        <c:manualLayout>
          <c:xMode val="edge"/>
          <c:yMode val="edge"/>
          <c:x val="6.1802821522309679E-4"/>
          <c:y val="0.9155459411710086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6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6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6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6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6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6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6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6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6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6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7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7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7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7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7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7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7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7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7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7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8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8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8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8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8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8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8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8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8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8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9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9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9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9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9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9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9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9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9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0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0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0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0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0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0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0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0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0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0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1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1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2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2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2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2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2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2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2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2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2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2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3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3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3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3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3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3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3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3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3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3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4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'f.Property-Type(NSH)-Vancouver'!$B$1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Pt>
            <c:idx val="0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5DE6-4C6B-8915-16D9B5ABF558}"/>
              </c:ext>
            </c:extLst>
          </c:dPt>
          <c:dPt>
            <c:idx val="1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5DE6-4C6B-8915-16D9B5ABF558}"/>
              </c:ext>
            </c:extLst>
          </c:dPt>
          <c:dPt>
            <c:idx val="2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5DE6-4C6B-8915-16D9B5ABF558}"/>
              </c:ext>
            </c:extLst>
          </c:dPt>
          <c:dPt>
            <c:idx val="3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7-5DE6-4C6B-8915-16D9B5ABF558}"/>
              </c:ext>
            </c:extLst>
          </c:dPt>
          <c:dPt>
            <c:idx val="4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5DE6-4C6B-8915-16D9B5ABF558}"/>
              </c:ext>
            </c:extLst>
          </c:dPt>
          <c:dPt>
            <c:idx val="5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B-5DE6-4C6B-8915-16D9B5ABF558}"/>
              </c:ext>
            </c:extLst>
          </c:dPt>
          <c:dPt>
            <c:idx val="6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D-5DE6-4C6B-8915-16D9B5ABF558}"/>
              </c:ext>
            </c:extLst>
          </c:dPt>
          <c:dPt>
            <c:idx val="7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F-5DE6-4C6B-8915-16D9B5ABF558}"/>
              </c:ext>
            </c:extLst>
          </c:dPt>
          <c:dPt>
            <c:idx val="8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1-5DE6-4C6B-8915-16D9B5ABF558}"/>
              </c:ext>
            </c:extLst>
          </c:dPt>
          <c:dPt>
            <c:idx val="9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3-5DE6-4C6B-8915-16D9B5ABF558}"/>
              </c:ext>
            </c:extLst>
          </c:dPt>
          <c:dPt>
            <c:idx val="10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5-5DE6-4C6B-8915-16D9B5ABF558}"/>
              </c:ext>
            </c:extLst>
          </c:dPt>
          <c:dPt>
            <c:idx val="11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7-5DE6-4C6B-8915-16D9B5ABF558}"/>
              </c:ext>
            </c:extLst>
          </c:dPt>
          <c:dPt>
            <c:idx val="12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9-5DE6-4C6B-8915-16D9B5ABF558}"/>
              </c:ext>
            </c:extLst>
          </c:dPt>
          <c:dPt>
            <c:idx val="13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B-5DE6-4C6B-8915-16D9B5ABF558}"/>
              </c:ext>
            </c:extLst>
          </c:dPt>
          <c:dPt>
            <c:idx val="14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D-5DE6-4C6B-8915-16D9B5ABF558}"/>
              </c:ext>
            </c:extLst>
          </c:dPt>
          <c:dPt>
            <c:idx val="15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F-5DE6-4C6B-8915-16D9B5ABF558}"/>
              </c:ext>
            </c:extLst>
          </c:dPt>
          <c:dPt>
            <c:idx val="16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21-5DE6-4C6B-8915-16D9B5ABF558}"/>
              </c:ext>
            </c:extLst>
          </c:dPt>
          <c:dPt>
            <c:idx val="17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23-5DE6-4C6B-8915-16D9B5ABF558}"/>
              </c:ext>
            </c:extLst>
          </c:dPt>
          <c:dPt>
            <c:idx val="18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25-5DE6-4C6B-8915-16D9B5ABF558}"/>
              </c:ext>
            </c:extLst>
          </c:dPt>
          <c:dPt>
            <c:idx val="19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27-5DE6-4C6B-8915-16D9B5ABF558}"/>
              </c:ext>
            </c:extLst>
          </c:dPt>
          <c:dPt>
            <c:idx val="20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29-5DE6-4C6B-8915-16D9B5ABF558}"/>
              </c:ext>
            </c:extLst>
          </c:dPt>
          <c:dPt>
            <c:idx val="21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2B-5DE6-4C6B-8915-16D9B5ABF558}"/>
              </c:ext>
            </c:extLst>
          </c:dPt>
          <c:dPt>
            <c:idx val="22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2D-5DE6-4C6B-8915-16D9B5ABF558}"/>
              </c:ext>
            </c:extLst>
          </c:dPt>
          <c:dPt>
            <c:idx val="23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2F-5DE6-4C6B-8915-16D9B5ABF558}"/>
              </c:ext>
            </c:extLst>
          </c:dPt>
          <c:dPt>
            <c:idx val="24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31-5DE6-4C6B-8915-16D9B5ABF558}"/>
              </c:ext>
            </c:extLst>
          </c:dPt>
          <c:dPt>
            <c:idx val="25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33-5DE6-4C6B-8915-16D9B5ABF558}"/>
              </c:ext>
            </c:extLst>
          </c:dPt>
          <c:dPt>
            <c:idx val="26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35-5DE6-4C6B-8915-16D9B5ABF558}"/>
              </c:ext>
            </c:extLst>
          </c:dPt>
          <c:dPt>
            <c:idx val="27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37-5DE6-4C6B-8915-16D9B5ABF558}"/>
              </c:ext>
            </c:extLst>
          </c:dPt>
          <c:dPt>
            <c:idx val="28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39-5DE6-4C6B-8915-16D9B5ABF558}"/>
              </c:ext>
            </c:extLst>
          </c:dPt>
          <c:dPt>
            <c:idx val="29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3B-5DE6-4C6B-8915-16D9B5ABF558}"/>
              </c:ext>
            </c:extLst>
          </c:dPt>
          <c:dPt>
            <c:idx val="30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3D-5DE6-4C6B-8915-16D9B5ABF558}"/>
              </c:ext>
            </c:extLst>
          </c:dPt>
          <c:dPt>
            <c:idx val="31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3F-5DE6-4C6B-8915-16D9B5ABF558}"/>
              </c:ext>
            </c:extLst>
          </c:dPt>
          <c:dPt>
            <c:idx val="32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41-5DE6-4C6B-8915-16D9B5ABF558}"/>
              </c:ext>
            </c:extLst>
          </c:dPt>
          <c:dPt>
            <c:idx val="33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43-5DE6-4C6B-8915-16D9B5ABF558}"/>
              </c:ext>
            </c:extLst>
          </c:dPt>
          <c:dPt>
            <c:idx val="34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45-5DE6-4C6B-8915-16D9B5ABF558}"/>
              </c:ext>
            </c:extLst>
          </c:dPt>
          <c:dPt>
            <c:idx val="35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47-5DE6-4C6B-8915-16D9B5ABF558}"/>
              </c:ext>
            </c:extLst>
          </c:dPt>
          <c:dPt>
            <c:idx val="36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49-5DE6-4C6B-8915-16D9B5ABF558}"/>
              </c:ext>
            </c:extLst>
          </c:dPt>
          <c:dPt>
            <c:idx val="37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4B-5DE6-4C6B-8915-16D9B5ABF558}"/>
              </c:ext>
            </c:extLst>
          </c:dPt>
          <c:dPt>
            <c:idx val="38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4D-5DE6-4C6B-8915-16D9B5ABF558}"/>
              </c:ext>
            </c:extLst>
          </c:dPt>
          <c:dPt>
            <c:idx val="39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4F-5DE6-4C6B-8915-16D9B5ABF558}"/>
              </c:ext>
            </c:extLst>
          </c:dPt>
          <c:dPt>
            <c:idx val="40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51-5DE6-4C6B-8915-16D9B5ABF558}"/>
              </c:ext>
            </c:extLst>
          </c:dPt>
          <c:dPt>
            <c:idx val="41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53-5DE6-4C6B-8915-16D9B5ABF558}"/>
              </c:ext>
            </c:extLst>
          </c:dPt>
          <c:dPt>
            <c:idx val="42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55-5DE6-4C6B-8915-16D9B5ABF558}"/>
              </c:ext>
            </c:extLst>
          </c:dPt>
          <c:dPt>
            <c:idx val="43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57-5DE6-4C6B-8915-16D9B5ABF558}"/>
              </c:ext>
            </c:extLst>
          </c:dPt>
          <c:dPt>
            <c:idx val="44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59-5DE6-4C6B-8915-16D9B5ABF558}"/>
              </c:ext>
            </c:extLst>
          </c:dPt>
          <c:dPt>
            <c:idx val="45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5B-5DE6-4C6B-8915-16D9B5ABF55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'f.Property-Type(NSH)-Vancouver'!$A$2:$A$47</c:f>
              <c:strCache>
                <c:ptCount val="46"/>
                <c:pt idx="0">
                  <c:v>Boat</c:v>
                </c:pt>
                <c:pt idx="1">
                  <c:v>Camper/RV</c:v>
                </c:pt>
                <c:pt idx="2">
                  <c:v>Entire bungalow</c:v>
                </c:pt>
                <c:pt idx="3">
                  <c:v>Entire cabin</c:v>
                </c:pt>
                <c:pt idx="4">
                  <c:v>Entire condo</c:v>
                </c:pt>
                <c:pt idx="5">
                  <c:v>Entire condominium (condo)</c:v>
                </c:pt>
                <c:pt idx="6">
                  <c:v>Entire cottage</c:v>
                </c:pt>
                <c:pt idx="7">
                  <c:v>Entire guest suite</c:v>
                </c:pt>
                <c:pt idx="8">
                  <c:v>Entire guesthouse</c:v>
                </c:pt>
                <c:pt idx="9">
                  <c:v>Entire home</c:v>
                </c:pt>
                <c:pt idx="10">
                  <c:v>Entire loft</c:v>
                </c:pt>
                <c:pt idx="11">
                  <c:v>Entire place</c:v>
                </c:pt>
                <c:pt idx="12">
                  <c:v>Entire rental unit</c:v>
                </c:pt>
                <c:pt idx="13">
                  <c:v>Entire residential home</c:v>
                </c:pt>
                <c:pt idx="14">
                  <c:v>Entire serviced apartment</c:v>
                </c:pt>
                <c:pt idx="15">
                  <c:v>Entire townhouse</c:v>
                </c:pt>
                <c:pt idx="16">
                  <c:v>Entire vacation home</c:v>
                </c:pt>
                <c:pt idx="17">
                  <c:v>Entire villa</c:v>
                </c:pt>
                <c:pt idx="18">
                  <c:v>Floor</c:v>
                </c:pt>
                <c:pt idx="19">
                  <c:v>Houseboat</c:v>
                </c:pt>
                <c:pt idx="20">
                  <c:v>Private room in bed and breakfast</c:v>
                </c:pt>
                <c:pt idx="21">
                  <c:v>Private room in boat</c:v>
                </c:pt>
                <c:pt idx="22">
                  <c:v>Private room in bungalow</c:v>
                </c:pt>
                <c:pt idx="23">
                  <c:v>Private room in camper/rv</c:v>
                </c:pt>
                <c:pt idx="24">
                  <c:v>Private room in casa particular</c:v>
                </c:pt>
                <c:pt idx="25">
                  <c:v>Private room in condo</c:v>
                </c:pt>
                <c:pt idx="26">
                  <c:v>Private room in condominium (condo)</c:v>
                </c:pt>
                <c:pt idx="27">
                  <c:v>Private room in earth house</c:v>
                </c:pt>
                <c:pt idx="28">
                  <c:v>Private room in guest suite</c:v>
                </c:pt>
                <c:pt idx="29">
                  <c:v>Private room in guesthouse</c:v>
                </c:pt>
                <c:pt idx="30">
                  <c:v>Private room in home</c:v>
                </c:pt>
                <c:pt idx="31">
                  <c:v>Private room in hostel</c:v>
                </c:pt>
                <c:pt idx="32">
                  <c:v>Private room in loft</c:v>
                </c:pt>
                <c:pt idx="33">
                  <c:v>Private room in rental unit</c:v>
                </c:pt>
                <c:pt idx="34">
                  <c:v>Private room in residential home</c:v>
                </c:pt>
                <c:pt idx="35">
                  <c:v>Private room in serviced apartment</c:v>
                </c:pt>
                <c:pt idx="36">
                  <c:v>Private room in tiny house</c:v>
                </c:pt>
                <c:pt idx="37">
                  <c:v>Private room in townhouse</c:v>
                </c:pt>
                <c:pt idx="38">
                  <c:v>Private room in villa</c:v>
                </c:pt>
                <c:pt idx="39">
                  <c:v>Room in aparthotel</c:v>
                </c:pt>
                <c:pt idx="40">
                  <c:v>Room in bed and breakfast</c:v>
                </c:pt>
                <c:pt idx="41">
                  <c:v>Room in hotel</c:v>
                </c:pt>
                <c:pt idx="42">
                  <c:v>Shared room in hostel</c:v>
                </c:pt>
                <c:pt idx="43">
                  <c:v>Shared room in rental unit</c:v>
                </c:pt>
                <c:pt idx="44">
                  <c:v>Tiny home</c:v>
                </c:pt>
                <c:pt idx="45">
                  <c:v>Tiny house</c:v>
                </c:pt>
              </c:strCache>
            </c:strRef>
          </c:cat>
          <c:val>
            <c:numRef>
              <c:f>'f.Property-Type(NSH)-Vancouver'!$B$2:$B$47</c:f>
              <c:numCache>
                <c:formatCode>General</c:formatCode>
                <c:ptCount val="46"/>
                <c:pt idx="0">
                  <c:v>62</c:v>
                </c:pt>
                <c:pt idx="1">
                  <c:v>4</c:v>
                </c:pt>
                <c:pt idx="2">
                  <c:v>21</c:v>
                </c:pt>
                <c:pt idx="3">
                  <c:v>19</c:v>
                </c:pt>
                <c:pt idx="4">
                  <c:v>393</c:v>
                </c:pt>
                <c:pt idx="5">
                  <c:v>1965</c:v>
                </c:pt>
                <c:pt idx="6">
                  <c:v>7</c:v>
                </c:pt>
                <c:pt idx="7">
                  <c:v>780</c:v>
                </c:pt>
                <c:pt idx="8">
                  <c:v>110</c:v>
                </c:pt>
                <c:pt idx="9">
                  <c:v>697</c:v>
                </c:pt>
                <c:pt idx="10">
                  <c:v>221</c:v>
                </c:pt>
                <c:pt idx="11">
                  <c:v>20</c:v>
                </c:pt>
                <c:pt idx="12">
                  <c:v>1909</c:v>
                </c:pt>
                <c:pt idx="13">
                  <c:v>1666</c:v>
                </c:pt>
                <c:pt idx="14">
                  <c:v>223</c:v>
                </c:pt>
                <c:pt idx="15">
                  <c:v>315</c:v>
                </c:pt>
                <c:pt idx="16">
                  <c:v>10</c:v>
                </c:pt>
                <c:pt idx="17">
                  <c:v>42</c:v>
                </c:pt>
                <c:pt idx="18">
                  <c:v>4</c:v>
                </c:pt>
                <c:pt idx="19">
                  <c:v>4</c:v>
                </c:pt>
                <c:pt idx="20">
                  <c:v>34</c:v>
                </c:pt>
                <c:pt idx="21">
                  <c:v>2</c:v>
                </c:pt>
                <c:pt idx="22">
                  <c:v>12</c:v>
                </c:pt>
                <c:pt idx="23">
                  <c:v>2</c:v>
                </c:pt>
                <c:pt idx="24">
                  <c:v>6</c:v>
                </c:pt>
                <c:pt idx="25">
                  <c:v>26</c:v>
                </c:pt>
                <c:pt idx="26">
                  <c:v>48</c:v>
                </c:pt>
                <c:pt idx="27">
                  <c:v>1</c:v>
                </c:pt>
                <c:pt idx="28">
                  <c:v>38</c:v>
                </c:pt>
                <c:pt idx="29">
                  <c:v>8</c:v>
                </c:pt>
                <c:pt idx="30">
                  <c:v>183</c:v>
                </c:pt>
                <c:pt idx="31">
                  <c:v>8</c:v>
                </c:pt>
                <c:pt idx="32">
                  <c:v>2</c:v>
                </c:pt>
                <c:pt idx="33">
                  <c:v>141</c:v>
                </c:pt>
                <c:pt idx="34">
                  <c:v>499</c:v>
                </c:pt>
                <c:pt idx="35">
                  <c:v>1</c:v>
                </c:pt>
                <c:pt idx="36">
                  <c:v>2</c:v>
                </c:pt>
                <c:pt idx="37">
                  <c:v>15</c:v>
                </c:pt>
                <c:pt idx="38">
                  <c:v>47</c:v>
                </c:pt>
                <c:pt idx="39">
                  <c:v>4</c:v>
                </c:pt>
                <c:pt idx="40">
                  <c:v>11</c:v>
                </c:pt>
                <c:pt idx="41">
                  <c:v>4</c:v>
                </c:pt>
                <c:pt idx="42">
                  <c:v>5</c:v>
                </c:pt>
                <c:pt idx="43">
                  <c:v>7</c:v>
                </c:pt>
                <c:pt idx="44">
                  <c:v>4</c:v>
                </c:pt>
                <c:pt idx="45">
                  <c:v>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5C-5DE6-4C6B-8915-16D9B5ABF5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82014607"/>
        <c:axId val="882015023"/>
      </c:lineChart>
      <c:catAx>
        <c:axId val="882014607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2015023"/>
        <c:crosses val="autoZero"/>
        <c:auto val="1"/>
        <c:lblAlgn val="ctr"/>
        <c:lblOffset val="100"/>
        <c:noMultiLvlLbl val="0"/>
      </c:catAx>
      <c:valAx>
        <c:axId val="8820150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201460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[Project_SQL.xlsx]f.Property-Type(SH)-Vancouver!PivotTable43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1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US" sz="1400" b="1" i="0" baseline="0" dirty="0">
                <a:effectLst/>
              </a:rPr>
              <a:t>Property Type-Super Host (Vancouver)</a:t>
            </a:r>
            <a:endParaRPr lang="en-US" sz="1400" b="1" dirty="0">
              <a:effectLst/>
            </a:endParaRPr>
          </a:p>
        </c:rich>
      </c:tx>
      <c:layout>
        <c:manualLayout>
          <c:xMode val="edge"/>
          <c:yMode val="edge"/>
          <c:x val="9.4078911915921257E-3"/>
          <c:y val="3.792850177777320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1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6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6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6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6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6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6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6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6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6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6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7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7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7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7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7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7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7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7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7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7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8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8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8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8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8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8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8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8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8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9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9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9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9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9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9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9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9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9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9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0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0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0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0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0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0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0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0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0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0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1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1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2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2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2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'f.Property-Type(SH)-Vancouver'!$B$1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Pt>
            <c:idx val="0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5FA0-4896-83A4-8BC2E7EDD4B0}"/>
              </c:ext>
            </c:extLst>
          </c:dPt>
          <c:dPt>
            <c:idx val="1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5FA0-4896-83A4-8BC2E7EDD4B0}"/>
              </c:ext>
            </c:extLst>
          </c:dPt>
          <c:dPt>
            <c:idx val="2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5FA0-4896-83A4-8BC2E7EDD4B0}"/>
              </c:ext>
            </c:extLst>
          </c:dPt>
          <c:dPt>
            <c:idx val="3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7-5FA0-4896-83A4-8BC2E7EDD4B0}"/>
              </c:ext>
            </c:extLst>
          </c:dPt>
          <c:dPt>
            <c:idx val="4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5FA0-4896-83A4-8BC2E7EDD4B0}"/>
              </c:ext>
            </c:extLst>
          </c:dPt>
          <c:dPt>
            <c:idx val="5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B-5FA0-4896-83A4-8BC2E7EDD4B0}"/>
              </c:ext>
            </c:extLst>
          </c:dPt>
          <c:dPt>
            <c:idx val="6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D-5FA0-4896-83A4-8BC2E7EDD4B0}"/>
              </c:ext>
            </c:extLst>
          </c:dPt>
          <c:dPt>
            <c:idx val="7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F-5FA0-4896-83A4-8BC2E7EDD4B0}"/>
              </c:ext>
            </c:extLst>
          </c:dPt>
          <c:dPt>
            <c:idx val="8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1-5FA0-4896-83A4-8BC2E7EDD4B0}"/>
              </c:ext>
            </c:extLst>
          </c:dPt>
          <c:dPt>
            <c:idx val="9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3-5FA0-4896-83A4-8BC2E7EDD4B0}"/>
              </c:ext>
            </c:extLst>
          </c:dPt>
          <c:dPt>
            <c:idx val="10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5-5FA0-4896-83A4-8BC2E7EDD4B0}"/>
              </c:ext>
            </c:extLst>
          </c:dPt>
          <c:dPt>
            <c:idx val="11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7-5FA0-4896-83A4-8BC2E7EDD4B0}"/>
              </c:ext>
            </c:extLst>
          </c:dPt>
          <c:dPt>
            <c:idx val="12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9-5FA0-4896-83A4-8BC2E7EDD4B0}"/>
              </c:ext>
            </c:extLst>
          </c:dPt>
          <c:dPt>
            <c:idx val="13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B-5FA0-4896-83A4-8BC2E7EDD4B0}"/>
              </c:ext>
            </c:extLst>
          </c:dPt>
          <c:dPt>
            <c:idx val="14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D-5FA0-4896-83A4-8BC2E7EDD4B0}"/>
              </c:ext>
            </c:extLst>
          </c:dPt>
          <c:dPt>
            <c:idx val="15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F-5FA0-4896-83A4-8BC2E7EDD4B0}"/>
              </c:ext>
            </c:extLst>
          </c:dPt>
          <c:dPt>
            <c:idx val="16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21-5FA0-4896-83A4-8BC2E7EDD4B0}"/>
              </c:ext>
            </c:extLst>
          </c:dPt>
          <c:dPt>
            <c:idx val="17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23-5FA0-4896-83A4-8BC2E7EDD4B0}"/>
              </c:ext>
            </c:extLst>
          </c:dPt>
          <c:dPt>
            <c:idx val="18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25-5FA0-4896-83A4-8BC2E7EDD4B0}"/>
              </c:ext>
            </c:extLst>
          </c:dPt>
          <c:dPt>
            <c:idx val="19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27-5FA0-4896-83A4-8BC2E7EDD4B0}"/>
              </c:ext>
            </c:extLst>
          </c:dPt>
          <c:dPt>
            <c:idx val="20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29-5FA0-4896-83A4-8BC2E7EDD4B0}"/>
              </c:ext>
            </c:extLst>
          </c:dPt>
          <c:dPt>
            <c:idx val="21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2B-5FA0-4896-83A4-8BC2E7EDD4B0}"/>
              </c:ext>
            </c:extLst>
          </c:dPt>
          <c:dPt>
            <c:idx val="22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2D-5FA0-4896-83A4-8BC2E7EDD4B0}"/>
              </c:ext>
            </c:extLst>
          </c:dPt>
          <c:dPt>
            <c:idx val="23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2F-5FA0-4896-83A4-8BC2E7EDD4B0}"/>
              </c:ext>
            </c:extLst>
          </c:dPt>
          <c:dPt>
            <c:idx val="24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31-5FA0-4896-83A4-8BC2E7EDD4B0}"/>
              </c:ext>
            </c:extLst>
          </c:dPt>
          <c:dPt>
            <c:idx val="25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33-5FA0-4896-83A4-8BC2E7EDD4B0}"/>
              </c:ext>
            </c:extLst>
          </c:dPt>
          <c:dPt>
            <c:idx val="26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35-5FA0-4896-83A4-8BC2E7EDD4B0}"/>
              </c:ext>
            </c:extLst>
          </c:dPt>
          <c:dPt>
            <c:idx val="27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37-5FA0-4896-83A4-8BC2E7EDD4B0}"/>
              </c:ext>
            </c:extLst>
          </c:dPt>
          <c:dPt>
            <c:idx val="28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39-5FA0-4896-83A4-8BC2E7EDD4B0}"/>
              </c:ext>
            </c:extLst>
          </c:dPt>
          <c:dPt>
            <c:idx val="29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3B-5FA0-4896-83A4-8BC2E7EDD4B0}"/>
              </c:ext>
            </c:extLst>
          </c:dPt>
          <c:dPt>
            <c:idx val="30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3D-5FA0-4896-83A4-8BC2E7EDD4B0}"/>
              </c:ext>
            </c:extLst>
          </c:dPt>
          <c:dPt>
            <c:idx val="31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3F-5FA0-4896-83A4-8BC2E7EDD4B0}"/>
              </c:ext>
            </c:extLst>
          </c:dPt>
          <c:dPt>
            <c:idx val="32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41-5FA0-4896-83A4-8BC2E7EDD4B0}"/>
              </c:ext>
            </c:extLst>
          </c:dPt>
          <c:dPt>
            <c:idx val="33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43-5FA0-4896-83A4-8BC2E7EDD4B0}"/>
              </c:ext>
            </c:extLst>
          </c:dPt>
          <c:dPt>
            <c:idx val="34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45-5FA0-4896-83A4-8BC2E7EDD4B0}"/>
              </c:ext>
            </c:extLst>
          </c:dPt>
          <c:dPt>
            <c:idx val="35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47-5FA0-4896-83A4-8BC2E7EDD4B0}"/>
              </c:ext>
            </c:extLst>
          </c:dPt>
          <c:dPt>
            <c:idx val="36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49-5FA0-4896-83A4-8BC2E7EDD4B0}"/>
              </c:ext>
            </c:extLst>
          </c:dPt>
          <c:dPt>
            <c:idx val="37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4B-5FA0-4896-83A4-8BC2E7EDD4B0}"/>
              </c:ext>
            </c:extLst>
          </c:dPt>
          <c:dPt>
            <c:idx val="38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4D-5FA0-4896-83A4-8BC2E7EDD4B0}"/>
              </c:ext>
            </c:extLst>
          </c:dPt>
          <c:dPt>
            <c:idx val="39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4F-5FA0-4896-83A4-8BC2E7EDD4B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'f.Property-Type(SH)-Vancouver'!$A$2:$A$41</c:f>
              <c:strCache>
                <c:ptCount val="40"/>
                <c:pt idx="0">
                  <c:v>Boat</c:v>
                </c:pt>
                <c:pt idx="1">
                  <c:v>Camper/RV</c:v>
                </c:pt>
                <c:pt idx="2">
                  <c:v>Entire bungalow</c:v>
                </c:pt>
                <c:pt idx="3">
                  <c:v>Entire condo</c:v>
                </c:pt>
                <c:pt idx="4">
                  <c:v>Entire condominium (condo)</c:v>
                </c:pt>
                <c:pt idx="5">
                  <c:v>Entire cottage</c:v>
                </c:pt>
                <c:pt idx="6">
                  <c:v>Entire guest suite</c:v>
                </c:pt>
                <c:pt idx="7">
                  <c:v>Entire guesthouse</c:v>
                </c:pt>
                <c:pt idx="8">
                  <c:v>Entire home</c:v>
                </c:pt>
                <c:pt idx="9">
                  <c:v>Entire loft</c:v>
                </c:pt>
                <c:pt idx="10">
                  <c:v>Entire place</c:v>
                </c:pt>
                <c:pt idx="11">
                  <c:v>Entire rental unit</c:v>
                </c:pt>
                <c:pt idx="12">
                  <c:v>Entire residential home</c:v>
                </c:pt>
                <c:pt idx="13">
                  <c:v>Entire serviced apartment</c:v>
                </c:pt>
                <c:pt idx="14">
                  <c:v>Entire timeshare</c:v>
                </c:pt>
                <c:pt idx="15">
                  <c:v>Entire townhouse</c:v>
                </c:pt>
                <c:pt idx="16">
                  <c:v>Entire villa</c:v>
                </c:pt>
                <c:pt idx="17">
                  <c:v>Houseboat</c:v>
                </c:pt>
                <c:pt idx="18">
                  <c:v>Private room in bed and breakfast</c:v>
                </c:pt>
                <c:pt idx="19">
                  <c:v>Private room in boat</c:v>
                </c:pt>
                <c:pt idx="20">
                  <c:v>Private room in bungalow</c:v>
                </c:pt>
                <c:pt idx="21">
                  <c:v>Private room in condo</c:v>
                </c:pt>
                <c:pt idx="22">
                  <c:v>Private room in condominium (condo)</c:v>
                </c:pt>
                <c:pt idx="23">
                  <c:v>Private room in guest suite</c:v>
                </c:pt>
                <c:pt idx="24">
                  <c:v>Private room in guesthouse</c:v>
                </c:pt>
                <c:pt idx="25">
                  <c:v>Private room in home</c:v>
                </c:pt>
                <c:pt idx="26">
                  <c:v>Private room in loft</c:v>
                </c:pt>
                <c:pt idx="27">
                  <c:v>Private room in rental unit</c:v>
                </c:pt>
                <c:pt idx="28">
                  <c:v>Private room in residential home</c:v>
                </c:pt>
                <c:pt idx="29">
                  <c:v>Private room in resort</c:v>
                </c:pt>
                <c:pt idx="30">
                  <c:v>Private room in serviced apartment</c:v>
                </c:pt>
                <c:pt idx="31">
                  <c:v>Private room in townhouse</c:v>
                </c:pt>
                <c:pt idx="32">
                  <c:v>Private room in villa</c:v>
                </c:pt>
                <c:pt idx="33">
                  <c:v>Room in aparthotel</c:v>
                </c:pt>
                <c:pt idx="34">
                  <c:v>Room in boutique hotel</c:v>
                </c:pt>
                <c:pt idx="35">
                  <c:v>Shared room in condominium (condo)</c:v>
                </c:pt>
                <c:pt idx="36">
                  <c:v>Shared room in loft</c:v>
                </c:pt>
                <c:pt idx="37">
                  <c:v>Shared room in rental unit</c:v>
                </c:pt>
                <c:pt idx="38">
                  <c:v>Shared room in residential home</c:v>
                </c:pt>
                <c:pt idx="39">
                  <c:v>Tiny house</c:v>
                </c:pt>
              </c:strCache>
            </c:strRef>
          </c:cat>
          <c:val>
            <c:numRef>
              <c:f>'f.Property-Type(SH)-Vancouver'!$B$2:$B$41</c:f>
              <c:numCache>
                <c:formatCode>General</c:formatCode>
                <c:ptCount val="40"/>
                <c:pt idx="0">
                  <c:v>3</c:v>
                </c:pt>
                <c:pt idx="1">
                  <c:v>2</c:v>
                </c:pt>
                <c:pt idx="2">
                  <c:v>17</c:v>
                </c:pt>
                <c:pt idx="3">
                  <c:v>248</c:v>
                </c:pt>
                <c:pt idx="4">
                  <c:v>1186</c:v>
                </c:pt>
                <c:pt idx="5">
                  <c:v>6</c:v>
                </c:pt>
                <c:pt idx="6">
                  <c:v>1107</c:v>
                </c:pt>
                <c:pt idx="7">
                  <c:v>89</c:v>
                </c:pt>
                <c:pt idx="8">
                  <c:v>273</c:v>
                </c:pt>
                <c:pt idx="9">
                  <c:v>173</c:v>
                </c:pt>
                <c:pt idx="10">
                  <c:v>2</c:v>
                </c:pt>
                <c:pt idx="11">
                  <c:v>1095</c:v>
                </c:pt>
                <c:pt idx="12">
                  <c:v>1044</c:v>
                </c:pt>
                <c:pt idx="13">
                  <c:v>12</c:v>
                </c:pt>
                <c:pt idx="14">
                  <c:v>8</c:v>
                </c:pt>
                <c:pt idx="15">
                  <c:v>150</c:v>
                </c:pt>
                <c:pt idx="16">
                  <c:v>31</c:v>
                </c:pt>
                <c:pt idx="17">
                  <c:v>4</c:v>
                </c:pt>
                <c:pt idx="18">
                  <c:v>2</c:v>
                </c:pt>
                <c:pt idx="19">
                  <c:v>2</c:v>
                </c:pt>
                <c:pt idx="20">
                  <c:v>8</c:v>
                </c:pt>
                <c:pt idx="21">
                  <c:v>12</c:v>
                </c:pt>
                <c:pt idx="22">
                  <c:v>28</c:v>
                </c:pt>
                <c:pt idx="23">
                  <c:v>27</c:v>
                </c:pt>
                <c:pt idx="24">
                  <c:v>7</c:v>
                </c:pt>
                <c:pt idx="25">
                  <c:v>52</c:v>
                </c:pt>
                <c:pt idx="26">
                  <c:v>6</c:v>
                </c:pt>
                <c:pt idx="27">
                  <c:v>72</c:v>
                </c:pt>
                <c:pt idx="28">
                  <c:v>240</c:v>
                </c:pt>
                <c:pt idx="29">
                  <c:v>6</c:v>
                </c:pt>
                <c:pt idx="30">
                  <c:v>4</c:v>
                </c:pt>
                <c:pt idx="31">
                  <c:v>22</c:v>
                </c:pt>
                <c:pt idx="32">
                  <c:v>8</c:v>
                </c:pt>
                <c:pt idx="33">
                  <c:v>22</c:v>
                </c:pt>
                <c:pt idx="34">
                  <c:v>80</c:v>
                </c:pt>
                <c:pt idx="35">
                  <c:v>1</c:v>
                </c:pt>
                <c:pt idx="36">
                  <c:v>2</c:v>
                </c:pt>
                <c:pt idx="37">
                  <c:v>4</c:v>
                </c:pt>
                <c:pt idx="38">
                  <c:v>6</c:v>
                </c:pt>
                <c:pt idx="39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50-5FA0-4896-83A4-8BC2E7EDD4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82641071"/>
        <c:axId val="1182585327"/>
      </c:lineChart>
      <c:catAx>
        <c:axId val="1182641071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182585327"/>
        <c:crosses val="autoZero"/>
        <c:auto val="1"/>
        <c:lblAlgn val="ctr"/>
        <c:lblOffset val="100"/>
        <c:noMultiLvlLbl val="0"/>
      </c:catAx>
      <c:valAx>
        <c:axId val="11825853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8264107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[Project_SQL.xlsx]f.Property-Type(NSH)-Toronto!PivotTable44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1" i="0" baseline="0">
                <a:effectLst/>
              </a:rPr>
              <a:t>Property Type-Non Super Host(Toronto)</a:t>
            </a:r>
            <a:endParaRPr lang="en-US" sz="1200" b="1">
              <a:effectLst/>
            </a:endParaRPr>
          </a:p>
        </c:rich>
      </c:tx>
      <c:layout>
        <c:manualLayout>
          <c:xMode val="edge"/>
          <c:yMode val="edge"/>
          <c:x val="7.2539370078740127E-4"/>
          <c:y val="0.9161613045791956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6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6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6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6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6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6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6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6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6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7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7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7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7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7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7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7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7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7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7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8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8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8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8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8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8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8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8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8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8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9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9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9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9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9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9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9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9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9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9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0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0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0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0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0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0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0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0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0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0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1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1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2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2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2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2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2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2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2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2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2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2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3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3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3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3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3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3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3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3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3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4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4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4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4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4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4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4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4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4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4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5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5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5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5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5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5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5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5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5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5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6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6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6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6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6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6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6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6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6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6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7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7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7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7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7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7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7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7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7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7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8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8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8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8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8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8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8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8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8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8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9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9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9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9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9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9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9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9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9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9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0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'f.Property-Type(NSH)-Toronto'!$B$3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Pt>
            <c:idx val="0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1532-428A-850A-09B3D934B86A}"/>
              </c:ext>
            </c:extLst>
          </c:dPt>
          <c:dPt>
            <c:idx val="1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1532-428A-850A-09B3D934B86A}"/>
              </c:ext>
            </c:extLst>
          </c:dPt>
          <c:dPt>
            <c:idx val="2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1532-428A-850A-09B3D934B86A}"/>
              </c:ext>
            </c:extLst>
          </c:dPt>
          <c:dPt>
            <c:idx val="3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7-1532-428A-850A-09B3D934B86A}"/>
              </c:ext>
            </c:extLst>
          </c:dPt>
          <c:dPt>
            <c:idx val="4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1532-428A-850A-09B3D934B86A}"/>
              </c:ext>
            </c:extLst>
          </c:dPt>
          <c:dPt>
            <c:idx val="5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B-1532-428A-850A-09B3D934B86A}"/>
              </c:ext>
            </c:extLst>
          </c:dPt>
          <c:dPt>
            <c:idx val="6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D-1532-428A-850A-09B3D934B86A}"/>
              </c:ext>
            </c:extLst>
          </c:dPt>
          <c:dPt>
            <c:idx val="7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F-1532-428A-850A-09B3D934B86A}"/>
              </c:ext>
            </c:extLst>
          </c:dPt>
          <c:dPt>
            <c:idx val="8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1-1532-428A-850A-09B3D934B86A}"/>
              </c:ext>
            </c:extLst>
          </c:dPt>
          <c:dPt>
            <c:idx val="9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3-1532-428A-850A-09B3D934B86A}"/>
              </c:ext>
            </c:extLst>
          </c:dPt>
          <c:dPt>
            <c:idx val="10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5-1532-428A-850A-09B3D934B86A}"/>
              </c:ext>
            </c:extLst>
          </c:dPt>
          <c:dPt>
            <c:idx val="11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7-1532-428A-850A-09B3D934B86A}"/>
              </c:ext>
            </c:extLst>
          </c:dPt>
          <c:dPt>
            <c:idx val="12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9-1532-428A-850A-09B3D934B86A}"/>
              </c:ext>
            </c:extLst>
          </c:dPt>
          <c:dPt>
            <c:idx val="13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B-1532-428A-850A-09B3D934B86A}"/>
              </c:ext>
            </c:extLst>
          </c:dPt>
          <c:dPt>
            <c:idx val="14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D-1532-428A-850A-09B3D934B86A}"/>
              </c:ext>
            </c:extLst>
          </c:dPt>
          <c:dPt>
            <c:idx val="15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F-1532-428A-850A-09B3D934B86A}"/>
              </c:ext>
            </c:extLst>
          </c:dPt>
          <c:dPt>
            <c:idx val="16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21-1532-428A-850A-09B3D934B86A}"/>
              </c:ext>
            </c:extLst>
          </c:dPt>
          <c:dPt>
            <c:idx val="17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23-1532-428A-850A-09B3D934B86A}"/>
              </c:ext>
            </c:extLst>
          </c:dPt>
          <c:dPt>
            <c:idx val="18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25-1532-428A-850A-09B3D934B86A}"/>
              </c:ext>
            </c:extLst>
          </c:dPt>
          <c:dPt>
            <c:idx val="19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27-1532-428A-850A-09B3D934B86A}"/>
              </c:ext>
            </c:extLst>
          </c:dPt>
          <c:dPt>
            <c:idx val="20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29-1532-428A-850A-09B3D934B86A}"/>
              </c:ext>
            </c:extLst>
          </c:dPt>
          <c:dPt>
            <c:idx val="21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2B-1532-428A-850A-09B3D934B86A}"/>
              </c:ext>
            </c:extLst>
          </c:dPt>
          <c:dPt>
            <c:idx val="22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2D-1532-428A-850A-09B3D934B86A}"/>
              </c:ext>
            </c:extLst>
          </c:dPt>
          <c:dPt>
            <c:idx val="23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2F-1532-428A-850A-09B3D934B86A}"/>
              </c:ext>
            </c:extLst>
          </c:dPt>
          <c:dPt>
            <c:idx val="24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31-1532-428A-850A-09B3D934B86A}"/>
              </c:ext>
            </c:extLst>
          </c:dPt>
          <c:dPt>
            <c:idx val="25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33-1532-428A-850A-09B3D934B86A}"/>
              </c:ext>
            </c:extLst>
          </c:dPt>
          <c:dPt>
            <c:idx val="26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35-1532-428A-850A-09B3D934B86A}"/>
              </c:ext>
            </c:extLst>
          </c:dPt>
          <c:dPt>
            <c:idx val="27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37-1532-428A-850A-09B3D934B86A}"/>
              </c:ext>
            </c:extLst>
          </c:dPt>
          <c:dPt>
            <c:idx val="28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39-1532-428A-850A-09B3D934B86A}"/>
              </c:ext>
            </c:extLst>
          </c:dPt>
          <c:dPt>
            <c:idx val="29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3B-1532-428A-850A-09B3D934B86A}"/>
              </c:ext>
            </c:extLst>
          </c:dPt>
          <c:dPt>
            <c:idx val="30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3D-1532-428A-850A-09B3D934B86A}"/>
              </c:ext>
            </c:extLst>
          </c:dPt>
          <c:dPt>
            <c:idx val="31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3F-1532-428A-850A-09B3D934B86A}"/>
              </c:ext>
            </c:extLst>
          </c:dPt>
          <c:dPt>
            <c:idx val="32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41-1532-428A-850A-09B3D934B86A}"/>
              </c:ext>
            </c:extLst>
          </c:dPt>
          <c:dPt>
            <c:idx val="33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43-1532-428A-850A-09B3D934B86A}"/>
              </c:ext>
            </c:extLst>
          </c:dPt>
          <c:dPt>
            <c:idx val="34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45-1532-428A-850A-09B3D934B86A}"/>
              </c:ext>
            </c:extLst>
          </c:dPt>
          <c:dPt>
            <c:idx val="35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47-1532-428A-850A-09B3D934B86A}"/>
              </c:ext>
            </c:extLst>
          </c:dPt>
          <c:dPt>
            <c:idx val="36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49-1532-428A-850A-09B3D934B86A}"/>
              </c:ext>
            </c:extLst>
          </c:dPt>
          <c:dPt>
            <c:idx val="37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4B-1532-428A-850A-09B3D934B86A}"/>
              </c:ext>
            </c:extLst>
          </c:dPt>
          <c:dPt>
            <c:idx val="38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4D-1532-428A-850A-09B3D934B86A}"/>
              </c:ext>
            </c:extLst>
          </c:dPt>
          <c:dPt>
            <c:idx val="39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4F-1532-428A-850A-09B3D934B86A}"/>
              </c:ext>
            </c:extLst>
          </c:dPt>
          <c:dPt>
            <c:idx val="40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51-1532-428A-850A-09B3D934B86A}"/>
              </c:ext>
            </c:extLst>
          </c:dPt>
          <c:dPt>
            <c:idx val="41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53-1532-428A-850A-09B3D934B86A}"/>
              </c:ext>
            </c:extLst>
          </c:dPt>
          <c:dPt>
            <c:idx val="42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55-1532-428A-850A-09B3D934B86A}"/>
              </c:ext>
            </c:extLst>
          </c:dPt>
          <c:dPt>
            <c:idx val="43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57-1532-428A-850A-09B3D934B86A}"/>
              </c:ext>
            </c:extLst>
          </c:dPt>
          <c:dPt>
            <c:idx val="44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59-1532-428A-850A-09B3D934B86A}"/>
              </c:ext>
            </c:extLst>
          </c:dPt>
          <c:dPt>
            <c:idx val="45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5B-1532-428A-850A-09B3D934B86A}"/>
              </c:ext>
            </c:extLst>
          </c:dPt>
          <c:dPt>
            <c:idx val="46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5D-1532-428A-850A-09B3D934B86A}"/>
              </c:ext>
            </c:extLst>
          </c:dPt>
          <c:dPt>
            <c:idx val="47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5F-1532-428A-850A-09B3D934B86A}"/>
              </c:ext>
            </c:extLst>
          </c:dPt>
          <c:dPt>
            <c:idx val="48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61-1532-428A-850A-09B3D934B86A}"/>
              </c:ext>
            </c:extLst>
          </c:dPt>
          <c:dPt>
            <c:idx val="49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63-1532-428A-850A-09B3D934B86A}"/>
              </c:ext>
            </c:extLst>
          </c:dPt>
          <c:dPt>
            <c:idx val="50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65-1532-428A-850A-09B3D934B86A}"/>
              </c:ext>
            </c:extLst>
          </c:dPt>
          <c:dPt>
            <c:idx val="51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67-1532-428A-850A-09B3D934B86A}"/>
              </c:ext>
            </c:extLst>
          </c:dPt>
          <c:dPt>
            <c:idx val="52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69-1532-428A-850A-09B3D934B86A}"/>
              </c:ext>
            </c:extLst>
          </c:dPt>
          <c:dPt>
            <c:idx val="53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6B-1532-428A-850A-09B3D934B86A}"/>
              </c:ext>
            </c:extLst>
          </c:dPt>
          <c:dPt>
            <c:idx val="54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6D-1532-428A-850A-09B3D934B86A}"/>
              </c:ext>
            </c:extLst>
          </c:dPt>
          <c:dPt>
            <c:idx val="55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6F-1532-428A-850A-09B3D934B86A}"/>
              </c:ext>
            </c:extLst>
          </c:dPt>
          <c:dPt>
            <c:idx val="56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71-1532-428A-850A-09B3D934B86A}"/>
              </c:ext>
            </c:extLst>
          </c:dPt>
          <c:dPt>
            <c:idx val="57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73-1532-428A-850A-09B3D934B86A}"/>
              </c:ext>
            </c:extLst>
          </c:dPt>
          <c:dPt>
            <c:idx val="58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75-1532-428A-850A-09B3D934B86A}"/>
              </c:ext>
            </c:extLst>
          </c:dPt>
          <c:dPt>
            <c:idx val="59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77-1532-428A-850A-09B3D934B86A}"/>
              </c:ext>
            </c:extLst>
          </c:dPt>
          <c:dPt>
            <c:idx val="60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79-1532-428A-850A-09B3D934B86A}"/>
              </c:ext>
            </c:extLst>
          </c:dPt>
          <c:dPt>
            <c:idx val="61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7B-1532-428A-850A-09B3D934B86A}"/>
              </c:ext>
            </c:extLst>
          </c:dPt>
          <c:dPt>
            <c:idx val="62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7D-1532-428A-850A-09B3D934B86A}"/>
              </c:ext>
            </c:extLst>
          </c:dPt>
          <c:dPt>
            <c:idx val="63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7F-1532-428A-850A-09B3D934B86A}"/>
              </c:ext>
            </c:extLst>
          </c:dPt>
          <c:dPt>
            <c:idx val="64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81-1532-428A-850A-09B3D934B86A}"/>
              </c:ext>
            </c:extLst>
          </c:dPt>
          <c:dPt>
            <c:idx val="65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83-1532-428A-850A-09B3D934B86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'f.Property-Type(NSH)-Toronto'!$A$4:$A$70</c:f>
              <c:strCache>
                <c:ptCount val="66"/>
                <c:pt idx="0">
                  <c:v>Barn</c:v>
                </c:pt>
                <c:pt idx="1">
                  <c:v>Boat</c:v>
                </c:pt>
                <c:pt idx="2">
                  <c:v>Camper/RV</c:v>
                </c:pt>
                <c:pt idx="3">
                  <c:v>Earthen home</c:v>
                </c:pt>
                <c:pt idx="4">
                  <c:v>Entire bungalow</c:v>
                </c:pt>
                <c:pt idx="5">
                  <c:v>Entire condo</c:v>
                </c:pt>
                <c:pt idx="6">
                  <c:v>Entire condominium (condo)</c:v>
                </c:pt>
                <c:pt idx="7">
                  <c:v>Entire cottage</c:v>
                </c:pt>
                <c:pt idx="8">
                  <c:v>Entire guest suite</c:v>
                </c:pt>
                <c:pt idx="9">
                  <c:v>Entire guesthouse</c:v>
                </c:pt>
                <c:pt idx="10">
                  <c:v>Entire home</c:v>
                </c:pt>
                <c:pt idx="11">
                  <c:v>Entire home/apt</c:v>
                </c:pt>
                <c:pt idx="12">
                  <c:v>Entire loft</c:v>
                </c:pt>
                <c:pt idx="13">
                  <c:v>Entire place</c:v>
                </c:pt>
                <c:pt idx="14">
                  <c:v>Entire rental unit</c:v>
                </c:pt>
                <c:pt idx="15">
                  <c:v>Entire residential home</c:v>
                </c:pt>
                <c:pt idx="16">
                  <c:v>Entire serviced apartment</c:v>
                </c:pt>
                <c:pt idx="17">
                  <c:v>Entire townhouse</c:v>
                </c:pt>
                <c:pt idx="18">
                  <c:v>Entire vacation home</c:v>
                </c:pt>
                <c:pt idx="19">
                  <c:v>Entire villa</c:v>
                </c:pt>
                <c:pt idx="20">
                  <c:v>Floor</c:v>
                </c:pt>
                <c:pt idx="21">
                  <c:v>Houseboat</c:v>
                </c:pt>
                <c:pt idx="22">
                  <c:v>Private room</c:v>
                </c:pt>
                <c:pt idx="23">
                  <c:v>Private room in barn</c:v>
                </c:pt>
                <c:pt idx="24">
                  <c:v>Private room in bed and breakfast</c:v>
                </c:pt>
                <c:pt idx="25">
                  <c:v>Private room in bungalow</c:v>
                </c:pt>
                <c:pt idx="26">
                  <c:v>Private room in camper/rv</c:v>
                </c:pt>
                <c:pt idx="27">
                  <c:v>Private room in casa particular</c:v>
                </c:pt>
                <c:pt idx="28">
                  <c:v>Private room in castle</c:v>
                </c:pt>
                <c:pt idx="29">
                  <c:v>Private room in condo</c:v>
                </c:pt>
                <c:pt idx="30">
                  <c:v>Private room in condominium (condo)</c:v>
                </c:pt>
                <c:pt idx="31">
                  <c:v>Private room in cottage</c:v>
                </c:pt>
                <c:pt idx="32">
                  <c:v>Private room in earth house</c:v>
                </c:pt>
                <c:pt idx="33">
                  <c:v>Private room in floor</c:v>
                </c:pt>
                <c:pt idx="34">
                  <c:v>Private room in guest suite</c:v>
                </c:pt>
                <c:pt idx="35">
                  <c:v>Private room in guesthouse</c:v>
                </c:pt>
                <c:pt idx="36">
                  <c:v>Private room in home</c:v>
                </c:pt>
                <c:pt idx="37">
                  <c:v>Private room in loft</c:v>
                </c:pt>
                <c:pt idx="38">
                  <c:v>Private room in rental unit</c:v>
                </c:pt>
                <c:pt idx="39">
                  <c:v>Private room in residential home</c:v>
                </c:pt>
                <c:pt idx="40">
                  <c:v>Private room in serviced apartment</c:v>
                </c:pt>
                <c:pt idx="41">
                  <c:v>Private room in townhouse</c:v>
                </c:pt>
                <c:pt idx="42">
                  <c:v>Private room in vacation home</c:v>
                </c:pt>
                <c:pt idx="43">
                  <c:v>Private room in villa</c:v>
                </c:pt>
                <c:pt idx="44">
                  <c:v>Room in aparthotel</c:v>
                </c:pt>
                <c:pt idx="45">
                  <c:v>Room in bed and breakfast</c:v>
                </c:pt>
                <c:pt idx="46">
                  <c:v>Room in boutique hotel</c:v>
                </c:pt>
                <c:pt idx="47">
                  <c:v>Room in hostel</c:v>
                </c:pt>
                <c:pt idx="48">
                  <c:v>Room in hotel</c:v>
                </c:pt>
                <c:pt idx="49">
                  <c:v>Shared room in barn</c:v>
                </c:pt>
                <c:pt idx="50">
                  <c:v>Shared room in bed and breakfast</c:v>
                </c:pt>
                <c:pt idx="51">
                  <c:v>Shared room in boat</c:v>
                </c:pt>
                <c:pt idx="52">
                  <c:v>Shared room in bungalow</c:v>
                </c:pt>
                <c:pt idx="53">
                  <c:v>Shared room in condo</c:v>
                </c:pt>
                <c:pt idx="54">
                  <c:v>Shared room in condominium (condo)</c:v>
                </c:pt>
                <c:pt idx="55">
                  <c:v>Shared room in guesthouse</c:v>
                </c:pt>
                <c:pt idx="56">
                  <c:v>Shared room in home</c:v>
                </c:pt>
                <c:pt idx="57">
                  <c:v>Shared room in hostel</c:v>
                </c:pt>
                <c:pt idx="58">
                  <c:v>Shared room in hotel</c:v>
                </c:pt>
                <c:pt idx="59">
                  <c:v>Shared room in loft</c:v>
                </c:pt>
                <c:pt idx="60">
                  <c:v>Shared room in parking space</c:v>
                </c:pt>
                <c:pt idx="61">
                  <c:v>Shared room in rental unit</c:v>
                </c:pt>
                <c:pt idx="62">
                  <c:v>Shared room in residential home</c:v>
                </c:pt>
                <c:pt idx="63">
                  <c:v>Shared room in townhouse</c:v>
                </c:pt>
                <c:pt idx="64">
                  <c:v>Shared room in villa</c:v>
                </c:pt>
                <c:pt idx="65">
                  <c:v>Tiny house</c:v>
                </c:pt>
              </c:strCache>
            </c:strRef>
          </c:cat>
          <c:val>
            <c:numRef>
              <c:f>'f.Property-Type(NSH)-Toronto'!$B$4:$B$70</c:f>
              <c:numCache>
                <c:formatCode>General</c:formatCode>
                <c:ptCount val="66"/>
                <c:pt idx="0">
                  <c:v>4</c:v>
                </c:pt>
                <c:pt idx="1">
                  <c:v>25</c:v>
                </c:pt>
                <c:pt idx="2">
                  <c:v>6</c:v>
                </c:pt>
                <c:pt idx="3">
                  <c:v>2</c:v>
                </c:pt>
                <c:pt idx="4">
                  <c:v>515</c:v>
                </c:pt>
                <c:pt idx="5">
                  <c:v>3208</c:v>
                </c:pt>
                <c:pt idx="6">
                  <c:v>6990</c:v>
                </c:pt>
                <c:pt idx="7">
                  <c:v>20</c:v>
                </c:pt>
                <c:pt idx="8">
                  <c:v>1239</c:v>
                </c:pt>
                <c:pt idx="9">
                  <c:v>122</c:v>
                </c:pt>
                <c:pt idx="10">
                  <c:v>2379</c:v>
                </c:pt>
                <c:pt idx="11">
                  <c:v>8</c:v>
                </c:pt>
                <c:pt idx="12">
                  <c:v>557</c:v>
                </c:pt>
                <c:pt idx="13">
                  <c:v>24</c:v>
                </c:pt>
                <c:pt idx="14">
                  <c:v>6958</c:v>
                </c:pt>
                <c:pt idx="15">
                  <c:v>3674</c:v>
                </c:pt>
                <c:pt idx="16">
                  <c:v>135</c:v>
                </c:pt>
                <c:pt idx="17">
                  <c:v>1051</c:v>
                </c:pt>
                <c:pt idx="18">
                  <c:v>63</c:v>
                </c:pt>
                <c:pt idx="19">
                  <c:v>99</c:v>
                </c:pt>
                <c:pt idx="20">
                  <c:v>2</c:v>
                </c:pt>
                <c:pt idx="21">
                  <c:v>4</c:v>
                </c:pt>
                <c:pt idx="22">
                  <c:v>19</c:v>
                </c:pt>
                <c:pt idx="23">
                  <c:v>14</c:v>
                </c:pt>
                <c:pt idx="24">
                  <c:v>68</c:v>
                </c:pt>
                <c:pt idx="25">
                  <c:v>295</c:v>
                </c:pt>
                <c:pt idx="26">
                  <c:v>3</c:v>
                </c:pt>
                <c:pt idx="27">
                  <c:v>13</c:v>
                </c:pt>
                <c:pt idx="28">
                  <c:v>3</c:v>
                </c:pt>
                <c:pt idx="29">
                  <c:v>370</c:v>
                </c:pt>
                <c:pt idx="30">
                  <c:v>533</c:v>
                </c:pt>
                <c:pt idx="31">
                  <c:v>4</c:v>
                </c:pt>
                <c:pt idx="32">
                  <c:v>1</c:v>
                </c:pt>
                <c:pt idx="33">
                  <c:v>2</c:v>
                </c:pt>
                <c:pt idx="34">
                  <c:v>178</c:v>
                </c:pt>
                <c:pt idx="35">
                  <c:v>33</c:v>
                </c:pt>
                <c:pt idx="36">
                  <c:v>972</c:v>
                </c:pt>
                <c:pt idx="37">
                  <c:v>40</c:v>
                </c:pt>
                <c:pt idx="38">
                  <c:v>1356</c:v>
                </c:pt>
                <c:pt idx="39">
                  <c:v>2167</c:v>
                </c:pt>
                <c:pt idx="40">
                  <c:v>8</c:v>
                </c:pt>
                <c:pt idx="41">
                  <c:v>517</c:v>
                </c:pt>
                <c:pt idx="42">
                  <c:v>4</c:v>
                </c:pt>
                <c:pt idx="43">
                  <c:v>135</c:v>
                </c:pt>
                <c:pt idx="44">
                  <c:v>26</c:v>
                </c:pt>
                <c:pt idx="45">
                  <c:v>2</c:v>
                </c:pt>
                <c:pt idx="46">
                  <c:v>123</c:v>
                </c:pt>
                <c:pt idx="47">
                  <c:v>14</c:v>
                </c:pt>
                <c:pt idx="48">
                  <c:v>50</c:v>
                </c:pt>
                <c:pt idx="49">
                  <c:v>2</c:v>
                </c:pt>
                <c:pt idx="50">
                  <c:v>2</c:v>
                </c:pt>
                <c:pt idx="51">
                  <c:v>4</c:v>
                </c:pt>
                <c:pt idx="52">
                  <c:v>13</c:v>
                </c:pt>
                <c:pt idx="53">
                  <c:v>7</c:v>
                </c:pt>
                <c:pt idx="54">
                  <c:v>9</c:v>
                </c:pt>
                <c:pt idx="55">
                  <c:v>1</c:v>
                </c:pt>
                <c:pt idx="56">
                  <c:v>46</c:v>
                </c:pt>
                <c:pt idx="57">
                  <c:v>6</c:v>
                </c:pt>
                <c:pt idx="58">
                  <c:v>3</c:v>
                </c:pt>
                <c:pt idx="59">
                  <c:v>2</c:v>
                </c:pt>
                <c:pt idx="60">
                  <c:v>1</c:v>
                </c:pt>
                <c:pt idx="61">
                  <c:v>84</c:v>
                </c:pt>
                <c:pt idx="62">
                  <c:v>16</c:v>
                </c:pt>
                <c:pt idx="63">
                  <c:v>26</c:v>
                </c:pt>
                <c:pt idx="64">
                  <c:v>4</c:v>
                </c:pt>
                <c:pt idx="65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84-1532-428A-850A-09B3D934B86A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194713887"/>
        <c:axId val="1194717631"/>
      </c:lineChart>
      <c:catAx>
        <c:axId val="1194713887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t" anchorCtr="0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4717631"/>
        <c:crosses val="autoZero"/>
        <c:auto val="1"/>
        <c:lblAlgn val="ctr"/>
        <c:lblOffset val="100"/>
        <c:noMultiLvlLbl val="0"/>
      </c:catAx>
      <c:valAx>
        <c:axId val="1194717631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47138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[Project_SQL.xlsx]f.Property-Type(SH)-Toronto!PivotTable57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1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US" sz="1400" b="1" i="0" baseline="0" dirty="0">
                <a:effectLst/>
              </a:rPr>
              <a:t>Property Type-Super Host(Toronto)</a:t>
            </a:r>
            <a:endParaRPr lang="en-US" sz="1400" b="1" dirty="0">
              <a:effectLst/>
            </a:endParaRPr>
          </a:p>
        </c:rich>
      </c:tx>
      <c:layout>
        <c:manualLayout>
          <c:xMode val="edge"/>
          <c:yMode val="edge"/>
          <c:x val="9.3841763229378199E-3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1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'f.Property-Type(SH)-Toronto'!$B$3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 w="19050">
              <a:solidFill>
                <a:schemeClr val="lt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C98-4B9B-8167-B9602B48450B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C98-4B9B-8167-B9602B48450B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C98-4B9B-8167-B9602B48450B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C98-4B9B-8167-B9602B48450B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FC98-4B9B-8167-B9602B48450B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FC98-4B9B-8167-B9602B48450B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FC98-4B9B-8167-B9602B48450B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FC98-4B9B-8167-B9602B48450B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FC98-4B9B-8167-B9602B48450B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FC98-4B9B-8167-B9602B48450B}"/>
              </c:ext>
            </c:extLst>
          </c:dPt>
          <c:dPt>
            <c:idx val="10"/>
            <c:invertIfNegative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FC98-4B9B-8167-B9602B48450B}"/>
              </c:ext>
            </c:extLst>
          </c:dPt>
          <c:dPt>
            <c:idx val="11"/>
            <c:invertIfNegative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FC98-4B9B-8167-B9602B48450B}"/>
              </c:ext>
            </c:extLst>
          </c:dPt>
          <c:dPt>
            <c:idx val="12"/>
            <c:invertIfNegative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9-FC98-4B9B-8167-B9602B48450B}"/>
              </c:ext>
            </c:extLst>
          </c:dPt>
          <c:dPt>
            <c:idx val="13"/>
            <c:invertIfNegative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B-FC98-4B9B-8167-B9602B48450B}"/>
              </c:ext>
            </c:extLst>
          </c:dPt>
          <c:dPt>
            <c:idx val="14"/>
            <c:invertIfNegative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D-FC98-4B9B-8167-B9602B48450B}"/>
              </c:ext>
            </c:extLst>
          </c:dPt>
          <c:dPt>
            <c:idx val="15"/>
            <c:invertIfNegative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F-FC98-4B9B-8167-B9602B48450B}"/>
              </c:ext>
            </c:extLst>
          </c:dPt>
          <c:dPt>
            <c:idx val="16"/>
            <c:invertIfNegative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1-FC98-4B9B-8167-B9602B48450B}"/>
              </c:ext>
            </c:extLst>
          </c:dPt>
          <c:dPt>
            <c:idx val="17"/>
            <c:invertIfNegative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3-FC98-4B9B-8167-B9602B48450B}"/>
              </c:ext>
            </c:extLst>
          </c:dPt>
          <c:dPt>
            <c:idx val="18"/>
            <c:invertIfNegative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5-FC98-4B9B-8167-B9602B48450B}"/>
              </c:ext>
            </c:extLst>
          </c:dPt>
          <c:dPt>
            <c:idx val="19"/>
            <c:invertIfNegative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7-FC98-4B9B-8167-B9602B48450B}"/>
              </c:ext>
            </c:extLst>
          </c:dPt>
          <c:dPt>
            <c:idx val="20"/>
            <c:invertIfNegative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9-FC98-4B9B-8167-B9602B48450B}"/>
              </c:ext>
            </c:extLst>
          </c:dPt>
          <c:dPt>
            <c:idx val="21"/>
            <c:invertIfNegative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B-FC98-4B9B-8167-B9602B48450B}"/>
              </c:ext>
            </c:extLst>
          </c:dPt>
          <c:dPt>
            <c:idx val="22"/>
            <c:invertIfNegative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D-FC98-4B9B-8167-B9602B48450B}"/>
              </c:ext>
            </c:extLst>
          </c:dPt>
          <c:dPt>
            <c:idx val="23"/>
            <c:invertIfNegative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F-FC98-4B9B-8167-B9602B48450B}"/>
              </c:ext>
            </c:extLst>
          </c:dPt>
          <c:dPt>
            <c:idx val="24"/>
            <c:invertIfNegative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1-FC98-4B9B-8167-B9602B48450B}"/>
              </c:ext>
            </c:extLst>
          </c:dPt>
          <c:dPt>
            <c:idx val="25"/>
            <c:invertIfNegative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3-FC98-4B9B-8167-B9602B48450B}"/>
              </c:ext>
            </c:extLst>
          </c:dPt>
          <c:dPt>
            <c:idx val="26"/>
            <c:invertIfNegative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5-FC98-4B9B-8167-B9602B48450B}"/>
              </c:ext>
            </c:extLst>
          </c:dPt>
          <c:dPt>
            <c:idx val="27"/>
            <c:invertIfNegative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7-FC98-4B9B-8167-B9602B48450B}"/>
              </c:ext>
            </c:extLst>
          </c:dPt>
          <c:dPt>
            <c:idx val="28"/>
            <c:invertIfNegative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9-FC98-4B9B-8167-B9602B48450B}"/>
              </c:ext>
            </c:extLst>
          </c:dPt>
          <c:dPt>
            <c:idx val="29"/>
            <c:invertIfNegative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B-FC98-4B9B-8167-B9602B48450B}"/>
              </c:ext>
            </c:extLst>
          </c:dPt>
          <c:dPt>
            <c:idx val="30"/>
            <c:invertIfNegative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D-FC98-4B9B-8167-B9602B48450B}"/>
              </c:ext>
            </c:extLst>
          </c:dPt>
          <c:dPt>
            <c:idx val="31"/>
            <c:invertIfNegative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F-FC98-4B9B-8167-B9602B48450B}"/>
              </c:ext>
            </c:extLst>
          </c:dPt>
          <c:dPt>
            <c:idx val="32"/>
            <c:invertIfNegative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1-FC98-4B9B-8167-B9602B48450B}"/>
              </c:ext>
            </c:extLst>
          </c:dPt>
          <c:dPt>
            <c:idx val="33"/>
            <c:invertIfNegative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3-FC98-4B9B-8167-B9602B48450B}"/>
              </c:ext>
            </c:extLst>
          </c:dPt>
          <c:dPt>
            <c:idx val="34"/>
            <c:invertIfNegative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5-FC98-4B9B-8167-B9602B48450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'f.Property-Type(SH)-Toronto'!$A$4:$A$38</c:f>
              <c:strCache>
                <c:ptCount val="35"/>
                <c:pt idx="0">
                  <c:v>Casa particular</c:v>
                </c:pt>
                <c:pt idx="1">
                  <c:v>Entire bungalow</c:v>
                </c:pt>
                <c:pt idx="2">
                  <c:v>Entire condo</c:v>
                </c:pt>
                <c:pt idx="3">
                  <c:v>Entire condominium (condo)</c:v>
                </c:pt>
                <c:pt idx="4">
                  <c:v>Entire cottage</c:v>
                </c:pt>
                <c:pt idx="5">
                  <c:v>Entire guest suite</c:v>
                </c:pt>
                <c:pt idx="6">
                  <c:v>Entire guesthouse</c:v>
                </c:pt>
                <c:pt idx="7">
                  <c:v>Entire home</c:v>
                </c:pt>
                <c:pt idx="8">
                  <c:v>Entire loft</c:v>
                </c:pt>
                <c:pt idx="9">
                  <c:v>Entire place</c:v>
                </c:pt>
                <c:pt idx="10">
                  <c:v>Entire rental unit</c:v>
                </c:pt>
                <c:pt idx="11">
                  <c:v>Entire residential home</c:v>
                </c:pt>
                <c:pt idx="12">
                  <c:v>Entire serviced apartment</c:v>
                </c:pt>
                <c:pt idx="13">
                  <c:v>Entire townhouse</c:v>
                </c:pt>
                <c:pt idx="14">
                  <c:v>Entire villa</c:v>
                </c:pt>
                <c:pt idx="15">
                  <c:v>Private room</c:v>
                </c:pt>
                <c:pt idx="16">
                  <c:v>Private room in bed and breakfast</c:v>
                </c:pt>
                <c:pt idx="17">
                  <c:v>Private room in bungalow</c:v>
                </c:pt>
                <c:pt idx="18">
                  <c:v>Private room in condo</c:v>
                </c:pt>
                <c:pt idx="19">
                  <c:v>Private room in condominium (condo)</c:v>
                </c:pt>
                <c:pt idx="20">
                  <c:v>Private room in cottage</c:v>
                </c:pt>
                <c:pt idx="21">
                  <c:v>Private room in guest suite</c:v>
                </c:pt>
                <c:pt idx="22">
                  <c:v>Private room in guesthouse</c:v>
                </c:pt>
                <c:pt idx="23">
                  <c:v>Private room in home</c:v>
                </c:pt>
                <c:pt idx="24">
                  <c:v>Private room in loft</c:v>
                </c:pt>
                <c:pt idx="25">
                  <c:v>Private room in rental unit</c:v>
                </c:pt>
                <c:pt idx="26">
                  <c:v>Private room in residential home</c:v>
                </c:pt>
                <c:pt idx="27">
                  <c:v>Private room in tiny house</c:v>
                </c:pt>
                <c:pt idx="28">
                  <c:v>Private room in townhouse</c:v>
                </c:pt>
                <c:pt idx="29">
                  <c:v>Private room in villa</c:v>
                </c:pt>
                <c:pt idx="30">
                  <c:v>Room in aparthotel</c:v>
                </c:pt>
                <c:pt idx="31">
                  <c:v>Shared room in bungalow</c:v>
                </c:pt>
                <c:pt idx="32">
                  <c:v>Shared room in rental unit</c:v>
                </c:pt>
                <c:pt idx="33">
                  <c:v>Shared room in residential home</c:v>
                </c:pt>
                <c:pt idx="34">
                  <c:v>Tiny house</c:v>
                </c:pt>
              </c:strCache>
            </c:strRef>
          </c:cat>
          <c:val>
            <c:numRef>
              <c:f>'f.Property-Type(SH)-Toronto'!$B$4:$B$38</c:f>
              <c:numCache>
                <c:formatCode>General</c:formatCode>
                <c:ptCount val="35"/>
                <c:pt idx="0">
                  <c:v>4</c:v>
                </c:pt>
                <c:pt idx="1">
                  <c:v>341</c:v>
                </c:pt>
                <c:pt idx="2">
                  <c:v>671</c:v>
                </c:pt>
                <c:pt idx="3">
                  <c:v>2351</c:v>
                </c:pt>
                <c:pt idx="4">
                  <c:v>4</c:v>
                </c:pt>
                <c:pt idx="5">
                  <c:v>947</c:v>
                </c:pt>
                <c:pt idx="6">
                  <c:v>53</c:v>
                </c:pt>
                <c:pt idx="7">
                  <c:v>464</c:v>
                </c:pt>
                <c:pt idx="8">
                  <c:v>177</c:v>
                </c:pt>
                <c:pt idx="9">
                  <c:v>24</c:v>
                </c:pt>
                <c:pt idx="10">
                  <c:v>2775</c:v>
                </c:pt>
                <c:pt idx="11">
                  <c:v>2325</c:v>
                </c:pt>
                <c:pt idx="12">
                  <c:v>20</c:v>
                </c:pt>
                <c:pt idx="13">
                  <c:v>389</c:v>
                </c:pt>
                <c:pt idx="14">
                  <c:v>63</c:v>
                </c:pt>
                <c:pt idx="15">
                  <c:v>1</c:v>
                </c:pt>
                <c:pt idx="16">
                  <c:v>8</c:v>
                </c:pt>
                <c:pt idx="17">
                  <c:v>215</c:v>
                </c:pt>
                <c:pt idx="18">
                  <c:v>50</c:v>
                </c:pt>
                <c:pt idx="19">
                  <c:v>201</c:v>
                </c:pt>
                <c:pt idx="20">
                  <c:v>2</c:v>
                </c:pt>
                <c:pt idx="21">
                  <c:v>93</c:v>
                </c:pt>
                <c:pt idx="22">
                  <c:v>35</c:v>
                </c:pt>
                <c:pt idx="23">
                  <c:v>205</c:v>
                </c:pt>
                <c:pt idx="24">
                  <c:v>14</c:v>
                </c:pt>
                <c:pt idx="25">
                  <c:v>289</c:v>
                </c:pt>
                <c:pt idx="26">
                  <c:v>879</c:v>
                </c:pt>
                <c:pt idx="27">
                  <c:v>2</c:v>
                </c:pt>
                <c:pt idx="28">
                  <c:v>173</c:v>
                </c:pt>
                <c:pt idx="29">
                  <c:v>39</c:v>
                </c:pt>
                <c:pt idx="30">
                  <c:v>7</c:v>
                </c:pt>
                <c:pt idx="31">
                  <c:v>4</c:v>
                </c:pt>
                <c:pt idx="32">
                  <c:v>6</c:v>
                </c:pt>
                <c:pt idx="33">
                  <c:v>7</c:v>
                </c:pt>
                <c:pt idx="34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6-FC98-4B9B-8167-B9602B48450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1194712223"/>
        <c:axId val="1194703071"/>
      </c:barChart>
      <c:catAx>
        <c:axId val="1194712223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194703071"/>
        <c:crosses val="autoZero"/>
        <c:auto val="1"/>
        <c:lblAlgn val="ctr"/>
        <c:lblOffset val="100"/>
        <c:noMultiLvlLbl val="0"/>
      </c:catAx>
      <c:valAx>
        <c:axId val="1194703071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47122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[Project_SQL.xlsx]f.Avg Price(Vancouver&amp;Toronto)!PivotTable9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9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900" b="1" dirty="0" err="1"/>
              <a:t>Number_of_id</a:t>
            </a:r>
            <a:r>
              <a:rPr lang="en-US" sz="1900" b="1" baseline="0" dirty="0"/>
              <a:t> </a:t>
            </a:r>
            <a:r>
              <a:rPr lang="en-US" sz="1900" b="1" dirty="0"/>
              <a:t>(Vancouver)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4.6628390201224848E-2"/>
              <c:y val="-6.8868474773986586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0.13589227909011373"/>
              <c:y val="1.0731262758821815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0.10254046369203849"/>
              <c:y val="5.8606736657917761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0.13589227909011373"/>
              <c:y val="1.0731262758821815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0.10254046369203849"/>
              <c:y val="5.8606736657917761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4.6628390201224848E-2"/>
              <c:y val="-6.8868474773986586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0.13589227909011373"/>
              <c:y val="1.0731262758821815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0.10254046369203849"/>
              <c:y val="5.8606736657917761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4.6628390201224848E-2"/>
              <c:y val="-6.8868474773986586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'f.Avg Price(Vancouver&amp;Toronto)'!$B$244</c:f>
              <c:strCache>
                <c:ptCount val="1"/>
                <c:pt idx="0">
                  <c:v>Count of id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DA9-4CA5-89E9-F06B66BE302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DA9-4CA5-89E9-F06B66BE302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DA9-4CA5-89E9-F06B66BE302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DA9-4CA5-89E9-F06B66BE3023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1DA9-4CA5-89E9-F06B66BE3023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1DA9-4CA5-89E9-F06B66BE3023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1DA9-4CA5-89E9-F06B66BE3023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1DA9-4CA5-89E9-F06B66BE3023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1DA9-4CA5-89E9-F06B66BE3023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1DA9-4CA5-89E9-F06B66BE3023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1DA9-4CA5-89E9-F06B66BE3023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1DA9-4CA5-89E9-F06B66BE3023}"/>
              </c:ext>
            </c:extLst>
          </c:dPt>
          <c:dLbls>
            <c:dLbl>
              <c:idx val="5"/>
              <c:layout>
                <c:manualLayout>
                  <c:x val="-0.13589227909011373"/>
                  <c:y val="1.0731262758821815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1DA9-4CA5-89E9-F06B66BE3023}"/>
                </c:ext>
              </c:extLst>
            </c:dLbl>
            <c:dLbl>
              <c:idx val="6"/>
              <c:layout>
                <c:manualLayout>
                  <c:x val="-0.10254046369203849"/>
                  <c:y val="5.8606736657917761E-3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1DA9-4CA5-89E9-F06B66BE3023}"/>
                </c:ext>
              </c:extLst>
            </c:dLbl>
            <c:dLbl>
              <c:idx val="8"/>
              <c:layout>
                <c:manualLayout>
                  <c:x val="-4.6628390201224848E-2"/>
                  <c:y val="-6.8868474773986586E-3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1DA9-4CA5-89E9-F06B66BE302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'f.Avg Price(Vancouver&amp;Toronto)'!$A$245:$A$257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'f.Avg Price(Vancouver&amp;Toronto)'!$B$245:$B$257</c:f>
              <c:numCache>
                <c:formatCode>General</c:formatCode>
                <c:ptCount val="12"/>
                <c:pt idx="0">
                  <c:v>1</c:v>
                </c:pt>
                <c:pt idx="1">
                  <c:v>5</c:v>
                </c:pt>
                <c:pt idx="2">
                  <c:v>5</c:v>
                </c:pt>
                <c:pt idx="3">
                  <c:v>4</c:v>
                </c:pt>
                <c:pt idx="4">
                  <c:v>2</c:v>
                </c:pt>
                <c:pt idx="5">
                  <c:v>1</c:v>
                </c:pt>
                <c:pt idx="6">
                  <c:v>5</c:v>
                </c:pt>
                <c:pt idx="7">
                  <c:v>2</c:v>
                </c:pt>
                <c:pt idx="8">
                  <c:v>3</c:v>
                </c:pt>
                <c:pt idx="9">
                  <c:v>1</c:v>
                </c:pt>
                <c:pt idx="10">
                  <c:v>5</c:v>
                </c:pt>
                <c:pt idx="1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8-1DA9-4CA5-89E9-F06B66BE3023}"/>
            </c:ext>
          </c:extLst>
        </c:ser>
        <c:ser>
          <c:idx val="1"/>
          <c:order val="1"/>
          <c:tx>
            <c:strRef>
              <c:f>'f.Avg Price(Vancouver&amp;Toronto)'!$C$244</c:f>
              <c:strCache>
                <c:ptCount val="1"/>
                <c:pt idx="0">
                  <c:v>Count of listing_id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A-1DA9-4CA5-89E9-F06B66BE302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C-1DA9-4CA5-89E9-F06B66BE302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E-1DA9-4CA5-89E9-F06B66BE302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0-1DA9-4CA5-89E9-F06B66BE3023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2-1DA9-4CA5-89E9-F06B66BE3023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4-1DA9-4CA5-89E9-F06B66BE3023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6-1DA9-4CA5-89E9-F06B66BE3023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8-1DA9-4CA5-89E9-F06B66BE3023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A-1DA9-4CA5-89E9-F06B66BE3023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C-1DA9-4CA5-89E9-F06B66BE3023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E-1DA9-4CA5-89E9-F06B66BE3023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0-1DA9-4CA5-89E9-F06B66BE302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'f.Avg Price(Vancouver&amp;Toronto)'!$A$245:$A$257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'f.Avg Price(Vancouver&amp;Toronto)'!$C$245:$C$257</c:f>
              <c:numCache>
                <c:formatCode>General</c:formatCode>
                <c:ptCount val="12"/>
                <c:pt idx="0">
                  <c:v>1</c:v>
                </c:pt>
                <c:pt idx="1">
                  <c:v>5</c:v>
                </c:pt>
                <c:pt idx="2">
                  <c:v>5</c:v>
                </c:pt>
                <c:pt idx="3">
                  <c:v>4</c:v>
                </c:pt>
                <c:pt idx="4">
                  <c:v>2</c:v>
                </c:pt>
                <c:pt idx="5">
                  <c:v>1</c:v>
                </c:pt>
                <c:pt idx="6">
                  <c:v>5</c:v>
                </c:pt>
                <c:pt idx="7">
                  <c:v>2</c:v>
                </c:pt>
                <c:pt idx="8">
                  <c:v>3</c:v>
                </c:pt>
                <c:pt idx="9">
                  <c:v>1</c:v>
                </c:pt>
                <c:pt idx="10">
                  <c:v>5</c:v>
                </c:pt>
                <c:pt idx="1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1-1DA9-4CA5-89E9-F06B66BE3023}"/>
            </c:ext>
          </c:extLst>
        </c:ser>
        <c:ser>
          <c:idx val="2"/>
          <c:order val="2"/>
          <c:tx>
            <c:strRef>
              <c:f>'f.Avg Price(Vancouver&amp;Toronto)'!$D$244</c:f>
              <c:strCache>
                <c:ptCount val="1"/>
                <c:pt idx="0">
                  <c:v>Sum of host_listings_count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3-1DA9-4CA5-89E9-F06B66BE302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5-1DA9-4CA5-89E9-F06B66BE302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7-1DA9-4CA5-89E9-F06B66BE302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9-1DA9-4CA5-89E9-F06B66BE3023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B-1DA9-4CA5-89E9-F06B66BE3023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D-1DA9-4CA5-89E9-F06B66BE3023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F-1DA9-4CA5-89E9-F06B66BE3023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1-1DA9-4CA5-89E9-F06B66BE3023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3-1DA9-4CA5-89E9-F06B66BE3023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5-1DA9-4CA5-89E9-F06B66BE3023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7-1DA9-4CA5-89E9-F06B66BE3023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9-1DA9-4CA5-89E9-F06B66BE302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'f.Avg Price(Vancouver&amp;Toronto)'!$A$245:$A$257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'f.Avg Price(Vancouver&amp;Toronto)'!$D$245:$D$257</c:f>
              <c:numCache>
                <c:formatCode>General</c:formatCode>
                <c:ptCount val="12"/>
                <c:pt idx="0">
                  <c:v>1</c:v>
                </c:pt>
                <c:pt idx="1">
                  <c:v>10</c:v>
                </c:pt>
                <c:pt idx="2">
                  <c:v>8</c:v>
                </c:pt>
                <c:pt idx="3">
                  <c:v>4</c:v>
                </c:pt>
                <c:pt idx="4">
                  <c:v>2</c:v>
                </c:pt>
                <c:pt idx="5">
                  <c:v>1</c:v>
                </c:pt>
                <c:pt idx="6">
                  <c:v>8</c:v>
                </c:pt>
                <c:pt idx="7">
                  <c:v>2</c:v>
                </c:pt>
                <c:pt idx="8">
                  <c:v>10</c:v>
                </c:pt>
                <c:pt idx="9">
                  <c:v>1</c:v>
                </c:pt>
                <c:pt idx="10">
                  <c:v>10</c:v>
                </c:pt>
                <c:pt idx="11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A-1DA9-4CA5-89E9-F06B66BE3023}"/>
            </c:ext>
          </c:extLst>
        </c:ser>
        <c:ser>
          <c:idx val="3"/>
          <c:order val="3"/>
          <c:tx>
            <c:strRef>
              <c:f>'f.Avg Price(Vancouver&amp;Toronto)'!$E$244</c:f>
              <c:strCache>
                <c:ptCount val="1"/>
                <c:pt idx="0">
                  <c:v>Sum of Average_Price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C-1DA9-4CA5-89E9-F06B66BE302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E-1DA9-4CA5-89E9-F06B66BE302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0-1DA9-4CA5-89E9-F06B66BE302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2-1DA9-4CA5-89E9-F06B66BE3023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4-1DA9-4CA5-89E9-F06B66BE3023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6-1DA9-4CA5-89E9-F06B66BE3023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8-1DA9-4CA5-89E9-F06B66BE3023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A-1DA9-4CA5-89E9-F06B66BE3023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C-1DA9-4CA5-89E9-F06B66BE3023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E-1DA9-4CA5-89E9-F06B66BE3023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0-1DA9-4CA5-89E9-F06B66BE3023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2-1DA9-4CA5-89E9-F06B66BE302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'f.Avg Price(Vancouver&amp;Toronto)'!$A$245:$A$257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'f.Avg Price(Vancouver&amp;Toronto)'!$E$245:$E$257</c:f>
              <c:numCache>
                <c:formatCode>General</c:formatCode>
                <c:ptCount val="12"/>
                <c:pt idx="0">
                  <c:v>82</c:v>
                </c:pt>
                <c:pt idx="1">
                  <c:v>479</c:v>
                </c:pt>
                <c:pt idx="2">
                  <c:v>481</c:v>
                </c:pt>
                <c:pt idx="3">
                  <c:v>343</c:v>
                </c:pt>
                <c:pt idx="4">
                  <c:v>165</c:v>
                </c:pt>
                <c:pt idx="5">
                  <c:v>85</c:v>
                </c:pt>
                <c:pt idx="6">
                  <c:v>396</c:v>
                </c:pt>
                <c:pt idx="7">
                  <c:v>179</c:v>
                </c:pt>
                <c:pt idx="8">
                  <c:v>252</c:v>
                </c:pt>
                <c:pt idx="9">
                  <c:v>75</c:v>
                </c:pt>
                <c:pt idx="10">
                  <c:v>449</c:v>
                </c:pt>
                <c:pt idx="11">
                  <c:v>342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3-1DA9-4CA5-89E9-F06B66BE3023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[Project_SQL.xlsx]f.Avg Price(Vancouver&amp;Toronto)!PivotTable10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9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sz="1900" dirty="0" err="1"/>
              <a:t>Number_of_id</a:t>
            </a:r>
            <a:r>
              <a:rPr lang="en-US" sz="1900" dirty="0"/>
              <a:t>(Toronto)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'f.Avg Price(Vancouver&amp;Toronto)'!$N$8</c:f>
              <c:strCache>
                <c:ptCount val="1"/>
                <c:pt idx="0">
                  <c:v>Count of id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98000"/>
                      <a:lumMod val="114000"/>
                    </a:schemeClr>
                  </a:gs>
                  <a:gs pos="100000">
                    <a:schemeClr val="accent1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1451-4C53-B6EC-DE58407FC6C9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98000"/>
                      <a:lumMod val="114000"/>
                    </a:schemeClr>
                  </a:gs>
                  <a:gs pos="100000">
                    <a:schemeClr val="accent2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1451-4C53-B6EC-DE58407FC6C9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tint val="98000"/>
                      <a:lumMod val="114000"/>
                    </a:schemeClr>
                  </a:gs>
                  <a:gs pos="100000">
                    <a:schemeClr val="accent3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1451-4C53-B6EC-DE58407FC6C9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tint val="98000"/>
                      <a:lumMod val="114000"/>
                    </a:schemeClr>
                  </a:gs>
                  <a:gs pos="100000">
                    <a:schemeClr val="accent4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1451-4C53-B6EC-DE58407FC6C9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tint val="98000"/>
                      <a:lumMod val="114000"/>
                    </a:schemeClr>
                  </a:gs>
                  <a:gs pos="100000">
                    <a:schemeClr val="accent5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1451-4C53-B6EC-DE58407FC6C9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tint val="98000"/>
                      <a:lumMod val="114000"/>
                    </a:schemeClr>
                  </a:gs>
                  <a:gs pos="100000">
                    <a:schemeClr val="accent6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1451-4C53-B6EC-DE58407FC6C9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tint val="98000"/>
                      <a:lumMod val="114000"/>
                    </a:schemeClr>
                  </a:gs>
                  <a:gs pos="100000">
                    <a:schemeClr val="accent1">
                      <a:lumMod val="6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1451-4C53-B6EC-DE58407FC6C9}"/>
              </c:ext>
            </c:extLst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tint val="98000"/>
                      <a:lumMod val="114000"/>
                    </a:schemeClr>
                  </a:gs>
                  <a:gs pos="100000">
                    <a:schemeClr val="accent2">
                      <a:lumMod val="6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1451-4C53-B6EC-DE58407FC6C9}"/>
              </c:ext>
            </c:extLst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tint val="98000"/>
                      <a:lumMod val="114000"/>
                    </a:schemeClr>
                  </a:gs>
                  <a:gs pos="100000">
                    <a:schemeClr val="accent3">
                      <a:lumMod val="6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1451-4C53-B6EC-DE58407FC6C9}"/>
              </c:ext>
            </c:extLst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tint val="98000"/>
                      <a:lumMod val="114000"/>
                    </a:schemeClr>
                  </a:gs>
                  <a:gs pos="100000">
                    <a:schemeClr val="accent4">
                      <a:lumMod val="6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1451-4C53-B6EC-DE58407FC6C9}"/>
              </c:ext>
            </c:extLst>
          </c:dPt>
          <c:dPt>
            <c:idx val="10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tint val="98000"/>
                      <a:lumMod val="114000"/>
                    </a:schemeClr>
                  </a:gs>
                  <a:gs pos="100000">
                    <a:schemeClr val="accent5">
                      <a:lumMod val="6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5-1451-4C53-B6EC-DE58407FC6C9}"/>
              </c:ext>
            </c:extLst>
          </c:dPt>
          <c:dPt>
            <c:idx val="11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tint val="98000"/>
                      <a:lumMod val="114000"/>
                    </a:schemeClr>
                  </a:gs>
                  <a:gs pos="100000">
                    <a:schemeClr val="accent6">
                      <a:lumMod val="6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7-1451-4C53-B6EC-DE58407FC6C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'f.Avg Price(Vancouver&amp;Toronto)'!$M$9:$M$21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'f.Avg Price(Vancouver&amp;Toronto)'!$N$9:$N$21</c:f>
              <c:numCache>
                <c:formatCode>General</c:formatCode>
                <c:ptCount val="12"/>
                <c:pt idx="0">
                  <c:v>88</c:v>
                </c:pt>
                <c:pt idx="1">
                  <c:v>80</c:v>
                </c:pt>
                <c:pt idx="2">
                  <c:v>83</c:v>
                </c:pt>
                <c:pt idx="3">
                  <c:v>86</c:v>
                </c:pt>
                <c:pt idx="4">
                  <c:v>88</c:v>
                </c:pt>
                <c:pt idx="5">
                  <c:v>76</c:v>
                </c:pt>
                <c:pt idx="6">
                  <c:v>92</c:v>
                </c:pt>
                <c:pt idx="7">
                  <c:v>90</c:v>
                </c:pt>
                <c:pt idx="8">
                  <c:v>89</c:v>
                </c:pt>
                <c:pt idx="9">
                  <c:v>90</c:v>
                </c:pt>
                <c:pt idx="10">
                  <c:v>90</c:v>
                </c:pt>
                <c:pt idx="11">
                  <c:v>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8-1451-4C53-B6EC-DE58407FC6C9}"/>
            </c:ext>
          </c:extLst>
        </c:ser>
        <c:ser>
          <c:idx val="1"/>
          <c:order val="1"/>
          <c:tx>
            <c:strRef>
              <c:f>'f.Avg Price(Vancouver&amp;Toronto)'!$O$8</c:f>
              <c:strCache>
                <c:ptCount val="1"/>
                <c:pt idx="0">
                  <c:v>Count of listing_id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98000"/>
                      <a:lumMod val="114000"/>
                    </a:schemeClr>
                  </a:gs>
                  <a:gs pos="100000">
                    <a:schemeClr val="accent1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A-1451-4C53-B6EC-DE58407FC6C9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98000"/>
                      <a:lumMod val="114000"/>
                    </a:schemeClr>
                  </a:gs>
                  <a:gs pos="100000">
                    <a:schemeClr val="accent2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C-1451-4C53-B6EC-DE58407FC6C9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tint val="98000"/>
                      <a:lumMod val="114000"/>
                    </a:schemeClr>
                  </a:gs>
                  <a:gs pos="100000">
                    <a:schemeClr val="accent3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E-1451-4C53-B6EC-DE58407FC6C9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tint val="98000"/>
                      <a:lumMod val="114000"/>
                    </a:schemeClr>
                  </a:gs>
                  <a:gs pos="100000">
                    <a:schemeClr val="accent4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0-1451-4C53-B6EC-DE58407FC6C9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tint val="98000"/>
                      <a:lumMod val="114000"/>
                    </a:schemeClr>
                  </a:gs>
                  <a:gs pos="100000">
                    <a:schemeClr val="accent5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2-1451-4C53-B6EC-DE58407FC6C9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tint val="98000"/>
                      <a:lumMod val="114000"/>
                    </a:schemeClr>
                  </a:gs>
                  <a:gs pos="100000">
                    <a:schemeClr val="accent6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4-1451-4C53-B6EC-DE58407FC6C9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tint val="98000"/>
                      <a:lumMod val="114000"/>
                    </a:schemeClr>
                  </a:gs>
                  <a:gs pos="100000">
                    <a:schemeClr val="accent1">
                      <a:lumMod val="6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6-1451-4C53-B6EC-DE58407FC6C9}"/>
              </c:ext>
            </c:extLst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tint val="98000"/>
                      <a:lumMod val="114000"/>
                    </a:schemeClr>
                  </a:gs>
                  <a:gs pos="100000">
                    <a:schemeClr val="accent2">
                      <a:lumMod val="6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8-1451-4C53-B6EC-DE58407FC6C9}"/>
              </c:ext>
            </c:extLst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tint val="98000"/>
                      <a:lumMod val="114000"/>
                    </a:schemeClr>
                  </a:gs>
                  <a:gs pos="100000">
                    <a:schemeClr val="accent3">
                      <a:lumMod val="6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A-1451-4C53-B6EC-DE58407FC6C9}"/>
              </c:ext>
            </c:extLst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tint val="98000"/>
                      <a:lumMod val="114000"/>
                    </a:schemeClr>
                  </a:gs>
                  <a:gs pos="100000">
                    <a:schemeClr val="accent4">
                      <a:lumMod val="6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C-1451-4C53-B6EC-DE58407FC6C9}"/>
              </c:ext>
            </c:extLst>
          </c:dPt>
          <c:dPt>
            <c:idx val="10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tint val="98000"/>
                      <a:lumMod val="114000"/>
                    </a:schemeClr>
                  </a:gs>
                  <a:gs pos="100000">
                    <a:schemeClr val="accent5">
                      <a:lumMod val="6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E-1451-4C53-B6EC-DE58407FC6C9}"/>
              </c:ext>
            </c:extLst>
          </c:dPt>
          <c:dPt>
            <c:idx val="11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tint val="98000"/>
                      <a:lumMod val="114000"/>
                    </a:schemeClr>
                  </a:gs>
                  <a:gs pos="100000">
                    <a:schemeClr val="accent6">
                      <a:lumMod val="6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0-1451-4C53-B6EC-DE58407FC6C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'f.Avg Price(Vancouver&amp;Toronto)'!$M$9:$M$21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'f.Avg Price(Vancouver&amp;Toronto)'!$O$9:$O$21</c:f>
              <c:numCache>
                <c:formatCode>General</c:formatCode>
                <c:ptCount val="12"/>
                <c:pt idx="0">
                  <c:v>88</c:v>
                </c:pt>
                <c:pt idx="1">
                  <c:v>80</c:v>
                </c:pt>
                <c:pt idx="2">
                  <c:v>83</c:v>
                </c:pt>
                <c:pt idx="3">
                  <c:v>86</c:v>
                </c:pt>
                <c:pt idx="4">
                  <c:v>88</c:v>
                </c:pt>
                <c:pt idx="5">
                  <c:v>76</c:v>
                </c:pt>
                <c:pt idx="6">
                  <c:v>92</c:v>
                </c:pt>
                <c:pt idx="7">
                  <c:v>90</c:v>
                </c:pt>
                <c:pt idx="8">
                  <c:v>89</c:v>
                </c:pt>
                <c:pt idx="9">
                  <c:v>90</c:v>
                </c:pt>
                <c:pt idx="10">
                  <c:v>90</c:v>
                </c:pt>
                <c:pt idx="11">
                  <c:v>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1-1451-4C53-B6EC-DE58407FC6C9}"/>
            </c:ext>
          </c:extLst>
        </c:ser>
        <c:ser>
          <c:idx val="2"/>
          <c:order val="2"/>
          <c:tx>
            <c:strRef>
              <c:f>'f.Avg Price(Vancouver&amp;Toronto)'!$P$8</c:f>
              <c:strCache>
                <c:ptCount val="1"/>
                <c:pt idx="0">
                  <c:v>Sum of host_listings_count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98000"/>
                      <a:lumMod val="114000"/>
                    </a:schemeClr>
                  </a:gs>
                  <a:gs pos="100000">
                    <a:schemeClr val="accent1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3-1451-4C53-B6EC-DE58407FC6C9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98000"/>
                      <a:lumMod val="114000"/>
                    </a:schemeClr>
                  </a:gs>
                  <a:gs pos="100000">
                    <a:schemeClr val="accent2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5-1451-4C53-B6EC-DE58407FC6C9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tint val="98000"/>
                      <a:lumMod val="114000"/>
                    </a:schemeClr>
                  </a:gs>
                  <a:gs pos="100000">
                    <a:schemeClr val="accent3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7-1451-4C53-B6EC-DE58407FC6C9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tint val="98000"/>
                      <a:lumMod val="114000"/>
                    </a:schemeClr>
                  </a:gs>
                  <a:gs pos="100000">
                    <a:schemeClr val="accent4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9-1451-4C53-B6EC-DE58407FC6C9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tint val="98000"/>
                      <a:lumMod val="114000"/>
                    </a:schemeClr>
                  </a:gs>
                  <a:gs pos="100000">
                    <a:schemeClr val="accent5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B-1451-4C53-B6EC-DE58407FC6C9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tint val="98000"/>
                      <a:lumMod val="114000"/>
                    </a:schemeClr>
                  </a:gs>
                  <a:gs pos="100000">
                    <a:schemeClr val="accent6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D-1451-4C53-B6EC-DE58407FC6C9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tint val="98000"/>
                      <a:lumMod val="114000"/>
                    </a:schemeClr>
                  </a:gs>
                  <a:gs pos="100000">
                    <a:schemeClr val="accent1">
                      <a:lumMod val="6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F-1451-4C53-B6EC-DE58407FC6C9}"/>
              </c:ext>
            </c:extLst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tint val="98000"/>
                      <a:lumMod val="114000"/>
                    </a:schemeClr>
                  </a:gs>
                  <a:gs pos="100000">
                    <a:schemeClr val="accent2">
                      <a:lumMod val="6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41-1451-4C53-B6EC-DE58407FC6C9}"/>
              </c:ext>
            </c:extLst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tint val="98000"/>
                      <a:lumMod val="114000"/>
                    </a:schemeClr>
                  </a:gs>
                  <a:gs pos="100000">
                    <a:schemeClr val="accent3">
                      <a:lumMod val="6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43-1451-4C53-B6EC-DE58407FC6C9}"/>
              </c:ext>
            </c:extLst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tint val="98000"/>
                      <a:lumMod val="114000"/>
                    </a:schemeClr>
                  </a:gs>
                  <a:gs pos="100000">
                    <a:schemeClr val="accent4">
                      <a:lumMod val="6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45-1451-4C53-B6EC-DE58407FC6C9}"/>
              </c:ext>
            </c:extLst>
          </c:dPt>
          <c:dPt>
            <c:idx val="10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tint val="98000"/>
                      <a:lumMod val="114000"/>
                    </a:schemeClr>
                  </a:gs>
                  <a:gs pos="100000">
                    <a:schemeClr val="accent5">
                      <a:lumMod val="6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47-1451-4C53-B6EC-DE58407FC6C9}"/>
              </c:ext>
            </c:extLst>
          </c:dPt>
          <c:dPt>
            <c:idx val="11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tint val="98000"/>
                      <a:lumMod val="114000"/>
                    </a:schemeClr>
                  </a:gs>
                  <a:gs pos="100000">
                    <a:schemeClr val="accent6">
                      <a:lumMod val="6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49-1451-4C53-B6EC-DE58407FC6C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'f.Avg Price(Vancouver&amp;Toronto)'!$M$9:$M$21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'f.Avg Price(Vancouver&amp;Toronto)'!$P$9:$P$21</c:f>
              <c:numCache>
                <c:formatCode>General</c:formatCode>
                <c:ptCount val="12"/>
                <c:pt idx="0">
                  <c:v>129</c:v>
                </c:pt>
                <c:pt idx="1">
                  <c:v>143</c:v>
                </c:pt>
                <c:pt idx="2">
                  <c:v>123</c:v>
                </c:pt>
                <c:pt idx="3">
                  <c:v>94</c:v>
                </c:pt>
                <c:pt idx="4">
                  <c:v>105</c:v>
                </c:pt>
                <c:pt idx="5">
                  <c:v>233</c:v>
                </c:pt>
                <c:pt idx="6">
                  <c:v>168</c:v>
                </c:pt>
                <c:pt idx="7">
                  <c:v>176</c:v>
                </c:pt>
                <c:pt idx="8">
                  <c:v>132</c:v>
                </c:pt>
                <c:pt idx="9">
                  <c:v>175</c:v>
                </c:pt>
                <c:pt idx="10">
                  <c:v>157</c:v>
                </c:pt>
                <c:pt idx="11">
                  <c:v>117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A-1451-4C53-B6EC-DE58407FC6C9}"/>
            </c:ext>
          </c:extLst>
        </c:ser>
        <c:ser>
          <c:idx val="3"/>
          <c:order val="3"/>
          <c:tx>
            <c:strRef>
              <c:f>'f.Avg Price(Vancouver&amp;Toronto)'!$Q$8</c:f>
              <c:strCache>
                <c:ptCount val="1"/>
                <c:pt idx="0">
                  <c:v>Sum of Average_Price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98000"/>
                      <a:lumMod val="114000"/>
                    </a:schemeClr>
                  </a:gs>
                  <a:gs pos="100000">
                    <a:schemeClr val="accent1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4C-1451-4C53-B6EC-DE58407FC6C9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98000"/>
                      <a:lumMod val="114000"/>
                    </a:schemeClr>
                  </a:gs>
                  <a:gs pos="100000">
                    <a:schemeClr val="accent2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4E-1451-4C53-B6EC-DE58407FC6C9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tint val="98000"/>
                      <a:lumMod val="114000"/>
                    </a:schemeClr>
                  </a:gs>
                  <a:gs pos="100000">
                    <a:schemeClr val="accent3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50-1451-4C53-B6EC-DE58407FC6C9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tint val="98000"/>
                      <a:lumMod val="114000"/>
                    </a:schemeClr>
                  </a:gs>
                  <a:gs pos="100000">
                    <a:schemeClr val="accent4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52-1451-4C53-B6EC-DE58407FC6C9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tint val="98000"/>
                      <a:lumMod val="114000"/>
                    </a:schemeClr>
                  </a:gs>
                  <a:gs pos="100000">
                    <a:schemeClr val="accent5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54-1451-4C53-B6EC-DE58407FC6C9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tint val="98000"/>
                      <a:lumMod val="114000"/>
                    </a:schemeClr>
                  </a:gs>
                  <a:gs pos="100000">
                    <a:schemeClr val="accent6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56-1451-4C53-B6EC-DE58407FC6C9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tint val="98000"/>
                      <a:lumMod val="114000"/>
                    </a:schemeClr>
                  </a:gs>
                  <a:gs pos="100000">
                    <a:schemeClr val="accent1">
                      <a:lumMod val="6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58-1451-4C53-B6EC-DE58407FC6C9}"/>
              </c:ext>
            </c:extLst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tint val="98000"/>
                      <a:lumMod val="114000"/>
                    </a:schemeClr>
                  </a:gs>
                  <a:gs pos="100000">
                    <a:schemeClr val="accent2">
                      <a:lumMod val="6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5A-1451-4C53-B6EC-DE58407FC6C9}"/>
              </c:ext>
            </c:extLst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tint val="98000"/>
                      <a:lumMod val="114000"/>
                    </a:schemeClr>
                  </a:gs>
                  <a:gs pos="100000">
                    <a:schemeClr val="accent3">
                      <a:lumMod val="6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5C-1451-4C53-B6EC-DE58407FC6C9}"/>
              </c:ext>
            </c:extLst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tint val="98000"/>
                      <a:lumMod val="114000"/>
                    </a:schemeClr>
                  </a:gs>
                  <a:gs pos="100000">
                    <a:schemeClr val="accent4">
                      <a:lumMod val="6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5E-1451-4C53-B6EC-DE58407FC6C9}"/>
              </c:ext>
            </c:extLst>
          </c:dPt>
          <c:dPt>
            <c:idx val="10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tint val="98000"/>
                      <a:lumMod val="114000"/>
                    </a:schemeClr>
                  </a:gs>
                  <a:gs pos="100000">
                    <a:schemeClr val="accent5">
                      <a:lumMod val="6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60-1451-4C53-B6EC-DE58407FC6C9}"/>
              </c:ext>
            </c:extLst>
          </c:dPt>
          <c:dPt>
            <c:idx val="11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tint val="98000"/>
                      <a:lumMod val="114000"/>
                    </a:schemeClr>
                  </a:gs>
                  <a:gs pos="100000">
                    <a:schemeClr val="accent6">
                      <a:lumMod val="6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62-1451-4C53-B6EC-DE58407FC6C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'f.Avg Price(Vancouver&amp;Toronto)'!$M$9:$M$21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'f.Avg Price(Vancouver&amp;Toronto)'!$Q$9:$Q$21</c:f>
              <c:numCache>
                <c:formatCode>General</c:formatCode>
                <c:ptCount val="12"/>
                <c:pt idx="0">
                  <c:v>28039</c:v>
                </c:pt>
                <c:pt idx="1">
                  <c:v>10925</c:v>
                </c:pt>
                <c:pt idx="2">
                  <c:v>12190</c:v>
                </c:pt>
                <c:pt idx="3">
                  <c:v>14050</c:v>
                </c:pt>
                <c:pt idx="4">
                  <c:v>12934</c:v>
                </c:pt>
                <c:pt idx="5">
                  <c:v>15814</c:v>
                </c:pt>
                <c:pt idx="6">
                  <c:v>12018</c:v>
                </c:pt>
                <c:pt idx="7">
                  <c:v>14424</c:v>
                </c:pt>
                <c:pt idx="8">
                  <c:v>14025</c:v>
                </c:pt>
                <c:pt idx="9">
                  <c:v>13299</c:v>
                </c:pt>
                <c:pt idx="10">
                  <c:v>13708</c:v>
                </c:pt>
                <c:pt idx="11">
                  <c:v>8347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3-1451-4C53-B6EC-DE58407FC6C9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 dirty="0">
                <a:effectLst/>
              </a:rPr>
              <a:t>Athens</a:t>
            </a:r>
            <a:endParaRPr lang="en-IN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Sheet4!$B$4</c:f>
              <c:strCache>
                <c:ptCount val="1"/>
                <c:pt idx="0">
                  <c:v>within an hour</c:v>
                </c:pt>
              </c:strCache>
            </c:strRef>
          </c:tx>
          <c:spPr>
            <a:noFill/>
            <a:ln w="9525" cap="flat" cmpd="sng" algn="ctr">
              <a:solidFill>
                <a:schemeClr val="accent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Sheet4!$C$3</c:f>
              <c:strCache>
                <c:ptCount val="1"/>
                <c:pt idx="0">
                  <c:v>No_of_host</c:v>
                </c:pt>
              </c:strCache>
            </c:strRef>
          </c:cat>
          <c:val>
            <c:numRef>
              <c:f>Sheet4!$C$4</c:f>
              <c:numCache>
                <c:formatCode>General</c:formatCode>
                <c:ptCount val="1"/>
                <c:pt idx="0">
                  <c:v>2486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06F-410F-8AE1-5EA45803869D}"/>
            </c:ext>
          </c:extLst>
        </c:ser>
        <c:ser>
          <c:idx val="1"/>
          <c:order val="1"/>
          <c:tx>
            <c:strRef>
              <c:f>Sheet4!$B$5</c:f>
              <c:strCache>
                <c:ptCount val="1"/>
                <c:pt idx="0">
                  <c:v>within a few hours</c:v>
                </c:pt>
              </c:strCache>
            </c:strRef>
          </c:tx>
          <c:spPr>
            <a:noFill/>
            <a:ln w="9525" cap="flat" cmpd="sng" algn="ctr">
              <a:solidFill>
                <a:srgbClr val="FFFF00"/>
              </a:solidFill>
              <a:miter lim="800000"/>
            </a:ln>
            <a:effectLst>
              <a:glow rad="63500">
                <a:schemeClr val="accent2">
                  <a:satMod val="175000"/>
                  <a:alpha val="25000"/>
                </a:schemeClr>
              </a:glo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Sheet4!$C$3</c:f>
              <c:strCache>
                <c:ptCount val="1"/>
                <c:pt idx="0">
                  <c:v>No_of_host</c:v>
                </c:pt>
              </c:strCache>
            </c:strRef>
          </c:cat>
          <c:val>
            <c:numRef>
              <c:f>Sheet4!$C$5</c:f>
              <c:numCache>
                <c:formatCode>General</c:formatCode>
                <c:ptCount val="1"/>
                <c:pt idx="0">
                  <c:v>452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06F-410F-8AE1-5EA45803869D}"/>
            </c:ext>
          </c:extLst>
        </c:ser>
        <c:ser>
          <c:idx val="2"/>
          <c:order val="2"/>
          <c:tx>
            <c:strRef>
              <c:f>Sheet4!$B$6</c:f>
              <c:strCache>
                <c:ptCount val="1"/>
                <c:pt idx="0">
                  <c:v>within a day</c:v>
                </c:pt>
              </c:strCache>
            </c:strRef>
          </c:tx>
          <c:spPr>
            <a:noFill/>
            <a:ln w="9525" cap="flat" cmpd="sng" algn="ctr">
              <a:solidFill>
                <a:schemeClr val="accent3"/>
              </a:solidFill>
              <a:miter lim="800000"/>
            </a:ln>
            <a:effectLst>
              <a:glow rad="63500">
                <a:schemeClr val="accent3">
                  <a:satMod val="175000"/>
                  <a:alpha val="25000"/>
                </a:schemeClr>
              </a:glo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Sheet4!$C$3</c:f>
              <c:strCache>
                <c:ptCount val="1"/>
                <c:pt idx="0">
                  <c:v>No_of_host</c:v>
                </c:pt>
              </c:strCache>
            </c:strRef>
          </c:cat>
          <c:val>
            <c:numRef>
              <c:f>Sheet4!$C$6</c:f>
              <c:numCache>
                <c:formatCode>General</c:formatCode>
                <c:ptCount val="1"/>
                <c:pt idx="0">
                  <c:v>316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06F-410F-8AE1-5EA45803869D}"/>
            </c:ext>
          </c:extLst>
        </c:ser>
        <c:ser>
          <c:idx val="3"/>
          <c:order val="3"/>
          <c:tx>
            <c:strRef>
              <c:f>Sheet4!$B$7</c:f>
              <c:strCache>
                <c:ptCount val="1"/>
                <c:pt idx="0">
                  <c:v>a few days or more</c:v>
                </c:pt>
              </c:strCache>
            </c:strRef>
          </c:tx>
          <c:spPr>
            <a:noFill/>
            <a:ln w="9525" cap="flat" cmpd="sng" algn="ctr">
              <a:solidFill>
                <a:schemeClr val="accent4"/>
              </a:solidFill>
              <a:miter lim="800000"/>
            </a:ln>
            <a:effectLst>
              <a:glow rad="63500">
                <a:schemeClr val="accent4">
                  <a:satMod val="175000"/>
                  <a:alpha val="25000"/>
                </a:schemeClr>
              </a:glo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Sheet4!$C$3</c:f>
              <c:strCache>
                <c:ptCount val="1"/>
                <c:pt idx="0">
                  <c:v>No_of_host</c:v>
                </c:pt>
              </c:strCache>
            </c:strRef>
          </c:cat>
          <c:val>
            <c:numRef>
              <c:f>Sheet4!$C$7</c:f>
              <c:numCache>
                <c:formatCode>General</c:formatCode>
                <c:ptCount val="1"/>
                <c:pt idx="0">
                  <c:v>265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06F-410F-8AE1-5EA45803869D}"/>
            </c:ext>
          </c:extLst>
        </c:ser>
        <c:ser>
          <c:idx val="4"/>
          <c:order val="4"/>
          <c:tx>
            <c:strRef>
              <c:f>Sheet4!$B$8</c:f>
              <c:strCache>
                <c:ptCount val="1"/>
                <c:pt idx="0">
                  <c:v>NULL</c:v>
                </c:pt>
              </c:strCache>
            </c:strRef>
          </c:tx>
          <c:spPr>
            <a:noFill/>
            <a:ln w="9525" cap="flat" cmpd="sng" algn="ctr">
              <a:solidFill>
                <a:schemeClr val="accent5"/>
              </a:solidFill>
              <a:miter lim="800000"/>
            </a:ln>
            <a:effectLst>
              <a:glow rad="63500">
                <a:schemeClr val="accent5">
                  <a:satMod val="175000"/>
                  <a:alpha val="25000"/>
                </a:schemeClr>
              </a:glo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Sheet4!$C$3</c:f>
              <c:strCache>
                <c:ptCount val="1"/>
                <c:pt idx="0">
                  <c:v>No_of_host</c:v>
                </c:pt>
              </c:strCache>
            </c:strRef>
          </c:cat>
          <c:val>
            <c:numRef>
              <c:f>Sheet4!$C$8</c:f>
              <c:numCache>
                <c:formatCode>General</c:formatCode>
                <c:ptCount val="1"/>
                <c:pt idx="0">
                  <c:v>1289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06F-410F-8AE1-5EA4580386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15"/>
        <c:overlap val="-40"/>
        <c:axId val="621886784"/>
        <c:axId val="621887200"/>
      </c:barChart>
      <c:catAx>
        <c:axId val="621886784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1887200"/>
        <c:crosses val="autoZero"/>
        <c:auto val="1"/>
        <c:lblAlgn val="ctr"/>
        <c:lblOffset val="100"/>
        <c:noMultiLvlLbl val="0"/>
      </c:catAx>
      <c:valAx>
        <c:axId val="621887200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18867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Thessaloniki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Sheet4!$B$19</c:f>
              <c:strCache>
                <c:ptCount val="1"/>
                <c:pt idx="0">
                  <c:v>within an hour</c:v>
                </c:pt>
              </c:strCache>
            </c:strRef>
          </c:tx>
          <c:spPr>
            <a:noFill/>
            <a:ln w="9525" cap="flat" cmpd="sng" algn="ctr">
              <a:solidFill>
                <a:schemeClr val="accent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Sheet4!$C$18</c:f>
              <c:strCache>
                <c:ptCount val="1"/>
                <c:pt idx="0">
                  <c:v>NO_of_host</c:v>
                </c:pt>
              </c:strCache>
            </c:strRef>
          </c:cat>
          <c:val>
            <c:numRef>
              <c:f>Sheet4!$C$19</c:f>
              <c:numCache>
                <c:formatCode>General</c:formatCode>
                <c:ptCount val="1"/>
                <c:pt idx="0">
                  <c:v>861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811-4A70-A012-DCA984C7217A}"/>
            </c:ext>
          </c:extLst>
        </c:ser>
        <c:ser>
          <c:idx val="1"/>
          <c:order val="1"/>
          <c:tx>
            <c:strRef>
              <c:f>Sheet4!$B$20</c:f>
              <c:strCache>
                <c:ptCount val="1"/>
                <c:pt idx="0">
                  <c:v>NULL</c:v>
                </c:pt>
              </c:strCache>
            </c:strRef>
          </c:tx>
          <c:spPr>
            <a:noFill/>
            <a:ln w="9525" cap="flat" cmpd="sng" algn="ctr">
              <a:solidFill>
                <a:srgbClr val="FFFF00"/>
              </a:solidFill>
              <a:miter lim="800000"/>
            </a:ln>
            <a:effectLst>
              <a:glow rad="63500">
                <a:schemeClr val="accent2">
                  <a:satMod val="175000"/>
                  <a:alpha val="25000"/>
                </a:schemeClr>
              </a:glo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Sheet4!$C$18</c:f>
              <c:strCache>
                <c:ptCount val="1"/>
                <c:pt idx="0">
                  <c:v>NO_of_host</c:v>
                </c:pt>
              </c:strCache>
            </c:strRef>
          </c:cat>
          <c:val>
            <c:numRef>
              <c:f>Sheet4!$C$20</c:f>
              <c:numCache>
                <c:formatCode>General</c:formatCode>
                <c:ptCount val="1"/>
                <c:pt idx="0">
                  <c:v>260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811-4A70-A012-DCA984C7217A}"/>
            </c:ext>
          </c:extLst>
        </c:ser>
        <c:ser>
          <c:idx val="2"/>
          <c:order val="2"/>
          <c:tx>
            <c:strRef>
              <c:f>Sheet4!$B$21</c:f>
              <c:strCache>
                <c:ptCount val="1"/>
                <c:pt idx="0">
                  <c:v>within a few hours</c:v>
                </c:pt>
              </c:strCache>
            </c:strRef>
          </c:tx>
          <c:spPr>
            <a:noFill/>
            <a:ln w="9525" cap="flat" cmpd="sng" algn="ctr">
              <a:solidFill>
                <a:schemeClr val="accent3"/>
              </a:solidFill>
              <a:miter lim="800000"/>
            </a:ln>
            <a:effectLst>
              <a:glow rad="63500">
                <a:schemeClr val="accent3">
                  <a:satMod val="175000"/>
                  <a:alpha val="25000"/>
                </a:schemeClr>
              </a:glo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Sheet4!$C$18</c:f>
              <c:strCache>
                <c:ptCount val="1"/>
                <c:pt idx="0">
                  <c:v>NO_of_host</c:v>
                </c:pt>
              </c:strCache>
            </c:strRef>
          </c:cat>
          <c:val>
            <c:numRef>
              <c:f>Sheet4!$C$21</c:f>
              <c:numCache>
                <c:formatCode>General</c:formatCode>
                <c:ptCount val="1"/>
                <c:pt idx="0">
                  <c:v>139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811-4A70-A012-DCA984C7217A}"/>
            </c:ext>
          </c:extLst>
        </c:ser>
        <c:ser>
          <c:idx val="3"/>
          <c:order val="3"/>
          <c:tx>
            <c:strRef>
              <c:f>Sheet4!$B$22</c:f>
              <c:strCache>
                <c:ptCount val="1"/>
                <c:pt idx="0">
                  <c:v>within a day</c:v>
                </c:pt>
              </c:strCache>
            </c:strRef>
          </c:tx>
          <c:spPr>
            <a:noFill/>
            <a:ln w="9525" cap="flat" cmpd="sng" algn="ctr">
              <a:solidFill>
                <a:schemeClr val="accent4"/>
              </a:solidFill>
              <a:miter lim="800000"/>
            </a:ln>
            <a:effectLst>
              <a:glow rad="63500">
                <a:schemeClr val="accent4">
                  <a:satMod val="175000"/>
                  <a:alpha val="25000"/>
                </a:schemeClr>
              </a:glo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Sheet4!$C$18</c:f>
              <c:strCache>
                <c:ptCount val="1"/>
                <c:pt idx="0">
                  <c:v>NO_of_host</c:v>
                </c:pt>
              </c:strCache>
            </c:strRef>
          </c:cat>
          <c:val>
            <c:numRef>
              <c:f>Sheet4!$C$22</c:f>
              <c:numCache>
                <c:formatCode>General</c:formatCode>
                <c:ptCount val="1"/>
                <c:pt idx="0">
                  <c:v>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811-4A70-A012-DCA984C7217A}"/>
            </c:ext>
          </c:extLst>
        </c:ser>
        <c:ser>
          <c:idx val="4"/>
          <c:order val="4"/>
          <c:tx>
            <c:strRef>
              <c:f>Sheet4!$B$23</c:f>
              <c:strCache>
                <c:ptCount val="1"/>
                <c:pt idx="0">
                  <c:v>a few days or more</c:v>
                </c:pt>
              </c:strCache>
            </c:strRef>
          </c:tx>
          <c:spPr>
            <a:noFill/>
            <a:ln w="9525" cap="flat" cmpd="sng" algn="ctr">
              <a:solidFill>
                <a:schemeClr val="accent5"/>
              </a:solidFill>
              <a:miter lim="800000"/>
            </a:ln>
            <a:effectLst>
              <a:glow rad="63500">
                <a:schemeClr val="accent5">
                  <a:satMod val="175000"/>
                  <a:alpha val="25000"/>
                </a:schemeClr>
              </a:glo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Sheet4!$C$18</c:f>
              <c:strCache>
                <c:ptCount val="1"/>
                <c:pt idx="0">
                  <c:v>NO_of_host</c:v>
                </c:pt>
              </c:strCache>
            </c:strRef>
          </c:cat>
          <c:val>
            <c:numRef>
              <c:f>Sheet4!$C$23</c:f>
              <c:numCache>
                <c:formatCode>General</c:formatCode>
                <c:ptCount val="1"/>
                <c:pt idx="0">
                  <c:v>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811-4A70-A012-DCA984C7217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315"/>
        <c:overlap val="-40"/>
        <c:axId val="2015790416"/>
        <c:axId val="2015798320"/>
      </c:barChart>
      <c:catAx>
        <c:axId val="2015790416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5798320"/>
        <c:crosses val="autoZero"/>
        <c:auto val="1"/>
        <c:lblAlgn val="ctr"/>
        <c:lblOffset val="100"/>
        <c:noMultiLvlLbl val="0"/>
      </c:catAx>
      <c:valAx>
        <c:axId val="2015798320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57904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95" b="1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aTHENS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95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Sheet5!$C$4</c:f>
              <c:strCache>
                <c:ptCount val="1"/>
                <c:pt idx="0">
                  <c:v>superhost</c:v>
                </c:pt>
              </c:strCache>
            </c:strRef>
          </c:tx>
          <c:spPr>
            <a:pattFill prst="ltUpDiag">
              <a:fgClr>
                <a:schemeClr val="accent1"/>
              </a:fgClr>
              <a:bgClr>
                <a:schemeClr val="lt1"/>
              </a:bgClr>
            </a:pattFill>
            <a:ln>
              <a:noFill/>
            </a:ln>
            <a:effectLst/>
          </c:spPr>
          <c:invertIfNegative val="0"/>
          <c:dLbls>
            <c:spPr>
              <a:solidFill>
                <a:schemeClr val="accent1">
                  <a:alpha val="70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Sheet5!$B$5:$B$14</c:f>
              <c:strCache>
                <c:ptCount val="10"/>
                <c:pt idx="0">
                  <c:v>Athens, Greece</c:v>
                </c:pt>
                <c:pt idx="1">
                  <c:v>Athens, Attica, Greece</c:v>
                </c:pt>
                <c:pt idx="2">
                  <c:v>GR</c:v>
                </c:pt>
                <c:pt idx="3">
                  <c:v>Greece</c:v>
                </c:pt>
                <c:pt idx="4">
                  <c:v>Athens, Attica region, Greece</c:v>
                </c:pt>
                <c:pt idx="5">
                  <c:v>East Attica Regional Unit, Greece</c:v>
                </c:pt>
                <c:pt idx="6">
                  <c:v>Nea Smyrni, Greece</c:v>
                </c:pt>
                <c:pt idx="7">
                  <c:v>Palaio Faliro, Greece</c:v>
                </c:pt>
                <c:pt idx="8">
                  <c:v>Berlin, Berlin, Germany</c:v>
                </c:pt>
                <c:pt idx="9">
                  <c:v>Chalandri, Greece</c:v>
                </c:pt>
              </c:strCache>
            </c:strRef>
          </c:cat>
          <c:val>
            <c:numRef>
              <c:f>Sheet5!$C$5:$C$14</c:f>
              <c:numCache>
                <c:formatCode>General</c:formatCode>
                <c:ptCount val="10"/>
                <c:pt idx="0">
                  <c:v>700</c:v>
                </c:pt>
                <c:pt idx="1">
                  <c:v>227</c:v>
                </c:pt>
                <c:pt idx="2">
                  <c:v>187</c:v>
                </c:pt>
                <c:pt idx="3">
                  <c:v>87</c:v>
                </c:pt>
                <c:pt idx="4">
                  <c:v>21</c:v>
                </c:pt>
                <c:pt idx="5">
                  <c:v>19</c:v>
                </c:pt>
                <c:pt idx="6">
                  <c:v>16</c:v>
                </c:pt>
                <c:pt idx="7">
                  <c:v>14</c:v>
                </c:pt>
                <c:pt idx="8">
                  <c:v>13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2DD-4238-9E13-80930B03714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69"/>
        <c:overlap val="-20"/>
        <c:axId val="984515584"/>
        <c:axId val="984516000"/>
      </c:barChart>
      <c:catAx>
        <c:axId val="9845155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accent1">
                <a:lumMod val="60000"/>
                <a:lumOff val="4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5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4516000"/>
        <c:crosses val="autoZero"/>
        <c:auto val="1"/>
        <c:lblAlgn val="ctr"/>
        <c:lblOffset val="100"/>
        <c:noMultiLvlLbl val="0"/>
      </c:catAx>
      <c:valAx>
        <c:axId val="9845160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45155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accent1">
            <a:shade val="30000"/>
            <a:satMod val="115000"/>
          </a:schemeClr>
        </a:gs>
        <a:gs pos="50000">
          <a:schemeClr val="accent1">
            <a:shade val="67500"/>
            <a:satMod val="115000"/>
          </a:schemeClr>
        </a:gs>
        <a:gs pos="100000">
          <a:schemeClr val="accent1">
            <a:shade val="100000"/>
            <a:satMod val="115000"/>
          </a:schemeClr>
        </a:gs>
      </a:gsLst>
      <a:lin ang="0" scaled="1"/>
      <a:tileRect/>
    </a:gra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 SQL.xlsx]Q.1!PivotTable14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b="1" dirty="0"/>
              <a:t>Thessaloniki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Q.1!$N$11</c:f>
              <c:strCache>
                <c:ptCount val="1"/>
                <c:pt idx="0">
                  <c:v>Sum of number_of_instant_booking</c:v>
                </c:pt>
              </c:strCache>
            </c:strRef>
          </c:tx>
          <c:spPr>
            <a:gradFill flip="none" rotWithShape="1">
              <a:gsLst>
                <a:gs pos="0">
                  <a:srgbClr val="00B0F0">
                    <a:shade val="30000"/>
                    <a:satMod val="115000"/>
                  </a:srgbClr>
                </a:gs>
                <a:gs pos="50000">
                  <a:srgbClr val="00B0F0">
                    <a:shade val="67500"/>
                    <a:satMod val="115000"/>
                  </a:srgbClr>
                </a:gs>
                <a:gs pos="100000">
                  <a:srgbClr val="00B0F0">
                    <a:shade val="100000"/>
                    <a:satMod val="115000"/>
                  </a:srgbClr>
                </a:gs>
              </a:gsLst>
              <a:lin ang="8100000" scaled="1"/>
              <a:tileRect/>
            </a:gra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Q.1!$M$12:$M$14</c:f>
              <c:strCache>
                <c:ptCount val="2"/>
                <c:pt idx="0">
                  <c:v>0</c:v>
                </c:pt>
                <c:pt idx="1">
                  <c:v>1</c:v>
                </c:pt>
              </c:strCache>
            </c:strRef>
          </c:cat>
          <c:val>
            <c:numRef>
              <c:f>Q.1!$N$12:$N$14</c:f>
              <c:numCache>
                <c:formatCode>General</c:formatCode>
                <c:ptCount val="2"/>
                <c:pt idx="0">
                  <c:v>1533</c:v>
                </c:pt>
                <c:pt idx="1">
                  <c:v>1015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998-467E-8737-AC0E840B99E6}"/>
            </c:ext>
          </c:extLst>
        </c:ser>
        <c:ser>
          <c:idx val="1"/>
          <c:order val="1"/>
          <c:tx>
            <c:strRef>
              <c:f>Q.1!$O$11</c:f>
              <c:strCache>
                <c:ptCount val="1"/>
                <c:pt idx="0">
                  <c:v>Sum of overall_avg_rating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Q.1!$M$12:$M$14</c:f>
              <c:strCache>
                <c:ptCount val="2"/>
                <c:pt idx="0">
                  <c:v>0</c:v>
                </c:pt>
                <c:pt idx="1">
                  <c:v>1</c:v>
                </c:pt>
              </c:strCache>
            </c:strRef>
          </c:cat>
          <c:val>
            <c:numRef>
              <c:f>Q.1!$O$12:$O$14</c:f>
              <c:numCache>
                <c:formatCode>General</c:formatCode>
                <c:ptCount val="2"/>
                <c:pt idx="0">
                  <c:v>4.59</c:v>
                </c:pt>
                <c:pt idx="1">
                  <c:v>4.87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998-467E-8737-AC0E840B99E6}"/>
            </c:ext>
          </c:extLst>
        </c:ser>
        <c:ser>
          <c:idx val="2"/>
          <c:order val="2"/>
          <c:tx>
            <c:strRef>
              <c:f>Q.1!$P$11</c:f>
              <c:strCache>
                <c:ptCount val="1"/>
                <c:pt idx="0">
                  <c:v>Sum of avg_of_Resp_rate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Q.1!$M$12:$M$14</c:f>
              <c:strCache>
                <c:ptCount val="2"/>
                <c:pt idx="0">
                  <c:v>0</c:v>
                </c:pt>
                <c:pt idx="1">
                  <c:v>1</c:v>
                </c:pt>
              </c:strCache>
            </c:strRef>
          </c:cat>
          <c:val>
            <c:numRef>
              <c:f>Q.1!$P$12:$P$14</c:f>
              <c:numCache>
                <c:formatCode>General</c:formatCode>
                <c:ptCount val="2"/>
                <c:pt idx="0">
                  <c:v>92.95</c:v>
                </c:pt>
                <c:pt idx="1">
                  <c:v>98.93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998-467E-8737-AC0E840B99E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880334639"/>
        <c:axId val="880335471"/>
        <c:axId val="0"/>
      </c:bar3DChart>
      <c:catAx>
        <c:axId val="8803346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0335471"/>
        <c:crosses val="autoZero"/>
        <c:auto val="1"/>
        <c:lblAlgn val="ctr"/>
        <c:lblOffset val="100"/>
        <c:noMultiLvlLbl val="0"/>
      </c:catAx>
      <c:valAx>
        <c:axId val="8803354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03346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95" b="1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Thessaloniki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95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Sheet5!$F$4</c:f>
              <c:strCache>
                <c:ptCount val="1"/>
                <c:pt idx="0">
                  <c:v>superhost</c:v>
                </c:pt>
              </c:strCache>
            </c:strRef>
          </c:tx>
          <c:spPr>
            <a:pattFill prst="ltUpDiag">
              <a:fgClr>
                <a:schemeClr val="accent1"/>
              </a:fgClr>
              <a:bgClr>
                <a:schemeClr val="lt1"/>
              </a:bgClr>
            </a:pattFill>
            <a:ln>
              <a:noFill/>
            </a:ln>
            <a:effectLst/>
          </c:spPr>
          <c:invertIfNegative val="0"/>
          <c:dLbls>
            <c:spPr>
              <a:solidFill>
                <a:schemeClr val="accent1">
                  <a:alpha val="70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Sheet5!$E$5:$E$14</c:f>
              <c:strCache>
                <c:ptCount val="10"/>
                <c:pt idx="0">
                  <c:v>Thessaloniki, Greece</c:v>
                </c:pt>
                <c:pt idx="1">
                  <c:v>Thessaloniki, Makedonia Thraki, Greece</c:v>
                </c:pt>
                <c:pt idx="2">
                  <c:v>GR</c:v>
                </c:pt>
                <c:pt idx="3">
                  <c:v>Kalamaria Municipality, Greece</c:v>
                </c:pt>
                <c:pt idx="4">
                  <c:v>Greece</c:v>
                </c:pt>
                <c:pt idx="5">
                  <c:v>Athens, Greece</c:v>
                </c:pt>
                <c:pt idx="6">
                  <c:v>Halkidiki, Greece</c:v>
                </c:pt>
                <c:pt idx="7">
                  <c:v>Brussels, Brussels, Belgium</c:v>
                </c:pt>
                <c:pt idx="8">
                  <c:v>England, United Kingdom</c:v>
                </c:pt>
                <c:pt idx="9">
                  <c:v>Evosmos, Greece</c:v>
                </c:pt>
              </c:strCache>
            </c:strRef>
          </c:cat>
          <c:val>
            <c:numRef>
              <c:f>Sheet5!$F$5:$F$14</c:f>
              <c:numCache>
                <c:formatCode>General</c:formatCode>
                <c:ptCount val="10"/>
                <c:pt idx="0">
                  <c:v>332</c:v>
                </c:pt>
                <c:pt idx="1">
                  <c:v>68</c:v>
                </c:pt>
                <c:pt idx="2">
                  <c:v>53</c:v>
                </c:pt>
                <c:pt idx="3">
                  <c:v>15</c:v>
                </c:pt>
                <c:pt idx="4">
                  <c:v>14</c:v>
                </c:pt>
                <c:pt idx="5">
                  <c:v>6</c:v>
                </c:pt>
                <c:pt idx="6">
                  <c:v>4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47D-4F7C-A474-001BCABCC13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69"/>
        <c:overlap val="-20"/>
        <c:axId val="57356416"/>
        <c:axId val="57357664"/>
      </c:barChart>
      <c:catAx>
        <c:axId val="573564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accent1">
                <a:lumMod val="60000"/>
                <a:lumOff val="4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5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357664"/>
        <c:crosses val="autoZero"/>
        <c:auto val="1"/>
        <c:lblAlgn val="ctr"/>
        <c:lblOffset val="100"/>
        <c:noMultiLvlLbl val="0"/>
      </c:catAx>
      <c:valAx>
        <c:axId val="573576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356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accent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95" b="1" i="0" u="none" strike="noStrike" kern="1200" cap="all" spc="10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tx1"/>
                </a:solidFill>
              </a:rPr>
              <a:t>Athens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95" b="1" i="0" u="none" strike="noStrike" kern="1200" cap="all" spc="100" normalizeH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No_of_host</c:v>
                </c:pt>
              </c:strCache>
            </c:strRef>
          </c:tx>
          <c:spPr>
            <a:ln w="28575" cap="rnd">
              <a:solidFill>
                <a:schemeClr val="lt1">
                  <a:alpha val="50000"/>
                </a:schemeClr>
              </a:solidFill>
              <a:round/>
            </a:ln>
            <a:effectLst>
              <a:outerShdw dist="25400" dir="2700000" algn="tl" rotWithShape="0">
                <a:schemeClr val="accent1"/>
              </a:outerShdw>
            </a:effectLst>
          </c:spPr>
          <c:marker>
            <c:symbol val="circle"/>
            <c:size val="6"/>
            <c:spPr>
              <a:solidFill>
                <a:schemeClr val="accent1"/>
              </a:solidFill>
              <a:ln w="22225">
                <a:solidFill>
                  <a:schemeClr val="lt1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xVal>
            <c:numRef>
              <c:f>Sheet1!$A$2:$A$11</c:f>
              <c:numCache>
                <c:formatCode>General</c:formatCode>
                <c:ptCount val="10"/>
                <c:pt idx="0">
                  <c:v>100</c:v>
                </c:pt>
                <c:pt idx="1">
                  <c:v>99</c:v>
                </c:pt>
                <c:pt idx="2">
                  <c:v>98</c:v>
                </c:pt>
                <c:pt idx="3">
                  <c:v>97</c:v>
                </c:pt>
                <c:pt idx="4">
                  <c:v>96</c:v>
                </c:pt>
                <c:pt idx="5">
                  <c:v>95</c:v>
                </c:pt>
                <c:pt idx="6">
                  <c:v>94</c:v>
                </c:pt>
                <c:pt idx="7">
                  <c:v>93</c:v>
                </c:pt>
                <c:pt idx="8">
                  <c:v>92</c:v>
                </c:pt>
                <c:pt idx="9">
                  <c:v>91</c:v>
                </c:pt>
              </c:numCache>
            </c:numRef>
          </c:xVal>
          <c:yVal>
            <c:numRef>
              <c:f>Sheet1!$B$2:$B$11</c:f>
              <c:numCache>
                <c:formatCode>General</c:formatCode>
                <c:ptCount val="10"/>
                <c:pt idx="0">
                  <c:v>2043</c:v>
                </c:pt>
                <c:pt idx="1">
                  <c:v>135</c:v>
                </c:pt>
                <c:pt idx="2">
                  <c:v>123</c:v>
                </c:pt>
                <c:pt idx="3">
                  <c:v>69</c:v>
                </c:pt>
                <c:pt idx="4">
                  <c:v>82</c:v>
                </c:pt>
                <c:pt idx="5">
                  <c:v>56</c:v>
                </c:pt>
                <c:pt idx="6">
                  <c:v>61</c:v>
                </c:pt>
                <c:pt idx="7">
                  <c:v>65</c:v>
                </c:pt>
                <c:pt idx="8">
                  <c:v>49</c:v>
                </c:pt>
                <c:pt idx="9">
                  <c:v>39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A55-4930-9BF0-CB34277C0048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898166816"/>
        <c:axId val="898166400"/>
      </c:scatterChart>
      <c:valAx>
        <c:axId val="8981668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98166400"/>
        <c:crosses val="autoZero"/>
        <c:crossBetween val="midCat"/>
      </c:valAx>
      <c:valAx>
        <c:axId val="898166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accent1">
                  <a:lumMod val="60000"/>
                  <a:lumOff val="40000"/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9816681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2000">
                <a:solidFill>
                  <a:schemeClr val="tx1"/>
                </a:solidFill>
              </a:rPr>
              <a:t>Thessaloniki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cap="none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Sheet1!$E$1</c:f>
              <c:strCache>
                <c:ptCount val="1"/>
                <c:pt idx="0">
                  <c:v>No_of_host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3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00B0F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Sheet1!$D$2:$D$11</c:f>
              <c:numCache>
                <c:formatCode>General</c:formatCode>
                <c:ptCount val="10"/>
                <c:pt idx="0">
                  <c:v>100</c:v>
                </c:pt>
                <c:pt idx="1">
                  <c:v>99</c:v>
                </c:pt>
                <c:pt idx="2">
                  <c:v>98</c:v>
                </c:pt>
                <c:pt idx="3">
                  <c:v>97</c:v>
                </c:pt>
                <c:pt idx="4">
                  <c:v>96</c:v>
                </c:pt>
                <c:pt idx="5">
                  <c:v>95</c:v>
                </c:pt>
                <c:pt idx="6">
                  <c:v>94</c:v>
                </c:pt>
                <c:pt idx="7">
                  <c:v>93</c:v>
                </c:pt>
                <c:pt idx="8">
                  <c:v>92</c:v>
                </c:pt>
                <c:pt idx="9">
                  <c:v>91</c:v>
                </c:pt>
              </c:numCache>
            </c:numRef>
          </c:xVal>
          <c:yVal>
            <c:numRef>
              <c:f>Sheet1!$E$2:$E$11</c:f>
              <c:numCache>
                <c:formatCode>General</c:formatCode>
                <c:ptCount val="10"/>
                <c:pt idx="0">
                  <c:v>628</c:v>
                </c:pt>
                <c:pt idx="1">
                  <c:v>49</c:v>
                </c:pt>
                <c:pt idx="2">
                  <c:v>33</c:v>
                </c:pt>
                <c:pt idx="3">
                  <c:v>38</c:v>
                </c:pt>
                <c:pt idx="4">
                  <c:v>30</c:v>
                </c:pt>
                <c:pt idx="5">
                  <c:v>17</c:v>
                </c:pt>
                <c:pt idx="6">
                  <c:v>25</c:v>
                </c:pt>
                <c:pt idx="7">
                  <c:v>13</c:v>
                </c:pt>
                <c:pt idx="8">
                  <c:v>22</c:v>
                </c:pt>
                <c:pt idx="9">
                  <c:v>15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576-46AD-96AC-0BCD4BE8D07D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57350176"/>
        <c:axId val="57353088"/>
      </c:scatterChart>
      <c:valAx>
        <c:axId val="573501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353088"/>
        <c:crosses val="autoZero"/>
        <c:crossBetween val="midCat"/>
      </c:valAx>
      <c:valAx>
        <c:axId val="573530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3501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 SQL.xlsx]Q.2!PivotTable6</c:name>
    <c:fmtId val="2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b="1"/>
              <a:t>Athens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Q.2!$C$13</c:f>
              <c:strCache>
                <c:ptCount val="1"/>
                <c:pt idx="0">
                  <c:v>Sum of avg_Accpt_rating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Q.2!$B$14:$B$16</c:f>
              <c:strCache>
                <c:ptCount val="2"/>
                <c:pt idx="0">
                  <c:v>0</c:v>
                </c:pt>
                <c:pt idx="1">
                  <c:v>1</c:v>
                </c:pt>
              </c:strCache>
            </c:strRef>
          </c:cat>
          <c:val>
            <c:numRef>
              <c:f>Q.2!$C$14:$C$16</c:f>
              <c:numCache>
                <c:formatCode>General</c:formatCode>
                <c:ptCount val="2"/>
                <c:pt idx="0">
                  <c:v>87.63</c:v>
                </c:pt>
                <c:pt idx="1">
                  <c:v>95.24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B80-4A1D-9DA2-F495C3EF07AD}"/>
            </c:ext>
          </c:extLst>
        </c:ser>
        <c:ser>
          <c:idx val="1"/>
          <c:order val="1"/>
          <c:tx>
            <c:strRef>
              <c:f>Q.2!$D$13</c:f>
              <c:strCache>
                <c:ptCount val="1"/>
                <c:pt idx="0">
                  <c:v>Sum of avg_response_rate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Q.2!$B$14:$B$16</c:f>
              <c:strCache>
                <c:ptCount val="2"/>
                <c:pt idx="0">
                  <c:v>0</c:v>
                </c:pt>
                <c:pt idx="1">
                  <c:v>1</c:v>
                </c:pt>
              </c:strCache>
            </c:strRef>
          </c:cat>
          <c:val>
            <c:numRef>
              <c:f>Q.2!$D$14:$D$16</c:f>
              <c:numCache>
                <c:formatCode>General</c:formatCode>
                <c:ptCount val="2"/>
                <c:pt idx="0">
                  <c:v>89.91</c:v>
                </c:pt>
                <c:pt idx="1">
                  <c:v>99.28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B80-4A1D-9DA2-F495C3EF07AD}"/>
            </c:ext>
          </c:extLst>
        </c:ser>
        <c:ser>
          <c:idx val="2"/>
          <c:order val="2"/>
          <c:tx>
            <c:strRef>
              <c:f>Q.2!$E$13</c:f>
              <c:strCache>
                <c:ptCount val="1"/>
                <c:pt idx="0">
                  <c:v>Sum of Communication_rating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Q.2!$B$14:$B$16</c:f>
              <c:strCache>
                <c:ptCount val="2"/>
                <c:pt idx="0">
                  <c:v>0</c:v>
                </c:pt>
                <c:pt idx="1">
                  <c:v>1</c:v>
                </c:pt>
              </c:strCache>
            </c:strRef>
          </c:cat>
          <c:val>
            <c:numRef>
              <c:f>Q.2!$E$14:$E$16</c:f>
              <c:numCache>
                <c:formatCode>General</c:formatCode>
                <c:ptCount val="2"/>
                <c:pt idx="0">
                  <c:v>4.79</c:v>
                </c:pt>
                <c:pt idx="1">
                  <c:v>4.9400000000000004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B80-4A1D-9DA2-F495C3EF07A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281140928"/>
        <c:axId val="1281141344"/>
      </c:barChart>
      <c:catAx>
        <c:axId val="1281140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1141344"/>
        <c:crosses val="autoZero"/>
        <c:auto val="1"/>
        <c:lblAlgn val="ctr"/>
        <c:lblOffset val="100"/>
        <c:noMultiLvlLbl val="0"/>
      </c:catAx>
      <c:valAx>
        <c:axId val="128114134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2811409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b="1"/>
              <a:t>Thessaloniki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Q.2!$C$23</c:f>
              <c:strCache>
                <c:ptCount val="1"/>
                <c:pt idx="0">
                  <c:v>host_is_superhost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Q.2!$C$24:$C$25</c:f>
              <c:numCache>
                <c:formatCode>General</c:formatCode>
                <c:ptCount val="2"/>
                <c:pt idx="0">
                  <c:v>0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A5F-4E62-B545-790A4DD32E25}"/>
            </c:ext>
          </c:extLst>
        </c:ser>
        <c:ser>
          <c:idx val="1"/>
          <c:order val="1"/>
          <c:tx>
            <c:strRef>
              <c:f>Q.2!$D$23</c:f>
              <c:strCache>
                <c:ptCount val="1"/>
                <c:pt idx="0">
                  <c:v>avg_Accpt_rating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Q.2!$D$24:$D$25</c:f>
              <c:numCache>
                <c:formatCode>General</c:formatCode>
                <c:ptCount val="2"/>
                <c:pt idx="0">
                  <c:v>84.52</c:v>
                </c:pt>
                <c:pt idx="1">
                  <c:v>95.25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A5F-4E62-B545-790A4DD32E25}"/>
            </c:ext>
          </c:extLst>
        </c:ser>
        <c:ser>
          <c:idx val="2"/>
          <c:order val="2"/>
          <c:tx>
            <c:strRef>
              <c:f>Q.2!$E$23</c:f>
              <c:strCache>
                <c:ptCount val="1"/>
                <c:pt idx="0">
                  <c:v>avg_response_rate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Q.2!$E$24:$E$25</c:f>
              <c:numCache>
                <c:formatCode>General</c:formatCode>
                <c:ptCount val="2"/>
                <c:pt idx="0">
                  <c:v>92.95</c:v>
                </c:pt>
                <c:pt idx="1">
                  <c:v>98.93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A5F-4E62-B545-790A4DD32E25}"/>
            </c:ext>
          </c:extLst>
        </c:ser>
        <c:ser>
          <c:idx val="3"/>
          <c:order val="3"/>
          <c:tx>
            <c:strRef>
              <c:f>Q.2!$F$23</c:f>
              <c:strCache>
                <c:ptCount val="1"/>
                <c:pt idx="0">
                  <c:v>Communication_rating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Q.2!$F$24:$F$25</c:f>
              <c:numCache>
                <c:formatCode>General</c:formatCode>
                <c:ptCount val="2"/>
                <c:pt idx="0">
                  <c:v>4.7699999999999996</c:v>
                </c:pt>
                <c:pt idx="1">
                  <c:v>4.95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A5F-4E62-B545-790A4DD32E2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796048399"/>
        <c:axId val="796049231"/>
      </c:barChart>
      <c:catAx>
        <c:axId val="796048399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6049231"/>
        <c:crosses val="autoZero"/>
        <c:auto val="1"/>
        <c:lblAlgn val="ctr"/>
        <c:lblOffset val="100"/>
        <c:noMultiLvlLbl val="0"/>
      </c:catAx>
      <c:valAx>
        <c:axId val="7960492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60483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 SQL.xlsx]Q.3!PivotTable8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Athens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Q.3!$C$11</c:f>
              <c:strCache>
                <c:ptCount val="1"/>
                <c:pt idx="0">
                  <c:v>Sum of Good_comments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Q.3!$B$12:$B$14</c:f>
              <c:strCache>
                <c:ptCount val="2"/>
                <c:pt idx="0">
                  <c:v>0</c:v>
                </c:pt>
                <c:pt idx="1">
                  <c:v>1</c:v>
                </c:pt>
              </c:strCache>
            </c:strRef>
          </c:cat>
          <c:val>
            <c:numRef>
              <c:f>Q.3!$C$12:$C$14</c:f>
              <c:numCache>
                <c:formatCode>General</c:formatCode>
                <c:ptCount val="2"/>
                <c:pt idx="0">
                  <c:v>9499</c:v>
                </c:pt>
                <c:pt idx="1">
                  <c:v>14526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558-4F82-BC7C-53CBADD1C959}"/>
            </c:ext>
          </c:extLst>
        </c:ser>
        <c:ser>
          <c:idx val="1"/>
          <c:order val="1"/>
          <c:tx>
            <c:strRef>
              <c:f>Q.3!$D$11</c:f>
              <c:strCache>
                <c:ptCount val="1"/>
                <c:pt idx="0">
                  <c:v>Sum of Bad_comments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Q.3!$B$12:$B$14</c:f>
              <c:strCache>
                <c:ptCount val="2"/>
                <c:pt idx="0">
                  <c:v>0</c:v>
                </c:pt>
                <c:pt idx="1">
                  <c:v>1</c:v>
                </c:pt>
              </c:strCache>
            </c:strRef>
          </c:cat>
          <c:val>
            <c:numRef>
              <c:f>Q.3!$D$12:$D$14</c:f>
              <c:numCache>
                <c:formatCode>General</c:formatCode>
                <c:ptCount val="2"/>
                <c:pt idx="0">
                  <c:v>1461</c:v>
                </c:pt>
                <c:pt idx="1">
                  <c:v>1315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558-4F82-BC7C-53CBADD1C95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865253791"/>
        <c:axId val="865254207"/>
      </c:barChart>
      <c:catAx>
        <c:axId val="8652537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5254207"/>
        <c:crosses val="autoZero"/>
        <c:auto val="1"/>
        <c:lblAlgn val="ctr"/>
        <c:lblOffset val="100"/>
        <c:noMultiLvlLbl val="0"/>
      </c:catAx>
      <c:valAx>
        <c:axId val="8652542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52537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b="1"/>
              <a:t>thessaloniki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Q.3!$B$20</c:f>
              <c:strCache>
                <c:ptCount val="1"/>
                <c:pt idx="0">
                  <c:v>host_is_superhost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Q.3!$B$21:$B$22</c:f>
              <c:numCache>
                <c:formatCode>General</c:formatCode>
                <c:ptCount val="2"/>
                <c:pt idx="0">
                  <c:v>0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6E0-4744-B795-776F2201F433}"/>
            </c:ext>
          </c:extLst>
        </c:ser>
        <c:ser>
          <c:idx val="1"/>
          <c:order val="1"/>
          <c:tx>
            <c:strRef>
              <c:f>Q.3!$C$20</c:f>
              <c:strCache>
                <c:ptCount val="1"/>
                <c:pt idx="0">
                  <c:v>Bad_comments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Q.3!$C$21:$C$22</c:f>
              <c:numCache>
                <c:formatCode>General</c:formatCode>
                <c:ptCount val="2"/>
                <c:pt idx="0">
                  <c:v>2739</c:v>
                </c:pt>
                <c:pt idx="1">
                  <c:v>7599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6E0-4744-B795-776F2201F433}"/>
            </c:ext>
          </c:extLst>
        </c:ser>
        <c:ser>
          <c:idx val="2"/>
          <c:order val="2"/>
          <c:tx>
            <c:strRef>
              <c:f>Q.3!$D$20</c:f>
              <c:strCache>
                <c:ptCount val="1"/>
                <c:pt idx="0">
                  <c:v>Bad_comments2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Q.3!$D$21:$D$22</c:f>
              <c:numCache>
                <c:formatCode>General</c:formatCode>
                <c:ptCount val="2"/>
                <c:pt idx="0">
                  <c:v>193</c:v>
                </c:pt>
                <c:pt idx="1">
                  <c:v>313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6E0-4744-B795-776F2201F43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803131151"/>
        <c:axId val="803136143"/>
      </c:barChart>
      <c:catAx>
        <c:axId val="80313115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3136143"/>
        <c:crosses val="autoZero"/>
        <c:auto val="1"/>
        <c:lblAlgn val="ctr"/>
        <c:lblOffset val="100"/>
        <c:noMultiLvlLbl val="0"/>
      </c:catAx>
      <c:valAx>
        <c:axId val="8031361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31311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400" dirty="0"/>
              <a:t>Athens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v>Sum of no_of_prop_type</c:v>
          </c:tx>
          <c:spPr>
            <a:solidFill>
              <a:srgbClr val="FFFF00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2"/>
              <c:pt idx="0">
                <c:v>0</c:v>
              </c:pt>
              <c:pt idx="1">
                <c:v>1</c:v>
              </c:pt>
            </c:strLit>
          </c:cat>
          <c:val>
            <c:numLit>
              <c:formatCode>General</c:formatCode>
              <c:ptCount val="2"/>
              <c:pt idx="0">
                <c:v>46</c:v>
              </c:pt>
              <c:pt idx="1">
                <c:v>31</c:v>
              </c:pt>
            </c:numLit>
          </c:val>
          <c:extLst>
            <c:ext xmlns:c16="http://schemas.microsoft.com/office/drawing/2014/chart" uri="{C3380CC4-5D6E-409C-BE32-E72D297353CC}">
              <c16:uniqueId val="{00000000-1A22-4F3D-83E0-494258D502E7}"/>
            </c:ext>
          </c:extLst>
        </c:ser>
        <c:ser>
          <c:idx val="1"/>
          <c:order val="1"/>
          <c:tx>
            <c:v>Sum of counting_of_property_type</c:v>
          </c:tx>
          <c:spPr>
            <a:gradFill>
              <a:gsLst>
                <a:gs pos="100000">
                  <a:schemeClr val="accent2">
                    <a:alpha val="0"/>
                  </a:schemeClr>
                </a:gs>
                <a:gs pos="50000">
                  <a:schemeClr val="accent2"/>
                </a:gs>
              </a:gsLst>
              <a:lin ang="5400000" scaled="0"/>
            </a:gradFill>
            <a:ln>
              <a:noFill/>
            </a:ln>
            <a:effectLst/>
            <a:sp3d/>
          </c:spPr>
          <c:invertIfNegative val="0"/>
          <c:dLbls>
            <c:dLbl>
              <c:idx val="0"/>
              <c:layout>
                <c:manualLayout>
                  <c:x val="0"/>
                  <c:y val="-1.311415823109625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0B50-424A-8BA4-7A6D2D6BD091}"/>
                </c:ext>
              </c:extLst>
            </c:dLbl>
            <c:dLbl>
              <c:idx val="1"/>
              <c:layout>
                <c:manualLayout>
                  <c:x val="-9.618821475731666E-17"/>
                  <c:y val="-4.371386077032083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B50-424A-8BA4-7A6D2D6BD09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2"/>
              <c:pt idx="0">
                <c:v>0</c:v>
              </c:pt>
              <c:pt idx="1">
                <c:v>1</c:v>
              </c:pt>
            </c:strLit>
          </c:cat>
          <c:val>
            <c:numLit>
              <c:formatCode>General</c:formatCode>
              <c:ptCount val="2"/>
              <c:pt idx="0">
                <c:v>5897</c:v>
              </c:pt>
              <c:pt idx="1">
                <c:v>3775</c:v>
              </c:pt>
            </c:numLit>
          </c:val>
          <c:extLst>
            <c:ext xmlns:c16="http://schemas.microsoft.com/office/drawing/2014/chart" uri="{C3380CC4-5D6E-409C-BE32-E72D297353CC}">
              <c16:uniqueId val="{00000001-1A22-4F3D-83E0-494258D502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gapDepth val="0"/>
        <c:shape val="box"/>
        <c:axId val="1280956944"/>
        <c:axId val="1280954448"/>
        <c:axId val="0"/>
      </c:bar3DChart>
      <c:catAx>
        <c:axId val="1280956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0954448"/>
        <c:crosses val="autoZero"/>
        <c:auto val="1"/>
        <c:lblAlgn val="ctr"/>
        <c:lblOffset val="100"/>
        <c:noMultiLvlLbl val="0"/>
      </c:catAx>
      <c:valAx>
        <c:axId val="1280954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09569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6.5712113265719879E-2"/>
          <c:y val="0.80444690435304"/>
          <c:w val="0.87906894791668155"/>
          <c:h val="0.1693247791847674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 SQL.xlsx]Q.4!PivotTable13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thessaloniki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Q.4!$C$17</c:f>
              <c:strCache>
                <c:ptCount val="1"/>
                <c:pt idx="0">
                  <c:v>Sum of no_of_prop_type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  <a:sp3d/>
          </c:spPr>
          <c:invertIfNegative val="0"/>
          <c:dLbls>
            <c:dLbl>
              <c:idx val="0"/>
              <c:layout>
                <c:manualLayout>
                  <c:x val="8.4811708824040575E-3"/>
                  <c:y val="8.1322417773108963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2537-4BCC-8DDC-74860D0C3C74}"/>
                </c:ext>
              </c:extLst>
            </c:dLbl>
            <c:dLbl>
              <c:idx val="1"/>
              <c:layout>
                <c:manualLayout>
                  <c:x val="1.2721756323606087E-2"/>
                  <c:y val="4.0661208886553736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2537-4BCC-8DDC-74860D0C3C7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Q.4!$B$18:$B$20</c:f>
              <c:strCache>
                <c:ptCount val="2"/>
                <c:pt idx="0">
                  <c:v>0</c:v>
                </c:pt>
                <c:pt idx="1">
                  <c:v>1</c:v>
                </c:pt>
              </c:strCache>
            </c:strRef>
          </c:cat>
          <c:val>
            <c:numRef>
              <c:f>Q.4!$C$18:$C$20</c:f>
              <c:numCache>
                <c:formatCode>General</c:formatCode>
                <c:ptCount val="2"/>
                <c:pt idx="0">
                  <c:v>30</c:v>
                </c:pt>
                <c:pt idx="1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537-4BCC-8DDC-74860D0C3C74}"/>
            </c:ext>
          </c:extLst>
        </c:ser>
        <c:ser>
          <c:idx val="1"/>
          <c:order val="1"/>
          <c:tx>
            <c:strRef>
              <c:f>Q.4!$D$17</c:f>
              <c:strCache>
                <c:ptCount val="1"/>
                <c:pt idx="0">
                  <c:v>Sum of counting_of_property_type</c:v>
                </c:pt>
              </c:strCache>
            </c:strRef>
          </c:tx>
          <c:spPr>
            <a:gradFill flip="none" rotWithShape="1">
              <a:gsLst>
                <a:gs pos="0">
                  <a:srgbClr val="7030A0">
                    <a:shade val="30000"/>
                    <a:satMod val="115000"/>
                  </a:srgbClr>
                </a:gs>
                <a:gs pos="50000">
                  <a:srgbClr val="7030A0">
                    <a:shade val="67500"/>
                    <a:satMod val="115000"/>
                  </a:srgbClr>
                </a:gs>
                <a:gs pos="100000">
                  <a:srgbClr val="7030A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noFill/>
            </a:ln>
            <a:effectLst/>
            <a:sp3d/>
          </c:spPr>
          <c:invertIfNegative val="0"/>
          <c:dLbls>
            <c:dLbl>
              <c:idx val="0"/>
              <c:layout>
                <c:manualLayout>
                  <c:x val="2.1202927206009367E-3"/>
                  <c:y val="0.1545125937689098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2537-4BCC-8DDC-74860D0C3C74}"/>
                </c:ext>
              </c:extLst>
            </c:dLbl>
            <c:dLbl>
              <c:idx val="1"/>
              <c:layout>
                <c:manualLayout>
                  <c:x val="4.2405854412020287E-3"/>
                  <c:y val="0.1382481102142877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537-4BCC-8DDC-74860D0C3C7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Q.4!$B$18:$B$20</c:f>
              <c:strCache>
                <c:ptCount val="2"/>
                <c:pt idx="0">
                  <c:v>0</c:v>
                </c:pt>
                <c:pt idx="1">
                  <c:v>1</c:v>
                </c:pt>
              </c:strCache>
            </c:strRef>
          </c:cat>
          <c:val>
            <c:numRef>
              <c:f>Q.4!$D$18:$D$20</c:f>
              <c:numCache>
                <c:formatCode>General</c:formatCode>
                <c:ptCount val="2"/>
                <c:pt idx="0">
                  <c:v>1533</c:v>
                </c:pt>
                <c:pt idx="1">
                  <c:v>1015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537-4BCC-8DDC-74860D0C3C74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879925599"/>
        <c:axId val="879924351"/>
        <c:axId val="0"/>
      </c:bar3DChart>
      <c:catAx>
        <c:axId val="8799255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9924351"/>
        <c:crosses val="autoZero"/>
        <c:auto val="1"/>
        <c:lblAlgn val="ctr"/>
        <c:lblOffset val="100"/>
        <c:noMultiLvlLbl val="0"/>
      </c:catAx>
      <c:valAx>
        <c:axId val="8799243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99255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chemeClr val="tx1"/>
                </a:solidFill>
              </a:rPr>
              <a:t>Avg Price against Availability of Listings-Super Host</a:t>
            </a:r>
          </a:p>
        </c:rich>
      </c:tx>
      <c:layout>
        <c:manualLayout>
          <c:xMode val="edge"/>
          <c:yMode val="edge"/>
          <c:x val="1.5374890638670161E-2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'e.Avg Price(SH)'!$B$1</c:f>
              <c:strCache>
                <c:ptCount val="1"/>
                <c:pt idx="0">
                  <c:v>id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3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xVal>
            <c:numRef>
              <c:f>'e.Avg Price(SH)'!$A$2:$A$13</c:f>
              <c:numCache>
                <c:formatCode>m/d/yyyy</c:formatCode>
                <c:ptCount val="12"/>
                <c:pt idx="0">
                  <c:v>44929</c:v>
                </c:pt>
                <c:pt idx="1">
                  <c:v>44931</c:v>
                </c:pt>
                <c:pt idx="2">
                  <c:v>44932</c:v>
                </c:pt>
                <c:pt idx="3">
                  <c:v>44932</c:v>
                </c:pt>
                <c:pt idx="4">
                  <c:v>44936</c:v>
                </c:pt>
                <c:pt idx="5">
                  <c:v>44953</c:v>
                </c:pt>
                <c:pt idx="6">
                  <c:v>44956</c:v>
                </c:pt>
                <c:pt idx="7">
                  <c:v>44974</c:v>
                </c:pt>
                <c:pt idx="8">
                  <c:v>44983</c:v>
                </c:pt>
                <c:pt idx="9">
                  <c:v>44987</c:v>
                </c:pt>
                <c:pt idx="10">
                  <c:v>44989</c:v>
                </c:pt>
                <c:pt idx="11">
                  <c:v>44990</c:v>
                </c:pt>
              </c:numCache>
            </c:numRef>
          </c:xVal>
          <c:yVal>
            <c:numRef>
              <c:f>'e.Avg Price(SH)'!$B$2:$B$13</c:f>
              <c:numCache>
                <c:formatCode>General</c:formatCode>
                <c:ptCount val="12"/>
                <c:pt idx="0">
                  <c:v>143724</c:v>
                </c:pt>
                <c:pt idx="1">
                  <c:v>41526</c:v>
                </c:pt>
                <c:pt idx="2">
                  <c:v>34247</c:v>
                </c:pt>
                <c:pt idx="3">
                  <c:v>569682</c:v>
                </c:pt>
                <c:pt idx="4">
                  <c:v>83871</c:v>
                </c:pt>
                <c:pt idx="5">
                  <c:v>834713</c:v>
                </c:pt>
                <c:pt idx="6">
                  <c:v>1574553</c:v>
                </c:pt>
                <c:pt idx="7">
                  <c:v>109845</c:v>
                </c:pt>
                <c:pt idx="8">
                  <c:v>71508</c:v>
                </c:pt>
                <c:pt idx="9">
                  <c:v>477778</c:v>
                </c:pt>
                <c:pt idx="10">
                  <c:v>571929</c:v>
                </c:pt>
                <c:pt idx="11">
                  <c:v>973890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3B6-4B52-A89D-5C4AB9DC18F4}"/>
            </c:ext>
          </c:extLst>
        </c:ser>
        <c:ser>
          <c:idx val="1"/>
          <c:order val="1"/>
          <c:tx>
            <c:strRef>
              <c:f>'e.Avg Price(SH)'!$C$1</c:f>
              <c:strCache>
                <c:ptCount val="1"/>
                <c:pt idx="0">
                  <c:v>listing_id</c:v>
                </c:pt>
              </c:strCache>
            </c:strRef>
          </c:tx>
          <c:spPr>
            <a:ln w="22225" cap="rnd">
              <a:solidFill>
                <a:schemeClr val="accent2"/>
              </a:solidFill>
            </a:ln>
            <a:effectLst>
              <a:glow rad="139700">
                <a:schemeClr val="accent2">
                  <a:satMod val="175000"/>
                  <a:alpha val="14000"/>
                </a:schemeClr>
              </a:glow>
            </a:effectLst>
          </c:spPr>
          <c:marker>
            <c:symbol val="circle"/>
            <c:size val="3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2">
                    <a:satMod val="175000"/>
                    <a:alpha val="25000"/>
                  </a:schemeClr>
                </a:glow>
              </a:effectLst>
            </c:spPr>
          </c:marker>
          <c:xVal>
            <c:numRef>
              <c:f>'e.Avg Price(SH)'!$A$2:$A$13</c:f>
              <c:numCache>
                <c:formatCode>m/d/yyyy</c:formatCode>
                <c:ptCount val="12"/>
                <c:pt idx="0">
                  <c:v>44929</c:v>
                </c:pt>
                <c:pt idx="1">
                  <c:v>44931</c:v>
                </c:pt>
                <c:pt idx="2">
                  <c:v>44932</c:v>
                </c:pt>
                <c:pt idx="3">
                  <c:v>44932</c:v>
                </c:pt>
                <c:pt idx="4">
                  <c:v>44936</c:v>
                </c:pt>
                <c:pt idx="5">
                  <c:v>44953</c:v>
                </c:pt>
                <c:pt idx="6">
                  <c:v>44956</c:v>
                </c:pt>
                <c:pt idx="7">
                  <c:v>44974</c:v>
                </c:pt>
                <c:pt idx="8">
                  <c:v>44983</c:v>
                </c:pt>
                <c:pt idx="9">
                  <c:v>44987</c:v>
                </c:pt>
                <c:pt idx="10">
                  <c:v>44989</c:v>
                </c:pt>
                <c:pt idx="11">
                  <c:v>44990</c:v>
                </c:pt>
              </c:numCache>
            </c:numRef>
          </c:xVal>
          <c:yVal>
            <c:numRef>
              <c:f>'e.Avg Price(SH)'!$C$2:$C$13</c:f>
              <c:numCache>
                <c:formatCode>General</c:formatCode>
                <c:ptCount val="12"/>
                <c:pt idx="0">
                  <c:v>7091335</c:v>
                </c:pt>
                <c:pt idx="1">
                  <c:v>1316477</c:v>
                </c:pt>
                <c:pt idx="2">
                  <c:v>1007137</c:v>
                </c:pt>
                <c:pt idx="3">
                  <c:v>27261102</c:v>
                </c:pt>
                <c:pt idx="4">
                  <c:v>3331694</c:v>
                </c:pt>
                <c:pt idx="5">
                  <c:v>36884302</c:v>
                </c:pt>
                <c:pt idx="6">
                  <c:v>54086016</c:v>
                </c:pt>
                <c:pt idx="7">
                  <c:v>4747128</c:v>
                </c:pt>
                <c:pt idx="8">
                  <c:v>2988465</c:v>
                </c:pt>
                <c:pt idx="9">
                  <c:v>24133046</c:v>
                </c:pt>
                <c:pt idx="10">
                  <c:v>27314632</c:v>
                </c:pt>
                <c:pt idx="11">
                  <c:v>41696939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3B6-4B52-A89D-5C4AB9DC18F4}"/>
            </c:ext>
          </c:extLst>
        </c:ser>
        <c:ser>
          <c:idx val="2"/>
          <c:order val="2"/>
          <c:tx>
            <c:strRef>
              <c:f>'e.Avg Price(SH)'!$D$1</c:f>
              <c:strCache>
                <c:ptCount val="1"/>
                <c:pt idx="0">
                  <c:v>host_listings_count</c:v>
                </c:pt>
              </c:strCache>
            </c:strRef>
          </c:tx>
          <c:spPr>
            <a:ln w="22225" cap="rnd">
              <a:solidFill>
                <a:schemeClr val="accent3"/>
              </a:solidFill>
            </a:ln>
            <a:effectLst>
              <a:glow rad="139700">
                <a:schemeClr val="accent3">
                  <a:satMod val="175000"/>
                  <a:alpha val="14000"/>
                </a:schemeClr>
              </a:glow>
            </a:effectLst>
          </c:spPr>
          <c:marker>
            <c:symbol val="circle"/>
            <c:size val="3"/>
            <c:spPr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3">
                    <a:satMod val="175000"/>
                    <a:alpha val="25000"/>
                  </a:schemeClr>
                </a:glow>
              </a:effectLst>
            </c:spPr>
          </c:marker>
          <c:xVal>
            <c:numRef>
              <c:f>'e.Avg Price(SH)'!$A$2:$A$13</c:f>
              <c:numCache>
                <c:formatCode>m/d/yyyy</c:formatCode>
                <c:ptCount val="12"/>
                <c:pt idx="0">
                  <c:v>44929</c:v>
                </c:pt>
                <c:pt idx="1">
                  <c:v>44931</c:v>
                </c:pt>
                <c:pt idx="2">
                  <c:v>44932</c:v>
                </c:pt>
                <c:pt idx="3">
                  <c:v>44932</c:v>
                </c:pt>
                <c:pt idx="4">
                  <c:v>44936</c:v>
                </c:pt>
                <c:pt idx="5">
                  <c:v>44953</c:v>
                </c:pt>
                <c:pt idx="6">
                  <c:v>44956</c:v>
                </c:pt>
                <c:pt idx="7">
                  <c:v>44974</c:v>
                </c:pt>
                <c:pt idx="8">
                  <c:v>44983</c:v>
                </c:pt>
                <c:pt idx="9">
                  <c:v>44987</c:v>
                </c:pt>
                <c:pt idx="10">
                  <c:v>44989</c:v>
                </c:pt>
                <c:pt idx="11">
                  <c:v>44990</c:v>
                </c:pt>
              </c:numCache>
            </c:numRef>
          </c:xVal>
          <c:yVal>
            <c:numRef>
              <c:f>'e.Avg Price(SH)'!$D$2:$D$13</c:f>
              <c:numCache>
                <c:formatCode>General</c:formatCode>
                <c:ptCount val="12"/>
                <c:pt idx="0">
                  <c:v>0</c:v>
                </c:pt>
                <c:pt idx="1">
                  <c:v>1</c:v>
                </c:pt>
                <c:pt idx="2">
                  <c:v>0</c:v>
                </c:pt>
                <c:pt idx="3">
                  <c:v>1</c:v>
                </c:pt>
                <c:pt idx="4">
                  <c:v>3</c:v>
                </c:pt>
                <c:pt idx="5">
                  <c:v>1</c:v>
                </c:pt>
                <c:pt idx="6">
                  <c:v>2</c:v>
                </c:pt>
                <c:pt idx="7">
                  <c:v>4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13B6-4B52-A89D-5C4AB9DC18F4}"/>
            </c:ext>
          </c:extLst>
        </c:ser>
        <c:ser>
          <c:idx val="3"/>
          <c:order val="3"/>
          <c:tx>
            <c:strRef>
              <c:f>'e.Avg Price(SH)'!$E$1</c:f>
              <c:strCache>
                <c:ptCount val="1"/>
                <c:pt idx="0">
                  <c:v>Average_Price</c:v>
                </c:pt>
              </c:strCache>
            </c:strRef>
          </c:tx>
          <c:spPr>
            <a:ln w="22225" cap="rnd">
              <a:solidFill>
                <a:schemeClr val="accent4"/>
              </a:solidFill>
            </a:ln>
            <a:effectLst>
              <a:glow rad="139700">
                <a:schemeClr val="accent4">
                  <a:satMod val="175000"/>
                  <a:alpha val="14000"/>
                </a:schemeClr>
              </a:glow>
            </a:effectLst>
          </c:spPr>
          <c:marker>
            <c:symbol val="circle"/>
            <c:size val="3"/>
            <c:spPr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4">
                    <a:satMod val="175000"/>
                    <a:alpha val="25000"/>
                  </a:schemeClr>
                </a:glow>
              </a:effectLst>
            </c:spPr>
          </c:marker>
          <c:xVal>
            <c:numRef>
              <c:f>'e.Avg Price(SH)'!$A$2:$A$13</c:f>
              <c:numCache>
                <c:formatCode>m/d/yyyy</c:formatCode>
                <c:ptCount val="12"/>
                <c:pt idx="0">
                  <c:v>44929</c:v>
                </c:pt>
                <c:pt idx="1">
                  <c:v>44931</c:v>
                </c:pt>
                <c:pt idx="2">
                  <c:v>44932</c:v>
                </c:pt>
                <c:pt idx="3">
                  <c:v>44932</c:v>
                </c:pt>
                <c:pt idx="4">
                  <c:v>44936</c:v>
                </c:pt>
                <c:pt idx="5">
                  <c:v>44953</c:v>
                </c:pt>
                <c:pt idx="6">
                  <c:v>44956</c:v>
                </c:pt>
                <c:pt idx="7">
                  <c:v>44974</c:v>
                </c:pt>
                <c:pt idx="8">
                  <c:v>44983</c:v>
                </c:pt>
                <c:pt idx="9">
                  <c:v>44987</c:v>
                </c:pt>
                <c:pt idx="10">
                  <c:v>44989</c:v>
                </c:pt>
                <c:pt idx="11">
                  <c:v>44990</c:v>
                </c:pt>
              </c:numCache>
            </c:numRef>
          </c:xVal>
          <c:yVal>
            <c:numRef>
              <c:f>'e.Avg Price(SH)'!$E$2:$E$13</c:f>
              <c:numCache>
                <c:formatCode>General</c:formatCode>
                <c:ptCount val="12"/>
                <c:pt idx="0">
                  <c:v>58</c:v>
                </c:pt>
                <c:pt idx="1">
                  <c:v>82</c:v>
                </c:pt>
                <c:pt idx="2">
                  <c:v>280</c:v>
                </c:pt>
                <c:pt idx="3">
                  <c:v>130</c:v>
                </c:pt>
                <c:pt idx="4">
                  <c:v>175</c:v>
                </c:pt>
                <c:pt idx="5">
                  <c:v>352</c:v>
                </c:pt>
                <c:pt idx="6">
                  <c:v>300</c:v>
                </c:pt>
                <c:pt idx="7">
                  <c:v>275</c:v>
                </c:pt>
                <c:pt idx="8">
                  <c:v>96</c:v>
                </c:pt>
                <c:pt idx="9">
                  <c:v>185</c:v>
                </c:pt>
                <c:pt idx="10">
                  <c:v>94</c:v>
                </c:pt>
                <c:pt idx="11">
                  <c:v>162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13B6-4B52-A89D-5C4AB9DC18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41676208"/>
        <c:axId val="1141678288"/>
      </c:scatterChart>
      <c:valAx>
        <c:axId val="11416762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41678288"/>
        <c:crosses val="autoZero"/>
        <c:crossBetween val="midCat"/>
      </c:valAx>
      <c:valAx>
        <c:axId val="1141678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4167620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>
      <a:gsLst>
        <a:gs pos="0">
          <a:schemeClr val="accent1">
            <a:lumMod val="5000"/>
            <a:lumOff val="95000"/>
          </a:schemeClr>
        </a:gs>
        <a:gs pos="74000">
          <a:schemeClr val="accent1">
            <a:lumMod val="45000"/>
            <a:lumOff val="55000"/>
          </a:schemeClr>
        </a:gs>
        <a:gs pos="83000">
          <a:schemeClr val="accent1">
            <a:lumMod val="45000"/>
            <a:lumOff val="55000"/>
          </a:schemeClr>
        </a:gs>
        <a:gs pos="100000">
          <a:schemeClr val="accent1">
            <a:lumMod val="30000"/>
            <a:lumOff val="70000"/>
          </a:schemeClr>
        </a:gs>
      </a:gsLst>
      <a:lin ang="5400000" scaled="1"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5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3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7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2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  <a:round/>
      </a:ln>
    </cs:spPr>
    <cs:defRPr sz="1197" kern="1200"/>
    <cs:bodyPr/>
  </cs:valueAxis>
  <cs:wall>
    <cs:lnRef idx="0"/>
    <cs:fillRef idx="0"/>
    <cs:effectRef idx="0"/>
    <cs:fontRef idx="minor">
      <a:schemeClr val="dk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17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8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9.xml><?xml version="1.0" encoding="utf-8"?>
<cs:chartStyle xmlns:cs="http://schemas.microsoft.com/office/drawing/2012/chartStyle" xmlns:a="http://schemas.openxmlformats.org/drawingml/2006/main" id="214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064" kern="1200" cap="all" spc="150" normalizeH="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330" kern="1200"/>
  </cs:chartArea>
  <cs:dataLabel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70000"/>
        </a:schemeClr>
      </a:solidFill>
    </cs:spPr>
    <cs:defRPr sz="1197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14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064" kern="1200" cap="all" spc="150" normalizeH="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330" kern="1200"/>
  </cs:chartArea>
  <cs:dataLabel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70000"/>
        </a:schemeClr>
      </a:solidFill>
    </cs:spPr>
    <cs:defRPr sz="1197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1.xml><?xml version="1.0" encoding="utf-8"?>
<cs:chartStyle xmlns:cs="http://schemas.microsoft.com/office/drawing/2012/chartStyle" xmlns:a="http://schemas.openxmlformats.org/drawingml/2006/main" id="247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12700" cap="flat" cmpd="sng" algn="ctr">
        <a:solidFill>
          <a:schemeClr val="lt1">
            <a:alpha val="25000"/>
          </a:schemeClr>
        </a:solidFill>
        <a:round/>
      </a:ln>
    </cs:spPr>
    <cs:defRPr sz="1197" b="0" kern="1200" spc="10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330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gradFill>
          <a:gsLst>
            <a:gs pos="79000">
              <a:schemeClr val="phClr"/>
            </a:gs>
            <a:gs pos="0">
              <a:schemeClr val="lt1">
                <a:alpha val="60000"/>
              </a:schemeClr>
            </a:gs>
          </a:gsLst>
          <a:lin ang="5400000" scaled="0"/>
        </a:gradFill>
        <a:round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2.xml><?xml version="1.0" encoding="utf-8"?>
<cs:chartStyle xmlns:cs="http://schemas.microsoft.com/office/drawing/2012/chartStyle" xmlns:a="http://schemas.openxmlformats.org/drawingml/2006/main" id="245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3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7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2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  <a:round/>
      </a:ln>
    </cs:spPr>
    <cs:defRPr sz="1197" kern="1200"/>
    <cs:bodyPr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9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/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alpha val="0"/>
            </a:schemeClr>
          </a:gs>
          <a:gs pos="50000">
            <a:schemeClr val="phClr"/>
          </a:gs>
        </a:gsLst>
        <a:lin ang="5400000" scaled="0"/>
      </a:gradFill>
      <a:sp3d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5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3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7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2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  <a:round/>
      </a:ln>
    </cs:spPr>
    <cs:defRPr sz="1197" kern="1200"/>
    <cs:bodyPr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921937-3722-498B-832A-8C2CE32876A3}" type="datetimeFigureOut">
              <a:rPr lang="en-IN" smtClean="0"/>
              <a:t>03-07-2022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46248C-4914-440E-B899-DBA2228717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4352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3402788F-3C2F-4225-A9B7-991DC8D5AA35}" type="datetimeFigureOut">
              <a:rPr lang="en-IN" smtClean="0"/>
              <a:t>03-07-2022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57DF5333-A7B1-48B4-B2B8-142A03D092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5190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2788F-3C2F-4225-A9B7-991DC8D5AA35}" type="datetimeFigureOut">
              <a:rPr lang="en-IN" smtClean="0"/>
              <a:t>03-07-2022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F5333-A7B1-48B4-B2B8-142A03D092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3141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2788F-3C2F-4225-A9B7-991DC8D5AA35}" type="datetimeFigureOut">
              <a:rPr lang="en-IN" smtClean="0"/>
              <a:t>03-07-2022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F5333-A7B1-48B4-B2B8-142A03D092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731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2788F-3C2F-4225-A9B7-991DC8D5AA35}" type="datetimeFigureOut">
              <a:rPr lang="en-IN" smtClean="0"/>
              <a:t>03-07-2022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F5333-A7B1-48B4-B2B8-142A03D092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22793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2788F-3C2F-4225-A9B7-991DC8D5AA35}" type="datetimeFigureOut">
              <a:rPr lang="en-IN" smtClean="0"/>
              <a:t>03-07-2022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F5333-A7B1-48B4-B2B8-142A03D092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51888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2788F-3C2F-4225-A9B7-991DC8D5AA35}" type="datetimeFigureOut">
              <a:rPr lang="en-IN" smtClean="0"/>
              <a:t>03-07-2022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F5333-A7B1-48B4-B2B8-142A03D092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5029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2788F-3C2F-4225-A9B7-991DC8D5AA35}" type="datetimeFigureOut">
              <a:rPr lang="en-IN" smtClean="0"/>
              <a:t>03-07-2022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F5333-A7B1-48B4-B2B8-142A03D092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24569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3402788F-3C2F-4225-A9B7-991DC8D5AA35}" type="datetimeFigureOut">
              <a:rPr lang="en-IN" smtClean="0"/>
              <a:t>03-07-2022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F5333-A7B1-48B4-B2B8-142A03D092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48093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3402788F-3C2F-4225-A9B7-991DC8D5AA35}" type="datetimeFigureOut">
              <a:rPr lang="en-IN" smtClean="0"/>
              <a:t>03-07-2022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F5333-A7B1-48B4-B2B8-142A03D092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27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2788F-3C2F-4225-A9B7-991DC8D5AA35}" type="datetimeFigureOut">
              <a:rPr lang="en-IN" smtClean="0"/>
              <a:t>03-07-2022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F5333-A7B1-48B4-B2B8-142A03D092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1167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2788F-3C2F-4225-A9B7-991DC8D5AA35}" type="datetimeFigureOut">
              <a:rPr lang="en-IN" smtClean="0"/>
              <a:t>03-07-2022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F5333-A7B1-48B4-B2B8-142A03D092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1223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2788F-3C2F-4225-A9B7-991DC8D5AA35}" type="datetimeFigureOut">
              <a:rPr lang="en-IN" smtClean="0"/>
              <a:t>03-07-2022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F5333-A7B1-48B4-B2B8-142A03D092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0438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2788F-3C2F-4225-A9B7-991DC8D5AA35}" type="datetimeFigureOut">
              <a:rPr lang="en-IN" smtClean="0"/>
              <a:t>03-07-2022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F5333-A7B1-48B4-B2B8-142A03D092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7667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2788F-3C2F-4225-A9B7-991DC8D5AA35}" type="datetimeFigureOut">
              <a:rPr lang="en-IN" smtClean="0"/>
              <a:t>03-07-2022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F5333-A7B1-48B4-B2B8-142A03D092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4944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2788F-3C2F-4225-A9B7-991DC8D5AA35}" type="datetimeFigureOut">
              <a:rPr lang="en-IN" smtClean="0"/>
              <a:t>03-07-2022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F5333-A7B1-48B4-B2B8-142A03D092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4960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2788F-3C2F-4225-A9B7-991DC8D5AA35}" type="datetimeFigureOut">
              <a:rPr lang="en-IN" smtClean="0"/>
              <a:t>03-07-2022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F5333-A7B1-48B4-B2B8-142A03D092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510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2788F-3C2F-4225-A9B7-991DC8D5AA35}" type="datetimeFigureOut">
              <a:rPr lang="en-IN" smtClean="0"/>
              <a:t>03-07-2022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F5333-A7B1-48B4-B2B8-142A03D092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4466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3402788F-3C2F-4225-A9B7-991DC8D5AA35}" type="datetimeFigureOut">
              <a:rPr lang="en-IN" smtClean="0"/>
              <a:t>03-07-2022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57DF5333-A7B1-48B4-B2B8-142A03D092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924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svgsilh.com/fr/ff5722/image/308936.html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0.xml"/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2.xml"/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E93A554-CEE1-8E3D-AFBD-C11CCAE238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4" y="4777380"/>
            <a:ext cx="10625241" cy="1224586"/>
          </a:xfrm>
        </p:spPr>
        <p:txBody>
          <a:bodyPr>
            <a:normAutofit/>
          </a:bodyPr>
          <a:lstStyle/>
          <a:p>
            <a:r>
              <a:rPr lang="en-IN" dirty="0"/>
              <a:t>Presented by-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 err="1">
                <a:solidFill>
                  <a:schemeClr val="bg1"/>
                </a:solidFill>
              </a:rPr>
              <a:t>PawanKumar</a:t>
            </a:r>
            <a:r>
              <a:rPr lang="en-IN" dirty="0">
                <a:solidFill>
                  <a:schemeClr val="bg1"/>
                </a:solidFill>
              </a:rPr>
              <a:t> R. Bone                                                            Student Code- (pd14_096)                                                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 err="1">
                <a:solidFill>
                  <a:schemeClr val="bg1"/>
                </a:solidFill>
              </a:rPr>
              <a:t>Abhiraj</a:t>
            </a:r>
            <a:r>
              <a:rPr lang="en-IN" dirty="0">
                <a:solidFill>
                  <a:schemeClr val="bg1"/>
                </a:solidFill>
              </a:rPr>
              <a:t> s                                                                                    student code-(</a:t>
            </a:r>
            <a:r>
              <a:rPr lang="en-IN" sz="180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pd14_053)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258113-9F67-36CD-4AA8-14833E23C5E7}"/>
              </a:ext>
            </a:extLst>
          </p:cNvPr>
          <p:cNvSpPr/>
          <p:nvPr/>
        </p:nvSpPr>
        <p:spPr>
          <a:xfrm>
            <a:off x="2905327" y="503407"/>
            <a:ext cx="5758775" cy="10408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latin typeface="BankGothic Lt BT" panose="020B0607020203060204" pitchFamily="34" charset="0"/>
              </a:rPr>
              <a:t>Welcome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834B64F-1A21-8C77-5698-7E115A2049D8}"/>
              </a:ext>
            </a:extLst>
          </p:cNvPr>
          <p:cNvSpPr/>
          <p:nvPr/>
        </p:nvSpPr>
        <p:spPr>
          <a:xfrm>
            <a:off x="812259" y="1917449"/>
            <a:ext cx="3774332" cy="9338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200" dirty="0">
                <a:solidFill>
                  <a:srgbClr val="FFC000"/>
                </a:solidFill>
              </a:rPr>
              <a:t>SQL PROJECT </a:t>
            </a:r>
          </a:p>
          <a:p>
            <a:r>
              <a:rPr lang="en-US" dirty="0">
                <a:solidFill>
                  <a:srgbClr val="00B0F0"/>
                </a:solidFill>
              </a:rPr>
              <a:t>HOST BEHAVIOR ANALYSIS FOR PROPERTY RENTAL COMPANY 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687E9FA2-91B3-791F-69CC-9B7C0C2927E8}"/>
              </a:ext>
            </a:extLst>
          </p:cNvPr>
          <p:cNvSpPr/>
          <p:nvPr/>
        </p:nvSpPr>
        <p:spPr>
          <a:xfrm>
            <a:off x="4474724" y="1949295"/>
            <a:ext cx="1186774" cy="1040860"/>
          </a:xfrm>
          <a:prstGeom prst="chevron">
            <a:avLst>
              <a:gd name="adj" fmla="val 59346"/>
            </a:avLst>
          </a:prstGeom>
          <a:ln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1F86B45C-C9B4-46FC-98CB-E46D9CBFA49E}"/>
              </a:ext>
            </a:extLst>
          </p:cNvPr>
          <p:cNvSpPr/>
          <p:nvPr/>
        </p:nvSpPr>
        <p:spPr>
          <a:xfrm>
            <a:off x="5191328" y="1949295"/>
            <a:ext cx="1186774" cy="1040860"/>
          </a:xfrm>
          <a:prstGeom prst="chevron">
            <a:avLst>
              <a:gd name="adj" fmla="val 59346"/>
            </a:avLst>
          </a:prstGeom>
          <a:ln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1EEC1620-E274-4FED-9C0A-2D830E90A2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844763" y="638530"/>
            <a:ext cx="4762468" cy="2831813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D2FFD35-5779-5BD1-1197-5FD91ED77D71}"/>
              </a:ext>
            </a:extLst>
          </p:cNvPr>
          <p:cNvSpPr/>
          <p:nvPr/>
        </p:nvSpPr>
        <p:spPr>
          <a:xfrm>
            <a:off x="1070043" y="4698460"/>
            <a:ext cx="10155676" cy="1521010"/>
          </a:xfrm>
          <a:prstGeom prst="roundRect">
            <a:avLst/>
          </a:prstGeom>
          <a:noFill/>
          <a:ln>
            <a:gradFill>
              <a:gsLst>
                <a:gs pos="0">
                  <a:srgbClr val="00B0F0"/>
                </a:gs>
                <a:gs pos="74000">
                  <a:srgbClr val="FFFF00"/>
                </a:gs>
                <a:gs pos="83000">
                  <a:srgbClr val="FFC000"/>
                </a:gs>
                <a:gs pos="100000">
                  <a:srgbClr val="00B05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26080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F0920-EDD9-F266-53D7-D2E41924F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112" y="499288"/>
            <a:ext cx="10279240" cy="706964"/>
          </a:xfrm>
        </p:spPr>
        <p:txBody>
          <a:bodyPr/>
          <a:lstStyle/>
          <a:p>
            <a:r>
              <a:rPr lang="en-US" sz="2400" b="1" dirty="0"/>
              <a:t>g. Analyze the above trends for the two cities for which data has been provided and provide insights on comparison</a:t>
            </a:r>
            <a:endParaRPr lang="en-IN" sz="2400" b="1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2A70477-B859-BE6F-B056-C177A719B61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5752513"/>
              </p:ext>
            </p:extLst>
          </p:nvPr>
        </p:nvGraphicFramePr>
        <p:xfrm>
          <a:off x="5418304" y="2641702"/>
          <a:ext cx="6773696" cy="41099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DA5575F-230A-002B-285B-06F77D17DF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890127"/>
              </p:ext>
            </p:extLst>
          </p:nvPr>
        </p:nvGraphicFramePr>
        <p:xfrm>
          <a:off x="0" y="2748068"/>
          <a:ext cx="5689600" cy="410993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3600">
                  <a:extLst>
                    <a:ext uri="{9D8B030D-6E8A-4147-A177-3AD203B41FA5}">
                      <a16:colId xmlns:a16="http://schemas.microsoft.com/office/drawing/2014/main" val="3217525739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3231275806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163466307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val="3592760568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1058607311"/>
                    </a:ext>
                  </a:extLst>
                </a:gridCol>
              </a:tblGrid>
              <a:tr h="50796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Row Labels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Count of id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Count of listing_id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Sum of host_listings_count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Sum of Average_Price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65462266"/>
                  </a:ext>
                </a:extLst>
              </a:tr>
              <a:tr h="27707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Jan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913244775"/>
                  </a:ext>
                </a:extLst>
              </a:tr>
              <a:tr h="27707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Feb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479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85561543"/>
                  </a:ext>
                </a:extLst>
              </a:tr>
              <a:tr h="27707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Mar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481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351506990"/>
                  </a:ext>
                </a:extLst>
              </a:tr>
              <a:tr h="27707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Apr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343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108306203"/>
                  </a:ext>
                </a:extLst>
              </a:tr>
              <a:tr h="27707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May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165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390240896"/>
                  </a:ext>
                </a:extLst>
              </a:tr>
              <a:tr h="27707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Jun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505852059"/>
                  </a:ext>
                </a:extLst>
              </a:tr>
              <a:tr h="27707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Jul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396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967344064"/>
                  </a:ext>
                </a:extLst>
              </a:tr>
              <a:tr h="27707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Aug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179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954506856"/>
                  </a:ext>
                </a:extLst>
              </a:tr>
              <a:tr h="27707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Sep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252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712770027"/>
                  </a:ext>
                </a:extLst>
              </a:tr>
              <a:tr h="27707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Oct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889746571"/>
                  </a:ext>
                </a:extLst>
              </a:tr>
              <a:tr h="27707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Nov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449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02157500"/>
                  </a:ext>
                </a:extLst>
              </a:tr>
              <a:tr h="27707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Dec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342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011990115"/>
                  </a:ext>
                </a:extLst>
              </a:tr>
              <a:tr h="27707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Grand Total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38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38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68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3328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4799651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3727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0995A-1348-2A3D-CC52-910CE772C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bg1"/>
                </a:solidFill>
              </a:rPr>
              <a:t>Number Of Id and Avg. Price</a:t>
            </a:r>
            <a:r>
              <a:rPr lang="en-US" sz="2400" b="1" baseline="0" dirty="0">
                <a:solidFill>
                  <a:schemeClr val="bg1"/>
                </a:solidFill>
              </a:rPr>
              <a:t> (</a:t>
            </a:r>
            <a:r>
              <a:rPr lang="en-US" sz="2400" b="1" dirty="0">
                <a:solidFill>
                  <a:schemeClr val="bg1"/>
                </a:solidFill>
              </a:rPr>
              <a:t>Toronto)</a:t>
            </a:r>
            <a:endParaRPr lang="en-IN" sz="2400" b="1" dirty="0">
              <a:solidFill>
                <a:schemeClr val="bg1"/>
              </a:solidFill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8D65A009-375D-B3BA-4D0A-1F63916FE8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975532"/>
              </p:ext>
            </p:extLst>
          </p:nvPr>
        </p:nvGraphicFramePr>
        <p:xfrm>
          <a:off x="5676900" y="2422186"/>
          <a:ext cx="6515100" cy="44358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FD8D332-8CFC-9130-FAC0-460D8FCCB9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9499657"/>
              </p:ext>
            </p:extLst>
          </p:nvPr>
        </p:nvGraphicFramePr>
        <p:xfrm>
          <a:off x="0" y="2422185"/>
          <a:ext cx="5689600" cy="44358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3600">
                  <a:extLst>
                    <a:ext uri="{9D8B030D-6E8A-4147-A177-3AD203B41FA5}">
                      <a16:colId xmlns:a16="http://schemas.microsoft.com/office/drawing/2014/main" val="3606272287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3903577364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1981402659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val="3667163955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742152763"/>
                    </a:ext>
                  </a:extLst>
                </a:gridCol>
              </a:tblGrid>
              <a:tr h="55913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Row Labels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Count of id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Count of listing_id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Sum of host_listings_count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Sum of Average_Price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13383583"/>
                  </a:ext>
                </a:extLst>
              </a:tr>
              <a:tr h="29820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Jan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129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28039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60374927"/>
                  </a:ext>
                </a:extLst>
              </a:tr>
              <a:tr h="29820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Feb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143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10925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81219094"/>
                  </a:ext>
                </a:extLst>
              </a:tr>
              <a:tr h="29820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Mar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123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12190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44320230"/>
                  </a:ext>
                </a:extLst>
              </a:tr>
              <a:tr h="29820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Apr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94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14050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72117190"/>
                  </a:ext>
                </a:extLst>
              </a:tr>
              <a:tr h="29820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May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105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12934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8868063"/>
                  </a:ext>
                </a:extLst>
              </a:tr>
              <a:tr h="29820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Jun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233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15814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73870752"/>
                  </a:ext>
                </a:extLst>
              </a:tr>
              <a:tr h="29820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Jul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92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92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168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12018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08904886"/>
                  </a:ext>
                </a:extLst>
              </a:tr>
              <a:tr h="29820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Aug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90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90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176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14424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92157121"/>
                  </a:ext>
                </a:extLst>
              </a:tr>
              <a:tr h="29820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Sep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132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14025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51279770"/>
                  </a:ext>
                </a:extLst>
              </a:tr>
              <a:tr h="29820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Oct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90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90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175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13299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6522834"/>
                  </a:ext>
                </a:extLst>
              </a:tr>
              <a:tr h="29820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Nov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90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90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157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13708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36146922"/>
                  </a:ext>
                </a:extLst>
              </a:tr>
              <a:tr h="29820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Dec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117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8347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70563302"/>
                  </a:ext>
                </a:extLst>
              </a:tr>
              <a:tr h="29820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Grand Total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1020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1020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1752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169773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531744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4546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9FF38-D3AC-5D81-EA53-6DC247A43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841" y="604551"/>
            <a:ext cx="8761413" cy="1350083"/>
          </a:xfrm>
        </p:spPr>
        <p:txBody>
          <a:bodyPr>
            <a:noAutofit/>
          </a:bodyPr>
          <a:lstStyle/>
          <a:p>
            <a:r>
              <a:rPr lang="en-IN" sz="1600" b="1" dirty="0"/>
              <a:t>1</a:t>
            </a:r>
            <a:r>
              <a:rPr lang="en-IN" sz="1600" b="1" baseline="30000" dirty="0"/>
              <a:t>st</a:t>
            </a:r>
            <a:r>
              <a:rPr lang="en-IN" sz="1600" b="1" dirty="0"/>
              <a:t> Insight-</a:t>
            </a:r>
            <a:br>
              <a:rPr lang="en-IN" sz="1600" b="1" dirty="0"/>
            </a:br>
            <a:r>
              <a:rPr lang="en-IN" sz="1600" b="1" dirty="0"/>
              <a:t>       Out of 4808 total hosts, the 50% hosts are responding customer requests within an hour</a:t>
            </a:r>
            <a:br>
              <a:rPr lang="en-IN" sz="1600" b="1" dirty="0"/>
            </a:br>
            <a:r>
              <a:rPr lang="en-IN" sz="1600" b="1" dirty="0"/>
              <a:t>&amp;    Out of 1379 total  hosts, the 62% hosts are responding customer request within an hour.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308C23D-09A7-93C0-2585-DFD99E6A53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4214052"/>
              </p:ext>
            </p:extLst>
          </p:nvPr>
        </p:nvGraphicFramePr>
        <p:xfrm>
          <a:off x="476652" y="3160552"/>
          <a:ext cx="5619347" cy="3416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D1EDACED-98A4-43CF-9318-24A3A8CC0F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1231029"/>
              </p:ext>
            </p:extLst>
          </p:nvPr>
        </p:nvGraphicFramePr>
        <p:xfrm>
          <a:off x="6191075" y="3160551"/>
          <a:ext cx="5734459" cy="34162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58A0B06-58F1-150A-6194-18BBE2A4A9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6697244"/>
              </p:ext>
            </p:extLst>
          </p:nvPr>
        </p:nvGraphicFramePr>
        <p:xfrm>
          <a:off x="476655" y="2108991"/>
          <a:ext cx="5619346" cy="105156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3397006">
                  <a:extLst>
                    <a:ext uri="{9D8B030D-6E8A-4147-A177-3AD203B41FA5}">
                      <a16:colId xmlns:a16="http://schemas.microsoft.com/office/drawing/2014/main" val="416826404"/>
                    </a:ext>
                  </a:extLst>
                </a:gridCol>
                <a:gridCol w="2222340">
                  <a:extLst>
                    <a:ext uri="{9D8B030D-6E8A-4147-A177-3AD203B41FA5}">
                      <a16:colId xmlns:a16="http://schemas.microsoft.com/office/drawing/2014/main" val="128407503"/>
                    </a:ext>
                  </a:extLst>
                </a:gridCol>
              </a:tblGrid>
              <a:tr h="1294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 err="1">
                          <a:effectLst/>
                        </a:rPr>
                        <a:t>host_response_time</a:t>
                      </a:r>
                      <a:endParaRPr lang="en-IN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 err="1">
                          <a:effectLst/>
                        </a:rPr>
                        <a:t>No_of_host</a:t>
                      </a:r>
                      <a:endParaRPr lang="en-IN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75164251"/>
                  </a:ext>
                </a:extLst>
              </a:tr>
              <a:tr h="1294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within an hour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2486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57161799"/>
                  </a:ext>
                </a:extLst>
              </a:tr>
              <a:tr h="1294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within a few hours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452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62079259"/>
                  </a:ext>
                </a:extLst>
              </a:tr>
              <a:tr h="1294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within a day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316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89164711"/>
                  </a:ext>
                </a:extLst>
              </a:tr>
              <a:tr h="1294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 few days or more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265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9122814"/>
                  </a:ext>
                </a:extLst>
              </a:tr>
              <a:tr h="1294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NULL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1289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0650177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D59DF4F-1CB0-A99B-CBDA-170EB09C7C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2420418"/>
              </p:ext>
            </p:extLst>
          </p:nvPr>
        </p:nvGraphicFramePr>
        <p:xfrm>
          <a:off x="6191074" y="2108991"/>
          <a:ext cx="5734458" cy="105156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3466593">
                  <a:extLst>
                    <a:ext uri="{9D8B030D-6E8A-4147-A177-3AD203B41FA5}">
                      <a16:colId xmlns:a16="http://schemas.microsoft.com/office/drawing/2014/main" val="2985891531"/>
                    </a:ext>
                  </a:extLst>
                </a:gridCol>
                <a:gridCol w="2267865">
                  <a:extLst>
                    <a:ext uri="{9D8B030D-6E8A-4147-A177-3AD203B41FA5}">
                      <a16:colId xmlns:a16="http://schemas.microsoft.com/office/drawing/2014/main" val="977781650"/>
                    </a:ext>
                  </a:extLst>
                </a:gridCol>
              </a:tblGrid>
              <a:tr h="17526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 err="1">
                          <a:effectLst/>
                        </a:rPr>
                        <a:t>host_response_time</a:t>
                      </a:r>
                      <a:endParaRPr lang="en-IN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NO_of_host</a:t>
                      </a:r>
                      <a:endParaRPr lang="en-IN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35136934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within an hour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861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62612223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NULL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260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9846784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within a few hours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139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47586619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within a day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78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53427117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 few days or more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41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507196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8396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7C459-A08A-95E4-850A-C31090C06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065" y="646497"/>
            <a:ext cx="8761413" cy="1308138"/>
          </a:xfrm>
        </p:spPr>
        <p:txBody>
          <a:bodyPr>
            <a:normAutofit fontScale="90000"/>
          </a:bodyPr>
          <a:lstStyle/>
          <a:p>
            <a:r>
              <a:rPr lang="en-IN" sz="2000" b="1" dirty="0"/>
              <a:t>2</a:t>
            </a:r>
            <a:r>
              <a:rPr lang="en-IN" sz="2000" b="1" baseline="30000" dirty="0"/>
              <a:t>nd</a:t>
            </a:r>
            <a:r>
              <a:rPr lang="en-IN" sz="2000" b="1" dirty="0"/>
              <a:t> insight-</a:t>
            </a:r>
            <a:br>
              <a:rPr lang="en-IN" sz="2000" b="1" dirty="0"/>
            </a:br>
            <a:r>
              <a:rPr lang="en-IN" sz="2000" b="1" dirty="0"/>
              <a:t>       Out of total 480 region, Athens region having a most super-host </a:t>
            </a:r>
            <a:r>
              <a:rPr lang="en-IN" sz="2000" b="1" dirty="0" err="1"/>
              <a:t>i.e</a:t>
            </a:r>
            <a:r>
              <a:rPr lang="en-IN" sz="2000" b="1" dirty="0"/>
              <a:t> 700 </a:t>
            </a:r>
            <a:br>
              <a:rPr lang="en-IN" sz="2000" b="1" dirty="0"/>
            </a:br>
            <a:r>
              <a:rPr lang="en-IN" sz="2000" b="1" dirty="0"/>
              <a:t>&amp; Out of total 146 region, Thessaloniki region having a most super-host </a:t>
            </a:r>
            <a:r>
              <a:rPr lang="en-IN" sz="2000" b="1" dirty="0" err="1"/>
              <a:t>i.e</a:t>
            </a:r>
            <a:r>
              <a:rPr lang="en-IN" sz="2000" b="1" dirty="0"/>
              <a:t> 332.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E5BEAC3-10AC-CE05-7637-2BDF175682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4943785"/>
              </p:ext>
            </p:extLst>
          </p:nvPr>
        </p:nvGraphicFramePr>
        <p:xfrm>
          <a:off x="447414" y="2575420"/>
          <a:ext cx="5508769" cy="42468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14D3FDF5-6FC0-F30E-B9D5-52EC920DD2E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931592"/>
              </p:ext>
            </p:extLst>
          </p:nvPr>
        </p:nvGraphicFramePr>
        <p:xfrm>
          <a:off x="6014906" y="2575419"/>
          <a:ext cx="5729680" cy="42468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007915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B8EA5-CEFB-35C4-3F6A-CFDDD3D4C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595617"/>
            <a:ext cx="8761413" cy="1493241"/>
          </a:xfrm>
        </p:spPr>
        <p:txBody>
          <a:bodyPr>
            <a:noAutofit/>
          </a:bodyPr>
          <a:lstStyle/>
          <a:p>
            <a:r>
              <a:rPr lang="en-US" sz="1600" b="1" dirty="0"/>
              <a:t>3</a:t>
            </a:r>
            <a:r>
              <a:rPr lang="en-US" sz="1600" b="1" baseline="30000" dirty="0"/>
              <a:t>rd</a:t>
            </a:r>
            <a:r>
              <a:rPr lang="en-US" sz="1600" b="1" dirty="0"/>
              <a:t> Insight-</a:t>
            </a:r>
            <a:br>
              <a:rPr lang="en-US" sz="1600" b="1" dirty="0"/>
            </a:br>
            <a:r>
              <a:rPr lang="en-US" sz="1600" b="1" dirty="0"/>
              <a:t>There are total 4809 host and out of these 2043 hosts are having a 100% acceptance rate &amp; </a:t>
            </a:r>
            <a:br>
              <a:rPr lang="en-US" sz="1600" b="1" dirty="0"/>
            </a:br>
            <a:r>
              <a:rPr lang="en-US" sz="1600" b="1" dirty="0"/>
              <a:t>In Thessaloniki city total host 1379 and out of these 628 host are having 100% acceptance rate</a:t>
            </a:r>
            <a:br>
              <a:rPr lang="en-US" sz="1600" b="1" dirty="0"/>
            </a:br>
            <a:r>
              <a:rPr lang="en-US" sz="1600" b="1" dirty="0"/>
              <a:t>         </a:t>
            </a:r>
            <a:endParaRPr lang="en-IN" sz="1600" b="1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404A1FD-ABEC-CD90-8B9C-99EF8D17FF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0185739"/>
              </p:ext>
            </p:extLst>
          </p:nvPr>
        </p:nvGraphicFramePr>
        <p:xfrm>
          <a:off x="182578" y="2441196"/>
          <a:ext cx="5913422" cy="39309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F144706E-1C39-112F-E9D2-1B9D5F19998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2061183"/>
              </p:ext>
            </p:extLst>
          </p:nvPr>
        </p:nvGraphicFramePr>
        <p:xfrm>
          <a:off x="6157519" y="2441196"/>
          <a:ext cx="5645791" cy="39309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681420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5B9BA6C-C40C-6EA0-EF92-D7AA32B35A66}"/>
              </a:ext>
            </a:extLst>
          </p:cNvPr>
          <p:cNvSpPr/>
          <p:nvPr/>
        </p:nvSpPr>
        <p:spPr>
          <a:xfrm>
            <a:off x="2198451" y="2772383"/>
            <a:ext cx="7548664" cy="278211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000" b="1" u="sng" dirty="0">
                <a:solidFill>
                  <a:schemeClr val="tx1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reflection blurRad="6350" stA="60000" endA="900" endPos="60000" dist="29997" dir="5400000" sy="-100000" algn="bl" rotWithShape="0"/>
                </a:effectLst>
                <a:latin typeface="BankGothic Lt BT" panose="020B060702020306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98954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2B79B-B469-DC0D-E3D4-5E7EF3E06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35" y="462346"/>
            <a:ext cx="8761413" cy="706964"/>
          </a:xfrm>
        </p:spPr>
        <p:txBody>
          <a:bodyPr>
            <a:noAutofit/>
          </a:bodyPr>
          <a:lstStyle/>
          <a:p>
            <a:r>
              <a:rPr lang="en-US" sz="2400" b="1" dirty="0"/>
              <a:t>A)Analyze different metrics to draw the distinction between Super Host and Other Hosts:</a:t>
            </a:r>
            <a:endParaRPr lang="en-IN" sz="2400" b="1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B08AD38-CAE3-034F-0F04-EA684E89E6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8521666"/>
              </p:ext>
            </p:extLst>
          </p:nvPr>
        </p:nvGraphicFramePr>
        <p:xfrm>
          <a:off x="201335" y="2409866"/>
          <a:ext cx="4871208" cy="7532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8830">
                  <a:extLst>
                    <a:ext uri="{9D8B030D-6E8A-4147-A177-3AD203B41FA5}">
                      <a16:colId xmlns:a16="http://schemas.microsoft.com/office/drawing/2014/main" val="416739345"/>
                    </a:ext>
                  </a:extLst>
                </a:gridCol>
                <a:gridCol w="1219891">
                  <a:extLst>
                    <a:ext uri="{9D8B030D-6E8A-4147-A177-3AD203B41FA5}">
                      <a16:colId xmlns:a16="http://schemas.microsoft.com/office/drawing/2014/main" val="254422271"/>
                    </a:ext>
                  </a:extLst>
                </a:gridCol>
                <a:gridCol w="835542">
                  <a:extLst>
                    <a:ext uri="{9D8B030D-6E8A-4147-A177-3AD203B41FA5}">
                      <a16:colId xmlns:a16="http://schemas.microsoft.com/office/drawing/2014/main" val="232499834"/>
                    </a:ext>
                  </a:extLst>
                </a:gridCol>
                <a:gridCol w="810476">
                  <a:extLst>
                    <a:ext uri="{9D8B030D-6E8A-4147-A177-3AD203B41FA5}">
                      <a16:colId xmlns:a16="http://schemas.microsoft.com/office/drawing/2014/main" val="582438532"/>
                    </a:ext>
                  </a:extLst>
                </a:gridCol>
                <a:gridCol w="1186469">
                  <a:extLst>
                    <a:ext uri="{9D8B030D-6E8A-4147-A177-3AD203B41FA5}">
                      <a16:colId xmlns:a16="http://schemas.microsoft.com/office/drawing/2014/main" val="657506686"/>
                    </a:ext>
                  </a:extLst>
                </a:gridCol>
              </a:tblGrid>
              <a:tr h="235655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host_is_superhost</a:t>
                      </a:r>
                      <a:endParaRPr lang="en-IN" sz="9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 dirty="0" err="1">
                          <a:effectLst/>
                        </a:rPr>
                        <a:t>number_of_instant_booking</a:t>
                      </a:r>
                      <a:endParaRPr lang="en-IN" sz="9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overall_avg_rating</a:t>
                      </a:r>
                      <a:endParaRPr lang="en-IN" sz="9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avg_of_Resp_rate</a:t>
                      </a:r>
                      <a:endParaRPr lang="en-IN" sz="9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 dirty="0" err="1">
                          <a:effectLst/>
                        </a:rPr>
                        <a:t>Number_of_verified_profile</a:t>
                      </a:r>
                      <a:endParaRPr lang="en-IN" sz="9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09892261"/>
                  </a:ext>
                </a:extLst>
              </a:tr>
              <a:tr h="235655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5897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4.61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89.91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5897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58055119"/>
                  </a:ext>
                </a:extLst>
              </a:tr>
              <a:tr h="235655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3775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4.87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99.28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3775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18616776"/>
                  </a:ext>
                </a:extLst>
              </a:tr>
            </a:tbl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C82D2FBE-615A-42E5-9A2D-488858BB6E8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940636"/>
              </p:ext>
            </p:extLst>
          </p:nvPr>
        </p:nvGraphicFramePr>
        <p:xfrm>
          <a:off x="201335" y="3298971"/>
          <a:ext cx="542544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38D6551-A7D9-74F9-18B0-248E5CA6CF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7478616"/>
              </p:ext>
            </p:extLst>
          </p:nvPr>
        </p:nvGraphicFramePr>
        <p:xfrm>
          <a:off x="5855515" y="2409866"/>
          <a:ext cx="5721000" cy="7086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61678">
                  <a:extLst>
                    <a:ext uri="{9D8B030D-6E8A-4147-A177-3AD203B41FA5}">
                      <a16:colId xmlns:a16="http://schemas.microsoft.com/office/drawing/2014/main" val="668242573"/>
                    </a:ext>
                  </a:extLst>
                </a:gridCol>
                <a:gridCol w="1432703">
                  <a:extLst>
                    <a:ext uri="{9D8B030D-6E8A-4147-A177-3AD203B41FA5}">
                      <a16:colId xmlns:a16="http://schemas.microsoft.com/office/drawing/2014/main" val="2919788775"/>
                    </a:ext>
                  </a:extLst>
                </a:gridCol>
                <a:gridCol w="981304">
                  <a:extLst>
                    <a:ext uri="{9D8B030D-6E8A-4147-A177-3AD203B41FA5}">
                      <a16:colId xmlns:a16="http://schemas.microsoft.com/office/drawing/2014/main" val="966777606"/>
                    </a:ext>
                  </a:extLst>
                </a:gridCol>
                <a:gridCol w="951864">
                  <a:extLst>
                    <a:ext uri="{9D8B030D-6E8A-4147-A177-3AD203B41FA5}">
                      <a16:colId xmlns:a16="http://schemas.microsoft.com/office/drawing/2014/main" val="456045150"/>
                    </a:ext>
                  </a:extLst>
                </a:gridCol>
                <a:gridCol w="1393451">
                  <a:extLst>
                    <a:ext uri="{9D8B030D-6E8A-4147-A177-3AD203B41FA5}">
                      <a16:colId xmlns:a16="http://schemas.microsoft.com/office/drawing/2014/main" val="3928804372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host_is_superhost</a:t>
                      </a:r>
                      <a:endParaRPr lang="en-IN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number_of_instant_booking</a:t>
                      </a:r>
                      <a:endParaRPr lang="en-IN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 err="1">
                          <a:effectLst/>
                        </a:rPr>
                        <a:t>overall_avg_rating</a:t>
                      </a:r>
                      <a:endParaRPr lang="en-IN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avg_of_Resp_rate</a:t>
                      </a:r>
                      <a:endParaRPr lang="en-IN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Number_of_verified_profile</a:t>
                      </a:r>
                      <a:endParaRPr lang="en-IN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967941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1533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4.59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92.95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1533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3025644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1015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4.87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98.93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1015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36805370"/>
                  </a:ext>
                </a:extLst>
              </a:tr>
            </a:tbl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833970EE-2F28-AC05-A519-96677D78B2F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6454691"/>
              </p:ext>
            </p:extLst>
          </p:nvPr>
        </p:nvGraphicFramePr>
        <p:xfrm>
          <a:off x="5855516" y="3298972"/>
          <a:ext cx="5720999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54461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8" grpId="0">
        <p:bldAsOne/>
      </p:bldGraphic>
      <p:bldGraphic spid="11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42720-0C9D-EEB4-8AF5-62515A0F7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79" y="998835"/>
            <a:ext cx="9893348" cy="706964"/>
          </a:xfrm>
        </p:spPr>
        <p:txBody>
          <a:bodyPr>
            <a:normAutofit fontScale="90000"/>
          </a:bodyPr>
          <a:lstStyle/>
          <a:p>
            <a:r>
              <a:rPr lang="en-US" sz="2500" b="1" dirty="0"/>
              <a:t>B. Using the above analysis, identify top 3 crucial metrics one needs to maintain to become a Super Host and also, find their average values.</a:t>
            </a:r>
            <a:br>
              <a:rPr lang="en-US" sz="2500" dirty="0"/>
            </a:br>
            <a:br>
              <a:rPr lang="en-US" sz="2500" dirty="0"/>
            </a:br>
            <a:endParaRPr lang="en-IN" sz="25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31A5AC1-917F-2EF8-1C7A-854B472883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9078713"/>
              </p:ext>
            </p:extLst>
          </p:nvPr>
        </p:nvGraphicFramePr>
        <p:xfrm>
          <a:off x="387292" y="2361710"/>
          <a:ext cx="5266888" cy="7086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35064">
                  <a:extLst>
                    <a:ext uri="{9D8B030D-6E8A-4147-A177-3AD203B41FA5}">
                      <a16:colId xmlns:a16="http://schemas.microsoft.com/office/drawing/2014/main" val="1716037952"/>
                    </a:ext>
                  </a:extLst>
                </a:gridCol>
                <a:gridCol w="1306515">
                  <a:extLst>
                    <a:ext uri="{9D8B030D-6E8A-4147-A177-3AD203B41FA5}">
                      <a16:colId xmlns:a16="http://schemas.microsoft.com/office/drawing/2014/main" val="3383110422"/>
                    </a:ext>
                  </a:extLst>
                </a:gridCol>
                <a:gridCol w="1500451">
                  <a:extLst>
                    <a:ext uri="{9D8B030D-6E8A-4147-A177-3AD203B41FA5}">
                      <a16:colId xmlns:a16="http://schemas.microsoft.com/office/drawing/2014/main" val="1281599656"/>
                    </a:ext>
                  </a:extLst>
                </a:gridCol>
                <a:gridCol w="1224858">
                  <a:extLst>
                    <a:ext uri="{9D8B030D-6E8A-4147-A177-3AD203B41FA5}">
                      <a16:colId xmlns:a16="http://schemas.microsoft.com/office/drawing/2014/main" val="2728758328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 err="1">
                          <a:effectLst/>
                        </a:rPr>
                        <a:t>host_is_superhost</a:t>
                      </a:r>
                      <a:endParaRPr lang="en-IN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avg_Accpt_rating</a:t>
                      </a:r>
                      <a:endParaRPr lang="en-IN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 err="1">
                          <a:effectLst/>
                        </a:rPr>
                        <a:t>avg_response_rate</a:t>
                      </a:r>
                      <a:endParaRPr lang="en-IN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 err="1">
                          <a:effectLst/>
                        </a:rPr>
                        <a:t>Communication_rating</a:t>
                      </a:r>
                      <a:endParaRPr lang="en-IN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2221908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87.63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89.91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4.79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8466578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95.24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99.28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4.94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7852564"/>
                  </a:ext>
                </a:extLst>
              </a:tr>
            </a:tbl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131C3A32-E737-80A7-7A63-1AADC2958E1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1200792"/>
              </p:ext>
            </p:extLst>
          </p:nvPr>
        </p:nvGraphicFramePr>
        <p:xfrm>
          <a:off x="387291" y="3141131"/>
          <a:ext cx="5409501" cy="35700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BEB8D20-E814-B60F-6AA0-4EF02A0E3A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477175"/>
              </p:ext>
            </p:extLst>
          </p:nvPr>
        </p:nvGraphicFramePr>
        <p:xfrm>
          <a:off x="5998128" y="2361710"/>
          <a:ext cx="5983448" cy="7086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03095">
                  <a:extLst>
                    <a:ext uri="{9D8B030D-6E8A-4147-A177-3AD203B41FA5}">
                      <a16:colId xmlns:a16="http://schemas.microsoft.com/office/drawing/2014/main" val="3350361041"/>
                    </a:ext>
                  </a:extLst>
                </a:gridCol>
                <a:gridCol w="1484266">
                  <a:extLst>
                    <a:ext uri="{9D8B030D-6E8A-4147-A177-3AD203B41FA5}">
                      <a16:colId xmlns:a16="http://schemas.microsoft.com/office/drawing/2014/main" val="1348710467"/>
                    </a:ext>
                  </a:extLst>
                </a:gridCol>
                <a:gridCol w="1704587">
                  <a:extLst>
                    <a:ext uri="{9D8B030D-6E8A-4147-A177-3AD203B41FA5}">
                      <a16:colId xmlns:a16="http://schemas.microsoft.com/office/drawing/2014/main" val="669335959"/>
                    </a:ext>
                  </a:extLst>
                </a:gridCol>
                <a:gridCol w="1391500">
                  <a:extLst>
                    <a:ext uri="{9D8B030D-6E8A-4147-A177-3AD203B41FA5}">
                      <a16:colId xmlns:a16="http://schemas.microsoft.com/office/drawing/2014/main" val="2238757192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host_is_superhost</a:t>
                      </a:r>
                      <a:endParaRPr lang="en-IN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avg_Accpt_rating</a:t>
                      </a:r>
                      <a:endParaRPr lang="en-IN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avg_response_rate</a:t>
                      </a:r>
                      <a:endParaRPr lang="en-IN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Communication_rating</a:t>
                      </a:r>
                      <a:endParaRPr lang="en-IN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3196371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84.52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92.95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4.77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959127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95.25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98.93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4.95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25998166"/>
                  </a:ext>
                </a:extLst>
              </a:tr>
            </a:tbl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7A9E09D0-E698-9FA6-B076-CD2C738843C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1199545"/>
              </p:ext>
            </p:extLst>
          </p:nvPr>
        </p:nvGraphicFramePr>
        <p:xfrm>
          <a:off x="6096000" y="3428999"/>
          <a:ext cx="5295900" cy="32150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18991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CBD8F-277D-85D7-FC1D-9E05FE961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952" y="686361"/>
            <a:ext cx="10092343" cy="706964"/>
          </a:xfrm>
        </p:spPr>
        <p:txBody>
          <a:bodyPr/>
          <a:lstStyle/>
          <a:p>
            <a:r>
              <a:rPr lang="en-US" sz="2400" b="1" i="0" u="none" strike="noStrike" dirty="0">
                <a:solidFill>
                  <a:schemeClr val="bg1"/>
                </a:solidFill>
                <a:effectLst/>
              </a:rPr>
              <a:t>c. Analyze how does the comments of reviewers vary for listings of Super Hosts vs Other Hosts(Extract words from the comments provided by the reviewers)</a:t>
            </a:r>
            <a:endParaRPr lang="en-IN" sz="2400" b="1" dirty="0">
              <a:solidFill>
                <a:schemeClr val="bg1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A8589E8-6B63-3A62-8C44-7D94A3AD26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701692"/>
              </p:ext>
            </p:extLst>
          </p:nvPr>
        </p:nvGraphicFramePr>
        <p:xfrm>
          <a:off x="502953" y="2653146"/>
          <a:ext cx="5184782" cy="548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39723">
                  <a:extLst>
                    <a:ext uri="{9D8B030D-6E8A-4147-A177-3AD203B41FA5}">
                      <a16:colId xmlns:a16="http://schemas.microsoft.com/office/drawing/2014/main" val="1884220525"/>
                    </a:ext>
                  </a:extLst>
                </a:gridCol>
                <a:gridCol w="1885375">
                  <a:extLst>
                    <a:ext uri="{9D8B030D-6E8A-4147-A177-3AD203B41FA5}">
                      <a16:colId xmlns:a16="http://schemas.microsoft.com/office/drawing/2014/main" val="926718050"/>
                    </a:ext>
                  </a:extLst>
                </a:gridCol>
                <a:gridCol w="1759684">
                  <a:extLst>
                    <a:ext uri="{9D8B030D-6E8A-4147-A177-3AD203B41FA5}">
                      <a16:colId xmlns:a16="http://schemas.microsoft.com/office/drawing/2014/main" val="2370425570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host_is_superhost</a:t>
                      </a:r>
                      <a:endParaRPr lang="en-IN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Good_comments</a:t>
                      </a:r>
                      <a:endParaRPr lang="en-IN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Bad_comments</a:t>
                      </a:r>
                      <a:endParaRPr lang="en-IN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5992243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9499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1461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7569212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14526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1315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2546050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13603F9-A082-F93F-D199-0721CF17C2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94699"/>
              </p:ext>
            </p:extLst>
          </p:nvPr>
        </p:nvGraphicFramePr>
        <p:xfrm>
          <a:off x="6096000" y="2653146"/>
          <a:ext cx="5127420" cy="548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22688">
                  <a:extLst>
                    <a:ext uri="{9D8B030D-6E8A-4147-A177-3AD203B41FA5}">
                      <a16:colId xmlns:a16="http://schemas.microsoft.com/office/drawing/2014/main" val="4025878701"/>
                    </a:ext>
                  </a:extLst>
                </a:gridCol>
                <a:gridCol w="1864516">
                  <a:extLst>
                    <a:ext uri="{9D8B030D-6E8A-4147-A177-3AD203B41FA5}">
                      <a16:colId xmlns:a16="http://schemas.microsoft.com/office/drawing/2014/main" val="3380857930"/>
                    </a:ext>
                  </a:extLst>
                </a:gridCol>
                <a:gridCol w="1740216">
                  <a:extLst>
                    <a:ext uri="{9D8B030D-6E8A-4147-A177-3AD203B41FA5}">
                      <a16:colId xmlns:a16="http://schemas.microsoft.com/office/drawing/2014/main" val="884425127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host_is_superhost</a:t>
                      </a:r>
                      <a:endParaRPr lang="en-IN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 err="1">
                          <a:effectLst/>
                        </a:rPr>
                        <a:t>Good_comments</a:t>
                      </a:r>
                      <a:endParaRPr lang="en-IN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Bad_comments2</a:t>
                      </a:r>
                      <a:endParaRPr lang="en-IN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749918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2739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193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5561638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7599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313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47548670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733899A0-53D1-9496-B9D9-F6F5CA332B6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5882247"/>
              </p:ext>
            </p:extLst>
          </p:nvPr>
        </p:nvGraphicFramePr>
        <p:xfrm>
          <a:off x="502952" y="3429000"/>
          <a:ext cx="5184783" cy="29118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1ACE6537-A14F-7799-9051-38DB6451CC7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9170827"/>
              </p:ext>
            </p:extLst>
          </p:nvPr>
        </p:nvGraphicFramePr>
        <p:xfrm>
          <a:off x="6096000" y="3410837"/>
          <a:ext cx="5127421" cy="29118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74829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3AE34-34E3-62EC-42C8-E6A2E2B26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613" y="487106"/>
            <a:ext cx="9935292" cy="706964"/>
          </a:xfrm>
        </p:spPr>
        <p:txBody>
          <a:bodyPr>
            <a:normAutofit fontScale="90000"/>
          </a:bodyPr>
          <a:lstStyle/>
          <a:p>
            <a:r>
              <a:rPr lang="en-US" sz="2500" b="1" dirty="0"/>
              <a:t>D. Analyze do Super Hosts tend to have large property types as compared to Other Hosts</a:t>
            </a:r>
            <a:endParaRPr lang="en-IN" sz="2500" b="1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F5CFDB0-1B6A-48AA-9E7C-CCE5A5F9EA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9511279"/>
              </p:ext>
            </p:extLst>
          </p:nvPr>
        </p:nvGraphicFramePr>
        <p:xfrm>
          <a:off x="838200" y="3053591"/>
          <a:ext cx="4841147" cy="36487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3BE47C3-B20B-2390-E03F-4D1F14681D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270652"/>
              </p:ext>
            </p:extLst>
          </p:nvPr>
        </p:nvGraphicFramePr>
        <p:xfrm>
          <a:off x="729844" y="2360172"/>
          <a:ext cx="4949504" cy="6934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47915">
                  <a:extLst>
                    <a:ext uri="{9D8B030D-6E8A-4147-A177-3AD203B41FA5}">
                      <a16:colId xmlns:a16="http://schemas.microsoft.com/office/drawing/2014/main" val="1032516902"/>
                    </a:ext>
                  </a:extLst>
                </a:gridCol>
                <a:gridCol w="1403590">
                  <a:extLst>
                    <a:ext uri="{9D8B030D-6E8A-4147-A177-3AD203B41FA5}">
                      <a16:colId xmlns:a16="http://schemas.microsoft.com/office/drawing/2014/main" val="2276210956"/>
                    </a:ext>
                  </a:extLst>
                </a:gridCol>
                <a:gridCol w="2097999">
                  <a:extLst>
                    <a:ext uri="{9D8B030D-6E8A-4147-A177-3AD203B41FA5}">
                      <a16:colId xmlns:a16="http://schemas.microsoft.com/office/drawing/2014/main" val="209931606"/>
                    </a:ext>
                  </a:extLst>
                </a:gridCol>
              </a:tblGrid>
              <a:tr h="23114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host_is_superhost</a:t>
                      </a:r>
                      <a:endParaRPr lang="en-IN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no_of_prop_type</a:t>
                      </a:r>
                      <a:endParaRPr lang="en-IN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 err="1">
                          <a:effectLst/>
                        </a:rPr>
                        <a:t>counting_of_property_in_city</a:t>
                      </a:r>
                      <a:endParaRPr lang="en-IN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90431847"/>
                  </a:ext>
                </a:extLst>
              </a:tr>
              <a:tr h="2311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5897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15767846"/>
                  </a:ext>
                </a:extLst>
              </a:tr>
              <a:tr h="2311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3775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00996574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43FA277-DE3B-F833-4776-8B3569C3B5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388001"/>
              </p:ext>
            </p:extLst>
          </p:nvPr>
        </p:nvGraphicFramePr>
        <p:xfrm>
          <a:off x="5939406" y="2360172"/>
          <a:ext cx="5989739" cy="6934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87640">
                  <a:extLst>
                    <a:ext uri="{9D8B030D-6E8A-4147-A177-3AD203B41FA5}">
                      <a16:colId xmlns:a16="http://schemas.microsoft.com/office/drawing/2014/main" val="3753451175"/>
                    </a:ext>
                  </a:extLst>
                </a:gridCol>
                <a:gridCol w="2337796">
                  <a:extLst>
                    <a:ext uri="{9D8B030D-6E8A-4147-A177-3AD203B41FA5}">
                      <a16:colId xmlns:a16="http://schemas.microsoft.com/office/drawing/2014/main" val="2745025344"/>
                    </a:ext>
                  </a:extLst>
                </a:gridCol>
                <a:gridCol w="1964303">
                  <a:extLst>
                    <a:ext uri="{9D8B030D-6E8A-4147-A177-3AD203B41FA5}">
                      <a16:colId xmlns:a16="http://schemas.microsoft.com/office/drawing/2014/main" val="3365024373"/>
                    </a:ext>
                  </a:extLst>
                </a:gridCol>
              </a:tblGrid>
              <a:tr h="27130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 err="1">
                          <a:effectLst/>
                        </a:rPr>
                        <a:t>host_is_superhost</a:t>
                      </a:r>
                      <a:endParaRPr lang="en-IN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 err="1">
                          <a:effectLst/>
                        </a:rPr>
                        <a:t>no_of_prop_type</a:t>
                      </a:r>
                      <a:endParaRPr lang="en-IN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 err="1">
                          <a:effectLst/>
                        </a:rPr>
                        <a:t>counting_of_property_in_city</a:t>
                      </a:r>
                      <a:endParaRPr lang="en-IN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38387633"/>
                  </a:ext>
                </a:extLst>
              </a:tr>
              <a:tr h="138668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1533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80752335"/>
                  </a:ext>
                </a:extLst>
              </a:tr>
              <a:tr h="138668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1015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03524713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3DA0D28-5808-FB6D-30D0-49AD1D241DA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5255196"/>
              </p:ext>
            </p:extLst>
          </p:nvPr>
        </p:nvGraphicFramePr>
        <p:xfrm>
          <a:off x="5939404" y="3053591"/>
          <a:ext cx="5989739" cy="36487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76858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96017-DFEF-FEB6-6AC2-7E4B75D6C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169" y="487106"/>
            <a:ext cx="9901736" cy="706964"/>
          </a:xfrm>
        </p:spPr>
        <p:txBody>
          <a:bodyPr/>
          <a:lstStyle/>
          <a:p>
            <a:r>
              <a:rPr lang="en-US" sz="2300" b="1" dirty="0"/>
              <a:t>e. Analyze the average price and availability of the listings for the upcoming year between Super Hosts and Other Hosts</a:t>
            </a:r>
            <a:endParaRPr lang="en-IN" sz="2300" b="1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9B51159-6B9E-DA1D-AABC-2A08766DA7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7163285"/>
              </p:ext>
            </p:extLst>
          </p:nvPr>
        </p:nvGraphicFramePr>
        <p:xfrm>
          <a:off x="425857" y="2387599"/>
          <a:ext cx="7452163" cy="44577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854D58F-477C-94FC-4DE4-30767E0687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303179"/>
              </p:ext>
            </p:extLst>
          </p:nvPr>
        </p:nvGraphicFramePr>
        <p:xfrm>
          <a:off x="7878020" y="2387598"/>
          <a:ext cx="4254500" cy="44576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54919">
                  <a:extLst>
                    <a:ext uri="{9D8B030D-6E8A-4147-A177-3AD203B41FA5}">
                      <a16:colId xmlns:a16="http://schemas.microsoft.com/office/drawing/2014/main" val="1443284515"/>
                    </a:ext>
                  </a:extLst>
                </a:gridCol>
                <a:gridCol w="755010">
                  <a:extLst>
                    <a:ext uri="{9D8B030D-6E8A-4147-A177-3AD203B41FA5}">
                      <a16:colId xmlns:a16="http://schemas.microsoft.com/office/drawing/2014/main" val="1663228921"/>
                    </a:ext>
                  </a:extLst>
                </a:gridCol>
                <a:gridCol w="729842">
                  <a:extLst>
                    <a:ext uri="{9D8B030D-6E8A-4147-A177-3AD203B41FA5}">
                      <a16:colId xmlns:a16="http://schemas.microsoft.com/office/drawing/2014/main" val="953088594"/>
                    </a:ext>
                  </a:extLst>
                </a:gridCol>
                <a:gridCol w="911429">
                  <a:extLst>
                    <a:ext uri="{9D8B030D-6E8A-4147-A177-3AD203B41FA5}">
                      <a16:colId xmlns:a16="http://schemas.microsoft.com/office/drawing/2014/main" val="1990890314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604410090"/>
                    </a:ext>
                  </a:extLst>
                </a:gridCol>
              </a:tblGrid>
              <a:tr h="35845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date</a:t>
                      </a:r>
                      <a:endParaRPr lang="en-IN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id</a:t>
                      </a:r>
                      <a:endParaRPr lang="en-IN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 err="1">
                          <a:effectLst/>
                        </a:rPr>
                        <a:t>listing_id</a:t>
                      </a:r>
                      <a:endParaRPr lang="en-IN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 err="1">
                          <a:effectLst/>
                        </a:rPr>
                        <a:t>host_listings_count</a:t>
                      </a:r>
                      <a:endParaRPr lang="en-IN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Average_Price</a:t>
                      </a:r>
                      <a:endParaRPr lang="en-IN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31879097"/>
                  </a:ext>
                </a:extLst>
              </a:tr>
              <a:tr h="341603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03-01-2023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143724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7091335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40124067"/>
                  </a:ext>
                </a:extLst>
              </a:tr>
              <a:tr h="341603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05-01-2023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41526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1316477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10323922"/>
                  </a:ext>
                </a:extLst>
              </a:tr>
              <a:tr h="341603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06-01-2023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34247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1007137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280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70449084"/>
                  </a:ext>
                </a:extLst>
              </a:tr>
              <a:tr h="341603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06-01-2023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569682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27261102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130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38783479"/>
                  </a:ext>
                </a:extLst>
              </a:tr>
              <a:tr h="341603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10-01-2023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83871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3331694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175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19992612"/>
                  </a:ext>
                </a:extLst>
              </a:tr>
              <a:tr h="341603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27-01-2023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834713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36884302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352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09954569"/>
                  </a:ext>
                </a:extLst>
              </a:tr>
              <a:tr h="341603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30-01-2023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1574553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54086016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47534951"/>
                  </a:ext>
                </a:extLst>
              </a:tr>
              <a:tr h="341603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17-02-2023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109845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4747128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275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39184332"/>
                  </a:ext>
                </a:extLst>
              </a:tr>
              <a:tr h="341603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26-02-2023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71508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2988465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96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93284390"/>
                  </a:ext>
                </a:extLst>
              </a:tr>
              <a:tr h="341603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02-03-2023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477778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24133046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185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63453010"/>
                  </a:ext>
                </a:extLst>
              </a:tr>
              <a:tr h="341603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04-03-2023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571929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27314632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94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18315391"/>
                  </a:ext>
                </a:extLst>
              </a:tr>
              <a:tr h="341603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05-03-2023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973890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41696939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3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162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2855080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E8C3CEC1-EAD3-414E-9FB1-13BC451237B3}"/>
              </a:ext>
            </a:extLst>
          </p:cNvPr>
          <p:cNvSpPr/>
          <p:nvPr/>
        </p:nvSpPr>
        <p:spPr>
          <a:xfrm>
            <a:off x="2416030" y="1657215"/>
            <a:ext cx="6568580" cy="536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chemeClr val="bg1"/>
                </a:solidFill>
              </a:rPr>
              <a:t>Avg Price against Availability of Listings- Super Host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4246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E2B95-3C11-619E-97C6-912A66854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0728" y="1475401"/>
            <a:ext cx="9222228" cy="706964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chemeClr val="bg1"/>
                </a:solidFill>
              </a:rPr>
              <a:t>Avg Price against Availability of Listings-Non Super Host</a:t>
            </a:r>
            <a:br>
              <a:rPr lang="en-US" sz="1800" dirty="0">
                <a:solidFill>
                  <a:schemeClr val="tx1"/>
                </a:solidFill>
              </a:rPr>
            </a:br>
            <a:endParaRPr lang="en-IN" sz="18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F5835E3-D312-B7B0-77C5-7A2A30E99A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5093353"/>
              </p:ext>
            </p:extLst>
          </p:nvPr>
        </p:nvGraphicFramePr>
        <p:xfrm>
          <a:off x="375525" y="2701255"/>
          <a:ext cx="7761228" cy="41567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1DE7268-BB8B-B47C-1B54-B923486573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3661080"/>
              </p:ext>
            </p:extLst>
          </p:nvPr>
        </p:nvGraphicFramePr>
        <p:xfrm>
          <a:off x="8136753" y="2701255"/>
          <a:ext cx="3973821" cy="41567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64281">
                  <a:extLst>
                    <a:ext uri="{9D8B030D-6E8A-4147-A177-3AD203B41FA5}">
                      <a16:colId xmlns:a16="http://schemas.microsoft.com/office/drawing/2014/main" val="4236330583"/>
                    </a:ext>
                  </a:extLst>
                </a:gridCol>
                <a:gridCol w="498210">
                  <a:extLst>
                    <a:ext uri="{9D8B030D-6E8A-4147-A177-3AD203B41FA5}">
                      <a16:colId xmlns:a16="http://schemas.microsoft.com/office/drawing/2014/main" val="2575453384"/>
                    </a:ext>
                  </a:extLst>
                </a:gridCol>
                <a:gridCol w="652418">
                  <a:extLst>
                    <a:ext uri="{9D8B030D-6E8A-4147-A177-3AD203B41FA5}">
                      <a16:colId xmlns:a16="http://schemas.microsoft.com/office/drawing/2014/main" val="1114360010"/>
                    </a:ext>
                  </a:extLst>
                </a:gridCol>
                <a:gridCol w="1221802">
                  <a:extLst>
                    <a:ext uri="{9D8B030D-6E8A-4147-A177-3AD203B41FA5}">
                      <a16:colId xmlns:a16="http://schemas.microsoft.com/office/drawing/2014/main" val="2431404764"/>
                    </a:ext>
                  </a:extLst>
                </a:gridCol>
                <a:gridCol w="937110">
                  <a:extLst>
                    <a:ext uri="{9D8B030D-6E8A-4147-A177-3AD203B41FA5}">
                      <a16:colId xmlns:a16="http://schemas.microsoft.com/office/drawing/2014/main" val="4059707813"/>
                    </a:ext>
                  </a:extLst>
                </a:gridCol>
              </a:tblGrid>
              <a:tr h="191979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date</a:t>
                      </a:r>
                      <a:endParaRPr lang="en-IN" sz="10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id</a:t>
                      </a:r>
                      <a:endParaRPr lang="en-IN" sz="10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listing_id</a:t>
                      </a:r>
                      <a:endParaRPr lang="en-IN" sz="10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host_listings_count</a:t>
                      </a:r>
                      <a:endParaRPr lang="en-IN" sz="10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Average_Price</a:t>
                      </a:r>
                      <a:endParaRPr lang="en-IN" sz="10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extLst>
                  <a:ext uri="{0D108BD9-81ED-4DB2-BD59-A6C34878D82A}">
                    <a16:rowId xmlns:a16="http://schemas.microsoft.com/office/drawing/2014/main" val="1320615435"/>
                  </a:ext>
                </a:extLst>
              </a:tr>
              <a:tr h="191979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02-01-2023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869514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38067381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150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extLst>
                  <a:ext uri="{0D108BD9-81ED-4DB2-BD59-A6C34878D82A}">
                    <a16:rowId xmlns:a16="http://schemas.microsoft.com/office/drawing/2014/main" val="2060875415"/>
                  </a:ext>
                </a:extLst>
              </a:tr>
              <a:tr h="191979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06-01-2023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19916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461386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103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extLst>
                  <a:ext uri="{0D108BD9-81ED-4DB2-BD59-A6C34878D82A}">
                    <a16:rowId xmlns:a16="http://schemas.microsoft.com/office/drawing/2014/main" val="2405772173"/>
                  </a:ext>
                </a:extLst>
              </a:tr>
              <a:tr h="191979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10-01-2023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73286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3068198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119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extLst>
                  <a:ext uri="{0D108BD9-81ED-4DB2-BD59-A6C34878D82A}">
                    <a16:rowId xmlns:a16="http://schemas.microsoft.com/office/drawing/2014/main" val="2439462735"/>
                  </a:ext>
                </a:extLst>
              </a:tr>
              <a:tr h="191979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13-01-2023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810224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36184209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200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extLst>
                  <a:ext uri="{0D108BD9-81ED-4DB2-BD59-A6C34878D82A}">
                    <a16:rowId xmlns:a16="http://schemas.microsoft.com/office/drawing/2014/main" val="3742508976"/>
                  </a:ext>
                </a:extLst>
              </a:tr>
              <a:tr h="191979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21-01-2023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254337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14505465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129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extLst>
                  <a:ext uri="{0D108BD9-81ED-4DB2-BD59-A6C34878D82A}">
                    <a16:rowId xmlns:a16="http://schemas.microsoft.com/office/drawing/2014/main" val="256538397"/>
                  </a:ext>
                </a:extLst>
              </a:tr>
              <a:tr h="191979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22-01-2023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818284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36451867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30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extLst>
                  <a:ext uri="{0D108BD9-81ED-4DB2-BD59-A6C34878D82A}">
                    <a16:rowId xmlns:a16="http://schemas.microsoft.com/office/drawing/2014/main" val="2973071372"/>
                  </a:ext>
                </a:extLst>
              </a:tr>
              <a:tr h="191979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02-02-2023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555474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27030333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96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extLst>
                  <a:ext uri="{0D108BD9-81ED-4DB2-BD59-A6C34878D82A}">
                    <a16:rowId xmlns:a16="http://schemas.microsoft.com/office/drawing/2014/main" val="4079433560"/>
                  </a:ext>
                </a:extLst>
              </a:tr>
              <a:tr h="191979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03-02-2023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733981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34126347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89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extLst>
                  <a:ext uri="{0D108BD9-81ED-4DB2-BD59-A6C34878D82A}">
                    <a16:rowId xmlns:a16="http://schemas.microsoft.com/office/drawing/2014/main" val="2515577790"/>
                  </a:ext>
                </a:extLst>
              </a:tr>
              <a:tr h="191979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04-02-2023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557301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27112358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99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extLst>
                  <a:ext uri="{0D108BD9-81ED-4DB2-BD59-A6C34878D82A}">
                    <a16:rowId xmlns:a16="http://schemas.microsoft.com/office/drawing/2014/main" val="1068536945"/>
                  </a:ext>
                </a:extLst>
              </a:tr>
              <a:tr h="350563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09-02-2023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1200456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48005353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155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extLst>
                  <a:ext uri="{0D108BD9-81ED-4DB2-BD59-A6C34878D82A}">
                    <a16:rowId xmlns:a16="http://schemas.microsoft.com/office/drawing/2014/main" val="1272745217"/>
                  </a:ext>
                </a:extLst>
              </a:tr>
              <a:tr h="350563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12-02-2023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1209220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48119786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349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extLst>
                  <a:ext uri="{0D108BD9-81ED-4DB2-BD59-A6C34878D82A}">
                    <a16:rowId xmlns:a16="http://schemas.microsoft.com/office/drawing/2014/main" val="4047835356"/>
                  </a:ext>
                </a:extLst>
              </a:tr>
              <a:tr h="191979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14-02-2023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986207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42046619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175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extLst>
                  <a:ext uri="{0D108BD9-81ED-4DB2-BD59-A6C34878D82A}">
                    <a16:rowId xmlns:a16="http://schemas.microsoft.com/office/drawing/2014/main" val="4187847431"/>
                  </a:ext>
                </a:extLst>
              </a:tr>
              <a:tr h="191979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18-02-2023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754071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34538696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300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extLst>
                  <a:ext uri="{0D108BD9-81ED-4DB2-BD59-A6C34878D82A}">
                    <a16:rowId xmlns:a16="http://schemas.microsoft.com/office/drawing/2014/main" val="1099798250"/>
                  </a:ext>
                </a:extLst>
              </a:tr>
              <a:tr h="191979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22-02-2023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406594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21363777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4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99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extLst>
                  <a:ext uri="{0D108BD9-81ED-4DB2-BD59-A6C34878D82A}">
                    <a16:rowId xmlns:a16="http://schemas.microsoft.com/office/drawing/2014/main" val="2742541279"/>
                  </a:ext>
                </a:extLst>
              </a:tr>
              <a:tr h="191979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01-03-2023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70437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2957522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275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extLst>
                  <a:ext uri="{0D108BD9-81ED-4DB2-BD59-A6C34878D82A}">
                    <a16:rowId xmlns:a16="http://schemas.microsoft.com/office/drawing/2014/main" val="591537975"/>
                  </a:ext>
                </a:extLst>
              </a:tr>
              <a:tr h="191979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01-03-2023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636605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29987830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125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extLst>
                  <a:ext uri="{0D108BD9-81ED-4DB2-BD59-A6C34878D82A}">
                    <a16:rowId xmlns:a16="http://schemas.microsoft.com/office/drawing/2014/main" val="3924396023"/>
                  </a:ext>
                </a:extLst>
              </a:tr>
              <a:tr h="191979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09-03-2023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8374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49736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1950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extLst>
                  <a:ext uri="{0D108BD9-81ED-4DB2-BD59-A6C34878D82A}">
                    <a16:rowId xmlns:a16="http://schemas.microsoft.com/office/drawing/2014/main" val="4031740160"/>
                  </a:ext>
                </a:extLst>
              </a:tr>
              <a:tr h="191979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10-03-2023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74460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3102120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97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extLst>
                  <a:ext uri="{0D108BD9-81ED-4DB2-BD59-A6C34878D82A}">
                    <a16:rowId xmlns:a16="http://schemas.microsoft.com/office/drawing/2014/main" val="1151369675"/>
                  </a:ext>
                </a:extLst>
              </a:tr>
              <a:tr h="191979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29-03-2023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65699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2658803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effectLst/>
                        </a:rPr>
                        <a:t>102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7" marR="7117" marT="7117" marB="0" anchor="b"/>
                </a:tc>
                <a:extLst>
                  <a:ext uri="{0D108BD9-81ED-4DB2-BD59-A6C34878D82A}">
                    <a16:rowId xmlns:a16="http://schemas.microsoft.com/office/drawing/2014/main" val="29932011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7775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DC38C-7FEC-6E18-D0FA-55A929906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34" y="442329"/>
            <a:ext cx="9926903" cy="706964"/>
          </a:xfrm>
        </p:spPr>
        <p:txBody>
          <a:bodyPr/>
          <a:lstStyle/>
          <a:p>
            <a:r>
              <a:rPr lang="en-US" sz="2300" b="1" dirty="0"/>
              <a:t>f. Analyze if there is some difference in above mentioned trends between Local Hosts or Hosts residing in other locations</a:t>
            </a:r>
            <a:endParaRPr lang="en-IN" sz="2300" b="1" dirty="0"/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A83A8612-E13F-DFCA-AFE6-9B1B0D7F93C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7799541"/>
              </p:ext>
            </p:extLst>
          </p:nvPr>
        </p:nvGraphicFramePr>
        <p:xfrm>
          <a:off x="0" y="4068660"/>
          <a:ext cx="12192000" cy="27893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162CA6B0-65B9-1FD1-5ED7-6CD88C4506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5017892"/>
              </p:ext>
            </p:extLst>
          </p:nvPr>
        </p:nvGraphicFramePr>
        <p:xfrm>
          <a:off x="-1" y="2122415"/>
          <a:ext cx="12191999" cy="23321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9C7B13A4-1A87-2301-BD99-52EE25BAF42B}"/>
              </a:ext>
            </a:extLst>
          </p:cNvPr>
          <p:cNvSpPr/>
          <p:nvPr/>
        </p:nvSpPr>
        <p:spPr>
          <a:xfrm>
            <a:off x="2399251" y="1599177"/>
            <a:ext cx="6904139" cy="536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sz="1800" b="1" i="0" baseline="0" dirty="0">
                <a:effectLst/>
              </a:rPr>
              <a:t>Property Type-Super Host &amp; Non-Super host (Vancouver)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9977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D22A1-4BBC-DBAF-4A99-CD1EF9A62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6858" y="1531777"/>
            <a:ext cx="8761413" cy="706964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b="1" i="0" baseline="0" dirty="0">
                <a:effectLst/>
              </a:rPr>
              <a:t>Property Type-Super Host &amp; Non-Super host(Toronto)</a:t>
            </a:r>
            <a:endParaRPr lang="en-IN" sz="1800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A8457B7-0303-6F5E-34BA-B43B605AC6A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4302117"/>
              </p:ext>
            </p:extLst>
          </p:nvPr>
        </p:nvGraphicFramePr>
        <p:xfrm>
          <a:off x="1" y="4086225"/>
          <a:ext cx="12192000" cy="27717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85656FF-7194-8748-7A25-4377021756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7050450"/>
              </p:ext>
            </p:extLst>
          </p:nvPr>
        </p:nvGraphicFramePr>
        <p:xfrm>
          <a:off x="0" y="2052637"/>
          <a:ext cx="12191999" cy="22509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481355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301</TotalTime>
  <Words>1075</Words>
  <Application>Microsoft Office PowerPoint</Application>
  <PresentationFormat>Widescreen</PresentationFormat>
  <Paragraphs>472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BankGothic Lt BT</vt:lpstr>
      <vt:lpstr>Calibri</vt:lpstr>
      <vt:lpstr>Century Gothic</vt:lpstr>
      <vt:lpstr>Wingdings</vt:lpstr>
      <vt:lpstr>Wingdings 3</vt:lpstr>
      <vt:lpstr>Ion Boardroom</vt:lpstr>
      <vt:lpstr>PowerPoint Presentation</vt:lpstr>
      <vt:lpstr>A)Analyze different metrics to draw the distinction between Super Host and Other Hosts:</vt:lpstr>
      <vt:lpstr>B. Using the above analysis, identify top 3 crucial metrics one needs to maintain to become a Super Host and also, find their average values.  </vt:lpstr>
      <vt:lpstr>c. Analyze how does the comments of reviewers vary for listings of Super Hosts vs Other Hosts(Extract words from the comments provided by the reviewers)</vt:lpstr>
      <vt:lpstr>D. Analyze do Super Hosts tend to have large property types as compared to Other Hosts</vt:lpstr>
      <vt:lpstr>e. Analyze the average price and availability of the listings for the upcoming year between Super Hosts and Other Hosts</vt:lpstr>
      <vt:lpstr>Avg Price against Availability of Listings-Non Super Host </vt:lpstr>
      <vt:lpstr>f. Analyze if there is some difference in above mentioned trends between Local Hosts or Hosts residing in other locations</vt:lpstr>
      <vt:lpstr>Property Type-Super Host &amp; Non-Super host(Toronto)</vt:lpstr>
      <vt:lpstr>g. Analyze the above trends for the two cities for which data has been provided and provide insights on comparison</vt:lpstr>
      <vt:lpstr>Number Of Id and Avg. Price (Toronto)</vt:lpstr>
      <vt:lpstr>1st Insight-        Out of 4808 total hosts, the 50% hosts are responding customer requests within an hour &amp;    Out of 1379 total  hosts, the 62% hosts are responding customer request within an hour.</vt:lpstr>
      <vt:lpstr>2nd insight-        Out of total 480 region, Athens region having a most super-host i.e 700  &amp; Out of total 146 region, Thessaloniki region having a most super-host i.e 332.</vt:lpstr>
      <vt:lpstr>3rd Insight- There are total 4809 host and out of these 2043 hosts are having a 100% acceptance rate &amp;  In Thessaloniki city total host 1379 and out of these 628 host are having 100% acceptance rate         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bonepavankumar@gmail.com</dc:creator>
  <cp:lastModifiedBy>bonepavankumar@gmail.com</cp:lastModifiedBy>
  <cp:revision>10</cp:revision>
  <dcterms:created xsi:type="dcterms:W3CDTF">2022-06-30T10:06:12Z</dcterms:created>
  <dcterms:modified xsi:type="dcterms:W3CDTF">2022-07-02T19:55:04Z</dcterms:modified>
</cp:coreProperties>
</file>