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68" r:id="rId2"/>
    <p:sldId id="258" r:id="rId3"/>
    <p:sldId id="257" r:id="rId4"/>
    <p:sldId id="260" r:id="rId5"/>
    <p:sldId id="269" r:id="rId6"/>
    <p:sldId id="261" r:id="rId7"/>
    <p:sldId id="270" r:id="rId8"/>
    <p:sldId id="262" r:id="rId9"/>
    <p:sldId id="271" r:id="rId10"/>
    <p:sldId id="263" r:id="rId11"/>
    <p:sldId id="27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8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303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8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546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0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7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8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4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3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224" y="477429"/>
            <a:ext cx="8911687" cy="458413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Chest  </a:t>
            </a:r>
            <a:r>
              <a:rPr lang="en-US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X-ray Image Classification in Disease </a:t>
            </a:r>
            <a:r>
              <a:rPr lang="en-US" sz="6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Detection</a:t>
            </a:r>
            <a:endParaRPr lang="en-IN" sz="6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742" y="4373745"/>
            <a:ext cx="3099249" cy="687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PAWAN MORE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790" y="1052987"/>
            <a:ext cx="7050690" cy="64634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loss with tuned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:-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2" y="1810574"/>
            <a:ext cx="5764227" cy="45902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35" y="1810574"/>
            <a:ext cx="5741813" cy="459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181" y="664571"/>
            <a:ext cx="8911687" cy="791995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VGG16 Model Architecture:-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4181" y="1618407"/>
            <a:ext cx="8003023" cy="46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011" y="1092097"/>
            <a:ext cx="7416923" cy="57823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loss with VGG16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:-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3" y="1670330"/>
            <a:ext cx="6085212" cy="482757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21" y="1670330"/>
            <a:ext cx="5629359" cy="482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882" y="680755"/>
            <a:ext cx="6405418" cy="573512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MATRIX TABLE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23506"/>
              </p:ext>
            </p:extLst>
          </p:nvPr>
        </p:nvGraphicFramePr>
        <p:xfrm>
          <a:off x="1820708" y="1812615"/>
          <a:ext cx="7396120" cy="3619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4244"/>
                <a:gridCol w="3681876"/>
              </a:tblGrid>
              <a:tr h="9464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Models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Accuracy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</a:tr>
              <a:tr h="8102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Model 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92.11%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1052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Model 1 (Tuned with keras tuner)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94.74%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8102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VGG16 model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86.84%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790" y="551281"/>
            <a:ext cx="3039132" cy="727261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80" y="1497027"/>
            <a:ext cx="10697669" cy="469337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I developed and fine-tuned Convolutional Neural Network (CNN) models to solve a problem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chest X-ray images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.Initial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achieved an accuracy of 92.11%, and through meticulous hyperparameter tuning, I boosted the accuracy to 94.74%. The comparative analysis also showed that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custom-tuned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 outperformed the VGG16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8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852" y="656438"/>
            <a:ext cx="3296829" cy="614012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:-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121" y="1521302"/>
            <a:ext cx="10515600" cy="458009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Chest diseases are very serious health problems in the life of people. These diseases include pneumonia, asthma, tuberculosis, and lung diseases. The timely infectious diseases have had civilization-altering consequences. so, diagnosis of chest diseases in the early stage is very important.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3 diseases Pneumonia, COVID-19, and Tuberculosis (TB) these diseases can be easily identified using chest X-rays and CT scans.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018" y="671640"/>
            <a:ext cx="4787690" cy="61499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840" y="1672593"/>
            <a:ext cx="10079881" cy="298842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this project is to design, train, and evaluate a deep learning model that can accurately classify chest X-ray images into one of the following categories: 'Pneumonia,' 'TB,' 'COVID-19,' or 'Normal' (for non-infected cases).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313" y="663547"/>
            <a:ext cx="2787031" cy="63927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832" y="1472751"/>
            <a:ext cx="11162288" cy="364950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deep learning models for multi-class classification of chest X-ray images.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model performance in terms of testing accuracy.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tune the model with hyper parameter tuning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881" y="624110"/>
            <a:ext cx="3395181" cy="65443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:-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2" y="2434973"/>
            <a:ext cx="2733335" cy="36340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8022" y="1876778"/>
            <a:ext cx="11943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      Covid-19 </a:t>
            </a:r>
            <a:r>
              <a:rPr lang="en-IN" b="1" dirty="0" smtClean="0"/>
              <a:t>                         </a:t>
            </a:r>
            <a:r>
              <a:rPr lang="en-IN" sz="2400" b="1" dirty="0" smtClean="0"/>
              <a:t>Pneumonia </a:t>
            </a:r>
            <a:r>
              <a:rPr lang="en-IN" b="1" dirty="0" smtClean="0"/>
              <a:t>                                </a:t>
            </a:r>
            <a:r>
              <a:rPr lang="en-IN" sz="2400" b="1" dirty="0" smtClean="0"/>
              <a:t>TB</a:t>
            </a:r>
            <a:r>
              <a:rPr lang="en-IN" b="1" dirty="0" smtClean="0"/>
              <a:t>                                      </a:t>
            </a:r>
            <a:r>
              <a:rPr lang="en-IN" sz="2400" b="1" dirty="0" smtClean="0"/>
              <a:t>Normal</a:t>
            </a:r>
            <a:endParaRPr lang="en-IN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71" y="2434974"/>
            <a:ext cx="3007877" cy="36340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62" y="2434973"/>
            <a:ext cx="2910553" cy="36340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829" y="2434973"/>
            <a:ext cx="2896948" cy="363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468" y="89012"/>
            <a:ext cx="4348795" cy="712099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:-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751266"/>
              </p:ext>
            </p:extLst>
          </p:nvPr>
        </p:nvGraphicFramePr>
        <p:xfrm>
          <a:off x="1758333" y="671638"/>
          <a:ext cx="7531324" cy="6117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2595"/>
                <a:gridCol w="1122377"/>
                <a:gridCol w="1219976"/>
                <a:gridCol w="1366376"/>
              </a:tblGrid>
              <a:tr h="362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Layers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Filters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Filter size 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Activation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>
                    <a:solidFill>
                      <a:schemeClr val="accent5"/>
                    </a:solidFill>
                  </a:tcPr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Convolutional layer 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128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(3,3)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Relu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Convolutional layer 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128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(3,3)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Relu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 smtClean="0">
                          <a:effectLst/>
                        </a:rPr>
                        <a:t>Batch Normalization layer 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Max pooling layer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Convolutional layer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256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(3,3)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Relu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Convolutional layer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256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(3,3)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Relu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 smtClean="0">
                          <a:effectLst/>
                        </a:rPr>
                        <a:t>Batch Normalization layer 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Max pooling layer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Convolutional layer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512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(3,3)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Relu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Convolutional layer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512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(3,3)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Relu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Convolutional layer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512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(3,3)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Relu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 smtClean="0">
                          <a:effectLst/>
                        </a:rPr>
                        <a:t>Batch Normalization layer 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Max pooling layer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Flatten layer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 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Neurons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 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 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>
                    <a:solidFill>
                      <a:schemeClr val="accent5"/>
                    </a:solidFill>
                  </a:tcPr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Fully connected Dense layer-1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128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Relu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Fully connected Dense layer-2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128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Relu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  <a:tr h="261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Output layer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Softmax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1" marR="7091" marT="709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5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689" y="1747880"/>
            <a:ext cx="8537337" cy="4199766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Optimizer</a:t>
            </a:r>
            <a:r>
              <a:rPr lang="en-IN" sz="2800" dirty="0" smtClean="0"/>
              <a:t> </a:t>
            </a:r>
            <a:r>
              <a:rPr lang="en-IN" sz="2800" dirty="0"/>
              <a:t>= </a:t>
            </a:r>
            <a:r>
              <a:rPr lang="en-IN" sz="2800" dirty="0" smtClean="0"/>
              <a:t>Adam</a:t>
            </a:r>
          </a:p>
          <a:p>
            <a:r>
              <a:rPr lang="en-IN" sz="2800" b="1" dirty="0" smtClean="0"/>
              <a:t>Learning </a:t>
            </a:r>
            <a:r>
              <a:rPr lang="en-IN" sz="2800" b="1" dirty="0"/>
              <a:t>rate </a:t>
            </a:r>
            <a:r>
              <a:rPr lang="en-IN" sz="2800" dirty="0"/>
              <a:t>= </a:t>
            </a:r>
            <a:r>
              <a:rPr lang="en-IN" sz="2800" dirty="0" smtClean="0"/>
              <a:t>0.001</a:t>
            </a:r>
          </a:p>
          <a:p>
            <a:r>
              <a:rPr lang="en-IN" sz="2800" b="1" dirty="0" smtClean="0"/>
              <a:t>Loss</a:t>
            </a:r>
            <a:r>
              <a:rPr lang="en-IN" sz="2800" dirty="0" smtClean="0"/>
              <a:t> </a:t>
            </a:r>
            <a:r>
              <a:rPr lang="en-IN" sz="2800" dirty="0"/>
              <a:t>= </a:t>
            </a:r>
            <a:r>
              <a:rPr lang="en-IN" sz="2800" dirty="0" smtClean="0"/>
              <a:t>sparse_categorical_crossentropy</a:t>
            </a:r>
          </a:p>
          <a:p>
            <a:r>
              <a:rPr lang="en-IN" sz="2800" b="1" dirty="0" smtClean="0"/>
              <a:t>Metrics</a:t>
            </a:r>
            <a:r>
              <a:rPr lang="en-IN" sz="2800" dirty="0" smtClean="0"/>
              <a:t> </a:t>
            </a:r>
            <a:r>
              <a:rPr lang="en-IN" sz="2800" dirty="0"/>
              <a:t>= </a:t>
            </a:r>
            <a:r>
              <a:rPr lang="en-IN" sz="2800" dirty="0" smtClean="0"/>
              <a:t>accuracy</a:t>
            </a:r>
          </a:p>
          <a:p>
            <a:r>
              <a:rPr lang="en-IN" sz="2800" b="1" dirty="0" smtClean="0"/>
              <a:t>Epochs</a:t>
            </a:r>
            <a:r>
              <a:rPr lang="en-IN" sz="2800" dirty="0" smtClean="0"/>
              <a:t> </a:t>
            </a:r>
            <a:r>
              <a:rPr lang="en-IN" sz="2800" dirty="0"/>
              <a:t>= </a:t>
            </a:r>
            <a:r>
              <a:rPr lang="en-IN" sz="2800" dirty="0" smtClean="0"/>
              <a:t>1000 (with using </a:t>
            </a:r>
            <a:r>
              <a:rPr lang="en-IN" sz="2800" b="1" dirty="0" smtClean="0"/>
              <a:t>early stopping</a:t>
            </a:r>
            <a:r>
              <a:rPr lang="en-IN" sz="2800" dirty="0" smtClean="0"/>
              <a:t>)</a:t>
            </a:r>
            <a:endParaRPr lang="en-IN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SFMono-Regular"/>
              </a:rPr>
              <a:t>0.001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SFMono-Regular"/>
              </a:rPr>
              <a:t>0.001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4903" y="1163105"/>
            <a:ext cx="33393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Parameters :-</a:t>
            </a:r>
          </a:p>
        </p:txBody>
      </p:sp>
    </p:spTree>
    <p:extLst>
      <p:ext uri="{BB962C8B-B14F-4D97-AF65-F5344CB8AC3E}">
        <p14:creationId xmlns:p14="http://schemas.microsoft.com/office/powerpoint/2010/main" val="17951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292" y="954860"/>
            <a:ext cx="6876493" cy="63927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loss with first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:-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4" y="1747880"/>
            <a:ext cx="5704887" cy="492804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32" y="1747880"/>
            <a:ext cx="5680608" cy="49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9721" y="291412"/>
            <a:ext cx="9504370" cy="60673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Hyperparameter tuning with keras tuner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13985" y="996023"/>
            <a:ext cx="3145838" cy="43852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:-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2009139"/>
              </p:ext>
            </p:extLst>
          </p:nvPr>
        </p:nvGraphicFramePr>
        <p:xfrm>
          <a:off x="587655" y="1437582"/>
          <a:ext cx="6198498" cy="5266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6106"/>
                <a:gridCol w="923751"/>
                <a:gridCol w="1004076"/>
                <a:gridCol w="1124565"/>
              </a:tblGrid>
              <a:tr h="4653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Layers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Filters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Filter size 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Activation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>
                    <a:solidFill>
                      <a:schemeClr val="accent5"/>
                    </a:solidFill>
                  </a:tcPr>
                </a:tc>
              </a:tr>
              <a:tr h="2539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Convolutional layer 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64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(3,3)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Relu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2539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Convolutional layer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64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(3,3)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Relu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2539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BatchNormalization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2539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Max pooling layer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2539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2539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Convolutional layer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64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(3,3)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Relu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2539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Convolutional layer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64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(3,3)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Relu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2539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BatchNormalization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2539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Max pooling layer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2539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2539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Flatten layer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4653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Neurons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 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>
                    <a:solidFill>
                      <a:schemeClr val="accent5"/>
                    </a:solidFill>
                  </a:tcPr>
                </a:tc>
              </a:tr>
              <a:tr h="4653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Fully connected Dense layer-1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80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Relu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4653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Fully connected Dense layer-2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80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Relu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328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Dropout layer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  <a:tr h="2832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Output layer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Softmax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ctr"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8430276" y="1773712"/>
            <a:ext cx="2552789" cy="576262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:-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315200" y="2545736"/>
            <a:ext cx="4876800" cy="3354060"/>
          </a:xfrm>
        </p:spPr>
        <p:txBody>
          <a:bodyPr/>
          <a:lstStyle/>
          <a:p>
            <a:r>
              <a:rPr lang="en-IN" b="1" dirty="0" smtClean="0"/>
              <a:t>Optimizer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nAdam</a:t>
            </a:r>
          </a:p>
          <a:p>
            <a:r>
              <a:rPr lang="en-IN" b="1" dirty="0" smtClean="0"/>
              <a:t>Loss</a:t>
            </a:r>
            <a:r>
              <a:rPr lang="en-IN" dirty="0" smtClean="0"/>
              <a:t> </a:t>
            </a:r>
            <a:r>
              <a:rPr lang="en-IN" dirty="0"/>
              <a:t>= sparse_categorical_crossentropy</a:t>
            </a:r>
          </a:p>
          <a:p>
            <a:r>
              <a:rPr lang="en-IN" b="1" dirty="0" smtClean="0"/>
              <a:t>Metrics</a:t>
            </a:r>
            <a:r>
              <a:rPr lang="en-IN" dirty="0" smtClean="0"/>
              <a:t> </a:t>
            </a:r>
            <a:r>
              <a:rPr lang="en-IN" dirty="0"/>
              <a:t>= accuracy</a:t>
            </a:r>
          </a:p>
          <a:p>
            <a:r>
              <a:rPr lang="en-IN" b="1" dirty="0" smtClean="0"/>
              <a:t>Epochs</a:t>
            </a:r>
            <a:r>
              <a:rPr lang="en-IN" dirty="0" smtClean="0"/>
              <a:t> </a:t>
            </a:r>
            <a:r>
              <a:rPr lang="en-IN" dirty="0"/>
              <a:t>= 1000 (with using </a:t>
            </a:r>
            <a:r>
              <a:rPr lang="en-IN" b="1" dirty="0"/>
              <a:t>early stopping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3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769</TotalTime>
  <Words>503</Words>
  <Application>Microsoft Office PowerPoint</Application>
  <PresentationFormat>Widescreen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SFMono-Regular</vt:lpstr>
      <vt:lpstr>Times New Roman</vt:lpstr>
      <vt:lpstr>Wingdings 3</vt:lpstr>
      <vt:lpstr>Wisp</vt:lpstr>
      <vt:lpstr> Chest  X-ray Image Classification in Disease   Detection</vt:lpstr>
      <vt:lpstr>Introduction :-</vt:lpstr>
      <vt:lpstr>Problem Statement :-</vt:lpstr>
      <vt:lpstr>Objectives :-</vt:lpstr>
      <vt:lpstr>Input Data :-</vt:lpstr>
      <vt:lpstr>Model Architecture :-</vt:lpstr>
      <vt:lpstr>PowerPoint Presentation</vt:lpstr>
      <vt:lpstr>Accuracy and loss with first model :-</vt:lpstr>
      <vt:lpstr>Hyperparameter tuning with keras tuner</vt:lpstr>
      <vt:lpstr>Accuracy and loss with tuned model :-</vt:lpstr>
      <vt:lpstr>VGG16 Model Architecture:-</vt:lpstr>
      <vt:lpstr>Accuracy and loss with VGG16 model :-</vt:lpstr>
      <vt:lpstr>EVALUATION MATRIX TABLE :-</vt:lpstr>
      <vt:lpstr>Conclusion :-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PAWAN</dc:creator>
  <cp:lastModifiedBy>Microsoft account</cp:lastModifiedBy>
  <cp:revision>45</cp:revision>
  <dcterms:created xsi:type="dcterms:W3CDTF">2023-08-26T17:03:26Z</dcterms:created>
  <dcterms:modified xsi:type="dcterms:W3CDTF">2023-08-29T09:57:50Z</dcterms:modified>
</cp:coreProperties>
</file>