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embeddedFontLst>
    <p:embeddedFont>
      <p:font typeface="Roboto" panose="02000000000000000000" pitchFamily="2" charset="0"/>
      <p:regular r:id="rId15"/>
      <p:bold r:id="rId16"/>
      <p:italic r:id="rId17"/>
      <p:boldItalic r:id="rId18"/>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EMPLOYEE%20DATA%20ANALYSIS%20TEAM%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 TEAM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manualLayout>
          <c:xMode val="edge"/>
          <c:yMode val="edge"/>
          <c:x val="0.2787819284785784"/>
          <c:y val="0.0995254381081152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742671583"/>
        <c:axId val="742666175"/>
      </c:barChart>
      <c:catAx>
        <c:axId val="742671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666175"/>
        <c:crosses val="autoZero"/>
        <c:auto val="1"/>
        <c:lblAlgn val="ctr"/>
        <c:lblOffset val="100"/>
        <c:noMultiLvlLbl val="0"/>
      </c:catAx>
      <c:valAx>
        <c:axId val="742666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26715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5" name="Shape 2"/>
        <p:cNvGrpSpPr/>
        <p:nvPr/>
      </p:nvGrpSpPr>
      <p:grpSpPr>
        <a:xfrm>
          <a:off x="0" y="0"/>
          <a:ext cx="0" cy="0"/>
          <a:chOff x="0" y="0"/>
          <a:chExt cx="0" cy="0"/>
        </a:xfrm>
      </p:grpSpPr>
      <p:sp>
        <p:nvSpPr>
          <p:cNvPr id="1048713"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4"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5"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6"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17"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8"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2"/>
        <p:cNvGrpSpPr/>
        <p:nvPr/>
      </p:nvGrpSpPr>
      <p:grpSpPr>
        <a:xfrm>
          <a:off x="0" y="0"/>
          <a:ext cx="0" cy="0"/>
          <a:chOff x="0" y="0"/>
          <a:chExt cx="0" cy="0"/>
        </a:xfrm>
      </p:grpSpPr>
      <p:sp>
        <p:nvSpPr>
          <p:cNvPr id="1048686" name="Google Shape;173;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87" name="Google Shape;174;p10: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5;p10: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10</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83"/>
        <p:cNvGrpSpPr/>
        <p:nvPr/>
      </p:nvGrpSpPr>
      <p:grpSpPr>
        <a:xfrm>
          <a:off x="0" y="0"/>
          <a:ext cx="0" cy="0"/>
          <a:chOff x="0" y="0"/>
          <a:chExt cx="0" cy="0"/>
        </a:xfrm>
      </p:grpSpPr>
      <p:sp>
        <p:nvSpPr>
          <p:cNvPr id="1048694" name="Google Shape;184;p1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5" name="Google Shape;185;p1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95"/>
        <p:cNvGrpSpPr/>
        <p:nvPr/>
      </p:nvGrpSpPr>
      <p:grpSpPr>
        <a:xfrm>
          <a:off x="0" y="0"/>
          <a:ext cx="0" cy="0"/>
          <a:chOff x="0" y="0"/>
          <a:chExt cx="0" cy="0"/>
        </a:xfrm>
      </p:grpSpPr>
      <p:sp>
        <p:nvSpPr>
          <p:cNvPr id="1048697" name="Google Shape;196;p1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8" name="Google Shape;197;p1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 name="Shape 93"/>
        <p:cNvGrpSpPr/>
        <p:nvPr/>
      </p:nvGrpSpPr>
      <p:grpSpPr>
        <a:xfrm>
          <a:off x="0" y="0"/>
          <a:ext cx="0" cy="0"/>
          <a:chOff x="0" y="0"/>
          <a:chExt cx="0" cy="0"/>
        </a:xfrm>
      </p:grpSpPr>
      <p:sp>
        <p:nvSpPr>
          <p:cNvPr id="1048646" name="Google Shape;94;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5;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17"/>
        <p:cNvGrpSpPr/>
        <p:nvPr/>
      </p:nvGrpSpPr>
      <p:grpSpPr>
        <a:xfrm>
          <a:off x="0" y="0"/>
          <a:ext cx="0" cy="0"/>
          <a:chOff x="0" y="0"/>
          <a:chExt cx="0" cy="0"/>
        </a:xfrm>
      </p:grpSpPr>
      <p:sp>
        <p:nvSpPr>
          <p:cNvPr id="1048651" name="Google Shape;118;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2" name="Google Shape;119;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26"/>
        <p:cNvGrpSpPr/>
        <p:nvPr/>
      </p:nvGrpSpPr>
      <p:grpSpPr>
        <a:xfrm>
          <a:off x="0" y="0"/>
          <a:ext cx="0" cy="0"/>
          <a:chOff x="0" y="0"/>
          <a:chExt cx="0" cy="0"/>
        </a:xfrm>
      </p:grpSpPr>
      <p:sp>
        <p:nvSpPr>
          <p:cNvPr id="1048657" name="Google Shape;127;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8" name="Google Shape;128;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36"/>
        <p:cNvGrpSpPr/>
        <p:nvPr/>
      </p:nvGrpSpPr>
      <p:grpSpPr>
        <a:xfrm>
          <a:off x="0" y="0"/>
          <a:ext cx="0" cy="0"/>
          <a:chOff x="0" y="0"/>
          <a:chExt cx="0" cy="0"/>
        </a:xfrm>
      </p:grpSpPr>
      <p:sp>
        <p:nvSpPr>
          <p:cNvPr id="1048664" name="Google Shape;137;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5" name="Google Shape;138;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47"/>
        <p:cNvGrpSpPr/>
        <p:nvPr/>
      </p:nvGrpSpPr>
      <p:grpSpPr>
        <a:xfrm>
          <a:off x="0" y="0"/>
          <a:ext cx="0" cy="0"/>
          <a:chOff x="0" y="0"/>
          <a:chExt cx="0" cy="0"/>
        </a:xfrm>
      </p:grpSpPr>
      <p:sp>
        <p:nvSpPr>
          <p:cNvPr id="1048667" name="Google Shape;148;g37118166448b6dc_9:notes"/>
          <p:cNvSpPr>
            <a:spLocks noChangeAspect="1" noRot="1" noGrp="1"/>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
        <p:nvSpPr>
          <p:cNvPr id="1048668" name="Google Shape;149;g37118166448b6dc_9:notes"/>
          <p:cNvSpPr txBox="1">
            <a:spLocks noGrp="1"/>
          </p:cNvSpPr>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9" name="Google Shape;150;g37118166448b6dc_9:notes"/>
          <p:cNvSpPr txBox="1">
            <a:spLocks noGrp="1"/>
          </p:cNvSpPr>
          <p:nvPr>
            <p:ph type="sldNum" idx="12"/>
          </p:nvPr>
        </p:nvSpPr>
        <p:spPr>
          <a:xfrm>
            <a:off x="6905625" y="6513513"/>
            <a:ext cx="5283300" cy="344400"/>
          </a:xfrm>
          <a:prstGeom prst="rect"/>
        </p:spPr>
        <p:txBody>
          <a:bodyPr anchor="b" anchorCtr="0" bIns="45700" lIns="91425" rIns="91425" spcFirstLastPara="1" tIns="45700" wrap="square">
            <a:noAutofit/>
          </a:bodyPr>
          <a:p>
            <a:pPr algn="r" indent="0" lvl="0" marL="0" rtl="0">
              <a:spcBef>
                <a:spcPts val="0"/>
              </a:spcBef>
              <a:spcAft>
                <a:spcPts val="0"/>
              </a:spcAft>
              <a:buClr>
                <a:srgbClr val="000000"/>
              </a:buClr>
              <a:buFont typeface="Arial"/>
              <a:buNone/>
            </a:pPr>
            <a:fld id="{00000000-1234-1234-1234-123412341234}" type="slidenum">
              <a:rPr lang="en-US"/>
              <a:t>7</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54"/>
        <p:cNvGrpSpPr/>
        <p:nvPr/>
      </p:nvGrpSpPr>
      <p:grpSpPr>
        <a:xfrm>
          <a:off x="0" y="0"/>
          <a:ext cx="0" cy="0"/>
          <a:chOff x="0" y="0"/>
          <a:chExt cx="0" cy="0"/>
        </a:xfrm>
      </p:grpSpPr>
      <p:sp>
        <p:nvSpPr>
          <p:cNvPr id="1048671" name="Google Shape;155;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2" name="Google Shape;156;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60"/>
        <p:cNvGrpSpPr/>
        <p:nvPr/>
      </p:nvGrpSpPr>
      <p:grpSpPr>
        <a:xfrm>
          <a:off x="0" y="0"/>
          <a:ext cx="0" cy="0"/>
          <a:chOff x="0" y="0"/>
          <a:chExt cx="0" cy="0"/>
        </a:xfrm>
      </p:grpSpPr>
      <p:sp>
        <p:nvSpPr>
          <p:cNvPr id="1048680" name="Google Shape;161;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1" name="Google Shape;162;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2" name="Shape 36"/>
        <p:cNvGrpSpPr/>
        <p:nvPr/>
      </p:nvGrpSpPr>
      <p:grpSpPr>
        <a:xfrm>
          <a:off x="0" y="0"/>
          <a:ext cx="0" cy="0"/>
          <a:chOff x="0" y="0"/>
          <a:chExt cx="0" cy="0"/>
        </a:xfrm>
      </p:grpSpPr>
      <p:sp>
        <p:nvSpPr>
          <p:cNvPr id="1048699"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0"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01"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2"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3"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3" name="Shape 42"/>
        <p:cNvGrpSpPr/>
        <p:nvPr/>
      </p:nvGrpSpPr>
      <p:grpSpPr>
        <a:xfrm>
          <a:off x="0" y="0"/>
          <a:ext cx="0" cy="0"/>
          <a:chOff x="0" y="0"/>
          <a:chExt cx="0" cy="0"/>
        </a:xfrm>
      </p:grpSpPr>
      <p:sp>
        <p:nvSpPr>
          <p:cNvPr id="1048704"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5"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06"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07"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8"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9"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4" name="Shape 49"/>
        <p:cNvGrpSpPr/>
        <p:nvPr/>
      </p:nvGrpSpPr>
      <p:grpSpPr>
        <a:xfrm>
          <a:off x="0" y="0"/>
          <a:ext cx="0" cy="0"/>
          <a:chOff x="0" y="0"/>
          <a:chExt cx="0" cy="0"/>
        </a:xfrm>
      </p:grpSpPr>
      <p:sp>
        <p:nvSpPr>
          <p:cNvPr id="1048710"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1"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2"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3.png"/><Relationship Id="rId3" Type="http://schemas.openxmlformats.org/officeDocument/2006/relationships/image" Target="../media/image15.jpeg"/><Relationship Id="rId4" Type="http://schemas.openxmlformats.org/officeDocument/2006/relationships/slideLayout" Target="../slideLayouts/slideLayout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2.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jpe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3197935" y="3230481"/>
            <a:ext cx="8610600"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 </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W</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V</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3122115</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488D94D633FBA28B4FB4EA0C44A70DE8</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BACHELOR OF COMMERCE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THIRUTHANGAL NADAR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Shape 176"/>
        <p:cNvGrpSpPr/>
        <p:nvPr/>
      </p:nvGrpSpPr>
      <p:grpSpPr>
        <a:xfrm>
          <a:off x="0" y="0"/>
          <a:ext cx="0" cy="0"/>
          <a:chOff x="0" y="0"/>
          <a:chExt cx="0" cy="0"/>
        </a:xfrm>
      </p:grpSpPr>
      <p:sp>
        <p:nvSpPr>
          <p:cNvPr id="1048682" name="Google Shape;17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178;p16"/>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83" name="Google Shape;179;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84" name="Google Shape;180;p1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5" name="Google Shape;181;p16"/>
          <p:cNvSpPr txBox="1"/>
          <p:nvPr/>
        </p:nvSpPr>
        <p:spPr>
          <a:xfrm>
            <a:off x="0" y="0"/>
            <a:ext cx="8412900" cy="6486000"/>
          </a:xfrm>
          <a:prstGeom prst="rect"/>
          <a:noFill/>
          <a:ln>
            <a:noFill/>
          </a:ln>
        </p:spPr>
        <p:txBody>
          <a:bodyPr anchor="t" anchorCtr="0" bIns="91425" lIns="91425" rIns="91425" spcFirstLastPara="1" tIns="91425" wrap="square">
            <a:spAutoFit/>
          </a:bodyPr>
          <a:p>
            <a:pPr algn="l" indent="0" lvl="0" marL="0" rtl="0">
              <a:lnSpc>
                <a:spcPct val="115000"/>
              </a:lnSpc>
              <a:spcBef>
                <a:spcPts val="0"/>
              </a:spcBef>
              <a:spcAft>
                <a:spcPts val="0"/>
              </a:spcAft>
              <a:buNone/>
            </a:pPr>
            <a:r>
              <a:rPr b="1" sz="3400" lang="en-US" u="sng">
                <a:highlight>
                  <a:srgbClr val="FFFFFF"/>
                </a:highlight>
              </a:rPr>
              <a:t>MODELLING</a:t>
            </a:r>
            <a:endParaRPr b="1" sz="3400" u="sng">
              <a:highlight>
                <a:srgbClr val="FFFFFF"/>
              </a:highlight>
            </a:endParaRPr>
          </a:p>
          <a:p>
            <a:pPr algn="l" indent="0" lvl="0" marL="0" rtl="0">
              <a:lnSpc>
                <a:spcPct val="115000"/>
              </a:lnSpc>
              <a:spcBef>
                <a:spcPts val="0"/>
              </a:spcBef>
              <a:spcAft>
                <a:spcPts val="0"/>
              </a:spcAft>
              <a:buNone/>
            </a:pPr>
            <a:r>
              <a:rPr sz="2000" lang="en-US">
                <a:latin typeface="Roboto"/>
                <a:ea typeface="Roboto"/>
                <a:cs typeface="Roboto"/>
                <a:sym typeface="Roboto"/>
              </a:rPr>
              <a:t>Charts</a:t>
            </a:r>
            <a:endParaRPr sz="2000">
              <a:latin typeface="Roboto"/>
              <a:ea typeface="Roboto"/>
              <a:cs typeface="Roboto"/>
              <a:sym typeface="Roboto"/>
            </a:endParaRPr>
          </a:p>
          <a:p>
            <a:pPr algn="l" indent="0" lvl="0" marL="0" rtl="0">
              <a:lnSpc>
                <a:spcPct val="115000"/>
              </a:lnSpc>
              <a:spcBef>
                <a:spcPts val="0"/>
              </a:spcBef>
              <a:spcAft>
                <a:spcPts val="0"/>
              </a:spcAft>
              <a:buNone/>
            </a:pPr>
            <a:r>
              <a:rPr sz="2000" lang="en-US">
                <a:latin typeface="Roboto"/>
                <a:ea typeface="Roboto"/>
                <a:cs typeface="Roboto"/>
                <a:sym typeface="Roboto"/>
              </a:rPr>
              <a:t>•Purpose: To visualize the data in an easily interpretable format, making trends and patterns more apparent.</a:t>
            </a:r>
            <a:endParaRPr sz="2000">
              <a:latin typeface="Roboto"/>
              <a:ea typeface="Roboto"/>
              <a:cs typeface="Roboto"/>
              <a:sym typeface="Roboto"/>
            </a:endParaRPr>
          </a:p>
          <a:p>
            <a:pPr algn="l" indent="0" lvl="0" marL="0" rtl="0">
              <a:lnSpc>
                <a:spcPct val="115000"/>
              </a:lnSpc>
              <a:spcBef>
                <a:spcPts val="0"/>
              </a:spcBef>
              <a:spcAft>
                <a:spcPts val="0"/>
              </a:spcAft>
              <a:buNone/>
            </a:pPr>
            <a:r>
              <a:rPr sz="2000" lang="en-US">
                <a:latin typeface="Roboto"/>
                <a:ea typeface="Roboto"/>
                <a:cs typeface="Roboto"/>
                <a:sym typeface="Roboto"/>
              </a:rPr>
              <a:t>•Implementation: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a:t>
            </a:r>
            <a:endParaRPr sz="2000">
              <a:latin typeface="Roboto"/>
              <a:ea typeface="Roboto"/>
              <a:cs typeface="Roboto"/>
              <a:sym typeface="Roboto"/>
            </a:endParaRPr>
          </a:p>
          <a:p>
            <a:pPr algn="l" indent="0" lvl="0" marL="0" rtl="0">
              <a:lnSpc>
                <a:spcPct val="115000"/>
              </a:lnSpc>
              <a:spcBef>
                <a:spcPts val="0"/>
              </a:spcBef>
              <a:spcAft>
                <a:spcPts val="0"/>
              </a:spcAft>
              <a:buNone/>
            </a:pPr>
            <a:r>
              <a:rPr sz="2000" lang="en-US">
                <a:latin typeface="Roboto"/>
                <a:ea typeface="Roboto"/>
                <a:cs typeface="Roboto"/>
                <a:sym typeface="Roboto"/>
              </a:rPr>
              <a:t>4. Conditional Formatting</a:t>
            </a:r>
            <a:endParaRPr sz="2000">
              <a:latin typeface="Roboto"/>
              <a:ea typeface="Roboto"/>
              <a:cs typeface="Roboto"/>
              <a:sym typeface="Roboto"/>
            </a:endParaRPr>
          </a:p>
          <a:p>
            <a:pPr algn="l" indent="0" lvl="0" marL="0" rtl="0">
              <a:lnSpc>
                <a:spcPct val="115000"/>
              </a:lnSpc>
              <a:spcBef>
                <a:spcPts val="0"/>
              </a:spcBef>
              <a:spcAft>
                <a:spcPts val="0"/>
              </a:spcAft>
              <a:buNone/>
            </a:pPr>
            <a:r>
              <a:rPr sz="2000" lang="en-US">
                <a:latin typeface="Roboto"/>
                <a:ea typeface="Roboto"/>
                <a:cs typeface="Roboto"/>
                <a:sym typeface="Roboto"/>
              </a:rPr>
              <a:t>•Purpose: To highlight specific data points that meet certain conditions, making it easier to spot trends, outliers, or areas of concern.</a:t>
            </a:r>
            <a:endParaRPr sz="2000">
              <a:latin typeface="Roboto"/>
              <a:ea typeface="Roboto"/>
              <a:cs typeface="Roboto"/>
              <a:sym typeface="Roboto"/>
            </a:endParaRPr>
          </a:p>
          <a:p>
            <a:pPr algn="l" indent="0" lvl="0" marL="0" rtl="0">
              <a:lnSpc>
                <a:spcPct val="115000"/>
              </a:lnSpc>
              <a:spcBef>
                <a:spcPts val="0"/>
              </a:spcBef>
              <a:spcAft>
                <a:spcPts val="0"/>
              </a:spcAft>
              <a:buNone/>
            </a:pPr>
            <a:r>
              <a:rPr sz="2000" lang="en-US">
                <a:latin typeface="Roboto"/>
                <a:ea typeface="Roboto"/>
                <a:cs typeface="Roboto"/>
                <a:sym typeface="Roboto"/>
              </a:rPr>
              <a:t>•Implementation: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sz="2000">
              <a:latin typeface="Roboto"/>
              <a:ea typeface="Roboto"/>
              <a:cs typeface="Roboto"/>
              <a:sym typeface="Roboto"/>
            </a:endParaRPr>
          </a:p>
        </p:txBody>
      </p:sp>
      <p:pic>
        <p:nvPicPr>
          <p:cNvPr id="2097168" name="Google Shape;182;p16"/>
          <p:cNvPicPr preferRelativeResize="0">
            <a:picLocks/>
          </p:cNvPicPr>
          <p:nvPr/>
        </p:nvPicPr>
        <p:blipFill>
          <a:blip xmlns:r="http://schemas.openxmlformats.org/officeDocument/2006/relationships" r:embed="rId2">
            <a:alphaModFix/>
          </a:blip>
          <a:stretch>
            <a:fillRect/>
          </a:stretch>
        </p:blipFill>
        <p:spPr>
          <a:xfrm>
            <a:off x="8648700" y="3158225"/>
            <a:ext cx="3543299" cy="3699775"/>
          </a:xfrm>
          <a:prstGeom prst="rect"/>
          <a:noFill/>
          <a:ln w="19050"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6" name="Shape 186"/>
        <p:cNvGrpSpPr/>
        <p:nvPr/>
      </p:nvGrpSpPr>
      <p:grpSpPr>
        <a:xfrm>
          <a:off x="0" y="0"/>
          <a:ext cx="0" cy="0"/>
          <a:chOff x="0" y="0"/>
          <a:chExt cx="0" cy="0"/>
        </a:xfrm>
      </p:grpSpPr>
      <p:sp>
        <p:nvSpPr>
          <p:cNvPr id="1048689" name="Google Shape;187;p1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0" name="Google Shape;188;p17"/>
          <p:cNvSpPr/>
          <p:nvPr/>
        </p:nvSpPr>
        <p:spPr>
          <a:xfrm>
            <a:off x="7877175" y="442304"/>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9;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9" name="Google Shape;190;p17"/>
          <p:cNvPicPr preferRelativeResize="0">
            <a:picLocks/>
          </p:cNvPicPr>
          <p:nvPr/>
        </p:nvPicPr>
        <p:blipFill rotWithShape="1">
          <a:blip xmlns:r="http://schemas.openxmlformats.org/officeDocument/2006/relationships" r:embed="rId2">
            <a:alphaModFix/>
          </a:blip>
          <a:srcRect/>
          <a:stretch>
            <a:fillRect/>
          </a:stretch>
        </p:blipFill>
        <p:spPr>
          <a:xfrm>
            <a:off x="1666875" y="6467475"/>
            <a:ext cx="76200" cy="177800"/>
          </a:xfrm>
          <a:prstGeom prst="rect"/>
          <a:noFill/>
          <a:ln>
            <a:noFill/>
          </a:ln>
        </p:spPr>
      </p:pic>
      <p:sp>
        <p:nvSpPr>
          <p:cNvPr id="1048692" name="Google Shape;191;p17"/>
          <p:cNvSpPr txBox="1">
            <a:spLocks noGrp="1"/>
          </p:cNvSpPr>
          <p:nvPr>
            <p:ph type="title"/>
          </p:nvPr>
        </p:nvSpPr>
        <p:spPr>
          <a:xfrm>
            <a:off x="755332" y="385444"/>
            <a:ext cx="2437200" cy="75420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u="sng"/>
              <a:t>Result </a:t>
            </a:r>
            <a:endParaRPr u="sng"/>
          </a:p>
        </p:txBody>
      </p:sp>
      <p:sp>
        <p:nvSpPr>
          <p:cNvPr id="1048693" name="Google Shape;192;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2097170" name="Google Shape;194;p17"/>
          <p:cNvPicPr preferRelativeResize="0">
            <a:picLocks/>
          </p:cNvPicPr>
          <p:nvPr/>
        </p:nvPicPr>
        <p:blipFill>
          <a:blip xmlns:r="http://schemas.openxmlformats.org/officeDocument/2006/relationships" r:embed="rId3">
            <a:alphaModFix/>
          </a:blip>
          <a:stretch>
            <a:fillRect/>
          </a:stretch>
        </p:blipFill>
        <p:spPr>
          <a:xfrm>
            <a:off x="9956475" y="3365500"/>
            <a:ext cx="2235524" cy="3492499"/>
          </a:xfrm>
          <a:prstGeom prst="rect"/>
          <a:noFill/>
          <a:ln>
            <a:noFill/>
          </a:ln>
        </p:spPr>
      </p:pic>
      <p:graphicFrame>
        <p:nvGraphicFramePr>
          <p:cNvPr id="4194304" name="Chart 3"/>
          <p:cNvGraphicFramePr>
            <a:graphicFrameLocks/>
          </p:cNvGraphicFramePr>
          <p:nvPr/>
        </p:nvGraphicFramePr>
        <p:xfrm>
          <a:off x="1421412" y="1590674"/>
          <a:ext cx="7253012" cy="482502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9" name="Shape 198"/>
        <p:cNvGrpSpPr/>
        <p:nvPr/>
      </p:nvGrpSpPr>
      <p:grpSpPr>
        <a:xfrm>
          <a:off x="0" y="0"/>
          <a:ext cx="0" cy="0"/>
          <a:chOff x="0" y="0"/>
          <a:chExt cx="0" cy="0"/>
        </a:xfrm>
      </p:grpSpPr>
      <p:sp>
        <p:nvSpPr>
          <p:cNvPr id="1048696" name="Google Shape;199;p18"/>
          <p:cNvSpPr txBox="1">
            <a:spLocks noGrp="1"/>
          </p:cNvSpPr>
          <p:nvPr>
            <p:ph type="title"/>
          </p:nvPr>
        </p:nvSpPr>
        <p:spPr>
          <a:xfrm>
            <a:off x="12" y="-4"/>
            <a:ext cx="10658400" cy="5397000"/>
          </a:xfrm>
          <a:prstGeom prst="rect"/>
          <a:noFill/>
          <a:ln>
            <a:noFill/>
          </a:ln>
        </p:spPr>
        <p:txBody>
          <a:bodyPr anchor="ctr" anchorCtr="0" bIns="0" lIns="0" rIns="0" spcFirstLastPara="1" tIns="0" wrap="square">
            <a:noAutofit/>
          </a:bodyPr>
          <a:p>
            <a:pPr algn="l" indent="0" lvl="0" marL="0" rtl="0">
              <a:spcBef>
                <a:spcPts val="0"/>
              </a:spcBef>
              <a:spcAft>
                <a:spcPts val="0"/>
              </a:spcAft>
              <a:buNone/>
            </a:pPr>
            <a:r>
              <a:rPr lang="en-US" u="sng">
                <a:latin typeface="Times New Roman"/>
                <a:ea typeface="Times New Roman"/>
                <a:cs typeface="Times New Roman"/>
                <a:sym typeface="Times New Roman"/>
              </a:rPr>
              <a:t>Conclusion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r>
              <a:rPr b="0" sz="3200" lang="en-US">
                <a:latin typeface="Times New Roman"/>
                <a:ea typeface="Times New Roman"/>
                <a:cs typeface="Times New Roman"/>
                <a:sym typeface="Times New Roman"/>
              </a:rPr>
              <a:t> </a:t>
            </a:r>
            <a:r>
              <a:rPr sz="2300" lang="en-US">
                <a:solidFill>
                  <a:srgbClr val="000000"/>
                </a:solidFill>
                <a:latin typeface="Times New Roman"/>
                <a:ea typeface="Times New Roman"/>
                <a:cs typeface="Times New Roman"/>
                <a:sym typeface="Times New Roman"/>
              </a:rPr>
              <a:t>Employee performance analysis ,most of the employees fall within the medium performance range. A smaller group of employees shows high performance ,</a:t>
            </a:r>
            <a:br>
              <a:rPr sz="2300" lang="en-US">
                <a:solidFill>
                  <a:srgbClr val="000000"/>
                </a:solidFill>
                <a:latin typeface="Times New Roman"/>
                <a:ea typeface="Times New Roman"/>
                <a:cs typeface="Times New Roman"/>
                <a:sym typeface="Times New Roman"/>
              </a:rPr>
            </a:br>
            <a:r>
              <a:rPr sz="2300" lang="en-US">
                <a:solidFill>
                  <a:srgbClr val="000000"/>
                </a:solidFill>
                <a:latin typeface="Times New Roman"/>
                <a:ea typeface="Times New Roman"/>
                <a:cs typeface="Times New Roman"/>
                <a:sym typeface="Times New Roman"/>
              </a:rPr>
              <a:t>while very few fall into the low or very high performance  categories. This suggest a need to focus on elevating medium performers to high performers while addressing the factors that contribute to low performance. From this Employee performance analysis ,most of the employees fall within the medium performance range. A  </a:t>
            </a:r>
            <a:br>
              <a:rPr sz="2300" lang="en-US">
                <a:solidFill>
                  <a:srgbClr val="000000"/>
                </a:solidFill>
                <a:latin typeface="Times New Roman"/>
                <a:ea typeface="Times New Roman"/>
                <a:cs typeface="Times New Roman"/>
                <a:sym typeface="Times New Roman"/>
              </a:rPr>
            </a:br>
            <a:r>
              <a:rPr sz="2300" lang="en-US">
                <a:solidFill>
                  <a:srgbClr val="000000"/>
                </a:solidFill>
                <a:latin typeface="Times New Roman"/>
                <a:ea typeface="Times New Roman"/>
                <a:cs typeface="Times New Roman"/>
                <a:sym typeface="Times New Roman"/>
              </a:rPr>
              <a:t>smaller group of employees shows high performance ,</a:t>
            </a:r>
            <a:br>
              <a:rPr sz="2300" lang="en-US">
                <a:solidFill>
                  <a:srgbClr val="000000"/>
                </a:solidFill>
                <a:latin typeface="Times New Roman"/>
                <a:ea typeface="Times New Roman"/>
                <a:cs typeface="Times New Roman"/>
                <a:sym typeface="Times New Roman"/>
              </a:rPr>
            </a:br>
            <a:r>
              <a:rPr sz="2300" lang="en-US">
                <a:solidFill>
                  <a:srgbClr val="000000"/>
                </a:solidFill>
                <a:latin typeface="Times New Roman"/>
                <a:ea typeface="Times New Roman"/>
                <a:cs typeface="Times New Roman"/>
                <a:sym typeface="Times New Roman"/>
              </a:rPr>
              <a:t>while very few fall into the low </a:t>
            </a:r>
            <a:br>
              <a:rPr sz="2300" lang="en-US">
                <a:solidFill>
                  <a:srgbClr val="000000"/>
                </a:solidFill>
                <a:latin typeface="Times New Roman"/>
                <a:ea typeface="Times New Roman"/>
                <a:cs typeface="Times New Roman"/>
                <a:sym typeface="Times New Roman"/>
              </a:rPr>
            </a:br>
            <a:endParaRPr sz="2300">
              <a:solidFill>
                <a:srgbClr val="000000"/>
              </a:solidFill>
              <a:latin typeface="Times New Roman"/>
              <a:ea typeface="Times New Roman"/>
              <a:cs typeface="Times New Roman"/>
              <a:sym typeface="Times New Roman"/>
            </a:endParaRPr>
          </a:p>
        </p:txBody>
      </p:sp>
      <p:pic>
        <p:nvPicPr>
          <p:cNvPr id="2097171" name="Google Shape;200;p18"/>
          <p:cNvPicPr preferRelativeResize="0">
            <a:picLocks/>
          </p:cNvPicPr>
          <p:nvPr/>
        </p:nvPicPr>
        <p:blipFill>
          <a:blip xmlns:r="http://schemas.openxmlformats.org/officeDocument/2006/relationships" r:embed="rId1">
            <a:alphaModFix/>
          </a:blip>
          <a:stretch>
            <a:fillRect/>
          </a:stretch>
        </p:blipFill>
        <p:spPr>
          <a:xfrm>
            <a:off x="9191625" y="3873500"/>
            <a:ext cx="3000376" cy="2984500"/>
          </a:xfrm>
          <a:prstGeom prst="rect"/>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7"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u="sng"/>
              <a:t>PROJECT TITLE</a:t>
            </a:r>
            <a:endParaRPr sz="4250" u="sng"/>
          </a:p>
        </p:txBody>
      </p:sp>
      <p:grpSp>
        <p:nvGrpSpPr>
          <p:cNvPr id="28"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5" y="1507927"/>
            <a:ext cx="8593200" cy="1412200"/>
          </a:xfrm>
          <a:prstGeom prst="rect"/>
          <a:gradFill>
            <a:gsLst>
              <a:gs pos="0">
                <a:srgbClr val="BFBFBF"/>
              </a:gs>
              <a:gs pos="100000">
                <a:srgbClr val="737373"/>
              </a:gs>
            </a:gsLst>
            <a:path path="circle">
              <a:fillToRect l="50000" t="50000" r="50000" b="50000"/>
            </a:path>
          </a:gradFill>
          <a:ln>
            <a:noFill/>
          </a:ln>
        </p:spPr>
        <p:txBody>
          <a:bodyPr anchor="t" anchorCtr="0" bIns="45700" lIns="91425" rIns="91425" spcFirstLastPara="1" tIns="45700" wrap="square">
            <a:spAutoFit/>
          </a:bodyPr>
          <a:p>
            <a:pPr algn="ctr" indent="0" lvl="0" marL="0" marR="0" rtl="0">
              <a:spcBef>
                <a:spcPts val="0"/>
              </a:spcBef>
              <a:spcAft>
                <a:spcPts val="0"/>
              </a:spcAft>
              <a:buNone/>
            </a:pPr>
            <a:r>
              <a:rPr b="1" sz="4400" lang="en-US">
                <a:solidFill>
                  <a:schemeClr val="dk1"/>
                </a:solidFill>
                <a:latin typeface="Times New Roman"/>
                <a:ea typeface="Times New Roman"/>
                <a:cs typeface="Times New Roman"/>
                <a:sym typeface="Times New Roman"/>
              </a:rPr>
              <a:t>Employee Performance Analysis using Excel</a:t>
            </a:r>
            <a:endParaRPr b="1" sz="2800">
              <a:solidFill>
                <a:schemeClr val="dk1"/>
              </a:solidFill>
              <a:latin typeface="Times New Roman"/>
              <a:ea typeface="Times New Roman"/>
              <a:cs typeface="Times New Roman"/>
              <a:sym typeface="Times New Roman"/>
            </a:endParaRPr>
          </a:p>
        </p:txBody>
      </p:sp>
      <p:pic>
        <p:nvPicPr>
          <p:cNvPr id="2097155" name="Google Shape;92;p8"/>
          <p:cNvPicPr preferRelativeResize="0">
            <a:picLocks/>
          </p:cNvPicPr>
          <p:nvPr/>
        </p:nvPicPr>
        <p:blipFill>
          <a:blip xmlns:r="http://schemas.openxmlformats.org/officeDocument/2006/relationships" r:embed="rId3">
            <a:alphaModFix/>
          </a:blip>
          <a:stretch>
            <a:fillRect/>
          </a:stretch>
        </p:blipFill>
        <p:spPr>
          <a:xfrm>
            <a:off x="2397127" y="2947025"/>
            <a:ext cx="6252399" cy="3911450"/>
          </a:xfrm>
          <a:prstGeom prst="rect"/>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Shape 96"/>
        <p:cNvGrpSpPr/>
        <p:nvPr/>
      </p:nvGrpSpPr>
      <p:grpSpPr>
        <a:xfrm>
          <a:off x="0" y="0"/>
          <a:ext cx="0" cy="0"/>
          <a:chOff x="0" y="0"/>
          <a:chExt cx="0" cy="0"/>
        </a:xfrm>
      </p:grpSpPr>
      <p:sp>
        <p:nvSpPr>
          <p:cNvPr id="1048629" name="Google Shape;97;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0" name="Google Shape;98;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32" name="Google Shape;100;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6" name="Google Shape;102;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sp>
        <p:nvSpPr>
          <p:cNvPr id="1048634" name="Google Shape;103;p9"/>
          <p:cNvSpPr txBox="1">
            <a:spLocks noGrp="1"/>
          </p:cNvSpPr>
          <p:nvPr>
            <p:ph type="title"/>
          </p:nvPr>
        </p:nvSpPr>
        <p:spPr>
          <a:xfrm>
            <a:off x="739775" y="445388"/>
            <a:ext cx="235710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u="sng"/>
              <a:t>AGENDA</a:t>
            </a:r>
            <a:endParaRPr u="sng"/>
          </a:p>
        </p:txBody>
      </p:sp>
      <p:sp>
        <p:nvSpPr>
          <p:cNvPr id="1048635" name="Google Shape;104;p9"/>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36" name="Google Shape;105;p9"/>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sz="2800" i="0">
              <a:solidFill>
                <a:srgbClr val="0D0D0D"/>
              </a:solidFill>
              <a:latin typeface="Roboto"/>
              <a:ea typeface="Roboto"/>
              <a:cs typeface="Roboto"/>
              <a:sym typeface="Roboto"/>
            </a:endParaRPr>
          </a:p>
          <a:p>
            <a:pPr algn="l" indent="-177800" lvl="0" marL="0" marR="0" rtl="0">
              <a:spcBef>
                <a:spcPts val="0"/>
              </a:spcBef>
              <a:spcAft>
                <a:spcPts val="0"/>
              </a:spcAft>
              <a:buClr>
                <a:srgbClr val="0D0D0D"/>
              </a:buClr>
              <a:buSzPts val="2800"/>
              <a:buFont typeface="Roboto"/>
              <a:buAutoNum type="arabicPeriod"/>
            </a:pPr>
            <a:r>
              <a:rPr sz="2800" i="0" lang="en-US">
                <a:solidFill>
                  <a:srgbClr val="0D0D0D"/>
                </a:solidFill>
                <a:latin typeface="Roboto"/>
                <a:ea typeface="Roboto"/>
                <a:cs typeface="Roboto"/>
                <a:sym typeface="Roboto"/>
              </a:rPr>
              <a:t>Problem Statement</a:t>
            </a:r>
            <a:endParaRPr>
              <a:latin typeface="Roboto"/>
              <a:ea typeface="Roboto"/>
              <a:cs typeface="Roboto"/>
              <a:sym typeface="Roboto"/>
            </a:endParaRPr>
          </a:p>
          <a:p>
            <a:pPr algn="l" indent="-177800" lvl="0" marL="0" marR="0" rtl="0">
              <a:spcBef>
                <a:spcPts val="0"/>
              </a:spcBef>
              <a:spcAft>
                <a:spcPts val="0"/>
              </a:spcAft>
              <a:buClr>
                <a:srgbClr val="0D0D0D"/>
              </a:buClr>
              <a:buSzPts val="2800"/>
              <a:buFont typeface="Roboto"/>
              <a:buAutoNum type="arabicPeriod"/>
            </a:pPr>
            <a:r>
              <a:rPr sz="2800" i="0" lang="en-US">
                <a:solidFill>
                  <a:srgbClr val="0D0D0D"/>
                </a:solidFill>
                <a:latin typeface="Roboto"/>
                <a:ea typeface="Roboto"/>
                <a:cs typeface="Roboto"/>
                <a:sym typeface="Roboto"/>
              </a:rPr>
              <a:t>Project Overview</a:t>
            </a:r>
            <a:endParaRPr>
              <a:latin typeface="Roboto"/>
              <a:ea typeface="Roboto"/>
              <a:cs typeface="Roboto"/>
              <a:sym typeface="Roboto"/>
            </a:endParaRPr>
          </a:p>
          <a:p>
            <a:pPr algn="l" indent="-177800" lvl="0" marL="0" marR="0" rtl="0">
              <a:spcBef>
                <a:spcPts val="0"/>
              </a:spcBef>
              <a:spcAft>
                <a:spcPts val="0"/>
              </a:spcAft>
              <a:buClr>
                <a:srgbClr val="0D0D0D"/>
              </a:buClr>
              <a:buSzPts val="2800"/>
              <a:buFont typeface="Roboto"/>
              <a:buAutoNum type="arabicPeriod"/>
            </a:pPr>
            <a:r>
              <a:rPr sz="2800" i="0" lang="en-US">
                <a:solidFill>
                  <a:srgbClr val="0D0D0D"/>
                </a:solidFill>
                <a:latin typeface="Roboto"/>
                <a:ea typeface="Roboto"/>
                <a:cs typeface="Roboto"/>
                <a:sym typeface="Roboto"/>
              </a:rPr>
              <a:t>End Users</a:t>
            </a:r>
            <a:endParaRPr>
              <a:latin typeface="Roboto"/>
              <a:ea typeface="Roboto"/>
              <a:cs typeface="Roboto"/>
              <a:sym typeface="Roboto"/>
            </a:endParaRPr>
          </a:p>
          <a:p>
            <a:pPr algn="l" indent="-177800" lvl="0" marL="0" marR="0" rtl="0">
              <a:spcBef>
                <a:spcPts val="0"/>
              </a:spcBef>
              <a:spcAft>
                <a:spcPts val="0"/>
              </a:spcAft>
              <a:buClr>
                <a:srgbClr val="0D0D0D"/>
              </a:buClr>
              <a:buSzPts val="2800"/>
              <a:buFont typeface="Roboto"/>
              <a:buAutoNum type="arabicPeriod"/>
            </a:pPr>
            <a:r>
              <a:rPr sz="2800" i="0" lang="en-US">
                <a:solidFill>
                  <a:srgbClr val="0D0D0D"/>
                </a:solidFill>
                <a:latin typeface="Roboto"/>
                <a:ea typeface="Roboto"/>
                <a:cs typeface="Roboto"/>
                <a:sym typeface="Roboto"/>
              </a:rPr>
              <a:t>Our Solution and Proposition</a:t>
            </a:r>
            <a:endParaRPr>
              <a:latin typeface="Roboto"/>
              <a:ea typeface="Roboto"/>
              <a:cs typeface="Roboto"/>
              <a:sym typeface="Roboto"/>
            </a:endParaRPr>
          </a:p>
          <a:p>
            <a:pPr algn="l" indent="-177800" lvl="0" marL="0" marR="0" rtl="0">
              <a:spcBef>
                <a:spcPts val="0"/>
              </a:spcBef>
              <a:spcAft>
                <a:spcPts val="0"/>
              </a:spcAft>
              <a:buClr>
                <a:srgbClr val="0D0D0D"/>
              </a:buClr>
              <a:buSzPts val="2800"/>
              <a:buFont typeface="Roboto"/>
              <a:buAutoNum type="arabicPeriod"/>
            </a:pPr>
            <a:r>
              <a:rPr sz="2800" lang="en-US">
                <a:solidFill>
                  <a:srgbClr val="0D0D0D"/>
                </a:solidFill>
                <a:latin typeface="Roboto"/>
                <a:ea typeface="Roboto"/>
                <a:cs typeface="Roboto"/>
                <a:sym typeface="Roboto"/>
              </a:rPr>
              <a:t>Dataset Description</a:t>
            </a:r>
            <a:endParaRPr sz="2800" i="0">
              <a:solidFill>
                <a:srgbClr val="0D0D0D"/>
              </a:solidFill>
              <a:latin typeface="Roboto"/>
              <a:ea typeface="Roboto"/>
              <a:cs typeface="Roboto"/>
              <a:sym typeface="Roboto"/>
            </a:endParaRPr>
          </a:p>
          <a:p>
            <a:pPr algn="l" indent="-177800" lvl="0" marL="0" marR="0" rtl="0">
              <a:spcBef>
                <a:spcPts val="0"/>
              </a:spcBef>
              <a:spcAft>
                <a:spcPts val="0"/>
              </a:spcAft>
              <a:buClr>
                <a:srgbClr val="0D0D0D"/>
              </a:buClr>
              <a:buSzPts val="2800"/>
              <a:buFont typeface="Roboto"/>
              <a:buAutoNum type="arabicPeriod"/>
            </a:pPr>
            <a:r>
              <a:rPr sz="2800" i="0" lang="en-US">
                <a:solidFill>
                  <a:srgbClr val="0D0D0D"/>
                </a:solidFill>
                <a:latin typeface="Roboto"/>
                <a:ea typeface="Roboto"/>
                <a:cs typeface="Roboto"/>
                <a:sym typeface="Roboto"/>
              </a:rPr>
              <a:t>Modelling Approach</a:t>
            </a:r>
            <a:endParaRPr>
              <a:latin typeface="Roboto"/>
              <a:ea typeface="Roboto"/>
              <a:cs typeface="Roboto"/>
              <a:sym typeface="Roboto"/>
            </a:endParaRPr>
          </a:p>
          <a:p>
            <a:pPr algn="l" indent="-177800" lvl="0" marL="0" marR="0" rtl="0">
              <a:spcBef>
                <a:spcPts val="0"/>
              </a:spcBef>
              <a:spcAft>
                <a:spcPts val="0"/>
              </a:spcAft>
              <a:buClr>
                <a:srgbClr val="0D0D0D"/>
              </a:buClr>
              <a:buSzPts val="2800"/>
              <a:buFont typeface="Roboto"/>
              <a:buAutoNum type="arabicPeriod"/>
            </a:pPr>
            <a:r>
              <a:rPr sz="2800" i="0" lang="en-US">
                <a:solidFill>
                  <a:srgbClr val="0D0D0D"/>
                </a:solidFill>
                <a:latin typeface="Roboto"/>
                <a:ea typeface="Roboto"/>
                <a:cs typeface="Roboto"/>
                <a:sym typeface="Roboto"/>
              </a:rPr>
              <a:t>Results and </a:t>
            </a:r>
            <a:r>
              <a:rPr sz="2800" lang="en-US">
                <a:solidFill>
                  <a:srgbClr val="0D0D0D"/>
                </a:solidFill>
                <a:latin typeface="Roboto"/>
                <a:ea typeface="Roboto"/>
                <a:cs typeface="Roboto"/>
                <a:sym typeface="Roboto"/>
              </a:rPr>
              <a:t>Discussion</a:t>
            </a:r>
            <a:endParaRPr sz="2800" i="0">
              <a:solidFill>
                <a:srgbClr val="0D0D0D"/>
              </a:solidFill>
              <a:latin typeface="Roboto"/>
              <a:ea typeface="Roboto"/>
              <a:cs typeface="Roboto"/>
              <a:sym typeface="Roboto"/>
            </a:endParaRPr>
          </a:p>
          <a:p>
            <a:pPr algn="l" indent="-177800" lvl="0" marL="0" marR="0" rtl="0">
              <a:spcBef>
                <a:spcPts val="0"/>
              </a:spcBef>
              <a:spcAft>
                <a:spcPts val="0"/>
              </a:spcAft>
              <a:buClr>
                <a:srgbClr val="0D0D0D"/>
              </a:buClr>
              <a:buSzPts val="2800"/>
              <a:buFont typeface="Roboto"/>
              <a:buAutoNum type="arabicPeriod"/>
            </a:pPr>
            <a:r>
              <a:rPr sz="2800" i="0" lang="en-US">
                <a:solidFill>
                  <a:srgbClr val="0D0D0D"/>
                </a:solidFill>
                <a:latin typeface="Roboto"/>
                <a:ea typeface="Roboto"/>
                <a:cs typeface="Roboto"/>
                <a:sym typeface="Roboto"/>
              </a:rPr>
              <a:t>Conclusion</a:t>
            </a:r>
            <a:endParaRPr>
              <a:latin typeface="Roboto"/>
              <a:ea typeface="Roboto"/>
              <a:cs typeface="Roboto"/>
              <a:sym typeface="Roboto"/>
            </a:endParaRPr>
          </a:p>
          <a:p>
            <a:pPr algn="l" indent="0" lvl="0" marL="0" marR="0" rtl="0">
              <a:spcBef>
                <a:spcPts val="0"/>
              </a:spcBef>
              <a:spcAft>
                <a:spcPts val="0"/>
              </a:spcAft>
              <a:buNone/>
            </a:pPr>
            <a:endParaRPr sz="2800">
              <a:solidFill>
                <a:schemeClr val="dk1"/>
              </a:solidFill>
              <a:latin typeface="Roboto"/>
              <a:ea typeface="Roboto"/>
              <a:cs typeface="Roboto"/>
              <a:sym typeface="Roboto"/>
            </a:endParaRPr>
          </a:p>
        </p:txBody>
      </p:sp>
      <p:grpSp>
        <p:nvGrpSpPr>
          <p:cNvPr id="32" name="Google Shape;106;p9"/>
          <p:cNvGrpSpPr/>
          <p:nvPr/>
        </p:nvGrpSpPr>
        <p:grpSpPr>
          <a:xfrm>
            <a:off x="7448612" y="0"/>
            <a:ext cx="4743796" cy="6858466"/>
            <a:chOff x="7448612" y="0"/>
            <a:chExt cx="4743796" cy="6858466"/>
          </a:xfrm>
        </p:grpSpPr>
        <p:sp>
          <p:nvSpPr>
            <p:cNvPr id="1048637" name="Google Shape;107;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8;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9" name="Google Shape;109;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10;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1" name="Google Shape;111;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2;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3" name="Google Shape;113;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4" name="Google Shape;114;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5" name="Google Shape;115;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pic>
        <p:nvPicPr>
          <p:cNvPr id="2097157" name="Google Shape;116;p9"/>
          <p:cNvPicPr preferRelativeResize="0">
            <a:picLocks/>
          </p:cNvPicPr>
          <p:nvPr/>
        </p:nvPicPr>
        <p:blipFill>
          <a:blip xmlns:r="http://schemas.openxmlformats.org/officeDocument/2006/relationships" r:embed="rId2">
            <a:alphaModFix/>
          </a:blip>
          <a:stretch>
            <a:fillRect/>
          </a:stretch>
        </p:blipFill>
        <p:spPr>
          <a:xfrm>
            <a:off x="7724775" y="1562225"/>
            <a:ext cx="4421400" cy="5324349"/>
          </a:xfrm>
          <a:prstGeom prst="rect"/>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Shape 120"/>
        <p:cNvGrpSpPr/>
        <p:nvPr/>
      </p:nvGrpSpPr>
      <p:grpSpPr>
        <a:xfrm>
          <a:off x="0" y="0"/>
          <a:ext cx="0" cy="0"/>
          <a:chOff x="0" y="0"/>
          <a:chExt cx="0" cy="0"/>
        </a:xfrm>
      </p:grpSpPr>
      <p:sp>
        <p:nvSpPr>
          <p:cNvPr id="1048648" name="Google Shape;121;p10"/>
          <p:cNvSpPr/>
          <p:nvPr/>
        </p:nvSpPr>
        <p:spPr>
          <a:xfrm>
            <a:off x="7834312" y="685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2;p10"/>
          <p:cNvSpPr txBox="1">
            <a:spLocks noGrp="1"/>
          </p:cNvSpPr>
          <p:nvPr>
            <p:ph type="title"/>
          </p:nvPr>
        </p:nvSpPr>
        <p:spPr>
          <a:xfrm>
            <a:off x="676275" y="1323450"/>
            <a:ext cx="8896200" cy="43726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u="sng"/>
              <a:t>PROBLEM	STATEMENT    </a:t>
            </a:r>
            <a:endParaRPr sz="4250" u="sng"/>
          </a:p>
          <a:p>
            <a:pPr algn="l" indent="0" lvl="0" marL="12700" rtl="0">
              <a:lnSpc>
                <a:spcPct val="100000"/>
              </a:lnSpc>
              <a:spcBef>
                <a:spcPts val="0"/>
              </a:spcBef>
              <a:spcAft>
                <a:spcPts val="0"/>
              </a:spcAft>
              <a:buNone/>
            </a:pPr>
            <a:r>
              <a:rPr sz="4250" lang="en-US" u="sng"/>
              <a:t>        </a:t>
            </a:r>
            <a:br>
              <a:rPr sz="4250" lang="en-US"/>
            </a:br>
            <a:r>
              <a:rPr b="0" sz="4250" lang="en-US">
                <a:latin typeface="Roboto"/>
                <a:ea typeface="Roboto"/>
                <a:cs typeface="Roboto"/>
                <a:sym typeface="Roboto"/>
              </a:rPr>
              <a:t>The analysis helps in making informed decisions regarding training needs, promotions, and overall workforce optimization.</a:t>
            </a:r>
            <a:br>
              <a:rPr b="0" sz="4250" lang="en-US">
                <a:latin typeface="Roboto"/>
                <a:ea typeface="Roboto"/>
                <a:cs typeface="Roboto"/>
                <a:sym typeface="Roboto"/>
              </a:rPr>
            </a:br>
            <a:r>
              <a:rPr b="0" sz="4250" lang="en-US">
                <a:latin typeface="Roboto"/>
                <a:ea typeface="Roboto"/>
                <a:cs typeface="Roboto"/>
                <a:sym typeface="Roboto"/>
              </a:rPr>
              <a:t> </a:t>
            </a:r>
            <a:r>
              <a:rPr b="0" sz="3600" lang="en-US">
                <a:latin typeface="Roboto"/>
                <a:ea typeface="Roboto"/>
                <a:cs typeface="Roboto"/>
                <a:sym typeface="Roboto"/>
              </a:rPr>
              <a:t>               </a:t>
            </a:r>
            <a:endParaRPr b="0" sz="3600">
              <a:latin typeface="Roboto"/>
              <a:ea typeface="Roboto"/>
              <a:cs typeface="Roboto"/>
              <a:sym typeface="Roboto"/>
            </a:endParaRPr>
          </a:p>
        </p:txBody>
      </p:sp>
      <p:pic>
        <p:nvPicPr>
          <p:cNvPr id="2097158" name="Google Shape;123;p10"/>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50" name="Google Shape;124;p10"/>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pic>
        <p:nvPicPr>
          <p:cNvPr id="2097159" name="Google Shape;125;p10"/>
          <p:cNvPicPr preferRelativeResize="0">
            <a:picLocks/>
          </p:cNvPicPr>
          <p:nvPr/>
        </p:nvPicPr>
        <p:blipFill>
          <a:blip xmlns:r="http://schemas.openxmlformats.org/officeDocument/2006/relationships" r:embed="rId2">
            <a:alphaModFix/>
          </a:blip>
          <a:stretch>
            <a:fillRect/>
          </a:stretch>
        </p:blipFill>
        <p:spPr>
          <a:xfrm>
            <a:off x="8148625" y="0"/>
            <a:ext cx="4043374" cy="4032250"/>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Shape 129"/>
        <p:cNvGrpSpPr/>
        <p:nvPr/>
      </p:nvGrpSpPr>
      <p:grpSpPr>
        <a:xfrm>
          <a:off x="0" y="0"/>
          <a:ext cx="0" cy="0"/>
          <a:chOff x="0" y="0"/>
          <a:chExt cx="0" cy="0"/>
        </a:xfrm>
      </p:grpSpPr>
      <p:sp>
        <p:nvSpPr>
          <p:cNvPr id="1048653" name="Google Shape;130;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4" name="Google Shape;131;p11"/>
          <p:cNvSpPr txBox="1">
            <a:spLocks noGrp="1"/>
          </p:cNvSpPr>
          <p:nvPr>
            <p:ph type="title"/>
          </p:nvPr>
        </p:nvSpPr>
        <p:spPr>
          <a:xfrm>
            <a:off x="739775" y="829627"/>
            <a:ext cx="5263500"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u="sng"/>
              <a:t>PROJECT	OVERVIEW</a:t>
            </a:r>
            <a:endParaRPr sz="4250" u="sng"/>
          </a:p>
        </p:txBody>
      </p:sp>
      <p:pic>
        <p:nvPicPr>
          <p:cNvPr id="2097160" name="Google Shape;132;p1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55" name="Google Shape;133;p11"/>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56" name="Google Shape;134;p11"/>
          <p:cNvSpPr txBox="1"/>
          <p:nvPr/>
        </p:nvSpPr>
        <p:spPr>
          <a:xfrm>
            <a:off x="0" y="1805738"/>
            <a:ext cx="7991400" cy="4180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600" lang="en-US">
                <a:solidFill>
                  <a:srgbClr val="0D0D0D"/>
                </a:solidFill>
                <a:latin typeface="Roboto"/>
                <a:ea typeface="Roboto"/>
                <a:cs typeface="Roboto"/>
                <a:sym typeface="Roboto"/>
              </a:rPr>
              <a:t>This project aims to analyze workforce data to uncover trends in performance, retention and satisfaction. By analyzing various employee metrics such as demographics, performance reviews tenure and turnover.</a:t>
            </a:r>
            <a:endParaRPr sz="3600" i="0">
              <a:solidFill>
                <a:srgbClr val="0D0D0D"/>
              </a:solidFill>
              <a:latin typeface="Roboto"/>
              <a:ea typeface="Roboto"/>
              <a:cs typeface="Roboto"/>
              <a:sym typeface="Roboto"/>
            </a:endParaRPr>
          </a:p>
          <a:p>
            <a:pPr algn="l" indent="0" lvl="0" marL="0" marR="0"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pic>
        <p:nvPicPr>
          <p:cNvPr id="2097161" name="Google Shape;135;p11"/>
          <p:cNvPicPr preferRelativeResize="0">
            <a:picLocks/>
          </p:cNvPicPr>
          <p:nvPr/>
        </p:nvPicPr>
        <p:blipFill>
          <a:blip xmlns:r="http://schemas.openxmlformats.org/officeDocument/2006/relationships" r:embed="rId2">
            <a:alphaModFix/>
          </a:blip>
          <a:stretch>
            <a:fillRect/>
          </a:stretch>
        </p:blipFill>
        <p:spPr>
          <a:xfrm>
            <a:off x="7991400" y="2494200"/>
            <a:ext cx="4200600" cy="4363800"/>
          </a:xfrm>
          <a:prstGeom prst="rect"/>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Shape 139"/>
        <p:cNvGrpSpPr/>
        <p:nvPr/>
      </p:nvGrpSpPr>
      <p:grpSpPr>
        <a:xfrm>
          <a:off x="0" y="0"/>
          <a:ext cx="0" cy="0"/>
          <a:chOff x="0" y="0"/>
          <a:chExt cx="0" cy="0"/>
        </a:xfrm>
      </p:grpSpPr>
      <p:sp>
        <p:nvSpPr>
          <p:cNvPr id="1048659" name="Google Shape;140;p1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1" name="Google Shape;142;p12"/>
          <p:cNvSpPr txBox="1">
            <a:spLocks noGrp="1"/>
          </p:cNvSpPr>
          <p:nvPr>
            <p:ph type="title"/>
          </p:nvPr>
        </p:nvSpPr>
        <p:spPr>
          <a:xfrm flipH="1">
            <a:off x="699450" y="285769"/>
            <a:ext cx="6476100" cy="555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500" lang="en-US"/>
              <a:t>WHO ARE THE END USERS?</a:t>
            </a:r>
            <a:endParaRPr sz="3500"/>
          </a:p>
        </p:txBody>
      </p:sp>
      <p:pic>
        <p:nvPicPr>
          <p:cNvPr id="2097162" name="Google Shape;143;p12"/>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62" name="Google Shape;144;p12"/>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63" name="Google Shape;145;p12"/>
          <p:cNvSpPr txBox="1"/>
          <p:nvPr/>
        </p:nvSpPr>
        <p:spPr>
          <a:xfrm rot="650" flipH="1">
            <a:off x="1650550" y="1891249"/>
            <a:ext cx="4763400" cy="4754852"/>
          </a:xfrm>
          <a:prstGeom prst="rect"/>
          <a:gradFill>
            <a:gsLst>
              <a:gs pos="0">
                <a:srgbClr val="D4E5F5"/>
              </a:gs>
              <a:gs pos="100000">
                <a:srgbClr val="70A4D5"/>
              </a:gs>
            </a:gsLst>
            <a:path path="circle">
              <a:fillToRect l="50000" t="50000" r="50000" b="50000"/>
            </a:path>
          </a:gradFill>
          <a:ln>
            <a:noFill/>
          </a:ln>
        </p:spPr>
        <p:txBody>
          <a:bodyPr anchor="t" anchorCtr="0" bIns="91425" lIns="91425" rIns="91425" spcFirstLastPara="1" tIns="91425" wrap="square">
            <a:spAutoFit/>
          </a:bodyPr>
          <a:p>
            <a:pPr algn="l" indent="0" lvl="0" marL="0" rtl="0">
              <a:spcBef>
                <a:spcPts val="0"/>
              </a:spcBef>
              <a:spcAft>
                <a:spcPts val="0"/>
              </a:spcAft>
              <a:buNone/>
            </a:pPr>
            <a:endParaRPr b="1">
              <a:solidFill>
                <a:schemeClr val="accent1"/>
              </a:solidFill>
              <a:highlight>
                <a:srgbClr val="FFFFFF"/>
              </a:highlight>
            </a:endParaRPr>
          </a:p>
          <a:p>
            <a:pPr algn="l" indent="0" lvl="0" marL="0" rtl="0">
              <a:spcBef>
                <a:spcPts val="0"/>
              </a:spcBef>
              <a:spcAft>
                <a:spcPts val="0"/>
              </a:spcAft>
              <a:buNone/>
            </a:pPr>
            <a:r>
              <a:rPr b="1" lang="en-US">
                <a:solidFill>
                  <a:schemeClr val="accent1"/>
                </a:solidFill>
                <a:highlight>
                  <a:srgbClr val="FFFFFF"/>
                </a:highlight>
              </a:rPr>
              <a:t>•</a:t>
            </a:r>
            <a:r>
              <a:rPr b="1" sz="2800" lang="en-US">
                <a:solidFill>
                  <a:schemeClr val="accent1"/>
                </a:solidFill>
                <a:highlight>
                  <a:srgbClr val="FFFFFF"/>
                </a:highlight>
              </a:rPr>
              <a:t>Human Resources (HR) Managers:                                     </a:t>
            </a:r>
            <a:endParaRPr b="1" sz="2800">
              <a:solidFill>
                <a:schemeClr val="accent1"/>
              </a:solidFill>
              <a:highlight>
                <a:srgbClr val="FFFFFF"/>
              </a:highlight>
            </a:endParaRPr>
          </a:p>
          <a:p>
            <a:pPr algn="l" indent="0" lvl="0" marL="0" rtl="0">
              <a:spcBef>
                <a:spcPts val="0"/>
              </a:spcBef>
              <a:spcAft>
                <a:spcPts val="0"/>
              </a:spcAft>
              <a:buNone/>
            </a:pPr>
            <a:r>
              <a:rPr b="1" sz="2800" lang="en-US">
                <a:solidFill>
                  <a:schemeClr val="accent1"/>
                </a:solidFill>
                <a:highlight>
                  <a:srgbClr val="FFFFFF"/>
                </a:highlight>
              </a:rPr>
              <a:t>•Department Managers/Supervisors:</a:t>
            </a:r>
            <a:endParaRPr b="1" sz="2800">
              <a:solidFill>
                <a:schemeClr val="accent1"/>
              </a:solidFill>
              <a:highlight>
                <a:srgbClr val="FFFFFF"/>
              </a:highlight>
            </a:endParaRPr>
          </a:p>
          <a:p>
            <a:pPr algn="l" indent="0" lvl="0" marL="0" rtl="0">
              <a:spcBef>
                <a:spcPts val="0"/>
              </a:spcBef>
              <a:spcAft>
                <a:spcPts val="0"/>
              </a:spcAft>
              <a:buNone/>
            </a:pPr>
            <a:r>
              <a:rPr b="1" sz="2800" lang="en-US">
                <a:solidFill>
                  <a:schemeClr val="accent1"/>
                </a:solidFill>
                <a:highlight>
                  <a:srgbClr val="FFFFFF"/>
                </a:highlight>
              </a:rPr>
              <a:t>•Senior Management/Executives:</a:t>
            </a:r>
            <a:endParaRPr b="1" sz="2800">
              <a:solidFill>
                <a:schemeClr val="accent1"/>
              </a:solidFill>
              <a:highlight>
                <a:srgbClr val="FFFFFF"/>
              </a:highlight>
            </a:endParaRPr>
          </a:p>
          <a:p>
            <a:pPr algn="l" indent="0" lvl="0" marL="0" rtl="0">
              <a:spcBef>
                <a:spcPts val="0"/>
              </a:spcBef>
              <a:spcAft>
                <a:spcPts val="0"/>
              </a:spcAft>
              <a:buNone/>
            </a:pPr>
            <a:r>
              <a:rPr b="1" sz="2800" lang="en-US">
                <a:solidFill>
                  <a:schemeClr val="accent1"/>
                </a:solidFill>
                <a:highlight>
                  <a:srgbClr val="FFFFFF"/>
                </a:highlight>
              </a:rPr>
              <a:t>•Employees:</a:t>
            </a:r>
            <a:endParaRPr b="1" sz="2800">
              <a:solidFill>
                <a:schemeClr val="accent1"/>
              </a:solidFill>
              <a:highlight>
                <a:srgbClr val="FFFFFF"/>
              </a:highlight>
            </a:endParaRPr>
          </a:p>
          <a:p>
            <a:pPr algn="l" indent="0" lvl="0" marL="0" rtl="0">
              <a:spcBef>
                <a:spcPts val="0"/>
              </a:spcBef>
              <a:spcAft>
                <a:spcPts val="0"/>
              </a:spcAft>
              <a:buNone/>
            </a:pPr>
            <a:endParaRPr b="1" sz="2800">
              <a:solidFill>
                <a:schemeClr val="accent1"/>
              </a:solidFill>
              <a:highlight>
                <a:srgbClr val="FFFFFF"/>
              </a:highlight>
            </a:endParaRPr>
          </a:p>
          <a:p>
            <a:pPr algn="l" indent="0" lvl="0" marL="0" rtl="0">
              <a:spcBef>
                <a:spcPts val="0"/>
              </a:spcBef>
              <a:spcAft>
                <a:spcPts val="0"/>
              </a:spcAft>
              <a:buClr>
                <a:schemeClr val="dk1"/>
              </a:buClr>
              <a:buSzPts val="1100"/>
              <a:buFont typeface="Arial"/>
              <a:buNone/>
            </a:pPr>
            <a:endParaRPr b="1">
              <a:solidFill>
                <a:schemeClr val="accent1"/>
              </a:solidFill>
              <a:highlight>
                <a:srgbClr val="FFFFFF"/>
              </a:highlight>
            </a:endParaRPr>
          </a:p>
          <a:p>
            <a:pPr algn="l" indent="0" lvl="0" marL="0" rtl="0">
              <a:spcBef>
                <a:spcPts val="0"/>
              </a:spcBef>
              <a:spcAft>
                <a:spcPts val="0"/>
              </a:spcAft>
              <a:buClr>
                <a:schemeClr val="dk1"/>
              </a:buClr>
              <a:buSzPts val="1100"/>
              <a:buFont typeface="Arial"/>
              <a:buNone/>
            </a:pPr>
            <a:endParaRPr b="1">
              <a:solidFill>
                <a:schemeClr val="accent1"/>
              </a:solidFill>
              <a:highlight>
                <a:srgbClr val="FFFFFF"/>
              </a:highlight>
            </a:endParaRPr>
          </a:p>
          <a:p>
            <a:pPr algn="l" indent="0" lvl="0" marL="0" rtl="0">
              <a:spcBef>
                <a:spcPts val="0"/>
              </a:spcBef>
              <a:spcAft>
                <a:spcPts val="0"/>
              </a:spcAft>
              <a:buNone/>
            </a:pPr>
            <a:endParaRPr b="1">
              <a:solidFill>
                <a:schemeClr val="accent1"/>
              </a:solidFill>
              <a:highlight>
                <a:srgbClr val="FFFFFF"/>
              </a:highlight>
            </a:endParaRPr>
          </a:p>
          <a:p>
            <a:pPr algn="l" indent="0" lvl="0" marL="0" rtl="0">
              <a:spcBef>
                <a:spcPts val="0"/>
              </a:spcBef>
              <a:spcAft>
                <a:spcPts val="0"/>
              </a:spcAft>
              <a:buNone/>
            </a:pPr>
            <a:endParaRPr b="1">
              <a:solidFill>
                <a:schemeClr val="accent1"/>
              </a:solidFill>
              <a:highlight>
                <a:srgbClr val="FFFFFF"/>
              </a:highlight>
            </a:endParaRPr>
          </a:p>
          <a:p>
            <a:pPr algn="l" indent="0" lvl="0" marL="0" rtl="0">
              <a:spcBef>
                <a:spcPts val="0"/>
              </a:spcBef>
              <a:spcAft>
                <a:spcPts val="0"/>
              </a:spcAft>
              <a:buNone/>
            </a:pPr>
            <a:endParaRPr b="1">
              <a:solidFill>
                <a:schemeClr val="accent1"/>
              </a:solidFill>
              <a:highlight>
                <a:srgbClr val="FFFFFF"/>
              </a:highlight>
            </a:endParaRPr>
          </a:p>
        </p:txBody>
      </p:sp>
      <p:pic>
        <p:nvPicPr>
          <p:cNvPr id="2097163" name="Google Shape;146;p12"/>
          <p:cNvPicPr preferRelativeResize="0">
            <a:picLocks/>
          </p:cNvPicPr>
          <p:nvPr/>
        </p:nvPicPr>
        <p:blipFill>
          <a:blip xmlns:r="http://schemas.openxmlformats.org/officeDocument/2006/relationships" r:embed="rId2">
            <a:alphaModFix/>
          </a:blip>
          <a:stretch>
            <a:fillRect/>
          </a:stretch>
        </p:blipFill>
        <p:spPr>
          <a:xfrm>
            <a:off x="6413950" y="1819275"/>
            <a:ext cx="5014600" cy="5014600"/>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Shape 151"/>
        <p:cNvGrpSpPr/>
        <p:nvPr/>
      </p:nvGrpSpPr>
      <p:grpSpPr>
        <a:xfrm>
          <a:off x="0" y="0"/>
          <a:ext cx="0" cy="0"/>
          <a:chOff x="0" y="0"/>
          <a:chExt cx="0" cy="0"/>
        </a:xfrm>
      </p:grpSpPr>
      <p:sp>
        <p:nvSpPr>
          <p:cNvPr id="1048666" name="Google Shape;152;p13"/>
          <p:cNvSpPr txBox="1">
            <a:spLocks noGrp="1"/>
          </p:cNvSpPr>
          <p:nvPr>
            <p:ph type="title"/>
          </p:nvPr>
        </p:nvSpPr>
        <p:spPr>
          <a:xfrm>
            <a:off x="755332" y="385444"/>
            <a:ext cx="10681200" cy="5531700"/>
          </a:xfrm>
          <a:prstGeom prst="rect"/>
        </p:spPr>
        <p:txBody>
          <a:bodyPr anchor="t" anchorCtr="0" bIns="0" lIns="0" rIns="0" spcFirstLastPara="1" tIns="0" wrap="square">
            <a:spAutoFit/>
          </a:bodyPr>
          <a:p>
            <a:pPr algn="l" indent="0" lvl="0" marL="12700" rtl="0">
              <a:spcBef>
                <a:spcPts val="0"/>
              </a:spcBef>
              <a:spcAft>
                <a:spcPts val="0"/>
              </a:spcAft>
              <a:buClr>
                <a:schemeClr val="dk1"/>
              </a:buClr>
              <a:buFont typeface="Arial"/>
              <a:buNone/>
            </a:pPr>
            <a:r>
              <a:rPr sz="3600" lang="en-US" u="sng"/>
              <a:t>OUR SOLUTION AND ITS VALUE PROPOSITION      </a:t>
            </a:r>
            <a:br>
              <a:rPr sz="3600" lang="en-US" u="sng"/>
            </a:br>
            <a:r>
              <a:rPr sz="3600" lang="en-US" u="sng"/>
              <a:t>                 </a:t>
            </a:r>
            <a:br>
              <a:rPr sz="3600" lang="en-US"/>
            </a:br>
            <a:br>
              <a:rPr sz="3600" lang="en-US"/>
            </a:br>
            <a:r>
              <a:rPr sz="2400" lang="en-US"/>
              <a:t>                            Conditional formatting -Highlight  blanks  </a:t>
            </a:r>
            <a:br>
              <a:rPr sz="2400" lang="en-US"/>
            </a:br>
            <a:r>
              <a:rPr sz="2400" lang="en-US"/>
              <a:t>                            Filter                           -Remove blanks </a:t>
            </a:r>
            <a:br>
              <a:rPr sz="2400" lang="en-US"/>
            </a:br>
            <a:r>
              <a:rPr sz="2400" lang="en-US"/>
              <a:t>                            Formula                       -Performance analysis</a:t>
            </a:r>
            <a:br>
              <a:rPr sz="2400" lang="en-US"/>
            </a:br>
            <a:r>
              <a:rPr sz="2400" lang="en-US"/>
              <a:t>                            Pivot table                   -Summarize information</a:t>
            </a:r>
            <a:br>
              <a:rPr sz="2400" lang="en-US"/>
            </a:br>
            <a:r>
              <a:rPr sz="2400" lang="en-US"/>
              <a:t>                            Graph                          –Data visualization</a:t>
            </a:r>
            <a:br>
              <a:rPr sz="2400" lang="en-US"/>
            </a:br>
            <a:r>
              <a:rPr sz="2400" lang="en-US"/>
              <a:t>                                                                                                                                                                                                                   </a:t>
            </a:r>
            <a:br>
              <a:rPr sz="2400" lang="en-US"/>
            </a:br>
            <a:br>
              <a:rPr sz="2400" lang="en-US"/>
            </a:br>
            <a:br>
              <a:rPr sz="3600" lang="en-US"/>
            </a:br>
          </a:p>
        </p:txBody>
      </p:sp>
      <p:pic>
        <p:nvPicPr>
          <p:cNvPr id="2097164" name="Google Shape;153;p13"/>
          <p:cNvPicPr preferRelativeResize="0">
            <a:picLocks/>
          </p:cNvPicPr>
          <p:nvPr/>
        </p:nvPicPr>
        <p:blipFill>
          <a:blip xmlns:r="http://schemas.openxmlformats.org/officeDocument/2006/relationships" r:embed="rId1">
            <a:alphaModFix/>
          </a:blip>
          <a:stretch>
            <a:fillRect/>
          </a:stretch>
        </p:blipFill>
        <p:spPr>
          <a:xfrm>
            <a:off x="0" y="4572000"/>
            <a:ext cx="4905376" cy="2285999"/>
          </a:xfrm>
          <a:prstGeom prst="rect"/>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Shape 157"/>
        <p:cNvGrpSpPr/>
        <p:nvPr/>
      </p:nvGrpSpPr>
      <p:grpSpPr>
        <a:xfrm>
          <a:off x="0" y="0"/>
          <a:ext cx="0" cy="0"/>
          <a:chOff x="0" y="0"/>
          <a:chExt cx="0" cy="0"/>
        </a:xfrm>
      </p:grpSpPr>
      <p:sp>
        <p:nvSpPr>
          <p:cNvPr id="1048670" name="Google Shape;158;p14"/>
          <p:cNvSpPr txBox="1">
            <a:spLocks noGrp="1"/>
          </p:cNvSpPr>
          <p:nvPr>
            <p:ph type="title"/>
          </p:nvPr>
        </p:nvSpPr>
        <p:spPr>
          <a:xfrm>
            <a:off x="457200" y="228600"/>
            <a:ext cx="10681200" cy="70614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u="sng"/>
              <a:t>Dataset Description</a:t>
            </a:r>
            <a:br>
              <a:rPr lang="en-US" u="sng"/>
            </a:br>
            <a:br>
              <a:rPr lang="en-US"/>
            </a:br>
            <a:r>
              <a:rPr b="0" sz="3600" lang="en-US"/>
              <a:t>Employee Dataset  - From Edunet Dashboard</a:t>
            </a:r>
            <a:br>
              <a:rPr b="0" sz="3600" lang="en-US"/>
            </a:br>
            <a:r>
              <a:rPr b="0" sz="3600" lang="en-US"/>
              <a:t>Available Features - 26</a:t>
            </a:r>
            <a:br>
              <a:rPr b="0" sz="3600" lang="en-US"/>
            </a:br>
            <a:r>
              <a:rPr b="0" sz="3600" lang="en-US"/>
              <a:t>Necessary Features- 9</a:t>
            </a:r>
            <a:br>
              <a:rPr b="0" sz="3600" lang="en-US"/>
            </a:br>
            <a:r>
              <a:rPr b="0" sz="3600" lang="en-US"/>
              <a:t>Employee Id          - In Number</a:t>
            </a:r>
            <a:br>
              <a:rPr b="0" sz="3600" lang="en-US"/>
            </a:br>
            <a:r>
              <a:rPr b="0" sz="3600" lang="en-US"/>
              <a:t>Name                    - In text</a:t>
            </a:r>
            <a:br>
              <a:rPr b="0" sz="3600" lang="en-US"/>
            </a:br>
            <a:r>
              <a:rPr b="0" sz="3600" lang="en-US"/>
              <a:t>Performance Level – In text </a:t>
            </a:r>
            <a:br>
              <a:rPr b="0" sz="3600" lang="en-US"/>
            </a:br>
            <a:r>
              <a:rPr b="0" sz="3600" lang="en-US"/>
              <a:t>Gender                  - Male, Female</a:t>
            </a:r>
            <a:br>
              <a:rPr b="0" sz="3600" lang="en-US"/>
            </a:br>
            <a:r>
              <a:rPr b="0" sz="3600" lang="en-US"/>
              <a:t>Employee Rating    - In Numerical value</a:t>
            </a:r>
            <a:br>
              <a:rPr b="0" sz="3600" lang="en-US"/>
            </a:br>
            <a:br>
              <a:rPr b="0" sz="3600" lang="en-US"/>
            </a:br>
            <a:endParaRPr b="0" sz="3600"/>
          </a:p>
        </p:txBody>
      </p:sp>
      <p:pic>
        <p:nvPicPr>
          <p:cNvPr id="2097165" name="Google Shape;159;p14"/>
          <p:cNvPicPr preferRelativeResize="0">
            <a:picLocks/>
          </p:cNvPicPr>
          <p:nvPr/>
        </p:nvPicPr>
        <p:blipFill>
          <a:blip xmlns:r="http://schemas.openxmlformats.org/officeDocument/2006/relationships" r:embed="rId1">
            <a:alphaModFix/>
          </a:blip>
          <a:stretch>
            <a:fillRect/>
          </a:stretch>
        </p:blipFill>
        <p:spPr>
          <a:xfrm>
            <a:off x="8853650" y="3556000"/>
            <a:ext cx="3338350" cy="3302000"/>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Shape 163"/>
        <p:cNvGrpSpPr/>
        <p:nvPr/>
      </p:nvGrpSpPr>
      <p:grpSpPr>
        <a:xfrm>
          <a:off x="0" y="0"/>
          <a:ext cx="0" cy="0"/>
          <a:chOff x="0" y="0"/>
          <a:chExt cx="0" cy="0"/>
        </a:xfrm>
      </p:grpSpPr>
      <p:sp>
        <p:nvSpPr>
          <p:cNvPr id="1048673" name="Google Shape;164;p15"/>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74" name="Google Shape;165;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5" name="Google Shape;166;p15"/>
          <p:cNvSpPr/>
          <p:nvPr/>
        </p:nvSpPr>
        <p:spPr>
          <a:xfrm>
            <a:off x="7086600" y="150621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6" name="Google Shape;167;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7" name="Google Shape;168;p15"/>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78" name="Google Shape;169;p15"/>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79" name="Google Shape;170;p15"/>
          <p:cNvSpPr txBox="1"/>
          <p:nvPr/>
        </p:nvSpPr>
        <p:spPr>
          <a:xfrm>
            <a:off x="1066800" y="2010641"/>
            <a:ext cx="8991600" cy="1384995"/>
          </a:xfrm>
          <a:prstGeom prst="rect"/>
          <a:noFill/>
          <a:ln>
            <a:noFill/>
          </a:ln>
        </p:spPr>
        <p:txBody>
          <a:bodyPr anchor="t" anchorCtr="0" bIns="45700" lIns="91425" rIns="91425" spcFirstLastPara="1" tIns="45700" wrap="square">
            <a:spAutoFit/>
          </a:bodyPr>
          <a:p>
            <a:pPr algn="l" indent="-177800" lvl="0" marL="0" marR="0" rtl="0">
              <a:spcBef>
                <a:spcPts val="0"/>
              </a:spcBef>
              <a:spcAft>
                <a:spcPts val="0"/>
              </a:spcAft>
              <a:buClr>
                <a:schemeClr val="dk1"/>
              </a:buClr>
              <a:buSzPts val="2800"/>
              <a:buFont typeface="Arial"/>
              <a:buChar char="•"/>
            </a:pPr>
            <a:r>
              <a:rPr sz="2800" lang="en-US">
                <a:solidFill>
                  <a:schemeClr val="dk1"/>
                </a:solidFill>
                <a:latin typeface="Times New Roman"/>
                <a:ea typeface="Times New Roman"/>
                <a:cs typeface="Times New Roman"/>
                <a:sym typeface="Times New Roman"/>
              </a:rPr>
              <a:t>Performance Level Analysis=IFS(Z8&gt;=5,”VERY HIGH”,Z8&gt;=4,”HIGH”,Z8&gt;=3,</a:t>
            </a:r>
            <a:r>
              <a:rPr sz="2800" lang="en-US">
                <a:solidFill>
                  <a:srgbClr val="0D0D0D"/>
                </a:solidFill>
                <a:latin typeface="Times New Roman"/>
                <a:ea typeface="Times New Roman"/>
                <a:cs typeface="Times New Roman"/>
                <a:sym typeface="Times New Roman"/>
              </a:rPr>
              <a:t>“MED”,TRUE,”LOW”)</a:t>
            </a:r>
          </a:p>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p:txBody>
      </p:sp>
      <p:pic>
        <p:nvPicPr>
          <p:cNvPr id="2097166" name="Google Shape;171;p15"/>
          <p:cNvPicPr preferRelativeResize="0">
            <a:picLocks/>
          </p:cNvPicPr>
          <p:nvPr/>
        </p:nvPicPr>
        <p:blipFill>
          <a:blip xmlns:r="http://schemas.openxmlformats.org/officeDocument/2006/relationships" r:embed="rId1">
            <a:alphaModFix/>
          </a:blip>
          <a:stretch>
            <a:fillRect/>
          </a:stretch>
        </p:blipFill>
        <p:spPr>
          <a:xfrm>
            <a:off x="2135450" y="3576225"/>
            <a:ext cx="5862575" cy="3281774"/>
          </a:xfrm>
          <a:prstGeom prst="rect"/>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M2010J19SI</dc:creator>
  <cp:lastModifiedBy>917200127301</cp:lastModifiedBy>
  <dcterms:created xsi:type="dcterms:W3CDTF">2024-09-05T11:44:22Z</dcterms:created>
  <dcterms:modified xsi:type="dcterms:W3CDTF">2024-09-05T11:44:22Z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2aaf593de3cd45268381c7edaa9c0c53</vt:lpwstr>
  </property>
</Properties>
</file>