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1" r:id="rId6"/>
    <p:sldId id="4782" r:id="rId7"/>
    <p:sldId id="4783" r:id="rId8"/>
    <p:sldId id="4784" r:id="rId9"/>
    <p:sldId id="4785" r:id="rId10"/>
    <p:sldId id="27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1" d="100"/>
          <a:sy n="61" d="100"/>
        </p:scale>
        <p:origin x="1124"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5/08/2021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173130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899239"/>
            <a:ext cx="7580989" cy="1718742"/>
          </a:xfrm>
          <a:prstGeom prst="rect">
            <a:avLst/>
          </a:prstGeom>
          <a:noFill/>
        </p:spPr>
        <p:txBody>
          <a:bodyPr wrap="square" lIns="0" tIns="0" rIns="0" bIns="0" rtlCol="0" anchor="t">
            <a:noAutofit/>
          </a:bodyPr>
          <a:lstStyle/>
          <a:p>
            <a:pPr marL="342900" indent="-342900" algn="l">
              <a:buFont typeface="+mj-lt"/>
              <a:buAutoNum type="arabicPeriod"/>
            </a:pPr>
            <a:r>
              <a:rPr lang="en-US" sz="1400" dirty="0"/>
              <a:t>Chips transactions increase substantially prior to Christmas. It is a good time to take advantage of this momentum with promotional offers. </a:t>
            </a:r>
          </a:p>
          <a:p>
            <a:pPr marL="342900" indent="-342900" algn="l">
              <a:buFont typeface="+mj-lt"/>
              <a:buAutoNum type="arabicPeriod"/>
            </a:pPr>
            <a:endParaRPr lang="en-US" sz="1400" dirty="0"/>
          </a:p>
          <a:p>
            <a:pPr marL="342900" indent="-342900" algn="l">
              <a:buFont typeface="+mj-lt"/>
              <a:buAutoNum type="arabicPeriod"/>
            </a:pPr>
            <a:r>
              <a:rPr lang="en-US" sz="1400" dirty="0"/>
              <a:t>Older and Young Family segment have the highest average purchase units per unique customer. </a:t>
            </a:r>
          </a:p>
          <a:p>
            <a:pPr marL="342900" indent="-342900" algn="l">
              <a:buFont typeface="+mj-lt"/>
              <a:buAutoNum type="arabicPeriod"/>
            </a:pPr>
            <a:endParaRPr lang="en-US" sz="1400" dirty="0"/>
          </a:p>
          <a:p>
            <a:pPr marL="342900" indent="-342900" algn="l">
              <a:buFont typeface="+mj-lt"/>
              <a:buAutoNum type="arabicPeriod"/>
            </a:pPr>
            <a:r>
              <a:rPr lang="en-US" sz="1400" dirty="0"/>
              <a:t> Sales mainly came from Budget - older families, Mainstream - young singles/couples, and Mainstream - retirees. In total contributing 25% of sales revenue</a:t>
            </a: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4"/>
            <a:ext cx="7580989" cy="1718742"/>
          </a:xfrm>
          <a:prstGeom prst="rect">
            <a:avLst/>
          </a:prstGeom>
          <a:noFill/>
        </p:spPr>
        <p:txBody>
          <a:bodyPr wrap="square" lIns="0" tIns="0" rIns="0" bIns="0" rtlCol="0" anchor="t">
            <a:noAutofit/>
          </a:bodyPr>
          <a:lstStyle/>
          <a:p>
            <a:pPr marL="342900" indent="-342900" algn="l">
              <a:buFont typeface="+mj-lt"/>
              <a:buAutoNum type="arabicPeriod"/>
            </a:pPr>
            <a:r>
              <a:rPr lang="en-US" sz="1400" dirty="0"/>
              <a:t>Total sales =  1933114.9999996515</a:t>
            </a:r>
          </a:p>
          <a:p>
            <a:pPr marL="342900" indent="-342900" algn="l">
              <a:buFont typeface="+mj-lt"/>
              <a:buAutoNum type="arabicPeriod"/>
            </a:pPr>
            <a:endParaRPr lang="en-US" sz="1400" dirty="0"/>
          </a:p>
          <a:p>
            <a:pPr marL="342900" indent="-342900" algn="l">
              <a:buFont typeface="+mj-lt"/>
              <a:buAutoNum type="arabicPeriod"/>
            </a:pPr>
            <a:endParaRPr lang="en-US" sz="1400" dirty="0"/>
          </a:p>
          <a:p>
            <a:pPr marL="342900" indent="-342900" algn="l">
              <a:buFont typeface="+mj-lt"/>
              <a:buAutoNum type="arabicPeriod"/>
            </a:pPr>
            <a:r>
              <a:rPr lang="en-US" sz="1400" dirty="0"/>
              <a:t>Total customers = 263125</a:t>
            </a:r>
          </a:p>
          <a:p>
            <a:pPr marL="342900" indent="-342900" algn="l">
              <a:buFont typeface="+mj-lt"/>
              <a:buAutoNum type="arabicPeriod"/>
            </a:pPr>
            <a:endParaRPr lang="en-US" sz="1400" dirty="0"/>
          </a:p>
          <a:p>
            <a:pPr marL="342900" indent="-342900" algn="l">
              <a:buFont typeface="+mj-lt"/>
              <a:buAutoNum type="arabicPeriod"/>
            </a:pPr>
            <a:endParaRPr lang="en-US" sz="1400" dirty="0"/>
          </a:p>
          <a:p>
            <a:pPr marL="342900" indent="-342900" algn="l">
              <a:buFont typeface="+mj-lt"/>
              <a:buAutoNum type="arabicPeriod"/>
            </a:pPr>
            <a:r>
              <a:rPr lang="en-US" sz="1400" dirty="0"/>
              <a:t>Average transaction = 1.0064950118764846</a:t>
            </a:r>
          </a:p>
          <a:p>
            <a:pPr marL="285750" indent="-285750" algn="l">
              <a:buFont typeface="+mj-lt"/>
              <a:buAutoNum type="arabicPeriod"/>
            </a:pPr>
            <a:endParaRPr lang="en-US" sz="1200" dirty="0"/>
          </a:p>
          <a:p>
            <a:pPr marL="285750" indent="-285750" algn="l">
              <a:buFont typeface="+mj-lt"/>
              <a:buAutoNum type="arabicPeriod"/>
            </a:pPr>
            <a:endParaRPr lang="en-AU" sz="1200" dirty="0">
              <a:latin typeface="Roboto Light" panose="02000000000000000000" pitchFamily="2" charset="0"/>
              <a:ea typeface="Roboto Light" panose="02000000000000000000" pitchFamily="2" charset="0"/>
            </a:endParaRPr>
          </a:p>
          <a:p>
            <a:pPr marL="228600" indent="-228600" algn="l">
              <a:buFont typeface="+mj-lt"/>
              <a:buAutoNum type="arabicPeriod"/>
            </a:pPr>
            <a:endParaRPr lang="en-AU" sz="1200" dirty="0">
              <a:latin typeface="Roboto Light" panose="02000000000000000000" pitchFamily="2" charset="0"/>
              <a:ea typeface="Roboto Light" panose="02000000000000000000" pitchFamily="2" charset="0"/>
            </a:endParaRPr>
          </a:p>
        </p:txBody>
      </p:sp>
      <p:sp>
        <p:nvSpPr>
          <p:cNvPr id="8" name="Rectangle 1">
            <a:extLst>
              <a:ext uri="{FF2B5EF4-FFF2-40B4-BE49-F238E27FC236}">
                <a16:creationId xmlns:a16="http://schemas.microsoft.com/office/drawing/2014/main" id="{41DE6C63-3AEA-4E7E-9729-34D6642F80F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a:t>
            </a:r>
            <a:r>
              <a:rPr lang="en-US" dirty="0"/>
              <a:t>Sales increase steadily approaching Christmas, and return again to early December sales level during New Year Eve. Dipped sales in 25th December was due to shops being non-operational during Christmas.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Chart, line chart&#10;&#10;Description automatically generated">
            <a:extLst>
              <a:ext uri="{FF2B5EF4-FFF2-40B4-BE49-F238E27FC236}">
                <a16:creationId xmlns:a16="http://schemas.microsoft.com/office/drawing/2014/main" id="{AE15033A-ACD9-4592-A754-D7C9C952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825" y="2225784"/>
            <a:ext cx="10191750" cy="328930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Affluence doesn’t seem to affect quantity of purchase per customer. Older and Young Family segment have the highest average purchase units per unique customer.</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Chart, bar chart&#10;&#10;Description automatically generated">
            <a:extLst>
              <a:ext uri="{FF2B5EF4-FFF2-40B4-BE49-F238E27FC236}">
                <a16:creationId xmlns:a16="http://schemas.microsoft.com/office/drawing/2014/main" id="{4692B64C-7215-4ECC-ADAF-5F8CC2C6E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25" y="1866900"/>
            <a:ext cx="9010650" cy="499110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2000" dirty="0"/>
              <a:t>Sales mainly came from Budget - older families, Mainstream - young singles/couples, and Mainstream - retirees. In total, older customers buy more than younger customers. Non-premium customers buy more than premium customers.</a:t>
            </a:r>
            <a:endParaRPr lang="en-AU" sz="20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Chart, bar chart&#10;&#10;Description automatically generated">
            <a:extLst>
              <a:ext uri="{FF2B5EF4-FFF2-40B4-BE49-F238E27FC236}">
                <a16:creationId xmlns:a16="http://schemas.microsoft.com/office/drawing/2014/main" id="{22AA5619-4B85-45A5-9D16-36CC4C067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676" y="1615856"/>
            <a:ext cx="8331200" cy="524214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lgn="l">
              <a:buFont typeface="+mj-lt"/>
              <a:buAutoNum type="arabicPeriod"/>
            </a:pPr>
            <a:endParaRPr lang="en-US" sz="2400" dirty="0"/>
          </a:p>
          <a:p>
            <a:pPr marL="342900" indent="-342900" algn="l">
              <a:buFont typeface="+mj-lt"/>
              <a:buAutoNum type="arabicPeriod"/>
            </a:pPr>
            <a:endParaRPr lang="en-US" dirty="0"/>
          </a:p>
          <a:p>
            <a:pPr marL="342900" indent="-342900" algn="l">
              <a:buFont typeface="+mj-lt"/>
              <a:buAutoNum type="arabicPeriod"/>
            </a:pPr>
            <a:r>
              <a:rPr lang="en-US" sz="2400" dirty="0"/>
              <a:t>Total sales =  1933114.9999996515</a:t>
            </a:r>
          </a:p>
          <a:p>
            <a:pPr marL="342900" indent="-342900" algn="l">
              <a:buFont typeface="+mj-lt"/>
              <a:buAutoNum type="arabicPeriod"/>
            </a:pPr>
            <a:endParaRPr lang="en-US" sz="2400" dirty="0"/>
          </a:p>
          <a:p>
            <a:pPr marL="342900" indent="-342900" algn="l">
              <a:buFont typeface="+mj-lt"/>
              <a:buAutoNum type="arabicPeriod"/>
            </a:pPr>
            <a:endParaRPr lang="en-US" sz="2400" dirty="0"/>
          </a:p>
          <a:p>
            <a:pPr marL="342900" indent="-342900" algn="l">
              <a:buFont typeface="+mj-lt"/>
              <a:buAutoNum type="arabicPeriod"/>
            </a:pPr>
            <a:r>
              <a:rPr lang="en-US" sz="2400" dirty="0"/>
              <a:t>Total customers = 263125</a:t>
            </a:r>
          </a:p>
          <a:p>
            <a:pPr marL="342900" indent="-342900" algn="l">
              <a:buFont typeface="+mj-lt"/>
              <a:buAutoNum type="arabicPeriod"/>
            </a:pPr>
            <a:endParaRPr lang="en-US" sz="2400" dirty="0"/>
          </a:p>
          <a:p>
            <a:pPr marL="342900" indent="-342900" algn="l">
              <a:buFont typeface="+mj-lt"/>
              <a:buAutoNum type="arabicPeriod"/>
            </a:pPr>
            <a:endParaRPr lang="en-US" sz="2400" dirty="0"/>
          </a:p>
          <a:p>
            <a:pPr marL="342900" indent="-342900" algn="l">
              <a:buFont typeface="+mj-lt"/>
              <a:buAutoNum type="arabicPeriod"/>
            </a:pPr>
            <a:r>
              <a:rPr lang="en-US" sz="2400" dirty="0"/>
              <a:t>Average transaction = 1.0064950118764846</a:t>
            </a:r>
          </a:p>
          <a:p>
            <a:pPr marL="285750" indent="-285750" algn="l">
              <a:buFont typeface="+mj-lt"/>
              <a:buAutoNum type="arabicPeriod"/>
            </a:pPr>
            <a:endParaRPr lang="en-US" sz="2000" dirty="0"/>
          </a:p>
          <a:p>
            <a:pPr marL="285750" indent="-285750" algn="l">
              <a:buFont typeface="+mj-lt"/>
              <a:buAutoNum type="arabicPeriod"/>
            </a:pPr>
            <a:endParaRPr lang="en-AU" sz="2000" dirty="0">
              <a:latin typeface="Roboto Light" panose="02000000000000000000" pitchFamily="2" charset="0"/>
              <a:ea typeface="Roboto Light" panose="02000000000000000000" pitchFamily="2" charset="0"/>
            </a:endParaRPr>
          </a:p>
          <a:p>
            <a:pPr marL="228600" indent="-228600" algn="l">
              <a:buFont typeface="+mj-lt"/>
              <a:buAutoNum type="arabicPeriod"/>
            </a:pPr>
            <a:endParaRPr lang="en-AU" sz="2000" dirty="0">
              <a:latin typeface="Roboto Light" panose="02000000000000000000" pitchFamily="2" charset="0"/>
              <a:ea typeface="Roboto Light" panose="02000000000000000000" pitchFamily="2"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6357</TotalTime>
  <Words>470</Words>
  <Application>Microsoft Office PowerPoint</Application>
  <PresentationFormat>Widescreen</PresentationFormat>
  <Paragraphs>57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 Light</vt:lpstr>
      <vt:lpstr>Courier New</vt:lpstr>
      <vt:lpstr>Arial</vt:lpstr>
      <vt:lpstr>Roboto</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PAWAN SINGH KAPKOTI</cp:lastModifiedBy>
  <cp:revision>465</cp:revision>
  <dcterms:created xsi:type="dcterms:W3CDTF">2018-02-07T23:23:24Z</dcterms:created>
  <dcterms:modified xsi:type="dcterms:W3CDTF">2021-08-05T17:58:09Z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