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9" r:id="rId6"/>
    <p:sldId id="268" r:id="rId7"/>
    <p:sldId id="280" r:id="rId8"/>
    <p:sldId id="278" r:id="rId9"/>
    <p:sldId id="261" r:id="rId10"/>
    <p:sldId id="269" r:id="rId11"/>
    <p:sldId id="270" r:id="rId12"/>
    <p:sldId id="272"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258" y="1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A3A63-500F-42CB-BC19-9A112842D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7F9E7B5-6727-430B-98EF-04570FDEF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61BA4AC-AA2C-43F2-9E48-FA8B760E7B37}"/>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5" name="Footer Placeholder 4">
            <a:extLst>
              <a:ext uri="{FF2B5EF4-FFF2-40B4-BE49-F238E27FC236}">
                <a16:creationId xmlns:a16="http://schemas.microsoft.com/office/drawing/2014/main" xmlns="" id="{404D92B2-2C5B-4B4E-9D0A-D3BBB5A42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4B1CDA-3979-4B76-9122-FADEA9D08E73}"/>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68379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2220B-006C-4881-9D2A-A16C48D9DE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26928A-9109-4D20-988B-159381265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A64997-02D1-4D5A-A820-ACF065CE028A}"/>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5" name="Footer Placeholder 4">
            <a:extLst>
              <a:ext uri="{FF2B5EF4-FFF2-40B4-BE49-F238E27FC236}">
                <a16:creationId xmlns:a16="http://schemas.microsoft.com/office/drawing/2014/main" xmlns="" id="{47D9C6D3-173B-45E4-B818-40B918C7B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195D6D-54D0-4114-BDB1-8404F3BCB69A}"/>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67034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D95728-5583-4D4D-B726-77DAD9726C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0FC9E08-3041-43C5-8B17-9210688F6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A292CC1-3ED2-4CBD-8494-5BF414389CC5}"/>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5" name="Footer Placeholder 4">
            <a:extLst>
              <a:ext uri="{FF2B5EF4-FFF2-40B4-BE49-F238E27FC236}">
                <a16:creationId xmlns:a16="http://schemas.microsoft.com/office/drawing/2014/main" xmlns="" id="{4DD70F32-8644-4FF8-8D50-A6A111E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4A323E-ACBB-4181-B43A-73E283DA18B4}"/>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51133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021CC-C950-49D5-B229-DB05F71343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4C118B2-32F2-47D0-B9FB-A33B715BE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0B5724-D626-4F52-9B7D-B71C3AE077E5}"/>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5" name="Footer Placeholder 4">
            <a:extLst>
              <a:ext uri="{FF2B5EF4-FFF2-40B4-BE49-F238E27FC236}">
                <a16:creationId xmlns:a16="http://schemas.microsoft.com/office/drawing/2014/main" xmlns="" id="{74A92995-1345-4EAB-8B0B-B34C0547E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DD98A07-DFEC-43D6-9724-FFA799C59D24}"/>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248001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79494-A526-4AEF-9DD1-7A218DDA2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AFAFEF-2DEC-4682-9CFA-35CF404CE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8723A-6A2A-47B8-A88B-1319849F3DC2}"/>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5" name="Footer Placeholder 4">
            <a:extLst>
              <a:ext uri="{FF2B5EF4-FFF2-40B4-BE49-F238E27FC236}">
                <a16:creationId xmlns:a16="http://schemas.microsoft.com/office/drawing/2014/main" xmlns="" id="{2FB635A7-F7E3-424E-8918-18BD48428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7ED0002-2D2E-4273-84AC-E83F78017205}"/>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247438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22AED-2A88-4ACC-BFD8-CB47926A85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A18D788-06F5-42C9-8DF6-E81CEE09C6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9147F86-9199-4906-91B2-E60E0F46B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800495B-861D-4C6C-A957-9FC69CF35302}"/>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6" name="Footer Placeholder 5">
            <a:extLst>
              <a:ext uri="{FF2B5EF4-FFF2-40B4-BE49-F238E27FC236}">
                <a16:creationId xmlns:a16="http://schemas.microsoft.com/office/drawing/2014/main" xmlns="" id="{54F88EA8-8F26-4B51-ADA1-E2AD302DD5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63388B7-F694-461B-8199-EA0B9C479651}"/>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13538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FD46D-9003-4A68-B485-FC51F2C236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82508AA-356D-41AA-A216-A9567C719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F15FAF9-6F8F-46F0-A769-E22C18D05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EBE572-B8DF-402F-8643-A484964DB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6E35AF1-556F-4D58-83E2-801E5AF669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B44F7D7-BEC2-4BC5-AF70-B03B92CE54A0}"/>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8" name="Footer Placeholder 7">
            <a:extLst>
              <a:ext uri="{FF2B5EF4-FFF2-40B4-BE49-F238E27FC236}">
                <a16:creationId xmlns:a16="http://schemas.microsoft.com/office/drawing/2014/main" xmlns="" id="{DDAF4006-759D-4113-8F8F-289E1F418F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7F2E067-C599-4BAC-8B60-EBCE7B879037}"/>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164612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C3018-EA53-4EED-82D7-7AC552190D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B39D83-DE15-4D1A-96A0-9E49AF2D5955}"/>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4" name="Footer Placeholder 3">
            <a:extLst>
              <a:ext uri="{FF2B5EF4-FFF2-40B4-BE49-F238E27FC236}">
                <a16:creationId xmlns:a16="http://schemas.microsoft.com/office/drawing/2014/main" xmlns="" id="{D9A6D003-71B3-486E-BAAE-BFAE9A91F3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41A9E0B-4993-4741-9AD4-1952F268F44A}"/>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98924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413EA-AE6B-40D8-ABD5-243FB86081AB}"/>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3" name="Footer Placeholder 2">
            <a:extLst>
              <a:ext uri="{FF2B5EF4-FFF2-40B4-BE49-F238E27FC236}">
                <a16:creationId xmlns:a16="http://schemas.microsoft.com/office/drawing/2014/main" xmlns="" id="{99729504-BBA1-4884-ACEA-65C21098EF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5FD0CC9-9B72-4DA4-9AD6-94823A74F292}"/>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274848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1D73F-3A32-4D1D-BBD6-AB20832A6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35C9F30-FA00-4BBE-B158-DAEF1573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FC8641F-DFCE-4F43-9C53-1E83B3FFA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DCC627-962A-462B-AF1C-3A8F8CEF5AEB}"/>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6" name="Footer Placeholder 5">
            <a:extLst>
              <a:ext uri="{FF2B5EF4-FFF2-40B4-BE49-F238E27FC236}">
                <a16:creationId xmlns:a16="http://schemas.microsoft.com/office/drawing/2014/main" xmlns="" id="{852B66CB-2DC3-4439-8173-CB8C4029E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DCA49FD-D65C-4DBF-A469-31CD6EB6C66A}"/>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35952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76D2D-BCF8-4E82-A932-9E85C061E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11765FC-F4C4-4F23-8105-505324824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7E7F00D-1BD6-475C-BB6D-805AE0234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9115A7F-5B1B-429C-BA9B-A0FFD17641A0}"/>
              </a:ext>
            </a:extLst>
          </p:cNvPr>
          <p:cNvSpPr>
            <a:spLocks noGrp="1"/>
          </p:cNvSpPr>
          <p:nvPr>
            <p:ph type="dt" sz="half" idx="10"/>
          </p:nvPr>
        </p:nvSpPr>
        <p:spPr/>
        <p:txBody>
          <a:bodyPr/>
          <a:lstStyle/>
          <a:p>
            <a:fld id="{B580D247-4836-4340-858E-AAD4D1D87327}" type="datetimeFigureOut">
              <a:rPr lang="en-IN" smtClean="0"/>
              <a:pPr/>
              <a:t>05-12-2020</a:t>
            </a:fld>
            <a:endParaRPr lang="en-IN"/>
          </a:p>
        </p:txBody>
      </p:sp>
      <p:sp>
        <p:nvSpPr>
          <p:cNvPr id="6" name="Footer Placeholder 5">
            <a:extLst>
              <a:ext uri="{FF2B5EF4-FFF2-40B4-BE49-F238E27FC236}">
                <a16:creationId xmlns:a16="http://schemas.microsoft.com/office/drawing/2014/main" xmlns="" id="{C8D7F1ED-0AB9-4A62-9769-EE43F8223A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72BCC58-AEF8-4B38-8D0E-4BC5A9231601}"/>
              </a:ext>
            </a:extLst>
          </p:cNvPr>
          <p:cNvSpPr>
            <a:spLocks noGrp="1"/>
          </p:cNvSpPr>
          <p:nvPr>
            <p:ph type="sldNum" sz="quarter" idx="12"/>
          </p:nvPr>
        </p:nvSpPr>
        <p:spPr/>
        <p:txBody>
          <a:body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198807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47844B8-47B7-4807-8093-FA662E4011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E508B76-23EE-427A-AF93-C5B13D886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CA068EE-504B-4E10-82ED-1532AFFD5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0D247-4836-4340-858E-AAD4D1D87327}" type="datetimeFigureOut">
              <a:rPr lang="en-IN" smtClean="0"/>
              <a:pPr/>
              <a:t>05-12-2020</a:t>
            </a:fld>
            <a:endParaRPr lang="en-IN"/>
          </a:p>
        </p:txBody>
      </p:sp>
      <p:sp>
        <p:nvSpPr>
          <p:cNvPr id="5" name="Footer Placeholder 4">
            <a:extLst>
              <a:ext uri="{FF2B5EF4-FFF2-40B4-BE49-F238E27FC236}">
                <a16:creationId xmlns:a16="http://schemas.microsoft.com/office/drawing/2014/main" xmlns="" id="{2017CDA4-A9E2-4D61-867D-2685E9587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A4EF5C4-7585-461E-8042-B3D163AF6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B4FF8-9EA7-45CB-AA25-009E39EB7839}" type="slidenum">
              <a:rPr lang="en-IN" smtClean="0"/>
              <a:pPr/>
              <a:t>‹#›</a:t>
            </a:fld>
            <a:endParaRPr lang="en-IN"/>
          </a:p>
        </p:txBody>
      </p:sp>
    </p:spTree>
    <p:extLst>
      <p:ext uri="{BB962C8B-B14F-4D97-AF65-F5344CB8AC3E}">
        <p14:creationId xmlns:p14="http://schemas.microsoft.com/office/powerpoint/2010/main" xmlns="" val="107861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6CC3F4-2E3F-4DF9-A25C-93CB12044AD7}"/>
              </a:ext>
            </a:extLst>
          </p:cNvPr>
          <p:cNvSpPr>
            <a:spLocks noGrp="1"/>
          </p:cNvSpPr>
          <p:nvPr>
            <p:ph type="ctrTitle"/>
          </p:nvPr>
        </p:nvSpPr>
        <p:spPr>
          <a:xfrm>
            <a:off x="457561" y="279400"/>
            <a:ext cx="10762593" cy="1790631"/>
          </a:xfrm>
        </p:spPr>
        <p:txBody>
          <a:bodyPr>
            <a:noAutofit/>
          </a:bodyPr>
          <a:lstStyle/>
          <a:p>
            <a:pPr>
              <a:lnSpc>
                <a:spcPct val="107000"/>
              </a:lnSpc>
              <a:spcAft>
                <a:spcPts val="800"/>
              </a:spcAft>
            </a:pP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IMPLEMENTATION</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RING</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COUNTER</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JOHNSON</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COUNTER</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CONTROL</a:t>
            </a:r>
            <a:r>
              <a:rPr lang="en-IN"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IN"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7C79FA3-65F6-45CA-8C85-CAF775A700F6}"/>
              </a:ext>
            </a:extLst>
          </p:cNvPr>
          <p:cNvSpPr>
            <a:spLocks noGrp="1"/>
          </p:cNvSpPr>
          <p:nvPr>
            <p:ph type="subTitle" idx="1"/>
          </p:nvPr>
        </p:nvSpPr>
        <p:spPr>
          <a:xfrm>
            <a:off x="965200" y="2193992"/>
            <a:ext cx="10299700" cy="4333807"/>
          </a:xfrm>
        </p:spPr>
        <p:txBody>
          <a:bodyPr vert="horz" lIns="91440" tIns="45720" rIns="91440" bIns="45720" rtlCol="0" anchor="t">
            <a:noAutofit/>
          </a:bodyPr>
          <a:lstStyle/>
          <a:p>
            <a:pPr lvl="0" fontAlgn="base">
              <a:lnSpc>
                <a:spcPct val="100000"/>
              </a:lnSpc>
              <a:spcBef>
                <a:spcPct val="0"/>
              </a:spcBef>
              <a:spcAft>
                <a:spcPct val="0"/>
              </a:spcAft>
            </a:pPr>
            <a:r>
              <a:rPr lang="en-US" b="1" dirty="0">
                <a:latin typeface="Calibri" pitchFamily="34" charset="0"/>
                <a:ea typeface="Calibri Light" pitchFamily="34" charset="0"/>
                <a:cs typeface="Calibri" pitchFamily="34" charset="0"/>
              </a:rPr>
              <a:t>END SEMESTER ASSESSMENT (ESA) </a:t>
            </a:r>
          </a:p>
          <a:p>
            <a:pPr lvl="0" fontAlgn="base">
              <a:lnSpc>
                <a:spcPct val="100000"/>
              </a:lnSpc>
              <a:spcBef>
                <a:spcPct val="0"/>
              </a:spcBef>
              <a:spcAft>
                <a:spcPct val="0"/>
              </a:spcAft>
            </a:pPr>
            <a:r>
              <a:rPr lang="en-US" b="1" dirty="0">
                <a:latin typeface="Calibri" pitchFamily="34" charset="0"/>
                <a:ea typeface="Calibri Light" pitchFamily="34" charset="0"/>
                <a:cs typeface="Calibri" pitchFamily="34" charset="0"/>
              </a:rPr>
              <a:t>B.TECH. (CSE)</a:t>
            </a:r>
            <a:r>
              <a:rPr lang="en-US" dirty="0">
                <a:latin typeface="Arial" pitchFamily="34" charset="0"/>
                <a:cs typeface="Arial" pitchFamily="34" charset="0"/>
              </a:rPr>
              <a:t> </a:t>
            </a:r>
            <a:r>
              <a:rPr lang="en-US" b="1" dirty="0">
                <a:latin typeface="Calibri" pitchFamily="34" charset="0"/>
                <a:ea typeface="Calibri Light" pitchFamily="34" charset="0"/>
                <a:cs typeface="Calibri" pitchFamily="34" charset="0"/>
              </a:rPr>
              <a:t>III SEMESTER</a:t>
            </a:r>
            <a:endParaRPr lang="en-US" dirty="0">
              <a:latin typeface="Arial" pitchFamily="34" charset="0"/>
              <a:cs typeface="Arial" pitchFamily="34" charset="0"/>
            </a:endParaRPr>
          </a:p>
          <a:p>
            <a:pPr lvl="0" eaLnBrk="0" fontAlgn="base" hangingPunct="0">
              <a:lnSpc>
                <a:spcPct val="100000"/>
              </a:lnSpc>
              <a:spcBef>
                <a:spcPct val="0"/>
              </a:spcBef>
              <a:spcAft>
                <a:spcPct val="0"/>
              </a:spcAft>
            </a:pPr>
            <a:r>
              <a:rPr lang="en-US" b="1" dirty="0">
                <a:latin typeface="Calibri" pitchFamily="34" charset="0"/>
                <a:ea typeface="Calibri Light" pitchFamily="34" charset="0"/>
                <a:cs typeface="Calibri" pitchFamily="34" charset="0"/>
              </a:rPr>
              <a:t>DIGITAL DESIGN &amp; COMPUTER ORGANIZATION LABORATORY</a:t>
            </a:r>
          </a:p>
          <a:p>
            <a:pPr lvl="0" eaLnBrk="0" fontAlgn="base" hangingPunct="0">
              <a:lnSpc>
                <a:spcPct val="100000"/>
              </a:lnSpc>
              <a:spcBef>
                <a:spcPct val="0"/>
              </a:spcBef>
              <a:spcAft>
                <a:spcPct val="0"/>
              </a:spcAft>
            </a:pPr>
            <a:r>
              <a:rPr lang="en-US" b="1" dirty="0">
                <a:latin typeface="Calibri" pitchFamily="34" charset="0"/>
                <a:ea typeface="Calibri Light" pitchFamily="34" charset="0"/>
                <a:cs typeface="Calibri" pitchFamily="34" charset="0"/>
              </a:rPr>
              <a:t>UE18CS206 </a:t>
            </a:r>
          </a:p>
          <a:p>
            <a:pPr fontAlgn="base">
              <a:lnSpc>
                <a:spcPct val="100000"/>
              </a:lnSpc>
              <a:spcBef>
                <a:spcPct val="0"/>
              </a:spcBef>
              <a:spcAft>
                <a:spcPct val="0"/>
              </a:spcAft>
            </a:pPr>
            <a:r>
              <a:rPr lang="en-IN" sz="2800" b="1" dirty="0">
                <a:latin typeface="Times New Roman"/>
                <a:cs typeface="Times New Roman"/>
              </a:rPr>
              <a:t>  </a:t>
            </a:r>
            <a:r>
              <a:rPr lang="en-IN" b="1" dirty="0">
                <a:latin typeface="Calibri"/>
                <a:ea typeface="Calibri Light" pitchFamily="34" charset="0"/>
                <a:cs typeface="Calibri"/>
              </a:rPr>
              <a:t>Project Number : 7</a:t>
            </a:r>
            <a:endParaRPr lang="en-IN" b="1" dirty="0">
              <a:latin typeface="Calibri" pitchFamily="34" charset="0"/>
              <a:ea typeface="Calibri Light" pitchFamily="34" charset="0"/>
              <a:cs typeface="Calibri" pitchFamily="34" charset="0"/>
            </a:endParaRPr>
          </a:p>
          <a:p>
            <a:pPr fontAlgn="base">
              <a:lnSpc>
                <a:spcPct val="100000"/>
              </a:lnSpc>
              <a:spcBef>
                <a:spcPct val="0"/>
              </a:spcBef>
              <a:spcAft>
                <a:spcPct val="0"/>
              </a:spcAft>
            </a:pPr>
            <a:r>
              <a:rPr lang="en-IN" b="1" dirty="0">
                <a:latin typeface="Calibri"/>
                <a:ea typeface="Calibri Light" pitchFamily="34" charset="0"/>
                <a:cs typeface="Calibri"/>
              </a:rPr>
              <a:t>  Project Batch Number : E4 </a:t>
            </a:r>
            <a:endParaRPr lang="en-IN" b="1" dirty="0">
              <a:latin typeface="Calibri" pitchFamily="34" charset="0"/>
              <a:ea typeface="Calibri Light" pitchFamily="34" charset="0"/>
              <a:cs typeface="Calibri" pitchFamily="34" charset="0"/>
            </a:endParaRPr>
          </a:p>
          <a:p>
            <a:pPr fontAlgn="base">
              <a:lnSpc>
                <a:spcPct val="100000"/>
              </a:lnSpc>
              <a:spcBef>
                <a:spcPct val="0"/>
              </a:spcBef>
              <a:spcAft>
                <a:spcPct val="0"/>
              </a:spcAft>
            </a:pPr>
            <a:r>
              <a:rPr lang="en-IN" b="1" dirty="0">
                <a:latin typeface="Calibri" pitchFamily="34" charset="0"/>
                <a:ea typeface="Calibri Light" pitchFamily="34" charset="0"/>
                <a:cs typeface="Calibri" pitchFamily="34" charset="0"/>
              </a:rPr>
              <a:t>  </a:t>
            </a:r>
          </a:p>
          <a:p>
            <a:pPr algn="l" fontAlgn="base">
              <a:lnSpc>
                <a:spcPct val="100000"/>
              </a:lnSpc>
              <a:spcBef>
                <a:spcPct val="0"/>
              </a:spcBef>
              <a:spcAft>
                <a:spcPct val="0"/>
              </a:spcAft>
            </a:pPr>
            <a:r>
              <a:rPr lang="en-IN" b="1" dirty="0">
                <a:latin typeface="Calibri" pitchFamily="34" charset="0"/>
                <a:ea typeface="Calibri Light" pitchFamily="34" charset="0"/>
                <a:cs typeface="Calibri" pitchFamily="34" charset="0"/>
              </a:rPr>
              <a:t>Student 1:- 	Name – </a:t>
            </a:r>
            <a:r>
              <a:rPr lang="en-IN" b="1" dirty="0" err="1">
                <a:latin typeface="Calibri" pitchFamily="34" charset="0"/>
                <a:ea typeface="Calibri Light" pitchFamily="34" charset="0"/>
                <a:cs typeface="Calibri" pitchFamily="34" charset="0"/>
              </a:rPr>
              <a:t>Pavan</a:t>
            </a:r>
            <a:r>
              <a:rPr lang="en-IN" b="1" dirty="0">
                <a:latin typeface="Calibri" pitchFamily="34" charset="0"/>
                <a:ea typeface="Calibri Light" pitchFamily="34" charset="0"/>
                <a:cs typeface="Calibri" pitchFamily="34" charset="0"/>
              </a:rPr>
              <a:t> N.              		     SRN – PES2UG19CS277</a:t>
            </a:r>
          </a:p>
          <a:p>
            <a:pPr algn="l" fontAlgn="base">
              <a:lnSpc>
                <a:spcPct val="100000"/>
              </a:lnSpc>
              <a:spcBef>
                <a:spcPct val="0"/>
              </a:spcBef>
              <a:spcAft>
                <a:spcPct val="0"/>
              </a:spcAft>
            </a:pPr>
            <a:r>
              <a:rPr lang="en-IN" b="1" dirty="0">
                <a:latin typeface="Calibri" pitchFamily="34" charset="0"/>
                <a:ea typeface="Calibri Light" pitchFamily="34" charset="0"/>
                <a:cs typeface="Calibri" pitchFamily="34" charset="0"/>
              </a:rPr>
              <a:t>Student 2:-	Name – </a:t>
            </a:r>
            <a:r>
              <a:rPr lang="en-IN" b="1" dirty="0" err="1">
                <a:latin typeface="Calibri" pitchFamily="34" charset="0"/>
                <a:ea typeface="Calibri Light" pitchFamily="34" charset="0"/>
                <a:cs typeface="Calibri" pitchFamily="34" charset="0"/>
              </a:rPr>
              <a:t>Pavitra</a:t>
            </a:r>
            <a:r>
              <a:rPr lang="en-IN" b="1" dirty="0">
                <a:latin typeface="Calibri" pitchFamily="34" charset="0"/>
                <a:ea typeface="Calibri Light" pitchFamily="34" charset="0"/>
                <a:cs typeface="Calibri" pitchFamily="34" charset="0"/>
              </a:rPr>
              <a:t> K.               		     SRN – PES2UG19CS279</a:t>
            </a:r>
          </a:p>
          <a:p>
            <a:pPr algn="l" fontAlgn="base">
              <a:lnSpc>
                <a:spcPct val="100000"/>
              </a:lnSpc>
              <a:spcBef>
                <a:spcPct val="0"/>
              </a:spcBef>
              <a:spcAft>
                <a:spcPct val="0"/>
              </a:spcAft>
            </a:pPr>
            <a:r>
              <a:rPr lang="en-IN" b="1" dirty="0">
                <a:latin typeface="Calibri" pitchFamily="34" charset="0"/>
                <a:ea typeface="Calibri Light" pitchFamily="34" charset="0"/>
                <a:cs typeface="Calibri" pitchFamily="34" charset="0"/>
              </a:rPr>
              <a:t>Student 3:-	Name – </a:t>
            </a:r>
            <a:r>
              <a:rPr lang="en-IN" b="1" dirty="0" err="1">
                <a:latin typeface="Calibri" pitchFamily="34" charset="0"/>
                <a:ea typeface="Calibri Light" pitchFamily="34" charset="0"/>
                <a:cs typeface="Calibri" pitchFamily="34" charset="0"/>
              </a:rPr>
              <a:t>Pawan</a:t>
            </a:r>
            <a:r>
              <a:rPr lang="en-IN" b="1" dirty="0">
                <a:latin typeface="Calibri" pitchFamily="34" charset="0"/>
                <a:ea typeface="Calibri Light" pitchFamily="34" charset="0"/>
                <a:cs typeface="Calibri" pitchFamily="34" charset="0"/>
              </a:rPr>
              <a:t> Prasad P.                           SRN – PES2UG19CS280</a:t>
            </a:r>
          </a:p>
          <a:p>
            <a:pPr algn="l" fontAlgn="base">
              <a:lnSpc>
                <a:spcPct val="100000"/>
              </a:lnSpc>
              <a:spcBef>
                <a:spcPct val="0"/>
              </a:spcBef>
              <a:spcAft>
                <a:spcPct val="0"/>
              </a:spcAft>
            </a:pPr>
            <a:r>
              <a:rPr lang="en-IN" b="1" dirty="0">
                <a:latin typeface="Calibri" pitchFamily="34" charset="0"/>
                <a:ea typeface="Calibri Light" pitchFamily="34" charset="0"/>
                <a:cs typeface="Calibri" pitchFamily="34" charset="0"/>
              </a:rPr>
              <a:t>Student 4 :-	Name – </a:t>
            </a:r>
            <a:r>
              <a:rPr lang="en-IN" b="1" dirty="0" err="1">
                <a:latin typeface="Calibri" pitchFamily="34" charset="0"/>
                <a:ea typeface="Calibri Light" pitchFamily="34" charset="0"/>
                <a:cs typeface="Calibri" pitchFamily="34" charset="0"/>
              </a:rPr>
              <a:t>Phani</a:t>
            </a:r>
            <a:r>
              <a:rPr lang="en-IN" b="1" dirty="0">
                <a:latin typeface="Calibri" pitchFamily="34" charset="0"/>
                <a:ea typeface="Calibri Light" pitchFamily="34" charset="0"/>
                <a:cs typeface="Calibri" pitchFamily="34" charset="0"/>
              </a:rPr>
              <a:t> Kumar </a:t>
            </a:r>
            <a:r>
              <a:rPr lang="en-IN" b="1" dirty="0" err="1">
                <a:latin typeface="Calibri" pitchFamily="34" charset="0"/>
                <a:ea typeface="Calibri Light" pitchFamily="34" charset="0"/>
                <a:cs typeface="Calibri" pitchFamily="34" charset="0"/>
              </a:rPr>
              <a:t>Vedurumudi</a:t>
            </a:r>
            <a:r>
              <a:rPr lang="en-IN" b="1" dirty="0">
                <a:latin typeface="Calibri" pitchFamily="34" charset="0"/>
                <a:ea typeface="Calibri Light" pitchFamily="34" charset="0"/>
                <a:cs typeface="Calibri" pitchFamily="34" charset="0"/>
              </a:rPr>
              <a:t>         SRN – PES2UG19CS281</a:t>
            </a:r>
          </a:p>
          <a:p>
            <a:pPr lvl="1" algn="l"/>
            <a:endParaRPr lang="en-IN" sz="2800" b="1" dirty="0">
              <a:latin typeface="Times New Roman" panose="02020603050405020304" pitchFamily="18" charset="0"/>
              <a:cs typeface="Times New Roman" panose="02020603050405020304" pitchFamily="18" charset="0"/>
            </a:endParaRPr>
          </a:p>
          <a:p>
            <a:pPr lvl="1" algn="l"/>
            <a:endParaRPr lang="en-IN" sz="2800" b="1" dirty="0">
              <a:latin typeface="Times New Roman" panose="02020603050405020304" pitchFamily="18" charset="0"/>
              <a:cs typeface="Times New Roman" panose="02020603050405020304" pitchFamily="18" charset="0"/>
            </a:endParaRPr>
          </a:p>
        </p:txBody>
      </p:sp>
      <p:pic>
        <p:nvPicPr>
          <p:cNvPr id="6"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4412" y="266178"/>
            <a:ext cx="2543175" cy="91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9519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t>	</a:t>
            </a:r>
            <a:r>
              <a:rPr lang="en-US" sz="3100" dirty="0">
                <a:latin typeface="+mn-lt"/>
              </a:rPr>
              <a:t>Waveform:</a:t>
            </a:r>
          </a:p>
        </p:txBody>
      </p:sp>
      <p:pic>
        <p:nvPicPr>
          <p:cNvPr id="4" name="Content Placeholder 3" descr="C:\Users\HP\OneDrive\Pictures\Screenshots\2020-11-20 (3).png"/>
          <p:cNvPicPr>
            <a:picLocks noGrp="1"/>
          </p:cNvPicPr>
          <p:nvPr>
            <p:ph idx="1"/>
          </p:nvPr>
        </p:nvPicPr>
        <p:blipFill>
          <a:blip r:embed="rId2" cstate="print"/>
          <a:srcRect/>
          <a:stretch>
            <a:fillRect/>
          </a:stretch>
        </p:blipFill>
        <p:spPr bwMode="auto">
          <a:xfrm>
            <a:off x="800100" y="1153972"/>
            <a:ext cx="10515600" cy="4091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375"/>
          </a:xfrm>
        </p:spPr>
        <p:txBody>
          <a:bodyPr/>
          <a:lstStyle/>
          <a:p>
            <a:r>
              <a:rPr lang="en-IN" b="1" u="sng" dirty="0">
                <a:latin typeface="Times New Roman" panose="02020603050405020304" pitchFamily="18" charset="0"/>
                <a:cs typeface="Times New Roman" panose="02020603050405020304" pitchFamily="18" charset="0"/>
              </a:rPr>
              <a:t>SCREENSHOTS</a:t>
            </a:r>
            <a:endParaRPr lang="en-US" dirty="0"/>
          </a:p>
        </p:txBody>
      </p:sp>
      <p:sp>
        <p:nvSpPr>
          <p:cNvPr id="3" name="Content Placeholder 2"/>
          <p:cNvSpPr>
            <a:spLocks noGrp="1"/>
          </p:cNvSpPr>
          <p:nvPr>
            <p:ph idx="1"/>
          </p:nvPr>
        </p:nvSpPr>
        <p:spPr>
          <a:xfrm>
            <a:off x="838200" y="1295400"/>
            <a:ext cx="10515600" cy="5105400"/>
          </a:xfrm>
        </p:spPr>
        <p:txBody>
          <a:bodyPr/>
          <a:lstStyle/>
          <a:p>
            <a:pPr>
              <a:buFont typeface="Wingdings" pitchFamily="2" charset="2"/>
              <a:buChar char="Ø"/>
            </a:pPr>
            <a:r>
              <a:rPr lang="en-US" b="1" i="1" u="sng" dirty="0">
                <a:latin typeface="Times New Roman" panose="02020603050405020304" pitchFamily="18" charset="0"/>
                <a:cs typeface="Times New Roman" panose="02020603050405020304" pitchFamily="18" charset="0"/>
              </a:rPr>
              <a:t>Johnson</a:t>
            </a:r>
            <a:r>
              <a:rPr lang="en-US" b="1" i="1"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Counter</a:t>
            </a:r>
            <a:r>
              <a:rPr lang="en-US" b="1" i="1" dirty="0">
                <a:latin typeface="Times New Roman" panose="02020603050405020304" pitchFamily="18" charset="0"/>
                <a:cs typeface="Times New Roman" panose="02020603050405020304" pitchFamily="18" charset="0"/>
              </a:rPr>
              <a:t> – </a:t>
            </a:r>
          </a:p>
          <a:p>
            <a:pPr>
              <a:buNone/>
            </a:pPr>
            <a:r>
              <a:rPr lang="en-US" dirty="0"/>
              <a:t> 		Command Prompt : </a:t>
            </a:r>
          </a:p>
          <a:p>
            <a:pPr>
              <a:buNone/>
            </a:pPr>
            <a:endParaRPr lang="en-US" dirty="0"/>
          </a:p>
          <a:p>
            <a:pPr>
              <a:buNone/>
            </a:pPr>
            <a:endParaRPr lang="en-US" dirty="0"/>
          </a:p>
        </p:txBody>
      </p:sp>
      <p:pic>
        <p:nvPicPr>
          <p:cNvPr id="4"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44025" y="254000"/>
            <a:ext cx="25431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HP\OneDrive\Pictures\Screenshots\2020-11-20 (5).png"/>
          <p:cNvPicPr/>
          <p:nvPr/>
        </p:nvPicPr>
        <p:blipFill>
          <a:blip r:embed="rId3" cstate="print"/>
          <a:srcRect/>
          <a:stretch>
            <a:fillRect/>
          </a:stretch>
        </p:blipFill>
        <p:spPr bwMode="auto">
          <a:xfrm>
            <a:off x="2730501" y="2330115"/>
            <a:ext cx="5956300" cy="41027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lstStyle/>
          <a:p>
            <a:r>
              <a:rPr lang="en-US" dirty="0"/>
              <a:t>	</a:t>
            </a:r>
            <a:r>
              <a:rPr lang="en-US" sz="2800" dirty="0">
                <a:latin typeface="+mn-lt"/>
              </a:rPr>
              <a:t> Waveform:</a:t>
            </a:r>
          </a:p>
        </p:txBody>
      </p:sp>
      <p:pic>
        <p:nvPicPr>
          <p:cNvPr id="4" name="Content Placeholder 3" descr="C:\Users\HP\OneDrive\Pictures\Screenshots\2020-11-20 (6).png"/>
          <p:cNvPicPr>
            <a:picLocks noGrp="1"/>
          </p:cNvPicPr>
          <p:nvPr>
            <p:ph idx="1"/>
          </p:nvPr>
        </p:nvPicPr>
        <p:blipFill>
          <a:blip r:embed="rId2" cstate="print"/>
          <a:srcRect/>
          <a:stretch>
            <a:fillRect/>
          </a:stretch>
        </p:blipFill>
        <p:spPr bwMode="auto">
          <a:xfrm>
            <a:off x="825500" y="1159894"/>
            <a:ext cx="10515600" cy="4123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958512" cy="825500"/>
          </a:xfrm>
        </p:spPr>
        <p:txBody>
          <a:bodyPr>
            <a:noAutofit/>
          </a:bodyPr>
          <a:lstStyle/>
          <a:p>
            <a:r>
              <a:rPr lang="en-US" sz="4400" b="1" u="sng" dirty="0">
                <a:latin typeface="Times New Roman" pitchFamily="18" charset="0"/>
                <a:cs typeface="Times New Roman" pitchFamily="18" charset="0"/>
              </a:rPr>
              <a:t>RING</a:t>
            </a:r>
            <a:r>
              <a:rPr lang="en-US" sz="4400" b="1" dirty="0">
                <a:latin typeface="Times New Roman" pitchFamily="18" charset="0"/>
                <a:cs typeface="Times New Roman" pitchFamily="18" charset="0"/>
              </a:rPr>
              <a:t> </a:t>
            </a:r>
            <a:r>
              <a:rPr lang="en-US" sz="4400" b="1" u="sng" dirty="0">
                <a:latin typeface="Times New Roman" pitchFamily="18" charset="0"/>
                <a:cs typeface="Times New Roman" pitchFamily="18" charset="0"/>
              </a:rPr>
              <a:t>COUNTER</a:t>
            </a:r>
            <a:endParaRPr lang="en-US" sz="4400" dirty="0"/>
          </a:p>
        </p:txBody>
      </p:sp>
      <p:sp>
        <p:nvSpPr>
          <p:cNvPr id="4" name="Text Placeholder 3"/>
          <p:cNvSpPr>
            <a:spLocks noGrp="1"/>
          </p:cNvSpPr>
          <p:nvPr>
            <p:ph type="body" sz="half" idx="2"/>
          </p:nvPr>
        </p:nvSpPr>
        <p:spPr>
          <a:xfrm>
            <a:off x="839788" y="1435100"/>
            <a:ext cx="10920412" cy="5041900"/>
          </a:xfrm>
        </p:spPr>
        <p:txBody>
          <a:bodyPr>
            <a:normAutofit/>
          </a:bodyPr>
          <a:lstStyle/>
          <a:p>
            <a:r>
              <a:rPr lang="en-US" sz="2400" dirty="0"/>
              <a:t>A ring counter is also known as SISO (serial in serial out) shift register counter where the output of the flip flop is connected to the input of the flip flop. The designing of four bit ring counter can be done by using four D-Flip Flops with a common clock signal and overriding input can be connected to pre-set and clear. The main function of pre-set and clear is to change the output value when the input clock signal changes. Based on these signals they operate in ring format hence it is called a ring counter. The number of states is the number of flip flops used. The output of last flip-flop is connected to the input of the first flip-flop                                                                              in case of ring counter.</a:t>
            </a:r>
          </a:p>
        </p:txBody>
      </p:sp>
      <p:pic>
        <p:nvPicPr>
          <p:cNvPr id="5" name="Content Placeholder 4"/>
          <p:cNvPicPr>
            <a:picLocks noGrp="1"/>
          </p:cNvPicPr>
          <p:nvPr>
            <p:ph idx="1"/>
          </p:nvPr>
        </p:nvPicPr>
        <p:blipFill>
          <a:blip r:embed="rId2" cstate="print"/>
          <a:srcRect/>
          <a:stretch>
            <a:fillRect/>
          </a:stretch>
        </p:blipFill>
        <p:spPr bwMode="auto">
          <a:xfrm>
            <a:off x="6654800" y="3860800"/>
            <a:ext cx="4851882" cy="210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1" descr="Description: https://www.pes.edu/wp-content/uploads/2019/09/pes_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369968" y="249651"/>
            <a:ext cx="2543175" cy="914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01730-39BE-4BDB-AAD2-7D739C872E2D}"/>
              </a:ext>
            </a:extLst>
          </p:cNvPr>
          <p:cNvSpPr>
            <a:spLocks noGrp="1"/>
          </p:cNvSpPr>
          <p:nvPr>
            <p:ph type="title"/>
          </p:nvPr>
        </p:nvSpPr>
        <p:spPr>
          <a:xfrm>
            <a:off x="838200" y="365126"/>
            <a:ext cx="10515600" cy="1034696"/>
          </a:xfrm>
        </p:spPr>
        <p:txBody>
          <a:bodyPr>
            <a:normAutofit/>
          </a:bodyPr>
          <a:lstStyle/>
          <a:p>
            <a:r>
              <a:rPr lang="en-IN" b="1" u="sng" dirty="0">
                <a:latin typeface="Times New Roman"/>
                <a:cs typeface="Times New Roman"/>
              </a:rPr>
              <a:t>CIRCUIT</a:t>
            </a:r>
            <a:r>
              <a:rPr lang="en-IN" b="1" dirty="0">
                <a:latin typeface="Times New Roman"/>
                <a:cs typeface="Times New Roman"/>
              </a:rPr>
              <a:t> </a:t>
            </a:r>
            <a:r>
              <a:rPr lang="en-IN" b="1" u="sng" dirty="0">
                <a:latin typeface="Times New Roman"/>
                <a:cs typeface="Times New Roman"/>
              </a:rPr>
              <a:t>DIAGRAM</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444449-D110-4CD9-BD3C-057B968248D1}"/>
              </a:ext>
            </a:extLst>
          </p:cNvPr>
          <p:cNvSpPr>
            <a:spLocks noGrp="1"/>
          </p:cNvSpPr>
          <p:nvPr>
            <p:ph idx="1"/>
          </p:nvPr>
        </p:nvSpPr>
        <p:spPr/>
        <p:txBody>
          <a:bodyPr>
            <a:normAutofit/>
          </a:bodyPr>
          <a:lstStyle/>
          <a:p>
            <a:pPr marL="0" indent="0" algn="just">
              <a:buNone/>
            </a:pPr>
            <a:endParaRPr lang="en-IN" sz="2600">
              <a:latin typeface="Times New Roman" panose="02020603050405020304" pitchFamily="18" charset="0"/>
              <a:cs typeface="Times New Roman" panose="02020603050405020304" pitchFamily="18" charset="0"/>
            </a:endParaRPr>
          </a:p>
          <a:p>
            <a:pPr marL="0" indent="0" algn="just">
              <a:buNone/>
            </a:pPr>
            <a:r>
              <a:rPr lang="en-IN" sz="2600">
                <a:latin typeface="Times New Roman" panose="02020603050405020304" pitchFamily="18" charset="0"/>
                <a:cs typeface="Times New Roman" panose="02020603050405020304" pitchFamily="18" charset="0"/>
              </a:rPr>
              <a:t> </a:t>
            </a:r>
          </a:p>
        </p:txBody>
      </p:sp>
      <p:pic>
        <p:nvPicPr>
          <p:cNvPr id="6"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44568" y="249651"/>
            <a:ext cx="25431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descr="basic ring counter"/>
          <p:cNvPicPr/>
          <p:nvPr/>
        </p:nvPicPr>
        <p:blipFill>
          <a:blip r:embed="rId3" cstate="print"/>
          <a:srcRect/>
          <a:stretch>
            <a:fillRect/>
          </a:stretch>
        </p:blipFill>
        <p:spPr bwMode="auto">
          <a:xfrm>
            <a:off x="1320800" y="1790700"/>
            <a:ext cx="10121900" cy="4445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2928227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704512" cy="914400"/>
          </a:xfrm>
        </p:spPr>
        <p:txBody>
          <a:bodyPr>
            <a:normAutofit/>
          </a:bodyPr>
          <a:lstStyle/>
          <a:p>
            <a:r>
              <a:rPr lang="en-US" sz="4400" b="1" u="sng" dirty="0">
                <a:latin typeface="Times New Roman" pitchFamily="18" charset="0"/>
                <a:cs typeface="Times New Roman" pitchFamily="18" charset="0"/>
              </a:rPr>
              <a:t>JOHNSON</a:t>
            </a:r>
            <a:r>
              <a:rPr lang="en-US" sz="4400" b="1" dirty="0">
                <a:latin typeface="Times New Roman" pitchFamily="18" charset="0"/>
                <a:cs typeface="Times New Roman" pitchFamily="18" charset="0"/>
              </a:rPr>
              <a:t> </a:t>
            </a:r>
            <a:r>
              <a:rPr lang="en-US" sz="4400" b="1" u="sng" dirty="0">
                <a:latin typeface="Times New Roman" pitchFamily="18" charset="0"/>
                <a:cs typeface="Times New Roman" pitchFamily="18" charset="0"/>
              </a:rPr>
              <a:t>COUNTER</a:t>
            </a:r>
            <a:endParaRPr lang="en-US" sz="4400" dirty="0"/>
          </a:p>
        </p:txBody>
      </p:sp>
      <p:sp>
        <p:nvSpPr>
          <p:cNvPr id="4" name="Text Placeholder 3"/>
          <p:cNvSpPr>
            <a:spLocks noGrp="1"/>
          </p:cNvSpPr>
          <p:nvPr>
            <p:ph type="body" sz="half" idx="2"/>
          </p:nvPr>
        </p:nvSpPr>
        <p:spPr>
          <a:xfrm>
            <a:off x="839788" y="1549400"/>
            <a:ext cx="10958512" cy="4800600"/>
          </a:xfrm>
        </p:spPr>
        <p:txBody>
          <a:bodyPr>
            <a:normAutofit/>
          </a:bodyPr>
          <a:lstStyle/>
          <a:p>
            <a:r>
              <a:rPr lang="en-US" sz="2400" dirty="0"/>
              <a:t>	The Johnson Ring Counter, also called the Twisted Ring Counter is a shift  register with feedback exactly the same as the standard Ring Counter, except that the </a:t>
            </a:r>
            <a:r>
              <a:rPr lang="en-US" sz="2400" b="1" dirty="0"/>
              <a:t>inverted </a:t>
            </a:r>
            <a:r>
              <a:rPr lang="en-US" sz="2400" dirty="0"/>
              <a:t>output of the last flip-flop is connected back to the input of the first flip-flop. Unlike the standard ring counter, it only needs half the number of flip-flops and its modulo number is halved. Johnson Ring Counter is nothing but Johnson Counter. The output of each flip-flop is connected with the input of the succeeding flip-flop. The complemented output of the last flip-flop is connected with the input of the first flip-flop in case of Johnson Counter.</a:t>
            </a:r>
          </a:p>
        </p:txBody>
      </p:sp>
      <p:pic>
        <p:nvPicPr>
          <p:cNvPr id="5"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44568" y="249651"/>
            <a:ext cx="25431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Content Placeholder 5"/>
          <p:cNvPicPr>
            <a:picLocks noGrp="1"/>
          </p:cNvPicPr>
          <p:nvPr>
            <p:ph idx="1"/>
          </p:nvPr>
        </p:nvPicPr>
        <p:blipFill>
          <a:blip r:embed="rId3" cstate="print"/>
          <a:srcRect/>
          <a:stretch>
            <a:fillRect/>
          </a:stretch>
        </p:blipFill>
        <p:spPr bwMode="auto">
          <a:xfrm>
            <a:off x="6426200" y="4051300"/>
            <a:ext cx="5207349" cy="2247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a:cs typeface="Times New Roman"/>
              </a:rPr>
              <a:t>CIRCUIT</a:t>
            </a:r>
            <a:r>
              <a:rPr lang="en-IN" b="1" dirty="0">
                <a:latin typeface="Times New Roman"/>
                <a:cs typeface="Times New Roman"/>
              </a:rPr>
              <a:t> </a:t>
            </a:r>
            <a:r>
              <a:rPr lang="en-IN" b="1" u="sng" dirty="0">
                <a:latin typeface="Times New Roman"/>
                <a:cs typeface="Times New Roman"/>
              </a:rPr>
              <a:t>DIAGRAM</a:t>
            </a:r>
            <a:endParaRPr lang="en-US" dirty="0"/>
          </a:p>
        </p:txBody>
      </p:sp>
      <p:pic>
        <p:nvPicPr>
          <p:cNvPr id="4"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57268" y="228600"/>
            <a:ext cx="25431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Content Placeholder 4" descr="johnson ring counter"/>
          <p:cNvPicPr>
            <a:picLocks noGrp="1"/>
          </p:cNvPicPr>
          <p:nvPr>
            <p:ph idx="1"/>
          </p:nvPr>
        </p:nvPicPr>
        <p:blipFill>
          <a:blip r:embed="rId3" cstate="print"/>
          <a:srcRect/>
          <a:stretch>
            <a:fillRect/>
          </a:stretch>
        </p:blipFill>
        <p:spPr bwMode="auto">
          <a:xfrm>
            <a:off x="1600200" y="1816100"/>
            <a:ext cx="9118600" cy="42799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F5899-62D4-4646-8860-9F7C7F27B2CB}"/>
              </a:ext>
            </a:extLst>
          </p:cNvPr>
          <p:cNvSpPr>
            <a:spLocks noGrp="1"/>
          </p:cNvSpPr>
          <p:nvPr>
            <p:ph type="title"/>
          </p:nvPr>
        </p:nvSpPr>
        <p:spPr>
          <a:xfrm>
            <a:off x="406400" y="177800"/>
            <a:ext cx="11366500" cy="1030112"/>
          </a:xfrm>
        </p:spPr>
        <p:txBody>
          <a:bodyPr>
            <a:normAutofit fontScale="90000"/>
          </a:bodyPr>
          <a:lstStyle/>
          <a:p>
            <a:pPr algn="ctr"/>
            <a:r>
              <a:rPr lang="en-IN" b="1" u="sng" dirty="0">
                <a:latin typeface="Times New Roman" panose="02020603050405020304" pitchFamily="18" charset="0"/>
                <a:cs typeface="Times New Roman" panose="02020603050405020304" pitchFamily="18" charset="0"/>
              </a:rPr>
              <a:t>VERILOG CODE USED </a:t>
            </a:r>
            <a:br>
              <a:rPr lang="en-IN" b="1"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(TEST BENCH NOT REQUIRED)</a:t>
            </a:r>
          </a:p>
        </p:txBody>
      </p:sp>
      <p:sp>
        <p:nvSpPr>
          <p:cNvPr id="3" name="Content Placeholder 2">
            <a:extLst>
              <a:ext uri="{FF2B5EF4-FFF2-40B4-BE49-F238E27FC236}">
                <a16:creationId xmlns:a16="http://schemas.microsoft.com/office/drawing/2014/main" xmlns="" id="{EAA8AE96-AD46-4651-A391-D1BC107F5D68}"/>
              </a:ext>
            </a:extLst>
          </p:cNvPr>
          <p:cNvSpPr>
            <a:spLocks noGrp="1"/>
          </p:cNvSpPr>
          <p:nvPr>
            <p:ph idx="1"/>
          </p:nvPr>
        </p:nvSpPr>
        <p:spPr>
          <a:xfrm>
            <a:off x="838200" y="1436486"/>
            <a:ext cx="10515600" cy="5167514"/>
          </a:xfrm>
        </p:spPr>
        <p:txBody>
          <a:bodyPr>
            <a:normAutofit fontScale="85000" lnSpcReduction="20000"/>
          </a:bodyPr>
          <a:lstStyle/>
          <a:p>
            <a:pPr marL="0" indent="0">
              <a:buFont typeface="Wingdings" pitchFamily="2" charset="2"/>
              <a:buChar char="Ø"/>
            </a:pPr>
            <a:r>
              <a:rPr lang="en-US" sz="2600" b="1" i="1" u="sng" dirty="0">
                <a:latin typeface="Times New Roman" panose="02020603050405020304" pitchFamily="18" charset="0"/>
                <a:cs typeface="Times New Roman" panose="02020603050405020304" pitchFamily="18" charset="0"/>
              </a:rPr>
              <a:t>Ring</a:t>
            </a:r>
            <a:r>
              <a:rPr lang="en-US" sz="2600" b="1" i="1" dirty="0">
                <a:latin typeface="Times New Roman" panose="02020603050405020304" pitchFamily="18" charset="0"/>
                <a:cs typeface="Times New Roman" panose="02020603050405020304" pitchFamily="18" charset="0"/>
              </a:rPr>
              <a:t> </a:t>
            </a:r>
            <a:r>
              <a:rPr lang="en-US" sz="2600" b="1" i="1" u="sng" dirty="0">
                <a:latin typeface="Times New Roman" panose="02020603050405020304" pitchFamily="18" charset="0"/>
                <a:cs typeface="Times New Roman" panose="02020603050405020304" pitchFamily="18" charset="0"/>
              </a:rPr>
              <a:t>Counter</a:t>
            </a:r>
            <a:r>
              <a:rPr lang="en-US" sz="2600" b="1" i="1" dirty="0">
                <a:latin typeface="Times New Roman" panose="02020603050405020304" pitchFamily="18" charset="0"/>
                <a:cs typeface="Times New Roman" panose="02020603050405020304" pitchFamily="18" charset="0"/>
              </a:rPr>
              <a:t> – </a:t>
            </a:r>
          </a:p>
          <a:p>
            <a:pPr marL="0" indent="0">
              <a:lnSpc>
                <a:spcPct val="110000"/>
              </a:lnSpc>
              <a:buNone/>
            </a:pPr>
            <a:r>
              <a:rPr lang="en-US" sz="2400" dirty="0"/>
              <a:t>	module </a:t>
            </a:r>
            <a:r>
              <a:rPr lang="en-US" sz="2400" dirty="0" err="1"/>
              <a:t>ring_counter</a:t>
            </a:r>
            <a:r>
              <a:rPr lang="en-US" sz="2400" dirty="0"/>
              <a:t> (input </a:t>
            </a:r>
            <a:r>
              <a:rPr lang="en-US" sz="2400" dirty="0" err="1"/>
              <a:t>clk</a:t>
            </a:r>
            <a:r>
              <a:rPr lang="en-US" sz="2400" dirty="0"/>
              <a:t>, </a:t>
            </a:r>
            <a:r>
              <a:rPr lang="en-US" sz="2400" dirty="0" err="1"/>
              <a:t>clr</a:t>
            </a:r>
            <a:r>
              <a:rPr lang="en-US" sz="2400" dirty="0"/>
              <a:t>, output [3:0] out);</a:t>
            </a:r>
          </a:p>
          <a:p>
            <a:pPr marL="0" indent="0">
              <a:lnSpc>
                <a:spcPct val="110000"/>
              </a:lnSpc>
              <a:buNone/>
            </a:pPr>
            <a:r>
              <a:rPr lang="en-US" sz="2400" b="1" dirty="0">
                <a:latin typeface="Times New Roman" panose="02020603050405020304" pitchFamily="18" charset="0"/>
                <a:cs typeface="Times New Roman" panose="02020603050405020304" pitchFamily="18" charset="0"/>
              </a:rPr>
              <a:t>	</a:t>
            </a:r>
            <a:r>
              <a:rPr lang="en-US" sz="2400" dirty="0"/>
              <a:t> </a:t>
            </a:r>
            <a:r>
              <a:rPr lang="en-US" sz="2400" dirty="0" err="1"/>
              <a:t>reg</a:t>
            </a:r>
            <a:r>
              <a:rPr lang="en-US" sz="2400" dirty="0"/>
              <a:t>[3:0] </a:t>
            </a:r>
            <a:r>
              <a:rPr lang="en-US" sz="2400" dirty="0" err="1"/>
              <a:t>cnt</a:t>
            </a:r>
            <a:r>
              <a:rPr lang="en-US" sz="2400" dirty="0"/>
              <a:t>; </a:t>
            </a:r>
          </a:p>
          <a:p>
            <a:pPr marL="0" indent="0">
              <a:lnSpc>
                <a:spcPct val="110000"/>
              </a:lnSpc>
              <a:buNone/>
            </a:pPr>
            <a:r>
              <a:rPr lang="en-US" sz="2400" dirty="0"/>
              <a:t>	always @(</a:t>
            </a:r>
            <a:r>
              <a:rPr lang="en-US" sz="2400" dirty="0" err="1"/>
              <a:t>posedge</a:t>
            </a:r>
            <a:r>
              <a:rPr lang="en-US" sz="2400" dirty="0"/>
              <a:t> </a:t>
            </a:r>
            <a:r>
              <a:rPr lang="en-US" sz="2400" dirty="0" err="1"/>
              <a:t>clk</a:t>
            </a:r>
            <a:r>
              <a:rPr lang="en-US" sz="2400" dirty="0"/>
              <a:t>)</a:t>
            </a:r>
          </a:p>
          <a:p>
            <a:pPr marL="0" indent="0">
              <a:lnSpc>
                <a:spcPct val="110000"/>
              </a:lnSpc>
              <a:buNone/>
            </a:pPr>
            <a:r>
              <a:rPr lang="en-US" sz="2400" b="1" dirty="0">
                <a:latin typeface="Times New Roman" panose="02020603050405020304" pitchFamily="18" charset="0"/>
                <a:cs typeface="Times New Roman" panose="02020603050405020304" pitchFamily="18" charset="0"/>
              </a:rPr>
              <a:t>		</a:t>
            </a:r>
            <a:r>
              <a:rPr lang="en-US" sz="2400" dirty="0"/>
              <a:t> if (</a:t>
            </a:r>
            <a:r>
              <a:rPr lang="en-US" sz="2400" dirty="0" err="1"/>
              <a:t>clr</a:t>
            </a:r>
            <a:r>
              <a:rPr lang="en-US" sz="2400" dirty="0"/>
              <a:t>) </a:t>
            </a:r>
          </a:p>
          <a:p>
            <a:pPr marL="0" indent="0">
              <a:lnSpc>
                <a:spcPct val="110000"/>
              </a:lnSpc>
              <a:buNone/>
            </a:pPr>
            <a:r>
              <a:rPr lang="en-US" sz="2400" dirty="0"/>
              <a:t>			</a:t>
            </a:r>
            <a:r>
              <a:rPr lang="en-US" sz="2400" dirty="0" err="1" smtClean="0"/>
              <a:t>cnt</a:t>
            </a:r>
            <a:r>
              <a:rPr lang="en-US" sz="2400" dirty="0" smtClean="0"/>
              <a:t> </a:t>
            </a:r>
            <a:r>
              <a:rPr lang="en-US" sz="2400" dirty="0" smtClean="0"/>
              <a:t>&lt;= </a:t>
            </a:r>
            <a:r>
              <a:rPr lang="en-US" sz="2400" dirty="0" err="1" smtClean="0"/>
              <a:t>cnt</a:t>
            </a:r>
            <a:r>
              <a:rPr lang="en-US" sz="2400" dirty="0" smtClean="0"/>
              <a:t>&lt;&lt;1;</a:t>
            </a:r>
            <a:endParaRPr lang="en-US" sz="2400" dirty="0" smtClean="0"/>
          </a:p>
          <a:p>
            <a:pPr marL="0" indent="0">
              <a:lnSpc>
                <a:spcPct val="110000"/>
              </a:lnSpc>
              <a:buNone/>
            </a:pPr>
            <a:r>
              <a:rPr lang="en-US" sz="2400" dirty="0" smtClean="0"/>
              <a:t>	</a:t>
            </a:r>
            <a:r>
              <a:rPr lang="en-US" sz="2400" dirty="0" smtClean="0"/>
              <a:t>		</a:t>
            </a:r>
            <a:r>
              <a:rPr lang="en-US" sz="2400" dirty="0" err="1" smtClean="0"/>
              <a:t>cnt</a:t>
            </a:r>
            <a:r>
              <a:rPr lang="en-US" sz="2400" dirty="0" smtClean="0"/>
              <a:t> </a:t>
            </a:r>
            <a:r>
              <a:rPr lang="en-US" sz="2400" dirty="0"/>
              <a:t>= 4'b0001; </a:t>
            </a:r>
          </a:p>
          <a:p>
            <a:pPr marL="0" indent="0">
              <a:lnSpc>
                <a:spcPct val="110000"/>
              </a:lnSpc>
              <a:buNone/>
            </a:pPr>
            <a:r>
              <a:rPr lang="en-US" sz="2400" dirty="0"/>
              <a:t>		else </a:t>
            </a:r>
          </a:p>
          <a:p>
            <a:pPr marL="0" indent="0">
              <a:lnSpc>
                <a:spcPct val="110000"/>
              </a:lnSpc>
              <a:buNone/>
            </a:pPr>
            <a:r>
              <a:rPr lang="en-US" sz="2400" dirty="0"/>
              <a:t>		begin </a:t>
            </a:r>
          </a:p>
          <a:p>
            <a:pPr marL="0" indent="0">
              <a:lnSpc>
                <a:spcPct val="110000"/>
              </a:lnSpc>
              <a:buNone/>
            </a:pPr>
            <a:r>
              <a:rPr lang="en-US" sz="2400" dirty="0"/>
              <a:t>			</a:t>
            </a:r>
            <a:r>
              <a:rPr lang="en-US" sz="2400" dirty="0" err="1"/>
              <a:t>cnt</a:t>
            </a:r>
            <a:r>
              <a:rPr lang="en-US" sz="2400" dirty="0"/>
              <a:t> &lt;= </a:t>
            </a:r>
            <a:r>
              <a:rPr lang="en-US" sz="2400" dirty="0" err="1"/>
              <a:t>cnt</a:t>
            </a:r>
            <a:r>
              <a:rPr lang="en-US" sz="2400" dirty="0"/>
              <a:t>&lt;&lt;= </a:t>
            </a:r>
            <a:r>
              <a:rPr lang="en-US" sz="2400" dirty="0" err="1"/>
              <a:t>cnt</a:t>
            </a:r>
            <a:r>
              <a:rPr lang="en-US" sz="2400" dirty="0"/>
              <a:t>[3]; </a:t>
            </a:r>
          </a:p>
          <a:p>
            <a:pPr marL="0" indent="0">
              <a:lnSpc>
                <a:spcPct val="110000"/>
              </a:lnSpc>
              <a:buNone/>
            </a:pPr>
            <a:r>
              <a:rPr lang="en-US" sz="2400" dirty="0"/>
              <a:t>		end </a:t>
            </a:r>
          </a:p>
          <a:p>
            <a:pPr marL="0" indent="0">
              <a:lnSpc>
                <a:spcPct val="110000"/>
              </a:lnSpc>
              <a:buNone/>
            </a:pPr>
            <a:r>
              <a:rPr lang="en-US" sz="2400" dirty="0"/>
              <a:t>		assign out=</a:t>
            </a:r>
            <a:r>
              <a:rPr lang="en-US" sz="2400" dirty="0" err="1"/>
              <a:t>cnt</a:t>
            </a:r>
            <a:r>
              <a:rPr lang="en-US" sz="2400" dirty="0"/>
              <a:t>; </a:t>
            </a:r>
          </a:p>
          <a:p>
            <a:pPr marL="0" indent="0">
              <a:lnSpc>
                <a:spcPct val="110000"/>
              </a:lnSpc>
              <a:buNone/>
            </a:pPr>
            <a:r>
              <a:rPr lang="en-US" sz="2400" dirty="0"/>
              <a:t>	</a:t>
            </a:r>
            <a:r>
              <a:rPr lang="en-US" sz="2400" dirty="0" err="1"/>
              <a:t>endmodule</a:t>
            </a:r>
            <a:r>
              <a:rPr lang="en-US" sz="2400" dirty="0"/>
              <a:t> </a:t>
            </a:r>
            <a:endParaRPr lang="en-US" sz="2600" b="1" dirty="0">
              <a:latin typeface="Times New Roman" panose="02020603050405020304" pitchFamily="18" charset="0"/>
              <a:cs typeface="Times New Roman" panose="02020603050405020304" pitchFamily="18" charset="0"/>
            </a:endParaRPr>
          </a:p>
        </p:txBody>
      </p:sp>
      <p:pic>
        <p:nvPicPr>
          <p:cNvPr id="6"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15047" y="0"/>
            <a:ext cx="1870553" cy="91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110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365125"/>
            <a:ext cx="11557000" cy="1325563"/>
          </a:xfrm>
        </p:spPr>
        <p:txBody>
          <a:bodyPr/>
          <a:lstStyle/>
          <a:p>
            <a:pPr algn="ctr"/>
            <a:r>
              <a:rPr lang="en-IN" b="1" u="sng" dirty="0">
                <a:latin typeface="Times New Roman" panose="02020603050405020304" pitchFamily="18" charset="0"/>
                <a:cs typeface="Times New Roman" panose="02020603050405020304" pitchFamily="18" charset="0"/>
              </a:rPr>
              <a:t>VERILOG CODE USED </a:t>
            </a:r>
            <a:br>
              <a:rPr lang="en-IN" b="1"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(TEST BENCH NOT REQUIRED)</a:t>
            </a:r>
            <a:endParaRPr lang="en-US" dirty="0"/>
          </a:p>
        </p:txBody>
      </p:sp>
      <p:sp>
        <p:nvSpPr>
          <p:cNvPr id="3" name="Content Placeholder 2"/>
          <p:cNvSpPr>
            <a:spLocks noGrp="1"/>
          </p:cNvSpPr>
          <p:nvPr>
            <p:ph idx="1"/>
          </p:nvPr>
        </p:nvSpPr>
        <p:spPr/>
        <p:txBody>
          <a:bodyPr>
            <a:normAutofit/>
          </a:bodyPr>
          <a:lstStyle/>
          <a:p>
            <a:pPr>
              <a:buNone/>
            </a:pPr>
            <a:endParaRPr lang="en-US" b="1" i="1" u="sng" dirty="0">
              <a:latin typeface="Times New Roman" panose="02020603050405020304" pitchFamily="18" charset="0"/>
              <a:cs typeface="Times New Roman" panose="02020603050405020304" pitchFamily="18" charset="0"/>
            </a:endParaRPr>
          </a:p>
          <a:p>
            <a:pPr>
              <a:buFont typeface="Wingdings" pitchFamily="2" charset="2"/>
              <a:buChar char="Ø"/>
            </a:pPr>
            <a:r>
              <a:rPr lang="en-US" b="1" i="1" u="sng" dirty="0">
                <a:latin typeface="Times New Roman" panose="02020603050405020304" pitchFamily="18" charset="0"/>
                <a:cs typeface="Times New Roman" panose="02020603050405020304" pitchFamily="18" charset="0"/>
              </a:rPr>
              <a:t>Johnson</a:t>
            </a:r>
            <a:r>
              <a:rPr lang="en-US" b="1" i="1"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Counter</a:t>
            </a:r>
            <a:r>
              <a:rPr lang="en-US" b="1" i="1" dirty="0">
                <a:latin typeface="Times New Roman" panose="02020603050405020304" pitchFamily="18" charset="0"/>
                <a:cs typeface="Times New Roman" panose="02020603050405020304" pitchFamily="18" charset="0"/>
              </a:rPr>
              <a:t> – </a:t>
            </a:r>
          </a:p>
          <a:p>
            <a:pPr>
              <a:buNone/>
            </a:pPr>
            <a:r>
              <a:rPr lang="en-US" dirty="0"/>
              <a:t>		module </a:t>
            </a:r>
            <a:r>
              <a:rPr lang="en-US" dirty="0" err="1"/>
              <a:t>johnson_counter</a:t>
            </a:r>
            <a:r>
              <a:rPr lang="en-US" dirty="0"/>
              <a:t>(</a:t>
            </a:r>
            <a:r>
              <a:rPr lang="en-US" dirty="0" err="1"/>
              <a:t>clk</a:t>
            </a:r>
            <a:r>
              <a:rPr lang="en-US" dirty="0"/>
              <a:t>, </a:t>
            </a:r>
            <a:r>
              <a:rPr lang="en-US" dirty="0" err="1"/>
              <a:t>clr</a:t>
            </a:r>
            <a:r>
              <a:rPr lang="en-US" dirty="0"/>
              <a:t>, out); </a:t>
            </a:r>
          </a:p>
          <a:p>
            <a:pPr>
              <a:buNone/>
            </a:pPr>
            <a:r>
              <a:rPr lang="en-US" dirty="0"/>
              <a:t>		input </a:t>
            </a:r>
            <a:r>
              <a:rPr lang="en-US" dirty="0" err="1"/>
              <a:t>clk,clr</a:t>
            </a:r>
            <a:r>
              <a:rPr lang="en-US" dirty="0"/>
              <a:t>; </a:t>
            </a:r>
          </a:p>
          <a:p>
            <a:pPr>
              <a:buNone/>
            </a:pPr>
            <a:r>
              <a:rPr lang="en-US" dirty="0"/>
              <a:t>		output [3:0] out; </a:t>
            </a:r>
          </a:p>
          <a:p>
            <a:pPr>
              <a:buNone/>
            </a:pPr>
            <a:r>
              <a:rPr lang="en-US" dirty="0"/>
              <a:t>		</a:t>
            </a:r>
            <a:r>
              <a:rPr lang="en-US" dirty="0" err="1"/>
              <a:t>reg</a:t>
            </a:r>
            <a:r>
              <a:rPr lang="en-US" dirty="0"/>
              <a:t> [3:0] </a:t>
            </a:r>
            <a:r>
              <a:rPr lang="en-US" dirty="0" err="1"/>
              <a:t>df</a:t>
            </a:r>
            <a:r>
              <a:rPr lang="en-US" dirty="0"/>
              <a:t>; </a:t>
            </a:r>
          </a:p>
          <a:p>
            <a:pPr>
              <a:buNone/>
            </a:pPr>
            <a:r>
              <a:rPr lang="en-US" dirty="0"/>
              <a:t>		</a:t>
            </a:r>
          </a:p>
          <a:p>
            <a:pPr>
              <a:buNone/>
            </a:pPr>
            <a:r>
              <a:rPr lang="en-US" dirty="0"/>
              <a:t>		</a:t>
            </a:r>
          </a:p>
        </p:txBody>
      </p:sp>
      <p:pic>
        <p:nvPicPr>
          <p:cNvPr id="4"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67447" y="304800"/>
            <a:ext cx="1870553" cy="914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28000" cy="409575"/>
          </a:xfrm>
        </p:spPr>
        <p:txBody>
          <a:bodyPr>
            <a:noAutofit/>
          </a:bodyPr>
          <a:lstStyle/>
          <a:p>
            <a:r>
              <a:rPr lang="en-US" sz="2400" dirty="0">
                <a:latin typeface="+mn-lt"/>
              </a:rPr>
              <a:t>	always @(</a:t>
            </a:r>
            <a:r>
              <a:rPr lang="en-US" sz="2400" dirty="0" err="1">
                <a:latin typeface="+mn-lt"/>
              </a:rPr>
              <a:t>posedge</a:t>
            </a:r>
            <a:r>
              <a:rPr lang="en-US" sz="2400" dirty="0">
                <a:latin typeface="+mn-lt"/>
              </a:rPr>
              <a:t> </a:t>
            </a:r>
            <a:r>
              <a:rPr lang="en-US" sz="2400" dirty="0" err="1">
                <a:latin typeface="+mn-lt"/>
              </a:rPr>
              <a:t>clk</a:t>
            </a:r>
            <a:r>
              <a:rPr lang="en-US" sz="2400" dirty="0">
                <a:latin typeface="+mn-lt"/>
              </a:rPr>
              <a:t>)</a:t>
            </a:r>
          </a:p>
        </p:txBody>
      </p:sp>
      <p:sp>
        <p:nvSpPr>
          <p:cNvPr id="3" name="Content Placeholder 2"/>
          <p:cNvSpPr>
            <a:spLocks noGrp="1"/>
          </p:cNvSpPr>
          <p:nvPr>
            <p:ph idx="1"/>
          </p:nvPr>
        </p:nvSpPr>
        <p:spPr>
          <a:xfrm>
            <a:off x="800100" y="749300"/>
            <a:ext cx="10553700" cy="5427663"/>
          </a:xfrm>
        </p:spPr>
        <p:txBody>
          <a:bodyPr>
            <a:normAutofit fontScale="92500" lnSpcReduction="20000"/>
          </a:bodyPr>
          <a:lstStyle/>
          <a:p>
            <a:pPr>
              <a:buNone/>
            </a:pPr>
            <a:r>
              <a:rPr lang="en-US" dirty="0"/>
              <a:t>		begin</a:t>
            </a:r>
          </a:p>
          <a:p>
            <a:pPr>
              <a:buNone/>
            </a:pPr>
            <a:r>
              <a:rPr lang="en-US" dirty="0"/>
              <a:t>			 if(</a:t>
            </a:r>
            <a:r>
              <a:rPr lang="en-US" dirty="0" err="1"/>
              <a:t>clr</a:t>
            </a:r>
            <a:r>
              <a:rPr lang="en-US" dirty="0"/>
              <a:t>) </a:t>
            </a:r>
          </a:p>
          <a:p>
            <a:pPr>
              <a:buNone/>
            </a:pPr>
            <a:r>
              <a:rPr lang="en-US" dirty="0"/>
              <a:t>				</a:t>
            </a:r>
            <a:r>
              <a:rPr lang="en-US" dirty="0" err="1"/>
              <a:t>dff</a:t>
            </a:r>
            <a:r>
              <a:rPr lang="en-US" dirty="0"/>
              <a:t>=4'b0000; </a:t>
            </a:r>
          </a:p>
          <a:p>
            <a:pPr>
              <a:buNone/>
            </a:pPr>
            <a:r>
              <a:rPr lang="en-US" dirty="0"/>
              <a:t>			else </a:t>
            </a:r>
          </a:p>
          <a:p>
            <a:pPr>
              <a:buNone/>
            </a:pPr>
            <a:r>
              <a:rPr lang="en-US" dirty="0"/>
              <a:t>			begin </a:t>
            </a:r>
          </a:p>
          <a:p>
            <a:pPr>
              <a:buNone/>
            </a:pPr>
            <a:r>
              <a:rPr lang="en-US" dirty="0"/>
              <a:t>				</a:t>
            </a:r>
            <a:r>
              <a:rPr lang="en-US" dirty="0" err="1"/>
              <a:t>dff</a:t>
            </a:r>
            <a:r>
              <a:rPr lang="en-US" dirty="0"/>
              <a:t>[3]&lt;=</a:t>
            </a:r>
            <a:r>
              <a:rPr lang="en-US" dirty="0" err="1"/>
              <a:t>dff</a:t>
            </a:r>
            <a:r>
              <a:rPr lang="en-US" dirty="0"/>
              <a:t>[2]; </a:t>
            </a:r>
          </a:p>
          <a:p>
            <a:pPr>
              <a:buNone/>
            </a:pPr>
            <a:r>
              <a:rPr lang="en-US" dirty="0"/>
              <a:t>				</a:t>
            </a:r>
            <a:r>
              <a:rPr lang="en-US" dirty="0" err="1"/>
              <a:t>dff</a:t>
            </a:r>
            <a:r>
              <a:rPr lang="en-US" dirty="0"/>
              <a:t>[2]&lt;=</a:t>
            </a:r>
            <a:r>
              <a:rPr lang="en-US" dirty="0" err="1"/>
              <a:t>dff</a:t>
            </a:r>
            <a:r>
              <a:rPr lang="en-US" dirty="0"/>
              <a:t>[1]; </a:t>
            </a:r>
          </a:p>
          <a:p>
            <a:pPr>
              <a:buNone/>
            </a:pPr>
            <a:r>
              <a:rPr lang="en-US" dirty="0"/>
              <a:t>				</a:t>
            </a:r>
            <a:r>
              <a:rPr lang="en-US" dirty="0" err="1"/>
              <a:t>dff</a:t>
            </a:r>
            <a:r>
              <a:rPr lang="en-US" dirty="0"/>
              <a:t>[1]&lt;=</a:t>
            </a:r>
            <a:r>
              <a:rPr lang="en-US" dirty="0" err="1"/>
              <a:t>dff</a:t>
            </a:r>
            <a:r>
              <a:rPr lang="en-US" dirty="0"/>
              <a:t>[0]; </a:t>
            </a:r>
          </a:p>
          <a:p>
            <a:pPr>
              <a:buNone/>
            </a:pPr>
            <a:r>
              <a:rPr lang="en-US" dirty="0"/>
              <a:t>				</a:t>
            </a:r>
            <a:r>
              <a:rPr lang="en-US" dirty="0" err="1"/>
              <a:t>dff</a:t>
            </a:r>
            <a:r>
              <a:rPr lang="en-US" dirty="0"/>
              <a:t>[0]&lt;=(~</a:t>
            </a:r>
            <a:r>
              <a:rPr lang="en-US" dirty="0" err="1"/>
              <a:t>dff</a:t>
            </a:r>
            <a:r>
              <a:rPr lang="en-US" dirty="0"/>
              <a:t>[3]); </a:t>
            </a:r>
          </a:p>
          <a:p>
            <a:pPr>
              <a:buNone/>
            </a:pPr>
            <a:r>
              <a:rPr lang="en-US" dirty="0"/>
              <a:t>			end </a:t>
            </a:r>
          </a:p>
          <a:p>
            <a:pPr>
              <a:buNone/>
            </a:pPr>
            <a:r>
              <a:rPr lang="en-US" dirty="0"/>
              <a:t>		end </a:t>
            </a:r>
          </a:p>
          <a:p>
            <a:pPr>
              <a:buNone/>
            </a:pPr>
            <a:r>
              <a:rPr lang="en-US" dirty="0"/>
              <a:t>		assign out = </a:t>
            </a:r>
            <a:r>
              <a:rPr lang="en-US" dirty="0" err="1"/>
              <a:t>dff</a:t>
            </a:r>
            <a:r>
              <a:rPr lang="en-US" dirty="0"/>
              <a:t>;</a:t>
            </a:r>
          </a:p>
          <a:p>
            <a:pPr>
              <a:buNone/>
            </a:pPr>
            <a:r>
              <a:rPr lang="en-US" dirty="0"/>
              <a:t>		</a:t>
            </a:r>
            <a:r>
              <a:rPr lang="en-US" dirty="0" err="1"/>
              <a:t>endmodule</a:t>
            </a:r>
            <a:endParaRPr lang="en-US" dirty="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18800" cy="866775"/>
          </a:xfrm>
        </p:spPr>
        <p:txBody>
          <a:bodyPr/>
          <a:lstStyle/>
          <a:p>
            <a:r>
              <a:rPr lang="en-IN" b="1" u="sng" dirty="0">
                <a:latin typeface="Times New Roman" panose="02020603050405020304" pitchFamily="18" charset="0"/>
                <a:cs typeface="Times New Roman" panose="02020603050405020304" pitchFamily="18" charset="0"/>
              </a:rPr>
              <a:t>SCREENSHOTS</a:t>
            </a:r>
            <a:endParaRPr lang="en-US" dirty="0"/>
          </a:p>
        </p:txBody>
      </p:sp>
      <p:sp>
        <p:nvSpPr>
          <p:cNvPr id="3" name="Content Placeholder 2"/>
          <p:cNvSpPr>
            <a:spLocks noGrp="1"/>
          </p:cNvSpPr>
          <p:nvPr>
            <p:ph idx="1"/>
          </p:nvPr>
        </p:nvSpPr>
        <p:spPr>
          <a:xfrm>
            <a:off x="838200" y="1193800"/>
            <a:ext cx="10515600" cy="5435600"/>
          </a:xfrm>
        </p:spPr>
        <p:txBody>
          <a:bodyPr/>
          <a:lstStyle/>
          <a:p>
            <a:pPr>
              <a:buFont typeface="Wingdings" pitchFamily="2" charset="2"/>
              <a:buChar char="Ø"/>
            </a:pPr>
            <a:r>
              <a:rPr lang="en-US" b="1" i="1" u="sng" dirty="0">
                <a:latin typeface="Times New Roman" panose="02020603050405020304" pitchFamily="18" charset="0"/>
                <a:cs typeface="Times New Roman" panose="02020603050405020304" pitchFamily="18" charset="0"/>
              </a:rPr>
              <a:t>Ring</a:t>
            </a:r>
            <a:r>
              <a:rPr lang="en-US" b="1" i="1"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Counter</a:t>
            </a:r>
            <a:r>
              <a:rPr lang="en-US" b="1" i="1" dirty="0">
                <a:latin typeface="Times New Roman" panose="02020603050405020304" pitchFamily="18" charset="0"/>
                <a:cs typeface="Times New Roman" panose="02020603050405020304" pitchFamily="18" charset="0"/>
              </a:rPr>
              <a:t> – </a:t>
            </a:r>
          </a:p>
          <a:p>
            <a:pPr>
              <a:buNone/>
            </a:pPr>
            <a:r>
              <a:rPr lang="en-US" dirty="0"/>
              <a:t> 		Command Prompt : </a:t>
            </a:r>
          </a:p>
          <a:p>
            <a:pPr>
              <a:buNone/>
            </a:pPr>
            <a:endParaRPr lang="en-US" dirty="0"/>
          </a:p>
        </p:txBody>
      </p:sp>
      <p:pic>
        <p:nvPicPr>
          <p:cNvPr id="4" name="Picture 1" descr="Description: https://www.pes.edu/wp-content/uploads/2019/09/pes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94825" y="203200"/>
            <a:ext cx="25431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HP\OneDrive\Pictures\Screenshots\2020-11-20 (2).png"/>
          <p:cNvPicPr/>
          <p:nvPr/>
        </p:nvPicPr>
        <p:blipFill>
          <a:blip r:embed="rId3" cstate="print"/>
          <a:srcRect/>
          <a:stretch>
            <a:fillRect/>
          </a:stretch>
        </p:blipFill>
        <p:spPr bwMode="auto">
          <a:xfrm>
            <a:off x="3124868" y="2109450"/>
            <a:ext cx="6133432" cy="443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4A424979550C47978031B0F6418108" ma:contentTypeVersion="8" ma:contentTypeDescription="Create a new document." ma:contentTypeScope="" ma:versionID="ac0b6f4bf4a8438b16d5a5c5ec2cc1d7">
  <xsd:schema xmlns:xsd="http://www.w3.org/2001/XMLSchema" xmlns:xs="http://www.w3.org/2001/XMLSchema" xmlns:p="http://schemas.microsoft.com/office/2006/metadata/properties" xmlns:ns2="509029f2-2774-4cfe-9316-ace0f126359a" targetNamespace="http://schemas.microsoft.com/office/2006/metadata/properties" ma:root="true" ma:fieldsID="9b637e9eb5ae6322e903b40aec7ad54a" ns2:_="">
    <xsd:import namespace="509029f2-2774-4cfe-9316-ace0f12635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029f2-2774-4cfe-9316-ace0f12635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AAD58F-2D74-4F81-9790-8062E9459217}">
  <ds:schemaRefs>
    <ds:schemaRef ds:uri="http://schemas.microsoft.com/office/2006/metadata/contentType"/>
    <ds:schemaRef ds:uri="http://schemas.microsoft.com/office/2006/metadata/properties/metaAttributes"/>
    <ds:schemaRef ds:uri="http://www.w3.org/2000/xmlns/"/>
    <ds:schemaRef ds:uri="http://www.w3.org/2001/XMLSchema"/>
    <ds:schemaRef ds:uri="509029f2-2774-4cfe-9316-ace0f126359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B7D133-FEB0-4FD0-A270-11159756E535}">
  <ds:schemaRefs>
    <ds:schemaRef ds:uri="http://schemas.microsoft.com/sharepoint/v3/contenttype/forms"/>
  </ds:schemaRefs>
</ds:datastoreItem>
</file>

<file path=customXml/itemProps3.xml><?xml version="1.0" encoding="utf-8"?>
<ds:datastoreItem xmlns:ds="http://schemas.openxmlformats.org/officeDocument/2006/customXml" ds:itemID="{C610DC86-BA97-4A37-95A4-F4002B65BE99}">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81</TotalTime>
  <Words>195</Words>
  <Application>Microsoft Office PowerPoint</Application>
  <PresentationFormat>Custom</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IMPLEMENTATION OF RING COUNTER AND JOHNSON COUNTER WITH CONTROL LOGIC</vt:lpstr>
      <vt:lpstr>RING COUNTER</vt:lpstr>
      <vt:lpstr>CIRCUIT DIAGRAM</vt:lpstr>
      <vt:lpstr>JOHNSON COUNTER</vt:lpstr>
      <vt:lpstr>CIRCUIT DIAGRAM</vt:lpstr>
      <vt:lpstr>VERILOG CODE USED  (TEST BENCH NOT REQUIRED)</vt:lpstr>
      <vt:lpstr>VERILOG CODE USED  (TEST BENCH NOT REQUIRED)</vt:lpstr>
      <vt:lpstr> always @(posedge clk)</vt:lpstr>
      <vt:lpstr>SCREENSHOTS</vt:lpstr>
      <vt:lpstr> Waveform:</vt:lpstr>
      <vt:lpstr>SCREENSHOTS</vt:lpstr>
      <vt:lpstr>  Waveform: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Surveillance and Alert System for Laptop Anti-Theft Purpose</dc:title>
  <dc:creator>AKSHATA JAYASHANKAR</dc:creator>
  <cp:lastModifiedBy>HP</cp:lastModifiedBy>
  <cp:revision>13</cp:revision>
  <dcterms:created xsi:type="dcterms:W3CDTF">2020-11-03T13:49:40Z</dcterms:created>
  <dcterms:modified xsi:type="dcterms:W3CDTF">2020-12-05T21:26:11Z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0x0101004D4A424979550C47978031B0F6418108</vt:lpwstr>
  </property>
</Properties>
</file>