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18655-B734-45F0-AFB5-E57CF3A6F487}"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8568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18655-B734-45F0-AFB5-E57CF3A6F487}" type="slidenum">
              <a:rPr lang="en-IN" smtClean="0"/>
              <a:pPr/>
              <a:t>‹#›</a:t>
            </a:fld>
            <a:endParaRPr lang="en-IN"/>
          </a:p>
        </p:txBody>
      </p:sp>
    </p:spTree>
    <p:extLst>
      <p:ext uri="{BB962C8B-B14F-4D97-AF65-F5344CB8AC3E}">
        <p14:creationId xmlns:p14="http://schemas.microsoft.com/office/powerpoint/2010/main" xmlns="" val="398277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18655-B734-45F0-AFB5-E57CF3A6F487}" type="slidenum">
              <a:rPr lang="en-IN" smtClean="0"/>
              <a:pPr/>
              <a:t>‹#›</a:t>
            </a:fld>
            <a:endParaRPr lang="en-IN"/>
          </a:p>
        </p:txBody>
      </p:sp>
    </p:spTree>
    <p:extLst>
      <p:ext uri="{BB962C8B-B14F-4D97-AF65-F5344CB8AC3E}">
        <p14:creationId xmlns:p14="http://schemas.microsoft.com/office/powerpoint/2010/main" xmlns="" val="186403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18655-B734-45F0-AFB5-E57CF3A6F487}" type="slidenum">
              <a:rPr lang="en-IN" smtClean="0"/>
              <a:pPr/>
              <a:t>‹#›</a:t>
            </a:fld>
            <a:endParaRPr lang="en-IN"/>
          </a:p>
        </p:txBody>
      </p:sp>
    </p:spTree>
    <p:extLst>
      <p:ext uri="{BB962C8B-B14F-4D97-AF65-F5344CB8AC3E}">
        <p14:creationId xmlns:p14="http://schemas.microsoft.com/office/powerpoint/2010/main" xmlns="" val="232013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18655-B734-45F0-AFB5-E57CF3A6F487}"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4191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18655-B734-45F0-AFB5-E57CF3A6F487}" type="slidenum">
              <a:rPr lang="en-IN" smtClean="0"/>
              <a:pPr/>
              <a:t>‹#›</a:t>
            </a:fld>
            <a:endParaRPr lang="en-IN"/>
          </a:p>
        </p:txBody>
      </p:sp>
    </p:spTree>
    <p:extLst>
      <p:ext uri="{BB962C8B-B14F-4D97-AF65-F5344CB8AC3E}">
        <p14:creationId xmlns:p14="http://schemas.microsoft.com/office/powerpoint/2010/main" xmlns="" val="375463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718655-B734-45F0-AFB5-E57CF3A6F487}" type="slidenum">
              <a:rPr lang="en-IN" smtClean="0"/>
              <a:pPr/>
              <a:t>‹#›</a:t>
            </a:fld>
            <a:endParaRPr lang="en-IN"/>
          </a:p>
        </p:txBody>
      </p:sp>
    </p:spTree>
    <p:extLst>
      <p:ext uri="{BB962C8B-B14F-4D97-AF65-F5344CB8AC3E}">
        <p14:creationId xmlns:p14="http://schemas.microsoft.com/office/powerpoint/2010/main" xmlns="" val="199597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18655-B734-45F0-AFB5-E57CF3A6F487}" type="slidenum">
              <a:rPr lang="en-IN" smtClean="0"/>
              <a:pPr/>
              <a:t>‹#›</a:t>
            </a:fld>
            <a:endParaRPr lang="en-IN"/>
          </a:p>
        </p:txBody>
      </p:sp>
    </p:spTree>
    <p:extLst>
      <p:ext uri="{BB962C8B-B14F-4D97-AF65-F5344CB8AC3E}">
        <p14:creationId xmlns:p14="http://schemas.microsoft.com/office/powerpoint/2010/main" xmlns="" val="299997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D718655-B734-45F0-AFB5-E57CF3A6F487}" type="slidenum">
              <a:rPr lang="en-IN" smtClean="0"/>
              <a:pPr/>
              <a:t>‹#›</a:t>
            </a:fld>
            <a:endParaRPr lang="en-IN"/>
          </a:p>
        </p:txBody>
      </p:sp>
    </p:spTree>
    <p:extLst>
      <p:ext uri="{BB962C8B-B14F-4D97-AF65-F5344CB8AC3E}">
        <p14:creationId xmlns:p14="http://schemas.microsoft.com/office/powerpoint/2010/main" xmlns="" val="158938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AC5208-3B36-4D1C-99B1-E16DD34E166A}" type="datetimeFigureOut">
              <a:rPr lang="en-IN" smtClean="0"/>
              <a:pPr/>
              <a:t>16-11-2020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718655-B734-45F0-AFB5-E57CF3A6F487}" type="slidenum">
              <a:rPr lang="en-IN" smtClean="0"/>
              <a:pPr/>
              <a:t>‹#›</a:t>
            </a:fld>
            <a:endParaRPr lang="en-IN"/>
          </a:p>
        </p:txBody>
      </p:sp>
    </p:spTree>
    <p:extLst>
      <p:ext uri="{BB962C8B-B14F-4D97-AF65-F5344CB8AC3E}">
        <p14:creationId xmlns:p14="http://schemas.microsoft.com/office/powerpoint/2010/main" xmlns="" val="225071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C5208-3B36-4D1C-99B1-E16DD34E166A}" type="datetimeFigureOut">
              <a:rPr lang="en-IN" smtClean="0"/>
              <a:pPr/>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18655-B734-45F0-AFB5-E57CF3A6F487}" type="slidenum">
              <a:rPr lang="en-IN" smtClean="0"/>
              <a:pPr/>
              <a:t>‹#›</a:t>
            </a:fld>
            <a:endParaRPr lang="en-IN"/>
          </a:p>
        </p:txBody>
      </p:sp>
    </p:spTree>
    <p:extLst>
      <p:ext uri="{BB962C8B-B14F-4D97-AF65-F5344CB8AC3E}">
        <p14:creationId xmlns:p14="http://schemas.microsoft.com/office/powerpoint/2010/main" xmlns="" val="364553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AC5208-3B36-4D1C-99B1-E16DD34E166A}" type="datetimeFigureOut">
              <a:rPr lang="en-IN" smtClean="0"/>
              <a:pPr/>
              <a:t>16-11-2020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718655-B734-45F0-AFB5-E57CF3A6F487}"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6225608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10BA4-BBE3-4CF7-87F1-3CBEC297A380}"/>
              </a:ext>
            </a:extLst>
          </p:cNvPr>
          <p:cNvSpPr>
            <a:spLocks noGrp="1"/>
          </p:cNvSpPr>
          <p:nvPr>
            <p:ph type="title"/>
          </p:nvPr>
        </p:nvSpPr>
        <p:spPr>
          <a:xfrm>
            <a:off x="6335105" y="394977"/>
            <a:ext cx="10058400" cy="1450757"/>
          </a:xfrm>
        </p:spPr>
        <p:txBody>
          <a:bodyPr>
            <a:normAutofit/>
          </a:bodyPr>
          <a:lstStyle/>
          <a:p>
            <a:r>
              <a:rPr lang="en-US" sz="2800" b="1" dirty="0">
                <a:solidFill>
                  <a:srgbClr val="00B050"/>
                </a:solidFill>
                <a:latin typeface="Algerian" panose="04020705040A02060702" pitchFamily="82" charset="0"/>
              </a:rPr>
              <a:t>CAMERA DATASET</a:t>
            </a:r>
            <a:endParaRPr lang="en-IN" sz="2800" b="1" dirty="0">
              <a:solidFill>
                <a:srgbClr val="00B050"/>
              </a:solidFill>
              <a:latin typeface="Algerian" panose="04020705040A02060702" pitchFamily="82" charset="0"/>
            </a:endParaRPr>
          </a:p>
        </p:txBody>
      </p:sp>
      <p:sp>
        <p:nvSpPr>
          <p:cNvPr id="3" name="Subtitle 2">
            <a:extLst>
              <a:ext uri="{FF2B5EF4-FFF2-40B4-BE49-F238E27FC236}">
                <a16:creationId xmlns:a16="http://schemas.microsoft.com/office/drawing/2014/main" xmlns="" id="{6008A9A6-F78B-436B-B0EC-33826C3CE159}"/>
              </a:ext>
            </a:extLst>
          </p:cNvPr>
          <p:cNvSpPr>
            <a:spLocks noGrp="1"/>
          </p:cNvSpPr>
          <p:nvPr>
            <p:ph idx="1"/>
          </p:nvPr>
        </p:nvSpPr>
        <p:spPr/>
        <p:txBody>
          <a:bodyPr>
            <a:normAutofit/>
          </a:bodyPr>
          <a:lstStyle/>
          <a:p>
            <a:endParaRPr lang="en-US" sz="2400" b="1" dirty="0">
              <a:latin typeface="Arial Rounded MT Bold" panose="020F0704030504030204" pitchFamily="34" charset="0"/>
            </a:endParaRPr>
          </a:p>
          <a:p>
            <a:r>
              <a:rPr lang="en-US" sz="2400" b="1" dirty="0">
                <a:latin typeface="Arial Rounded MT Bold" panose="020F0704030504030204" pitchFamily="34" charset="0"/>
              </a:rPr>
              <a:t>TEAM MEMBERS:</a:t>
            </a:r>
          </a:p>
          <a:p>
            <a:r>
              <a:rPr lang="en-US" sz="2400" b="1" dirty="0">
                <a:latin typeface="Arial Rounded MT Bold" panose="020F0704030504030204" pitchFamily="34" charset="0"/>
              </a:rPr>
              <a:t>NAME:					SRN:		</a:t>
            </a:r>
          </a:p>
          <a:p>
            <a:r>
              <a:rPr lang="en-US" sz="2400" dirty="0">
                <a:latin typeface="Arial Rounded MT Bold" panose="020F0704030504030204" pitchFamily="34" charset="0"/>
              </a:rPr>
              <a:t>1. PHANI KUMAR VEDURUMUDI		PES2UG19CS281</a:t>
            </a:r>
          </a:p>
          <a:p>
            <a:r>
              <a:rPr lang="en-US" sz="2400" dirty="0">
                <a:latin typeface="Arial Rounded MT Bold" panose="020F0704030504030204" pitchFamily="34" charset="0"/>
              </a:rPr>
              <a:t>2. PAWAN PRASAD P				PES2UG19CS280</a:t>
            </a:r>
          </a:p>
          <a:p>
            <a:r>
              <a:rPr lang="en-US" sz="2400" dirty="0">
                <a:latin typeface="Arial Rounded MT Bold" panose="020F0704030504030204" pitchFamily="34" charset="0"/>
              </a:rPr>
              <a:t>3. RAHUL S BHAT					PES2UG19CS315</a:t>
            </a:r>
          </a:p>
          <a:p>
            <a:r>
              <a:rPr lang="en-US" sz="2400" dirty="0">
                <a:latin typeface="Arial Rounded MT Bold" panose="020F0704030504030204" pitchFamily="34" charset="0"/>
              </a:rPr>
              <a:t>4. PRATHEEK 					PES2UG19CS291</a:t>
            </a:r>
          </a:p>
          <a:p>
            <a:endParaRPr lang="en-IN" dirty="0"/>
          </a:p>
        </p:txBody>
      </p:sp>
      <p:pic>
        <p:nvPicPr>
          <p:cNvPr id="5" name="Picture 4">
            <a:extLst>
              <a:ext uri="{FF2B5EF4-FFF2-40B4-BE49-F238E27FC236}">
                <a16:creationId xmlns:a16="http://schemas.microsoft.com/office/drawing/2014/main" xmlns="" id="{B01CDCC3-3E7A-4B97-8097-27F72E67769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2593" y="110079"/>
            <a:ext cx="3281272" cy="1427096"/>
          </a:xfrm>
          <a:prstGeom prst="rect">
            <a:avLst/>
          </a:prstGeom>
        </p:spPr>
      </p:pic>
      <p:sp>
        <p:nvSpPr>
          <p:cNvPr id="6" name="Subtitle 2">
            <a:extLst>
              <a:ext uri="{FF2B5EF4-FFF2-40B4-BE49-F238E27FC236}">
                <a16:creationId xmlns:a16="http://schemas.microsoft.com/office/drawing/2014/main" xmlns="" id="{FB8815F0-8B26-4539-9E20-0114D211C6DF}"/>
              </a:ext>
            </a:extLst>
          </p:cNvPr>
          <p:cNvSpPr txBox="1">
            <a:spLocks/>
          </p:cNvSpPr>
          <p:nvPr/>
        </p:nvSpPr>
        <p:spPr>
          <a:xfrm>
            <a:off x="4996171" y="40486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a:solidFill>
                  <a:schemeClr val="tx1"/>
                </a:solidFill>
                <a:latin typeface="Bahnschrift" panose="020B0502040204020203" pitchFamily="34" charset="0"/>
              </a:rPr>
              <a:t>STATISTICS FOR DATA SCIENCE</a:t>
            </a:r>
            <a:br>
              <a:rPr lang="en-US" sz="2800" b="1" dirty="0">
                <a:solidFill>
                  <a:schemeClr val="tx1"/>
                </a:solidFill>
                <a:latin typeface="Bahnschrift" panose="020B0502040204020203" pitchFamily="34" charset="0"/>
              </a:rPr>
            </a:br>
            <a:r>
              <a:rPr lang="en-IN" sz="2800" b="1" dirty="0">
                <a:solidFill>
                  <a:schemeClr val="tx1"/>
                </a:solidFill>
                <a:latin typeface="Bahnschrift" panose="020B0502040204020203" pitchFamily="34" charset="0"/>
              </a:rPr>
              <a:t>UE19CS203</a:t>
            </a:r>
            <a:endParaRPr lang="en-US" sz="2800" b="1" dirty="0">
              <a:solidFill>
                <a:schemeClr val="tx1"/>
              </a:solidFill>
              <a:latin typeface="Bahnschrift" panose="020B0502040204020203" pitchFamily="34" charset="0"/>
            </a:endParaRPr>
          </a:p>
        </p:txBody>
      </p:sp>
    </p:spTree>
    <p:extLst>
      <p:ext uri="{BB962C8B-B14F-4D97-AF65-F5344CB8AC3E}">
        <p14:creationId xmlns:p14="http://schemas.microsoft.com/office/powerpoint/2010/main" xmlns="" val="145140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C7E80-015B-4166-A3E2-A00D66CADD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A6C2C7D-F7A3-4590-8668-14F21EEAB42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079D2EC6-BF6E-4D3F-988B-1239091B9842}"/>
              </a:ext>
            </a:extLst>
          </p:cNvPr>
          <p:cNvPicPr>
            <a:picLocks noChangeAspect="1"/>
          </p:cNvPicPr>
          <p:nvPr/>
        </p:nvPicPr>
        <p:blipFill>
          <a:blip r:embed="rId2" cstate="print"/>
          <a:stretch>
            <a:fillRect/>
          </a:stretch>
        </p:blipFill>
        <p:spPr>
          <a:xfrm>
            <a:off x="0" y="0"/>
            <a:ext cx="12192000" cy="6674187"/>
          </a:xfrm>
          <a:prstGeom prst="rect">
            <a:avLst/>
          </a:prstGeom>
        </p:spPr>
      </p:pic>
    </p:spTree>
    <p:extLst>
      <p:ext uri="{BB962C8B-B14F-4D97-AF65-F5344CB8AC3E}">
        <p14:creationId xmlns:p14="http://schemas.microsoft.com/office/powerpoint/2010/main" xmlns="" val="60235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C2379-04F3-4D28-AA50-05B5D362FE58}"/>
              </a:ext>
            </a:extLst>
          </p:cNvPr>
          <p:cNvSpPr>
            <a:spLocks noGrp="1"/>
          </p:cNvSpPr>
          <p:nvPr>
            <p:ph type="title"/>
          </p:nvPr>
        </p:nvSpPr>
        <p:spPr>
          <a:xfrm>
            <a:off x="1097280" y="-618924"/>
            <a:ext cx="10058400" cy="1450757"/>
          </a:xfrm>
        </p:spPr>
        <p:txBody>
          <a:bodyPr>
            <a:normAutofit/>
          </a:bodyPr>
          <a:lstStyle/>
          <a:p>
            <a:r>
              <a:rPr lang="en-US" sz="3200" b="1" dirty="0"/>
              <a:t>NUMBER OF MODELS PRODUCED THROUGHOUT THE YEAR</a:t>
            </a:r>
            <a:endParaRPr lang="en-IN" sz="3200" b="1" dirty="0"/>
          </a:p>
        </p:txBody>
      </p:sp>
      <p:sp>
        <p:nvSpPr>
          <p:cNvPr id="3" name="Content Placeholder 2">
            <a:extLst>
              <a:ext uri="{FF2B5EF4-FFF2-40B4-BE49-F238E27FC236}">
                <a16:creationId xmlns:a16="http://schemas.microsoft.com/office/drawing/2014/main" xmlns="" id="{9EFCEE11-5864-4553-BCCC-0ACC9A17D9F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80845FC8-536D-47EC-BF66-CCDE57148F13}"/>
              </a:ext>
            </a:extLst>
          </p:cNvPr>
          <p:cNvPicPr>
            <a:picLocks noChangeAspect="1"/>
          </p:cNvPicPr>
          <p:nvPr/>
        </p:nvPicPr>
        <p:blipFill>
          <a:blip r:embed="rId2" cstate="print"/>
          <a:stretch>
            <a:fillRect/>
          </a:stretch>
        </p:blipFill>
        <p:spPr>
          <a:xfrm>
            <a:off x="0" y="806751"/>
            <a:ext cx="12192000" cy="5764646"/>
          </a:xfrm>
          <a:prstGeom prst="rect">
            <a:avLst/>
          </a:prstGeom>
        </p:spPr>
      </p:pic>
    </p:spTree>
    <p:extLst>
      <p:ext uri="{BB962C8B-B14F-4D97-AF65-F5344CB8AC3E}">
        <p14:creationId xmlns:p14="http://schemas.microsoft.com/office/powerpoint/2010/main" xmlns="" val="118402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65365-4ABD-460C-8F71-4357BCEC0B29}"/>
              </a:ext>
            </a:extLst>
          </p:cNvPr>
          <p:cNvSpPr>
            <a:spLocks noGrp="1"/>
          </p:cNvSpPr>
          <p:nvPr>
            <p:ph type="title"/>
          </p:nvPr>
        </p:nvSpPr>
        <p:spPr>
          <a:xfrm>
            <a:off x="1097280" y="-565655"/>
            <a:ext cx="10058400" cy="1450757"/>
          </a:xfrm>
        </p:spPr>
        <p:txBody>
          <a:bodyPr/>
          <a:lstStyle/>
          <a:p>
            <a:r>
              <a:rPr lang="en-US" dirty="0"/>
              <a:t>OUTLIERS</a:t>
            </a:r>
            <a:endParaRPr lang="en-IN" dirty="0"/>
          </a:p>
        </p:txBody>
      </p:sp>
      <p:sp>
        <p:nvSpPr>
          <p:cNvPr id="3" name="Content Placeholder 2">
            <a:extLst>
              <a:ext uri="{FF2B5EF4-FFF2-40B4-BE49-F238E27FC236}">
                <a16:creationId xmlns:a16="http://schemas.microsoft.com/office/drawing/2014/main" xmlns="" id="{9F14EA3A-724F-496E-AC18-F6AEEE43643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1913A89E-3E90-4EF3-B083-2E1207D4FF7A}"/>
              </a:ext>
            </a:extLst>
          </p:cNvPr>
          <p:cNvPicPr>
            <a:picLocks noChangeAspect="1"/>
          </p:cNvPicPr>
          <p:nvPr/>
        </p:nvPicPr>
        <p:blipFill>
          <a:blip r:embed="rId2" cstate="print"/>
          <a:stretch>
            <a:fillRect/>
          </a:stretch>
        </p:blipFill>
        <p:spPr>
          <a:xfrm>
            <a:off x="0" y="988906"/>
            <a:ext cx="12192000" cy="4903596"/>
          </a:xfrm>
          <a:prstGeom prst="rect">
            <a:avLst/>
          </a:prstGeom>
        </p:spPr>
      </p:pic>
    </p:spTree>
    <p:extLst>
      <p:ext uri="{BB962C8B-B14F-4D97-AF65-F5344CB8AC3E}">
        <p14:creationId xmlns:p14="http://schemas.microsoft.com/office/powerpoint/2010/main" xmlns="" val="368500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A1C55-19B4-4259-8DB3-03762B162246}"/>
              </a:ext>
            </a:extLst>
          </p:cNvPr>
          <p:cNvSpPr>
            <a:spLocks noGrp="1"/>
          </p:cNvSpPr>
          <p:nvPr>
            <p:ph type="title"/>
          </p:nvPr>
        </p:nvSpPr>
        <p:spPr>
          <a:xfrm>
            <a:off x="1097280" y="-192797"/>
            <a:ext cx="10058400" cy="1450757"/>
          </a:xfrm>
        </p:spPr>
        <p:txBody>
          <a:bodyPr>
            <a:normAutofit/>
          </a:bodyPr>
          <a:lstStyle/>
          <a:p>
            <a:r>
              <a:rPr lang="en-US" sz="3200" b="1" dirty="0"/>
              <a:t>GROWTH IN PRODUCTION EACH YEAR</a:t>
            </a:r>
            <a:endParaRPr lang="en-IN" sz="3200" b="1" dirty="0"/>
          </a:p>
        </p:txBody>
      </p:sp>
      <p:pic>
        <p:nvPicPr>
          <p:cNvPr id="5" name="Picture 4">
            <a:extLst>
              <a:ext uri="{FF2B5EF4-FFF2-40B4-BE49-F238E27FC236}">
                <a16:creationId xmlns:a16="http://schemas.microsoft.com/office/drawing/2014/main" xmlns="" id="{11460C18-BC3E-4695-8369-39270F35C49D}"/>
              </a:ext>
            </a:extLst>
          </p:cNvPr>
          <p:cNvPicPr>
            <a:picLocks noChangeAspect="1"/>
          </p:cNvPicPr>
          <p:nvPr/>
        </p:nvPicPr>
        <p:blipFill>
          <a:blip r:embed="rId2" cstate="print"/>
          <a:stretch>
            <a:fillRect/>
          </a:stretch>
        </p:blipFill>
        <p:spPr>
          <a:xfrm>
            <a:off x="1097280" y="2200840"/>
            <a:ext cx="4791075" cy="3114675"/>
          </a:xfrm>
          <a:prstGeom prst="rect">
            <a:avLst/>
          </a:prstGeom>
        </p:spPr>
      </p:pic>
      <p:pic>
        <p:nvPicPr>
          <p:cNvPr id="7" name="Picture 6">
            <a:extLst>
              <a:ext uri="{FF2B5EF4-FFF2-40B4-BE49-F238E27FC236}">
                <a16:creationId xmlns:a16="http://schemas.microsoft.com/office/drawing/2014/main" xmlns="" id="{0E41DE91-7461-43EB-ADF9-BB3D042BE386}"/>
              </a:ext>
            </a:extLst>
          </p:cNvPr>
          <p:cNvPicPr>
            <a:picLocks noChangeAspect="1"/>
          </p:cNvPicPr>
          <p:nvPr/>
        </p:nvPicPr>
        <p:blipFill>
          <a:blip r:embed="rId3" cstate="print"/>
          <a:stretch>
            <a:fillRect/>
          </a:stretch>
        </p:blipFill>
        <p:spPr>
          <a:xfrm>
            <a:off x="6710454" y="1799623"/>
            <a:ext cx="5038725" cy="3667125"/>
          </a:xfrm>
          <a:prstGeom prst="rect">
            <a:avLst/>
          </a:prstGeom>
        </p:spPr>
      </p:pic>
    </p:spTree>
    <p:extLst>
      <p:ext uri="{BB962C8B-B14F-4D97-AF65-F5344CB8AC3E}">
        <p14:creationId xmlns:p14="http://schemas.microsoft.com/office/powerpoint/2010/main" xmlns="" val="231741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6BB4F-1707-4CE9-891A-F29487A77117}"/>
              </a:ext>
            </a:extLst>
          </p:cNvPr>
          <p:cNvSpPr>
            <a:spLocks noGrp="1"/>
          </p:cNvSpPr>
          <p:nvPr>
            <p:ph type="title"/>
          </p:nvPr>
        </p:nvSpPr>
        <p:spPr/>
        <p:txBody>
          <a:bodyPr/>
          <a:lstStyle/>
          <a:p>
            <a:pPr algn="ctr"/>
            <a:r>
              <a:rPr lang="en-US" dirty="0"/>
              <a:t>ADDING NEW FEATURE TO THE DATAFRAME</a:t>
            </a:r>
            <a:endParaRPr lang="en-IN" dirty="0"/>
          </a:p>
        </p:txBody>
      </p:sp>
      <p:pic>
        <p:nvPicPr>
          <p:cNvPr id="5" name="Content Placeholder 4">
            <a:extLst>
              <a:ext uri="{FF2B5EF4-FFF2-40B4-BE49-F238E27FC236}">
                <a16:creationId xmlns:a16="http://schemas.microsoft.com/office/drawing/2014/main" xmlns="" id="{B54C215C-2F67-4800-BE3A-EE88B1082DEB}"/>
              </a:ext>
            </a:extLst>
          </p:cNvPr>
          <p:cNvPicPr>
            <a:picLocks noGrp="1" noChangeAspect="1"/>
          </p:cNvPicPr>
          <p:nvPr>
            <p:ph idx="1"/>
          </p:nvPr>
        </p:nvPicPr>
        <p:blipFill>
          <a:blip r:embed="rId2" cstate="print"/>
          <a:stretch>
            <a:fillRect/>
          </a:stretch>
        </p:blipFill>
        <p:spPr>
          <a:xfrm>
            <a:off x="1629940" y="1826137"/>
            <a:ext cx="2693485" cy="4498187"/>
          </a:xfrm>
        </p:spPr>
      </p:pic>
      <p:pic>
        <p:nvPicPr>
          <p:cNvPr id="7" name="Picture 6">
            <a:extLst>
              <a:ext uri="{FF2B5EF4-FFF2-40B4-BE49-F238E27FC236}">
                <a16:creationId xmlns:a16="http://schemas.microsoft.com/office/drawing/2014/main" xmlns="" id="{CB412576-8F8B-4FCC-812D-715292ED0F3F}"/>
              </a:ext>
            </a:extLst>
          </p:cNvPr>
          <p:cNvPicPr>
            <a:picLocks noChangeAspect="1"/>
          </p:cNvPicPr>
          <p:nvPr/>
        </p:nvPicPr>
        <p:blipFill>
          <a:blip r:embed="rId3" cstate="print"/>
          <a:stretch>
            <a:fillRect/>
          </a:stretch>
        </p:blipFill>
        <p:spPr>
          <a:xfrm>
            <a:off x="4941394" y="1826137"/>
            <a:ext cx="4848225" cy="3076575"/>
          </a:xfrm>
          <a:prstGeom prst="rect">
            <a:avLst/>
          </a:prstGeom>
        </p:spPr>
      </p:pic>
    </p:spTree>
    <p:extLst>
      <p:ext uri="{BB962C8B-B14F-4D97-AF65-F5344CB8AC3E}">
        <p14:creationId xmlns:p14="http://schemas.microsoft.com/office/powerpoint/2010/main" xmlns="" val="258374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C5AFB-BBD4-4832-9F9E-6C949EAAD21E}"/>
              </a:ext>
            </a:extLst>
          </p:cNvPr>
          <p:cNvSpPr>
            <a:spLocks noGrp="1"/>
          </p:cNvSpPr>
          <p:nvPr>
            <p:ph type="title"/>
          </p:nvPr>
        </p:nvSpPr>
        <p:spPr/>
        <p:txBody>
          <a:bodyPr>
            <a:normAutofit/>
          </a:bodyPr>
          <a:lstStyle/>
          <a:p>
            <a:pPr algn="ctr"/>
            <a:r>
              <a:rPr lang="en-US" sz="3200" b="1" dirty="0"/>
              <a:t>NUMBER OF MODELS MANUFACTURED BY EACH MANUFACTURER</a:t>
            </a:r>
            <a:endParaRPr lang="en-IN" sz="3200" b="1" dirty="0"/>
          </a:p>
        </p:txBody>
      </p:sp>
      <p:sp>
        <p:nvSpPr>
          <p:cNvPr id="3" name="Content Placeholder 2">
            <a:extLst>
              <a:ext uri="{FF2B5EF4-FFF2-40B4-BE49-F238E27FC236}">
                <a16:creationId xmlns:a16="http://schemas.microsoft.com/office/drawing/2014/main" xmlns="" id="{8818E9CF-49E9-41F1-83C4-F200B360441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76333B22-1C64-4C92-BC96-9ED6EC47003B}"/>
              </a:ext>
            </a:extLst>
          </p:cNvPr>
          <p:cNvPicPr>
            <a:picLocks noChangeAspect="1"/>
          </p:cNvPicPr>
          <p:nvPr/>
        </p:nvPicPr>
        <p:blipFill>
          <a:blip r:embed="rId2" cstate="print"/>
          <a:stretch>
            <a:fillRect/>
          </a:stretch>
        </p:blipFill>
        <p:spPr>
          <a:xfrm>
            <a:off x="12724" y="1861652"/>
            <a:ext cx="12192000" cy="4275824"/>
          </a:xfrm>
          <a:prstGeom prst="rect">
            <a:avLst/>
          </a:prstGeom>
        </p:spPr>
      </p:pic>
    </p:spTree>
    <p:extLst>
      <p:ext uri="{BB962C8B-B14F-4D97-AF65-F5344CB8AC3E}">
        <p14:creationId xmlns:p14="http://schemas.microsoft.com/office/powerpoint/2010/main" xmlns="" val="511840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C5B1B-4963-431A-9622-5384BF9BBBA8}"/>
              </a:ext>
            </a:extLst>
          </p:cNvPr>
          <p:cNvSpPr>
            <a:spLocks noGrp="1"/>
          </p:cNvSpPr>
          <p:nvPr>
            <p:ph type="title"/>
          </p:nvPr>
        </p:nvSpPr>
        <p:spPr/>
        <p:txBody>
          <a:bodyPr>
            <a:normAutofit/>
          </a:bodyPr>
          <a:lstStyle/>
          <a:p>
            <a:pPr algn="ctr"/>
            <a:r>
              <a:rPr lang="en-US" sz="3600" b="1" dirty="0"/>
              <a:t>ACCUMULATED PRICE OF EACH MANUFACTURER </a:t>
            </a:r>
            <a:endParaRPr lang="en-IN" sz="3600" b="1" dirty="0"/>
          </a:p>
        </p:txBody>
      </p:sp>
      <p:pic>
        <p:nvPicPr>
          <p:cNvPr id="5" name="Content Placeholder 4">
            <a:extLst>
              <a:ext uri="{FF2B5EF4-FFF2-40B4-BE49-F238E27FC236}">
                <a16:creationId xmlns:a16="http://schemas.microsoft.com/office/drawing/2014/main" xmlns="" id="{BD1F7F8B-D9ED-4E18-925F-7C8D20B5F08C}"/>
              </a:ext>
            </a:extLst>
          </p:cNvPr>
          <p:cNvPicPr>
            <a:picLocks noGrp="1" noChangeAspect="1"/>
          </p:cNvPicPr>
          <p:nvPr>
            <p:ph idx="1"/>
          </p:nvPr>
        </p:nvPicPr>
        <p:blipFill>
          <a:blip r:embed="rId2" cstate="print"/>
          <a:stretch>
            <a:fillRect/>
          </a:stretch>
        </p:blipFill>
        <p:spPr>
          <a:xfrm>
            <a:off x="1096963" y="1973069"/>
            <a:ext cx="10058400" cy="3769112"/>
          </a:xfrm>
        </p:spPr>
      </p:pic>
    </p:spTree>
    <p:extLst>
      <p:ext uri="{BB962C8B-B14F-4D97-AF65-F5344CB8AC3E}">
        <p14:creationId xmlns:p14="http://schemas.microsoft.com/office/powerpoint/2010/main" xmlns="" val="199549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33BDF-5FFC-4F6B-BD01-821B49B6E123}"/>
              </a:ext>
            </a:extLst>
          </p:cNvPr>
          <p:cNvSpPr>
            <a:spLocks noGrp="1"/>
          </p:cNvSpPr>
          <p:nvPr>
            <p:ph type="title"/>
          </p:nvPr>
        </p:nvSpPr>
        <p:spPr/>
        <p:txBody>
          <a:bodyPr/>
          <a:lstStyle/>
          <a:p>
            <a:r>
              <a:rPr lang="en-US" dirty="0"/>
              <a:t>NORMALIZATION</a:t>
            </a:r>
            <a:br>
              <a:rPr lang="en-US" dirty="0"/>
            </a:br>
            <a:r>
              <a:rPr lang="en-US" dirty="0"/>
              <a:t>mean and variance of each column</a:t>
            </a:r>
            <a:endParaRPr lang="en-IN" dirty="0"/>
          </a:p>
        </p:txBody>
      </p:sp>
      <p:pic>
        <p:nvPicPr>
          <p:cNvPr id="5" name="Content Placeholder 4">
            <a:extLst>
              <a:ext uri="{FF2B5EF4-FFF2-40B4-BE49-F238E27FC236}">
                <a16:creationId xmlns:a16="http://schemas.microsoft.com/office/drawing/2014/main" xmlns="" id="{874F4232-0DA2-438E-88BA-9B9A0553DED2}"/>
              </a:ext>
            </a:extLst>
          </p:cNvPr>
          <p:cNvPicPr>
            <a:picLocks noGrp="1" noChangeAspect="1"/>
          </p:cNvPicPr>
          <p:nvPr>
            <p:ph idx="1"/>
          </p:nvPr>
        </p:nvPicPr>
        <p:blipFill>
          <a:blip r:embed="rId2" cstate="print"/>
          <a:stretch>
            <a:fillRect/>
          </a:stretch>
        </p:blipFill>
        <p:spPr>
          <a:xfrm>
            <a:off x="1100984" y="2252663"/>
            <a:ext cx="3800475" cy="3209925"/>
          </a:xfrm>
        </p:spPr>
      </p:pic>
      <p:pic>
        <p:nvPicPr>
          <p:cNvPr id="7" name="Picture 6">
            <a:extLst>
              <a:ext uri="{FF2B5EF4-FFF2-40B4-BE49-F238E27FC236}">
                <a16:creationId xmlns:a16="http://schemas.microsoft.com/office/drawing/2014/main" xmlns="" id="{6E90ECDA-EBA2-4A22-B970-DA1CADA8B6B7}"/>
              </a:ext>
            </a:extLst>
          </p:cNvPr>
          <p:cNvPicPr>
            <a:picLocks noChangeAspect="1"/>
          </p:cNvPicPr>
          <p:nvPr/>
        </p:nvPicPr>
        <p:blipFill>
          <a:blip r:embed="rId3" cstate="print"/>
          <a:stretch>
            <a:fillRect/>
          </a:stretch>
        </p:blipFill>
        <p:spPr>
          <a:xfrm>
            <a:off x="7290543" y="2252663"/>
            <a:ext cx="3895725" cy="3133725"/>
          </a:xfrm>
          <a:prstGeom prst="rect">
            <a:avLst/>
          </a:prstGeom>
        </p:spPr>
      </p:pic>
    </p:spTree>
    <p:extLst>
      <p:ext uri="{BB962C8B-B14F-4D97-AF65-F5344CB8AC3E}">
        <p14:creationId xmlns:p14="http://schemas.microsoft.com/office/powerpoint/2010/main" xmlns="" val="71128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67175-AEE9-4A5B-9288-464B590B65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884FC00-9B3B-42B3-BC0A-D9356C295C5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097BFA7F-AAC1-4FA2-BD60-0CA33AFFAF22}"/>
              </a:ext>
            </a:extLst>
          </p:cNvPr>
          <p:cNvPicPr>
            <a:picLocks noChangeAspect="1"/>
          </p:cNvPicPr>
          <p:nvPr/>
        </p:nvPicPr>
        <p:blipFill>
          <a:blip r:embed="rId2" cstate="print"/>
          <a:stretch>
            <a:fillRect/>
          </a:stretch>
        </p:blipFill>
        <p:spPr>
          <a:xfrm>
            <a:off x="0" y="118885"/>
            <a:ext cx="12192000" cy="6371653"/>
          </a:xfrm>
          <a:prstGeom prst="rect">
            <a:avLst/>
          </a:prstGeom>
        </p:spPr>
      </p:pic>
    </p:spTree>
    <p:extLst>
      <p:ext uri="{BB962C8B-B14F-4D97-AF65-F5344CB8AC3E}">
        <p14:creationId xmlns:p14="http://schemas.microsoft.com/office/powerpoint/2010/main" xmlns="" val="1158710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39FC4-BB3D-4AA5-9AE7-03189CBA6D66}"/>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xmlns="" id="{70005B2A-00D2-4BC7-B2C1-2EC2288C0C6E}"/>
              </a:ext>
            </a:extLst>
          </p:cNvPr>
          <p:cNvPicPr>
            <a:picLocks noGrp="1" noChangeAspect="1"/>
          </p:cNvPicPr>
          <p:nvPr>
            <p:ph idx="1"/>
          </p:nvPr>
        </p:nvPicPr>
        <p:blipFill>
          <a:blip r:embed="rId2" cstate="print"/>
          <a:stretch>
            <a:fillRect/>
          </a:stretch>
        </p:blipFill>
        <p:spPr>
          <a:xfrm>
            <a:off x="7160895" y="1375966"/>
            <a:ext cx="3933825" cy="3133725"/>
          </a:xfrm>
        </p:spPr>
      </p:pic>
      <p:pic>
        <p:nvPicPr>
          <p:cNvPr id="5" name="Picture 4">
            <a:extLst>
              <a:ext uri="{FF2B5EF4-FFF2-40B4-BE49-F238E27FC236}">
                <a16:creationId xmlns:a16="http://schemas.microsoft.com/office/drawing/2014/main" xmlns="" id="{0D685624-CD09-4106-AD74-ED27F5AD820A}"/>
              </a:ext>
            </a:extLst>
          </p:cNvPr>
          <p:cNvPicPr>
            <a:picLocks noChangeAspect="1"/>
          </p:cNvPicPr>
          <p:nvPr/>
        </p:nvPicPr>
        <p:blipFill>
          <a:blip r:embed="rId3" cstate="print"/>
          <a:stretch>
            <a:fillRect/>
          </a:stretch>
        </p:blipFill>
        <p:spPr>
          <a:xfrm>
            <a:off x="1097280" y="928965"/>
            <a:ext cx="5610225" cy="3686175"/>
          </a:xfrm>
          <a:prstGeom prst="rect">
            <a:avLst/>
          </a:prstGeom>
        </p:spPr>
      </p:pic>
    </p:spTree>
    <p:extLst>
      <p:ext uri="{BB962C8B-B14F-4D97-AF65-F5344CB8AC3E}">
        <p14:creationId xmlns:p14="http://schemas.microsoft.com/office/powerpoint/2010/main" xmlns="" val="169018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B79FE-674B-4918-9A47-1DD1ADAE25B1}"/>
              </a:ext>
            </a:extLst>
          </p:cNvPr>
          <p:cNvSpPr>
            <a:spLocks noGrp="1"/>
          </p:cNvSpPr>
          <p:nvPr>
            <p:ph type="title"/>
          </p:nvPr>
        </p:nvSpPr>
        <p:spPr/>
        <p:txBody>
          <a:bodyPr/>
          <a:lstStyle/>
          <a:p>
            <a:r>
              <a:rPr lang="en-US" dirty="0">
                <a:latin typeface="Algerian" panose="04020705040A02060702" pitchFamily="82" charset="0"/>
              </a:rPr>
              <a:t>DATA SET SELECTION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B0BD46DC-1E10-4271-9563-38C0E0BDDC83}"/>
              </a:ext>
            </a:extLst>
          </p:cNvPr>
          <p:cNvSpPr>
            <a:spLocks noGrp="1"/>
          </p:cNvSpPr>
          <p:nvPr>
            <p:ph idx="1"/>
          </p:nvPr>
        </p:nvSpPr>
        <p:spPr/>
        <p:txBody>
          <a:bodyPr/>
          <a:lstStyle/>
          <a:p>
            <a:r>
              <a:rPr lang="en-US" sz="2000" b="1" dirty="0">
                <a:solidFill>
                  <a:srgbClr val="00B050"/>
                </a:solidFill>
                <a:latin typeface="Algerian" panose="04020705040A02060702" pitchFamily="82" charset="0"/>
              </a:rPr>
              <a:t>CAMERA DATASET</a:t>
            </a:r>
          </a:p>
          <a:p>
            <a:endParaRPr lang="en-US" b="1" dirty="0">
              <a:solidFill>
                <a:srgbClr val="00B050"/>
              </a:solidFill>
              <a:latin typeface="Algerian" panose="04020705040A02060702" pitchFamily="82" charset="0"/>
            </a:endParaRPr>
          </a:p>
          <a:p>
            <a:r>
              <a:rPr lang="en-US" sz="2000" b="1" dirty="0">
                <a:solidFill>
                  <a:schemeClr val="tx1"/>
                </a:solidFill>
              </a:rPr>
              <a:t>Dataset name: </a:t>
            </a:r>
            <a:r>
              <a:rPr lang="en-US" sz="2000" b="1" dirty="0" err="1">
                <a:solidFill>
                  <a:schemeClr val="tx1"/>
                </a:solidFill>
              </a:rPr>
              <a:t>camera_dataset</a:t>
            </a:r>
            <a:endParaRPr lang="en-US" sz="2000" b="1" dirty="0">
              <a:solidFill>
                <a:schemeClr val="tx1"/>
              </a:solidFill>
            </a:endParaRPr>
          </a:p>
          <a:p>
            <a:r>
              <a:rPr lang="en-US" b="1" dirty="0">
                <a:solidFill>
                  <a:schemeClr val="tx1"/>
                </a:solidFill>
              </a:rPr>
              <a:t>Source: Kaggle</a:t>
            </a:r>
          </a:p>
          <a:p>
            <a:r>
              <a:rPr lang="en-US" sz="2000" b="1" dirty="0">
                <a:solidFill>
                  <a:schemeClr val="tx1"/>
                </a:solidFill>
              </a:rPr>
              <a:t>No. of observations: 1038</a:t>
            </a:r>
          </a:p>
          <a:p>
            <a:r>
              <a:rPr lang="en-US" b="1" dirty="0">
                <a:solidFill>
                  <a:schemeClr val="tx1"/>
                </a:solidFill>
              </a:rPr>
              <a:t>Percentage of missing values: 5%</a:t>
            </a:r>
            <a:endParaRPr lang="en-US" sz="2000" b="1" dirty="0">
              <a:solidFill>
                <a:schemeClr val="tx1"/>
              </a:solidFill>
            </a:endParaRPr>
          </a:p>
          <a:p>
            <a:endParaRPr lang="en-US" b="1" dirty="0">
              <a:solidFill>
                <a:srgbClr val="00B050"/>
              </a:solidFill>
              <a:latin typeface="Algerian" panose="04020705040A02060702" pitchFamily="82" charset="0"/>
            </a:endParaRPr>
          </a:p>
          <a:p>
            <a:endParaRPr lang="en-IN" dirty="0"/>
          </a:p>
        </p:txBody>
      </p:sp>
      <p:pic>
        <p:nvPicPr>
          <p:cNvPr id="10" name="Picture 9">
            <a:extLst>
              <a:ext uri="{FF2B5EF4-FFF2-40B4-BE49-F238E27FC236}">
                <a16:creationId xmlns:a16="http://schemas.microsoft.com/office/drawing/2014/main" xmlns="" id="{E92E2043-7A63-4E76-9AFE-DF61D25BA25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80914" y="2180207"/>
            <a:ext cx="2497585" cy="2497585"/>
          </a:xfrm>
          <a:prstGeom prst="rect">
            <a:avLst/>
          </a:prstGeom>
        </p:spPr>
      </p:pic>
    </p:spTree>
    <p:extLst>
      <p:ext uri="{BB962C8B-B14F-4D97-AF65-F5344CB8AC3E}">
        <p14:creationId xmlns:p14="http://schemas.microsoft.com/office/powerpoint/2010/main" xmlns="" val="3470081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DC51B-22D3-440F-A53B-CD95D055A00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CDDB84D7-90E7-4FE8-A450-1182415ED54E}"/>
              </a:ext>
            </a:extLst>
          </p:cNvPr>
          <p:cNvPicPr>
            <a:picLocks noGrp="1" noChangeAspect="1"/>
          </p:cNvPicPr>
          <p:nvPr>
            <p:ph idx="1"/>
          </p:nvPr>
        </p:nvPicPr>
        <p:blipFill>
          <a:blip r:embed="rId2" cstate="print"/>
          <a:stretch>
            <a:fillRect/>
          </a:stretch>
        </p:blipFill>
        <p:spPr>
          <a:xfrm>
            <a:off x="3131170" y="1242581"/>
            <a:ext cx="5929660" cy="4022725"/>
          </a:xfrm>
        </p:spPr>
      </p:pic>
    </p:spTree>
    <p:extLst>
      <p:ext uri="{BB962C8B-B14F-4D97-AF65-F5344CB8AC3E}">
        <p14:creationId xmlns:p14="http://schemas.microsoft.com/office/powerpoint/2010/main" xmlns="" val="151062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A78CA-D5E5-4A02-8055-E77B6A90470A}"/>
              </a:ext>
            </a:extLst>
          </p:cNvPr>
          <p:cNvSpPr>
            <a:spLocks noGrp="1"/>
          </p:cNvSpPr>
          <p:nvPr>
            <p:ph type="title"/>
          </p:nvPr>
        </p:nvSpPr>
        <p:spPr/>
        <p:txBody>
          <a:bodyPr>
            <a:normAutofit/>
          </a:bodyPr>
          <a:lstStyle/>
          <a:p>
            <a:pPr algn="ctr"/>
            <a:r>
              <a:rPr lang="en-US" sz="3600" b="1" dirty="0"/>
              <a:t>HYPOTHESIS TESTING</a:t>
            </a:r>
            <a:endParaRPr lang="en-IN" sz="3600" b="1" dirty="0"/>
          </a:p>
        </p:txBody>
      </p:sp>
      <p:pic>
        <p:nvPicPr>
          <p:cNvPr id="7" name="Content Placeholder 6">
            <a:extLst>
              <a:ext uri="{FF2B5EF4-FFF2-40B4-BE49-F238E27FC236}">
                <a16:creationId xmlns:a16="http://schemas.microsoft.com/office/drawing/2014/main" xmlns="" id="{D9B9AEB6-B06A-4FFD-AAA1-2B93BE20E5B1}"/>
              </a:ext>
            </a:extLst>
          </p:cNvPr>
          <p:cNvPicPr>
            <a:picLocks noGrp="1" noChangeAspect="1"/>
          </p:cNvPicPr>
          <p:nvPr>
            <p:ph idx="1"/>
          </p:nvPr>
        </p:nvPicPr>
        <p:blipFill>
          <a:blip r:embed="rId2" cstate="print"/>
          <a:stretch>
            <a:fillRect/>
          </a:stretch>
        </p:blipFill>
        <p:spPr>
          <a:xfrm>
            <a:off x="2873449" y="1846263"/>
            <a:ext cx="6505427" cy="4022725"/>
          </a:xfrm>
        </p:spPr>
      </p:pic>
    </p:spTree>
    <p:extLst>
      <p:ext uri="{BB962C8B-B14F-4D97-AF65-F5344CB8AC3E}">
        <p14:creationId xmlns:p14="http://schemas.microsoft.com/office/powerpoint/2010/main" xmlns="" val="182513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8D1125-7634-41E7-8E0C-54AE21A6E7BD}"/>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xmlns="" id="{16E25777-9B69-4DFB-8E73-720BB0A32DDD}"/>
              </a:ext>
            </a:extLst>
          </p:cNvPr>
          <p:cNvPicPr>
            <a:picLocks noGrp="1" noChangeAspect="1"/>
          </p:cNvPicPr>
          <p:nvPr>
            <p:ph idx="1"/>
          </p:nvPr>
        </p:nvPicPr>
        <p:blipFill>
          <a:blip r:embed="rId2" cstate="print"/>
          <a:stretch>
            <a:fillRect/>
          </a:stretch>
        </p:blipFill>
        <p:spPr>
          <a:xfrm>
            <a:off x="3361298" y="664840"/>
            <a:ext cx="5469403" cy="5528319"/>
          </a:xfrm>
        </p:spPr>
      </p:pic>
    </p:spTree>
    <p:extLst>
      <p:ext uri="{BB962C8B-B14F-4D97-AF65-F5344CB8AC3E}">
        <p14:creationId xmlns:p14="http://schemas.microsoft.com/office/powerpoint/2010/main" xmlns="" val="3641491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D9400-17FD-44FB-9D15-CE1096DFC551}"/>
              </a:ext>
            </a:extLst>
          </p:cNvPr>
          <p:cNvSpPr>
            <a:spLocks noGrp="1"/>
          </p:cNvSpPr>
          <p:nvPr>
            <p:ph type="title"/>
          </p:nvPr>
        </p:nvSpPr>
        <p:spPr/>
        <p:txBody>
          <a:bodyPr>
            <a:normAutofit/>
          </a:bodyPr>
          <a:lstStyle/>
          <a:p>
            <a:pPr algn="ctr"/>
            <a:r>
              <a:rPr lang="en-US" sz="3600" b="1" dirty="0"/>
              <a:t>CORRELATION ANALYSIS</a:t>
            </a:r>
            <a:endParaRPr lang="en-IN" sz="3600" b="1" dirty="0"/>
          </a:p>
        </p:txBody>
      </p:sp>
      <p:pic>
        <p:nvPicPr>
          <p:cNvPr id="5" name="Content Placeholder 4">
            <a:extLst>
              <a:ext uri="{FF2B5EF4-FFF2-40B4-BE49-F238E27FC236}">
                <a16:creationId xmlns:a16="http://schemas.microsoft.com/office/drawing/2014/main" xmlns="" id="{A773011D-791A-451E-AE50-8ADFB5E4374E}"/>
              </a:ext>
            </a:extLst>
          </p:cNvPr>
          <p:cNvPicPr>
            <a:picLocks noGrp="1" noChangeAspect="1"/>
          </p:cNvPicPr>
          <p:nvPr>
            <p:ph idx="1"/>
          </p:nvPr>
        </p:nvPicPr>
        <p:blipFill>
          <a:blip r:embed="rId2" cstate="print"/>
          <a:stretch>
            <a:fillRect/>
          </a:stretch>
        </p:blipFill>
        <p:spPr>
          <a:xfrm>
            <a:off x="2152286" y="1899529"/>
            <a:ext cx="7948387" cy="4314501"/>
          </a:xfrm>
        </p:spPr>
      </p:pic>
    </p:spTree>
    <p:extLst>
      <p:ext uri="{BB962C8B-B14F-4D97-AF65-F5344CB8AC3E}">
        <p14:creationId xmlns:p14="http://schemas.microsoft.com/office/powerpoint/2010/main" xmlns="" val="1389942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C91A7-7C44-4222-9CDD-406880D97861}"/>
              </a:ext>
            </a:extLst>
          </p:cNvPr>
          <p:cNvSpPr>
            <a:spLocks noGrp="1"/>
          </p:cNvSpPr>
          <p:nvPr>
            <p:ph type="title"/>
          </p:nvPr>
        </p:nvSpPr>
        <p:spPr/>
        <p:txBody>
          <a:bodyPr>
            <a:normAutofit/>
          </a:bodyPr>
          <a:lstStyle/>
          <a:p>
            <a:pPr algn="ctr"/>
            <a:r>
              <a:rPr lang="en-US" sz="4000" b="1" dirty="0"/>
              <a:t>CONCLUSIONS</a:t>
            </a:r>
            <a:endParaRPr lang="en-IN" sz="4000" b="1" dirty="0"/>
          </a:p>
        </p:txBody>
      </p:sp>
      <p:sp>
        <p:nvSpPr>
          <p:cNvPr id="3" name="Content Placeholder 2">
            <a:extLst>
              <a:ext uri="{FF2B5EF4-FFF2-40B4-BE49-F238E27FC236}">
                <a16:creationId xmlns:a16="http://schemas.microsoft.com/office/drawing/2014/main" xmlns="" id="{070E74CA-5E8B-4818-A8E6-28BB134EC2DE}"/>
              </a:ext>
            </a:extLst>
          </p:cNvPr>
          <p:cNvSpPr>
            <a:spLocks noGrp="1"/>
          </p:cNvSpPr>
          <p:nvPr>
            <p:ph idx="1"/>
          </p:nvPr>
        </p:nvSpPr>
        <p:spPr>
          <a:xfrm>
            <a:off x="796834" y="1858797"/>
            <a:ext cx="10241280" cy="4023360"/>
          </a:xfrm>
        </p:spPr>
        <p:txBody>
          <a:bodyPr>
            <a:normAutofit lnSpcReduction="10000"/>
          </a:bodyPr>
          <a:lstStyle/>
          <a:p>
            <a:pPr lvl="2" algn="just">
              <a:buNone/>
            </a:pPr>
            <a:r>
              <a:rPr lang="en-US" dirty="0" smtClean="0"/>
              <a:t>		</a:t>
            </a:r>
            <a:r>
              <a:rPr lang="en-US" sz="2000" dirty="0" smtClean="0"/>
              <a:t>To summarize we first found a dataset consisting of 13 variables (features), 1038 rows and 5% missing values. We then performed data cleaning and fixed all typos, inconsistent, capitalization, etc. To further have a better understanding of the data we are dealing with, we plotted graphs like bar chart, histogram, box plot, line graph and scatter plot and analyzed the data to </a:t>
            </a:r>
            <a:r>
              <a:rPr lang="en-US" sz="1800" dirty="0" smtClean="0"/>
              <a:t>draw</a:t>
            </a:r>
            <a:r>
              <a:rPr lang="en-US" sz="2000" dirty="0" smtClean="0"/>
              <a:t> meaningful insights. We also filtered the outliers using the box plot method. We then applied normalization to remove data anomalies and standardized the columns on a common scale. We found that the data is normal using graphs. We then found the correlation to find out how the data are related to each other by plotting a scatter plot. We have also performed the three hypothesis tests as mentioned above. Hence from this analyzes we can conclude that the camera production has been raising up by every year and also there is a growth in the production</a:t>
            </a:r>
            <a:r>
              <a:rPr lang="en-US" dirty="0" smtClean="0"/>
              <a:t>.</a:t>
            </a:r>
          </a:p>
          <a:p>
            <a:pPr algn="just"/>
            <a:r>
              <a:rPr lang="en-US" b="1" dirty="0" smtClean="0"/>
              <a:t> </a:t>
            </a:r>
            <a:endParaRPr lang="en-US" dirty="0" smtClean="0"/>
          </a:p>
          <a:p>
            <a:pPr algn="just"/>
            <a:r>
              <a:rPr lang="en-US" b="1" dirty="0" smtClean="0"/>
              <a:t> </a:t>
            </a:r>
            <a:endParaRPr lang="en-US" dirty="0" smtClean="0"/>
          </a:p>
          <a:p>
            <a:endParaRPr lang="en-IN" dirty="0"/>
          </a:p>
        </p:txBody>
      </p:sp>
    </p:spTree>
    <p:extLst>
      <p:ext uri="{BB962C8B-B14F-4D97-AF65-F5344CB8AC3E}">
        <p14:creationId xmlns:p14="http://schemas.microsoft.com/office/powerpoint/2010/main" xmlns="" val="51381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07899F-E37F-40A2-B4EC-314A7E133091}"/>
              </a:ext>
            </a:extLst>
          </p:cNvPr>
          <p:cNvSpPr>
            <a:spLocks noGrp="1"/>
          </p:cNvSpPr>
          <p:nvPr>
            <p:ph type="title"/>
          </p:nvPr>
        </p:nvSpPr>
        <p:spPr/>
        <p:txBody>
          <a:bodyPr/>
          <a:lstStyle/>
          <a:p>
            <a:r>
              <a:rPr lang="en-US" b="1" dirty="0"/>
              <a:t>FEATURES</a:t>
            </a:r>
            <a:endParaRPr lang="en-IN" b="1" dirty="0"/>
          </a:p>
        </p:txBody>
      </p:sp>
      <p:sp>
        <p:nvSpPr>
          <p:cNvPr id="3" name="Content Placeholder 2">
            <a:extLst>
              <a:ext uri="{FF2B5EF4-FFF2-40B4-BE49-F238E27FC236}">
                <a16:creationId xmlns:a16="http://schemas.microsoft.com/office/drawing/2014/main" xmlns="" id="{3DCB14FB-1EFD-4840-9799-31B0B70E128B}"/>
              </a:ext>
            </a:extLst>
          </p:cNvPr>
          <p:cNvSpPr>
            <a:spLocks noGrp="1"/>
          </p:cNvSpPr>
          <p:nvPr>
            <p:ph idx="1"/>
          </p:nvPr>
        </p:nvSpPr>
        <p:spPr>
          <a:xfrm>
            <a:off x="1097280" y="2032165"/>
            <a:ext cx="10058400" cy="4023360"/>
          </a:xfrm>
        </p:spPr>
        <p:txBody>
          <a:bodyPr>
            <a:normAutofit lnSpcReduction="10000"/>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1.MODEL: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feature of the dataset describes about the various models of the different type(company) of cameras present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choosen</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2.RELEASE 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feature of the dataset describes about the various release dates(in years)of the different models of the cameras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3.MAX RESOLUTION: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feature of the dataset describes about the maximum resolution of the different models of the cameras present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19706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0715DA-BEB6-41AE-99B4-B62C70712B7F}"/>
              </a:ext>
            </a:extLst>
          </p:cNvPr>
          <p:cNvSpPr>
            <a:spLocks noGrp="1"/>
          </p:cNvSpPr>
          <p:nvPr>
            <p:ph idx="4294967295"/>
          </p:nvPr>
        </p:nvSpPr>
        <p:spPr>
          <a:xfrm>
            <a:off x="541538" y="417096"/>
            <a:ext cx="11070454" cy="5859417"/>
          </a:xfrm>
        </p:spPr>
        <p:txBody>
          <a:bodyPr>
            <a:normAutofit fontScale="70000" lnSpcReduction="20000"/>
          </a:bodyPr>
          <a:lstStyle/>
          <a:p>
            <a:pPr>
              <a:lnSpc>
                <a:spcPct val="107000"/>
              </a:lnSpc>
              <a:spcAft>
                <a:spcPts val="800"/>
              </a:spcAft>
            </a:pPr>
            <a:r>
              <a:rPr lang="en-US" sz="2000" u="sng" dirty="0">
                <a:effectLst/>
                <a:latin typeface="Calibri" panose="020F0502020204030204" pitchFamily="34" charset="0"/>
                <a:ea typeface="Calibri" panose="020F0502020204030204" pitchFamily="34" charset="0"/>
                <a:cs typeface="Times New Roman" panose="02020603050405020304" pitchFamily="18" charset="0"/>
              </a:rPr>
              <a:t>4.MIN RESOLUTION: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feature of the dataset describes about the minimum resolution of the different models of the cameras present in the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u="sng" dirty="0">
                <a:effectLst/>
                <a:latin typeface="Calibri" panose="020F0502020204030204" pitchFamily="34" charset="0"/>
                <a:ea typeface="Calibri" panose="020F0502020204030204" pitchFamily="34" charset="0"/>
                <a:cs typeface="Calibri" panose="020F0502020204030204" pitchFamily="34" charset="0"/>
              </a:rPr>
              <a:t>5.EFFECTIVE PIXELS: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This feature of the dataset describes about the different number of effective pixels of each camera model in the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u="sng" dirty="0">
                <a:effectLst/>
                <a:latin typeface="Calibri" panose="020F0502020204030204" pitchFamily="34" charset="0"/>
                <a:ea typeface="Calibri" panose="020F0502020204030204" pitchFamily="34" charset="0"/>
                <a:cs typeface="Calibri" panose="020F0502020204030204" pitchFamily="34" charset="0"/>
              </a:rPr>
              <a:t>6.ZOOM WIDE: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This feature of the dataset describes about the short focal length of the different cameras in the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u="sng" dirty="0">
                <a:effectLst/>
                <a:latin typeface="Calibri" panose="020F0502020204030204" pitchFamily="34" charset="0"/>
                <a:ea typeface="Calibri" panose="020F0502020204030204" pitchFamily="34" charset="0"/>
                <a:cs typeface="Calibri" panose="020F0502020204030204" pitchFamily="34" charset="0"/>
              </a:rPr>
              <a:t>7.ZOOM TELE: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This feature of the dataset describes about the long focal length of the different cameras in the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u="sng" dirty="0">
                <a:effectLst/>
                <a:latin typeface="Calibri" panose="020F0502020204030204" pitchFamily="34" charset="0"/>
                <a:ea typeface="Calibri" panose="020F0502020204030204" pitchFamily="34" charset="0"/>
                <a:cs typeface="Calibri" panose="020F0502020204030204" pitchFamily="34" charset="0"/>
              </a:rPr>
              <a:t>8.NORMAL FOCUS RANGE: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This feature of the dataset describes about the</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lens of the various cameras in the dataset with a </a:t>
            </a:r>
            <a:r>
              <a:rPr lang="en-IN"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focal</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length approximately equal to the diagonal of the film format or of a digital </a:t>
            </a:r>
            <a:r>
              <a:rPr lang="en-IN"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camera's</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image sensor. Most 35mm </a:t>
            </a:r>
            <a:r>
              <a:rPr lang="en-IN"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cameras normal</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lenses have a </a:t>
            </a:r>
            <a:r>
              <a:rPr lang="en-IN"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focal</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length of approximately 50 mm.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u="sng" dirty="0">
                <a:effectLst/>
                <a:latin typeface="Calibri" panose="020F0502020204030204" pitchFamily="34" charset="0"/>
                <a:ea typeface="Calibri" panose="020F0502020204030204" pitchFamily="34" charset="0"/>
                <a:cs typeface="Calibri" panose="020F0502020204030204" pitchFamily="34" charset="0"/>
              </a:rPr>
              <a:t>9.MACRO FOCUS RANGE: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This feature of the dataset describes about</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the </a:t>
            </a:r>
            <a:r>
              <a:rPr lang="en-IN"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focal</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length of the various cameras in the dataset, a </a:t>
            </a:r>
            <a:r>
              <a:rPr lang="en-IN"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macro</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lens (50 mm on a 35 mm </a:t>
            </a:r>
            <a:r>
              <a:rPr lang="en-IN"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camera</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can </a:t>
            </a:r>
            <a:r>
              <a:rPr lang="en-IN"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focus</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so close that lighting remains difficult. Macro lens  has a </a:t>
            </a:r>
            <a:r>
              <a:rPr lang="en-IN"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focal</a:t>
            </a:r>
            <a:r>
              <a:rPr lang="en-IN"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lengths from about 100 to 200 mm.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1124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1DA762-7DE8-4474-9E09-3E6510A36B65}"/>
              </a:ext>
            </a:extLst>
          </p:cNvPr>
          <p:cNvSpPr txBox="1"/>
          <p:nvPr/>
        </p:nvSpPr>
        <p:spPr>
          <a:xfrm>
            <a:off x="754602" y="630315"/>
            <a:ext cx="10884023" cy="3760966"/>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Calibri" panose="020F0502020204030204" pitchFamily="34" charset="0"/>
              </a:rPr>
              <a:t>10.STORAGE INCLUDED: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feature of the dataset describes about the inbuilt storage that is included in the various cameras of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dirty="0">
                <a:effectLst/>
                <a:latin typeface="Calibri" panose="020F0502020204030204" pitchFamily="34" charset="0"/>
                <a:ea typeface="Calibri" panose="020F0502020204030204" pitchFamily="34" charset="0"/>
                <a:cs typeface="Calibri" panose="020F0502020204030204" pitchFamily="34" charset="0"/>
              </a:rPr>
              <a:t>11.WEIGHT: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feature of the dataset describes about the weight of the cameras(inclusive of the weight of the batteries)in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dirty="0">
                <a:effectLst/>
                <a:latin typeface="Calibri" panose="020F0502020204030204" pitchFamily="34" charset="0"/>
                <a:ea typeface="Calibri" panose="020F0502020204030204" pitchFamily="34" charset="0"/>
                <a:cs typeface="Calibri" panose="020F0502020204030204" pitchFamily="34" charset="0"/>
              </a:rPr>
              <a:t>12.DIMENSION: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feature of the dataset describes about the dimensions of the cameras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dirty="0">
                <a:effectLst/>
                <a:latin typeface="Calibri" panose="020F0502020204030204" pitchFamily="34" charset="0"/>
                <a:ea typeface="Calibri" panose="020F0502020204030204" pitchFamily="34" charset="0"/>
                <a:cs typeface="Calibri" panose="020F0502020204030204" pitchFamily="34" charset="0"/>
              </a:rPr>
              <a:t>13.PRICE: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feature of the dataset describes about the prices of the cameras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6904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E4CDA4-7292-4EAB-B062-B9B37160CACE}"/>
              </a:ext>
            </a:extLst>
          </p:cNvPr>
          <p:cNvSpPr>
            <a:spLocks noGrp="1"/>
          </p:cNvSpPr>
          <p:nvPr>
            <p:ph type="title"/>
          </p:nvPr>
        </p:nvSpPr>
        <p:spPr>
          <a:xfrm>
            <a:off x="1097280" y="-461851"/>
            <a:ext cx="10058400" cy="1450757"/>
          </a:xfrm>
        </p:spPr>
        <p:txBody>
          <a:bodyPr/>
          <a:lstStyle/>
          <a:p>
            <a:r>
              <a:rPr lang="en-US" b="1" dirty="0">
                <a:latin typeface="Algerian" panose="04020705040A02060702" pitchFamily="82" charset="0"/>
              </a:rPr>
              <a:t>KNOWING YOUR DATASET</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64BFE157-A4A3-4BB8-B45F-7D82797531C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xmlns="" id="{E7F8B2E3-16E6-4FD9-9F5D-47F3887FDFB4}"/>
              </a:ext>
            </a:extLst>
          </p:cNvPr>
          <p:cNvPicPr>
            <a:picLocks noChangeAspect="1"/>
          </p:cNvPicPr>
          <p:nvPr/>
        </p:nvPicPr>
        <p:blipFill>
          <a:blip r:embed="rId2" cstate="print"/>
          <a:stretch>
            <a:fillRect/>
          </a:stretch>
        </p:blipFill>
        <p:spPr>
          <a:xfrm>
            <a:off x="0" y="1177704"/>
            <a:ext cx="12192000" cy="5359419"/>
          </a:xfrm>
          <a:prstGeom prst="rect">
            <a:avLst/>
          </a:prstGeom>
        </p:spPr>
      </p:pic>
    </p:spTree>
    <p:extLst>
      <p:ext uri="{BB962C8B-B14F-4D97-AF65-F5344CB8AC3E}">
        <p14:creationId xmlns:p14="http://schemas.microsoft.com/office/powerpoint/2010/main" xmlns="" val="132636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6E6C8-57B8-4935-BC10-0B4DA20C2302}"/>
              </a:ext>
            </a:extLst>
          </p:cNvPr>
          <p:cNvSpPr>
            <a:spLocks noGrp="1"/>
          </p:cNvSpPr>
          <p:nvPr>
            <p:ph type="title"/>
          </p:nvPr>
        </p:nvSpPr>
        <p:spPr/>
        <p:txBody>
          <a:bodyPr/>
          <a:lstStyle/>
          <a:p>
            <a:r>
              <a:rPr lang="en-US" dirty="0">
                <a:latin typeface="Arial Rounded MT Bold" panose="020F0704030504030204" pitchFamily="34" charset="0"/>
              </a:rPr>
              <a:t>DATA CLEANING AND MISSING VALUE TREATMENT</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6D20C802-B226-47B7-B67F-087C4BCFF7FC}"/>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xmlns="" id="{5CD62605-A98F-4270-8942-A8B74791A31D}"/>
              </a:ext>
            </a:extLst>
          </p:cNvPr>
          <p:cNvPicPr>
            <a:picLocks noChangeAspect="1"/>
          </p:cNvPicPr>
          <p:nvPr/>
        </p:nvPicPr>
        <p:blipFill>
          <a:blip r:embed="rId2" cstate="print"/>
          <a:stretch>
            <a:fillRect/>
          </a:stretch>
        </p:blipFill>
        <p:spPr>
          <a:xfrm>
            <a:off x="0" y="1845734"/>
            <a:ext cx="12192000" cy="3917219"/>
          </a:xfrm>
          <a:prstGeom prst="rect">
            <a:avLst/>
          </a:prstGeom>
        </p:spPr>
      </p:pic>
    </p:spTree>
    <p:extLst>
      <p:ext uri="{BB962C8B-B14F-4D97-AF65-F5344CB8AC3E}">
        <p14:creationId xmlns:p14="http://schemas.microsoft.com/office/powerpoint/2010/main" xmlns="" val="112162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87935-087A-4595-AAB8-391A880E8D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FEDD31D-F436-4C6C-81CA-BE734FDA795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F5E6D2FD-87AA-444D-8F53-2A63ABE45291}"/>
              </a:ext>
            </a:extLst>
          </p:cNvPr>
          <p:cNvPicPr>
            <a:picLocks noChangeAspect="1"/>
          </p:cNvPicPr>
          <p:nvPr/>
        </p:nvPicPr>
        <p:blipFill>
          <a:blip r:embed="rId2" cstate="print"/>
          <a:stretch>
            <a:fillRect/>
          </a:stretch>
        </p:blipFill>
        <p:spPr>
          <a:xfrm>
            <a:off x="0" y="0"/>
            <a:ext cx="12192000" cy="6450258"/>
          </a:xfrm>
          <a:prstGeom prst="rect">
            <a:avLst/>
          </a:prstGeom>
        </p:spPr>
      </p:pic>
    </p:spTree>
    <p:extLst>
      <p:ext uri="{BB962C8B-B14F-4D97-AF65-F5344CB8AC3E}">
        <p14:creationId xmlns:p14="http://schemas.microsoft.com/office/powerpoint/2010/main" xmlns="" val="27872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BAC72-1602-4C0E-9F5D-5C8D6C6C0E2F}"/>
              </a:ext>
            </a:extLst>
          </p:cNvPr>
          <p:cNvSpPr>
            <a:spLocks noGrp="1"/>
          </p:cNvSpPr>
          <p:nvPr>
            <p:ph type="title"/>
          </p:nvPr>
        </p:nvSpPr>
        <p:spPr>
          <a:xfrm>
            <a:off x="1097280" y="-698818"/>
            <a:ext cx="10058400" cy="1450757"/>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xmlns="" id="{8F745A8E-33DE-4287-9BFE-EEE19978230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CC2925AD-18F3-495E-938F-6D6248893743}"/>
              </a:ext>
            </a:extLst>
          </p:cNvPr>
          <p:cNvPicPr>
            <a:picLocks noChangeAspect="1"/>
          </p:cNvPicPr>
          <p:nvPr/>
        </p:nvPicPr>
        <p:blipFill>
          <a:blip r:embed="rId2" cstate="print"/>
          <a:stretch>
            <a:fillRect/>
          </a:stretch>
        </p:blipFill>
        <p:spPr>
          <a:xfrm>
            <a:off x="326106" y="748006"/>
            <a:ext cx="10768614" cy="5591865"/>
          </a:xfrm>
          <a:prstGeom prst="rect">
            <a:avLst/>
          </a:prstGeom>
        </p:spPr>
      </p:pic>
    </p:spTree>
    <p:extLst>
      <p:ext uri="{BB962C8B-B14F-4D97-AF65-F5344CB8AC3E}">
        <p14:creationId xmlns:p14="http://schemas.microsoft.com/office/powerpoint/2010/main" xmlns="" val="190647568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787</TotalTime>
  <Words>357</Words>
  <Application>Microsoft Office PowerPoint</Application>
  <PresentationFormat>Custom</PresentationFormat>
  <Paragraphs>59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Retrospect</vt:lpstr>
      <vt:lpstr>CAMERA DATASET</vt:lpstr>
      <vt:lpstr>DATA SET SELECTION</vt:lpstr>
      <vt:lpstr>FEATURES</vt:lpstr>
      <vt:lpstr>Slide 4</vt:lpstr>
      <vt:lpstr>Slide 5</vt:lpstr>
      <vt:lpstr>KNOWING YOUR DATASET</vt:lpstr>
      <vt:lpstr>DATA CLEANING AND MISSING VALUE TREATMENT</vt:lpstr>
      <vt:lpstr>Slide 8</vt:lpstr>
      <vt:lpstr>DATASET</vt:lpstr>
      <vt:lpstr>Slide 10</vt:lpstr>
      <vt:lpstr>NUMBER OF MODELS PRODUCED THROUGHOUT THE YEAR</vt:lpstr>
      <vt:lpstr>OUTLIERS</vt:lpstr>
      <vt:lpstr>GROWTH IN PRODUCTION EACH YEAR</vt:lpstr>
      <vt:lpstr>ADDING NEW FEATURE TO THE DATAFRAME</vt:lpstr>
      <vt:lpstr>NUMBER OF MODELS MANUFACTURED BY EACH MANUFACTURER</vt:lpstr>
      <vt:lpstr>ACCUMULATED PRICE OF EACH MANUFACTURER </vt:lpstr>
      <vt:lpstr>NORMALIZATION mean and variance of each column</vt:lpstr>
      <vt:lpstr>Slide 18</vt:lpstr>
      <vt:lpstr>Slide 19</vt:lpstr>
      <vt:lpstr>Slide 20</vt:lpstr>
      <vt:lpstr>HYPOTHESIS TESTING</vt:lpstr>
      <vt:lpstr>Slide 22</vt:lpstr>
      <vt:lpstr>CORRELATION ANALYSIS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Bhat</dc:creator>
  <cp:lastModifiedBy>HP</cp:lastModifiedBy>
  <cp:revision>13</cp:revision>
  <dcterms:created xsi:type="dcterms:W3CDTF">2020-11-15T13:34:12Z</dcterms:created>
  <dcterms:modified xsi:type="dcterms:W3CDTF">2020-11-16T19:38:34Z</dcterms:modified>
</cp:coreProperties>
</file>