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32" r:id="rId2"/>
  </p:sldMasterIdLst>
  <p:notesMasterIdLst>
    <p:notesMasterId r:id="rId12"/>
  </p:notesMasterIdLst>
  <p:handoutMasterIdLst>
    <p:handoutMasterId r:id="rId13"/>
  </p:handoutMasterIdLst>
  <p:sldIdLst>
    <p:sldId id="538" r:id="rId3"/>
    <p:sldId id="573" r:id="rId4"/>
    <p:sldId id="535" r:id="rId5"/>
    <p:sldId id="569" r:id="rId6"/>
    <p:sldId id="568" r:id="rId7"/>
    <p:sldId id="576" r:id="rId8"/>
    <p:sldId id="571" r:id="rId9"/>
    <p:sldId id="545" r:id="rId10"/>
    <p:sldId id="549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an Prasad P" initials="PPP" lastIdx="1" clrIdx="0">
    <p:extLst>
      <p:ext uri="{19B8F6BF-5375-455C-9EA6-DF929625EA0E}">
        <p15:presenceInfo xmlns:p15="http://schemas.microsoft.com/office/powerpoint/2012/main" userId="8e31edad540339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66"/>
    <a:srgbClr val="33CCFF"/>
    <a:srgbClr val="FF33CC"/>
    <a:srgbClr val="0000FF"/>
    <a:srgbClr val="33CC33"/>
    <a:srgbClr val="6600FF"/>
    <a:srgbClr val="CC66FF"/>
    <a:srgbClr val="62832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7" autoAdjust="0"/>
    <p:restoredTop sz="86811" autoAdjust="0"/>
  </p:normalViewPr>
  <p:slideViewPr>
    <p:cSldViewPr>
      <p:cViewPr varScale="1">
        <p:scale>
          <a:sx n="83" d="100"/>
          <a:sy n="83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8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4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1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851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2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56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1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oogle Shape;9;p1">
            <a:extLst>
              <a:ext uri="{FF2B5EF4-FFF2-40B4-BE49-F238E27FC236}">
                <a16:creationId xmlns:a16="http://schemas.microsoft.com/office/drawing/2014/main" id="{7FAAD520-9631-4249-B6BF-850A6ED16FF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37" name="Google Shape;10;p1">
              <a:extLst>
                <a:ext uri="{FF2B5EF4-FFF2-40B4-BE49-F238E27FC236}">
                  <a16:creationId xmlns:a16="http://schemas.microsoft.com/office/drawing/2014/main" id="{93ACEF20-601A-4A9A-8358-97A8A70DD049}"/>
                </a:ext>
              </a:extLst>
            </p:cNvPr>
            <p:cNvPicPr preferRelativeResize="0"/>
            <p:nvPr/>
          </p:nvPicPr>
          <p:blipFill>
            <a:blip r:embed="rId18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Google Shape;11;p1">
              <a:extLst>
                <a:ext uri="{FF2B5EF4-FFF2-40B4-BE49-F238E27FC236}">
                  <a16:creationId xmlns:a16="http://schemas.microsoft.com/office/drawing/2014/main" id="{919CF80E-AFC7-4FDC-9A48-3616FA16A65E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295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misra/news-headlines-dataset-for-sarcasm-detection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47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UE19CS334 – NLP Project Approval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2057400" y="2819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FFFF"/>
                </a:solidFill>
                <a:effectLst/>
                <a:latin typeface="Algerian" panose="04020705040A02060702" pitchFamily="82" charset="0"/>
              </a:rPr>
              <a:t>Sarcasm Detection USING NLP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FFFF"/>
                </a:solidFill>
                <a:effectLst/>
                <a:latin typeface="Algerian" panose="04020705040A02060702" pitchFamily="82" charset="0"/>
              </a:rPr>
              <a:t> AND ML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  <a:sym typeface="Trebuchet MS"/>
              </a:rPr>
              <a:t>Project ID : 05</a:t>
            </a:r>
          </a:p>
          <a:p>
            <a:br>
              <a:rPr lang="en-US" sz="2400" dirty="0"/>
            </a:b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F7345-FF5F-49F9-867F-939314CC5CCC}"/>
              </a:ext>
            </a:extLst>
          </p:cNvPr>
          <p:cNvSpPr txBox="1"/>
          <p:nvPr/>
        </p:nvSpPr>
        <p:spPr>
          <a:xfrm>
            <a:off x="4419600" y="1295400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Project Team Members   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CE4889-CC3C-4730-8DEE-DEEB6581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81268"/>
              </p:ext>
            </p:extLst>
          </p:nvPr>
        </p:nvGraphicFramePr>
        <p:xfrm>
          <a:off x="2381114" y="2428220"/>
          <a:ext cx="81280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400851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9819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</a:t>
                      </a:r>
                      <a:endParaRPr lang="en-IN" dirty="0">
                        <a:solidFill>
                          <a:srgbClr val="FF006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SRN</a:t>
                      </a:r>
                      <a:endParaRPr lang="en-IN" dirty="0">
                        <a:solidFill>
                          <a:srgbClr val="FF006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87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Rithika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Reddy Kara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PES2UG19CS331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653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Phani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Kumar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Vedurumudi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PES2UG19CS281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61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Pawan Prasad P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PES2UG19CS280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7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0" y="1617668"/>
            <a:ext cx="8328891" cy="4651656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 and Feasibility study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Applications/Use cases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other information</a:t>
            </a:r>
            <a:endParaRPr lang="en-US" sz="2400" dirty="0">
              <a:solidFill>
                <a:srgbClr val="0033CC"/>
              </a:solidFill>
              <a:latin typeface="Cambria" panose="02040503050406030204" pitchFamily="18" charset="0"/>
              <a:ea typeface="Cambria" panose="02040503050406030204" pitchFamily="18" charset="0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pic>
        <p:nvPicPr>
          <p:cNvPr id="6" name="Picture 2" descr="4 Simple Ways Businesses Can Use Natural Language Processing | 7wData">
            <a:extLst>
              <a:ext uri="{FF2B5EF4-FFF2-40B4-BE49-F238E27FC236}">
                <a16:creationId xmlns:a16="http://schemas.microsoft.com/office/drawing/2014/main" id="{E05817F3-7308-4772-8415-B93FA48C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18" y="2055822"/>
            <a:ext cx="4831537" cy="32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042820"/>
            <a:ext cx="8382000" cy="3892551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69286-F573-46A4-98B7-83C3E0B80975}"/>
              </a:ext>
            </a:extLst>
          </p:cNvPr>
          <p:cNvSpPr txBox="1"/>
          <p:nvPr/>
        </p:nvSpPr>
        <p:spPr>
          <a:xfrm>
            <a:off x="2745259" y="2028404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5C892-7D06-4E5E-B1F0-D8D5325DE726}"/>
              </a:ext>
            </a:extLst>
          </p:cNvPr>
          <p:cNvSpPr txBox="1"/>
          <p:nvPr/>
        </p:nvSpPr>
        <p:spPr>
          <a:xfrm>
            <a:off x="2552700" y="2459504"/>
            <a:ext cx="861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Sarcasm detection is a very narrow research field in NLP, a specific case of sentiment analysis where instead of detecting a sentiment in the whole spectrum, the focus is on sarcasm. Therefore the task of this field is to detect if a given text is sarcastic or not.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19400" y="1156003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 and Application of the Problem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26159-AAFC-4262-899A-DD7907143851}"/>
              </a:ext>
            </a:extLst>
          </p:cNvPr>
          <p:cNvSpPr txBox="1"/>
          <p:nvPr/>
        </p:nvSpPr>
        <p:spPr>
          <a:xfrm>
            <a:off x="2362200" y="1998695"/>
            <a:ext cx="8763000" cy="2032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is in the field of Sentiment Analysis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Sarcasm detection is the task of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irony containing utterances in sentiment-bearing text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Sarcasm Detection is used to find the sentiment of the sentence.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1E774-FB31-49F2-81C0-B5C68063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192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846E2669-2996-43B3-A133-DFAF6047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46851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  <a:sym typeface="Trebuchet MS"/>
              </a:rPr>
              <a:t>High level design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5D1695-16F4-4873-A88B-18A7CE65578E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71F36-CE4F-4E26-9859-06B71F36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12" y="1941514"/>
            <a:ext cx="8887288" cy="41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971800" y="1137746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NLP Concept used in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524000" y="1905000"/>
            <a:ext cx="952500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algn="just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sym typeface="Trebuchet MS"/>
              </a:rPr>
              <a:t>NLP Techniques:</a:t>
            </a:r>
          </a:p>
          <a:p>
            <a:pPr marL="342891" algn="just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	We are about to use various NLP pre-processing techniques like 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Tokenization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Stemming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Lemmatization	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Removing Capitalization	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Removing the stop words, Punctuation and Unwanted Symbols in the text</a:t>
            </a:r>
          </a:p>
          <a:p>
            <a:pPr marL="1712913" lvl="1" indent="-342900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CountVectorizer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61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other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F4BBF-36DC-446B-ADCB-B45C23C59F4A}"/>
              </a:ext>
            </a:extLst>
          </p:cNvPr>
          <p:cNvSpPr txBox="1"/>
          <p:nvPr/>
        </p:nvSpPr>
        <p:spPr>
          <a:xfrm>
            <a:off x="2057400" y="198120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Bibliography: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2365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Paper : </a:t>
            </a: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Bharti SK, Babu KS, Jena SK. Parsing-based sarcasm sentiment recognition in twitter data. In 2015 IEEE/ACM International Conference on Advances in Social Networks Analysis and Mining (ASONAM); 2015. p. 1373–1380. IEEE.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Paper : Amir S, Wallace BC,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Lyu</a:t>
            </a: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H, Carvalho P, Silva MJ. Modelling context with user embeddings for sarcasm detection in social media. In Proceedings of The 20th SIGNLL Conference on Computational Natural Language Learning; 2016. p. 167–177.</a:t>
            </a:r>
            <a:endParaRPr lang="en-IN" dirty="0">
              <a:solidFill>
                <a:srgbClr val="123654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2365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Link : </a:t>
            </a:r>
            <a:r>
              <a:rPr lang="en-IN" dirty="0">
                <a:solidFill>
                  <a:srgbClr val="12365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https://www.kaggle.com/rmisra/news-headlines-dataset-for-sarcasm-detection</a:t>
            </a:r>
            <a:endParaRPr lang="en-IN" sz="2400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965 BEST Thank You In Different Languages IMAGES, STOCK PHOTOS &amp;amp; VECTORS  | Adobe Stock">
            <a:extLst>
              <a:ext uri="{FF2B5EF4-FFF2-40B4-BE49-F238E27FC236}">
                <a16:creationId xmlns:a16="http://schemas.microsoft.com/office/drawing/2014/main" id="{D0EDD606-CEC9-40A7-94ED-EF294068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905000"/>
            <a:ext cx="4775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618</TotalTime>
  <Words>308</Words>
  <Application>Microsoft Office PowerPoint</Application>
  <PresentationFormat>Widescreen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Cambria</vt:lpstr>
      <vt:lpstr>Century Gothic</vt:lpstr>
      <vt:lpstr>Georgia</vt:lpstr>
      <vt:lpstr>Roboto</vt:lpstr>
      <vt:lpstr>Times New Roman</vt:lpstr>
      <vt:lpstr>Trebuchet MS</vt:lpstr>
      <vt:lpstr>Wingdings</vt:lpstr>
      <vt:lpstr>Wingdings 3</vt:lpstr>
      <vt:lpstr>Custom Design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Pawan Prasad P</cp:lastModifiedBy>
  <cp:revision>128</cp:revision>
  <dcterms:created xsi:type="dcterms:W3CDTF">2020-11-22T08:14:37Z</dcterms:created>
  <dcterms:modified xsi:type="dcterms:W3CDTF">2022-02-04T18:37:54Z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