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300" r:id="rId2"/>
    <p:sldId id="257" r:id="rId3"/>
    <p:sldId id="309" r:id="rId4"/>
    <p:sldId id="310" r:id="rId5"/>
    <p:sldId id="311" r:id="rId6"/>
    <p:sldId id="312" r:id="rId7"/>
    <p:sldId id="313" r:id="rId8"/>
    <p:sldId id="314" r:id="rId9"/>
    <p:sldId id="315" r:id="rId10"/>
    <p:sldId id="317" r:id="rId11"/>
    <p:sldId id="318" r:id="rId12"/>
    <p:sldId id="319" r:id="rId13"/>
    <p:sldId id="320" r:id="rId14"/>
    <p:sldId id="321" r:id="rId15"/>
    <p:sldId id="263" r:id="rId16"/>
    <p:sldId id="264" r:id="rId17"/>
    <p:sldId id="287" r:id="rId18"/>
    <p:sldId id="265" r:id="rId19"/>
    <p:sldId id="266" r:id="rId20"/>
    <p:sldId id="301" r:id="rId21"/>
    <p:sldId id="302" r:id="rId22"/>
    <p:sldId id="303" r:id="rId23"/>
    <p:sldId id="304" r:id="rId24"/>
    <p:sldId id="305" r:id="rId25"/>
    <p:sldId id="306" r:id="rId26"/>
    <p:sldId id="307" r:id="rId27"/>
    <p:sldId id="308" r:id="rId28"/>
    <p:sldId id="267" r:id="rId29"/>
    <p:sldId id="268" r:id="rId30"/>
    <p:sldId id="282" r:id="rId31"/>
    <p:sldId id="259" r:id="rId32"/>
    <p:sldId id="288" r:id="rId33"/>
    <p:sldId id="289" r:id="rId34"/>
    <p:sldId id="290" r:id="rId35"/>
    <p:sldId id="299" r:id="rId36"/>
    <p:sldId id="293" r:id="rId37"/>
    <p:sldId id="291" r:id="rId38"/>
    <p:sldId id="296" r:id="rId39"/>
    <p:sldId id="294" r:id="rId40"/>
    <p:sldId id="292"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848C3-C279-4825-B4D5-B81F95D414C9}"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BB4BD-CC08-4638-9766-6AB2DBFD4791}" type="slidenum">
              <a:rPr lang="en-US" smtClean="0"/>
              <a:t>‹#›</a:t>
            </a:fld>
            <a:endParaRPr lang="en-US"/>
          </a:p>
        </p:txBody>
      </p:sp>
    </p:spTree>
    <p:extLst>
      <p:ext uri="{BB962C8B-B14F-4D97-AF65-F5344CB8AC3E}">
        <p14:creationId xmlns:p14="http://schemas.microsoft.com/office/powerpoint/2010/main" val="89531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92B95C-68AD-A4B3-9760-6719D25D44E8}"/>
              </a:ext>
            </a:extLst>
          </p:cNvPr>
          <p:cNvSpPr>
            <a:spLocks noGrp="1" noChangeArrowheads="1"/>
          </p:cNvSpPr>
          <p:nvPr>
            <p:ph type="sldNum" sz="quarter" idx="5"/>
          </p:nvPr>
        </p:nvSpPr>
        <p:spPr>
          <a:ln/>
        </p:spPr>
        <p:txBody>
          <a:bodyPr/>
          <a:lstStyle/>
          <a:p>
            <a:fld id="{D6245D9B-6C20-43B6-8286-1DE630C02DCE}" type="slidenum">
              <a:rPr lang="en-US" altLang="en-US"/>
              <a:pPr/>
              <a:t>19</a:t>
            </a:fld>
            <a:endParaRPr lang="en-US" altLang="en-US"/>
          </a:p>
        </p:txBody>
      </p:sp>
      <p:sp>
        <p:nvSpPr>
          <p:cNvPr id="15362" name="Rectangle 2">
            <a:extLst>
              <a:ext uri="{FF2B5EF4-FFF2-40B4-BE49-F238E27FC236}">
                <a16:creationId xmlns:a16="http://schemas.microsoft.com/office/drawing/2014/main" id="{42CA60B4-8BF6-9EEB-C77D-79FE32980CD9}"/>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C11320D4-4613-77E7-2B49-660EFF5943E1}"/>
              </a:ext>
            </a:extLst>
          </p:cNvPr>
          <p:cNvSpPr>
            <a:spLocks noGrp="1" noChangeArrowheads="1"/>
          </p:cNvSpPr>
          <p:nvPr>
            <p:ph type="body" idx="1"/>
          </p:nvPr>
        </p:nvSpPr>
        <p:spPr/>
        <p:txBody>
          <a:bodyPr/>
          <a:lstStyle/>
          <a:p>
            <a:r>
              <a:rPr lang="en-US" altLang="en-US"/>
              <a:t>Use master;</a:t>
            </a:r>
          </a:p>
          <a:p>
            <a:endParaRPr lang="en-US" altLang="en-US"/>
          </a:p>
          <a:p>
            <a:r>
              <a:rPr lang="en-US" altLang="en-US"/>
              <a:t>Create database dbtest</a:t>
            </a:r>
          </a:p>
          <a:p>
            <a:r>
              <a:rPr lang="en-US" altLang="en-US"/>
              <a:t>On primary</a:t>
            </a:r>
          </a:p>
          <a:p>
            <a:r>
              <a:rPr lang="en-US" altLang="en-US"/>
              <a:t>(</a:t>
            </a:r>
          </a:p>
          <a:p>
            <a:r>
              <a:rPr lang="en-US" altLang="en-US"/>
              <a:t>	name = softsmith,</a:t>
            </a:r>
          </a:p>
          <a:p>
            <a:r>
              <a:rPr lang="en-US" altLang="en-US"/>
              <a:t>	filename = ‘c:\test\softsmith.mdf’,</a:t>
            </a:r>
          </a:p>
          <a:p>
            <a:r>
              <a:rPr lang="en-US" altLang="en-US"/>
              <a:t>	size = 10 MB,</a:t>
            </a:r>
          </a:p>
          <a:p>
            <a:r>
              <a:rPr lang="en-US" altLang="en-US"/>
              <a:t>	maxsize = 20,</a:t>
            </a:r>
          </a:p>
          <a:p>
            <a:r>
              <a:rPr lang="en-US" altLang="en-US"/>
              <a:t>	filegrowth = 2</a:t>
            </a:r>
          </a:p>
          <a:p>
            <a:r>
              <a:rPr lang="en-US" altLang="en-US"/>
              <a:t>)</a:t>
            </a:r>
          </a:p>
          <a:p>
            <a:r>
              <a:rPr lang="en-US" altLang="en-US"/>
              <a:t>Log on</a:t>
            </a:r>
          </a:p>
          <a:p>
            <a:r>
              <a:rPr lang="en-US" altLang="en-US"/>
              <a:t>(</a:t>
            </a:r>
          </a:p>
          <a:p>
            <a:r>
              <a:rPr lang="en-US" altLang="en-US"/>
              <a:t>	name = softsmithlog,</a:t>
            </a:r>
          </a:p>
          <a:p>
            <a:r>
              <a:rPr lang="en-US" altLang="en-US"/>
              <a:t>	filename = ‘c:\test\softsmith.ldf’,</a:t>
            </a:r>
          </a:p>
          <a:p>
            <a:r>
              <a:rPr lang="en-US" altLang="en-US"/>
              <a:t>	size = 10 MB,</a:t>
            </a:r>
          </a:p>
          <a:p>
            <a:r>
              <a:rPr lang="en-US" altLang="en-US"/>
              <a:t>	maxsize = 20,</a:t>
            </a:r>
          </a:p>
          <a:p>
            <a:r>
              <a:rPr lang="en-US" altLang="en-US"/>
              <a:t>	filegrowth = 2</a:t>
            </a:r>
          </a:p>
          <a:p>
            <a:r>
              <a:rPr lang="en-US" altLang="en-US"/>
              <a:t>)</a:t>
            </a:r>
          </a:p>
          <a:p>
            <a:endParaRPr lang="en-US" altLang="en-US"/>
          </a:p>
          <a:p>
            <a:r>
              <a:rPr lang="en-US" altLang="en-US"/>
              <a:t>This creates a database with the name softsmith. The datafile softsmith.mdf and log file softsmith.ldf will be created in the path c:\test. The size of database is 10 MB.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F3BAFC-890C-0467-03B8-F497B01D75AB}"/>
              </a:ext>
            </a:extLst>
          </p:cNvPr>
          <p:cNvSpPr>
            <a:spLocks noGrp="1" noChangeArrowheads="1"/>
          </p:cNvSpPr>
          <p:nvPr>
            <p:ph type="sldNum" sz="quarter" idx="5"/>
          </p:nvPr>
        </p:nvSpPr>
        <p:spPr>
          <a:ln/>
        </p:spPr>
        <p:txBody>
          <a:bodyPr/>
          <a:lstStyle/>
          <a:p>
            <a:fld id="{D7D1984C-E33F-4D36-8413-D6A480D98AB1}" type="slidenum">
              <a:rPr lang="en-US" altLang="en-US"/>
              <a:pPr/>
              <a:t>28</a:t>
            </a:fld>
            <a:endParaRPr lang="en-US" altLang="en-US"/>
          </a:p>
        </p:txBody>
      </p:sp>
      <p:sp>
        <p:nvSpPr>
          <p:cNvPr id="17410" name="Rectangle 2">
            <a:extLst>
              <a:ext uri="{FF2B5EF4-FFF2-40B4-BE49-F238E27FC236}">
                <a16:creationId xmlns:a16="http://schemas.microsoft.com/office/drawing/2014/main" id="{076A6F7C-AAAD-4009-37CC-C514D5798E4B}"/>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8E6CE647-F059-EB1C-EABD-062561561B4F}"/>
              </a:ext>
            </a:extLst>
          </p:cNvPr>
          <p:cNvSpPr>
            <a:spLocks noGrp="1" noChangeArrowheads="1"/>
          </p:cNvSpPr>
          <p:nvPr>
            <p:ph type="body" idx="1"/>
          </p:nvPr>
        </p:nvSpPr>
        <p:spPr/>
        <p:txBody>
          <a:bodyPr/>
          <a:lstStyle/>
          <a:p>
            <a:r>
              <a:rPr lang="en-US" altLang="en-US"/>
              <a:t>Integer:</a:t>
            </a:r>
          </a:p>
          <a:p>
            <a:r>
              <a:rPr lang="en-US" altLang="en-US"/>
              <a:t>Bit		- 1 bit</a:t>
            </a:r>
          </a:p>
          <a:p>
            <a:r>
              <a:rPr lang="en-US" altLang="en-US"/>
              <a:t>Tinyint	- 1 byte</a:t>
            </a:r>
          </a:p>
          <a:p>
            <a:r>
              <a:rPr lang="en-US" altLang="en-US"/>
              <a:t>Smallint	- 2 bytes</a:t>
            </a:r>
          </a:p>
          <a:p>
            <a:r>
              <a:rPr lang="en-US" altLang="en-US"/>
              <a:t>Int		- 4 bytes</a:t>
            </a:r>
          </a:p>
          <a:p>
            <a:r>
              <a:rPr lang="en-US" altLang="en-US"/>
              <a:t>Bigint		- 8 bytes</a:t>
            </a:r>
          </a:p>
          <a:p>
            <a:endParaRPr lang="en-US" altLang="en-US"/>
          </a:p>
          <a:p>
            <a:r>
              <a:rPr lang="en-US" altLang="en-US"/>
              <a:t>Float:</a:t>
            </a:r>
          </a:p>
          <a:p>
            <a:r>
              <a:rPr lang="en-US" altLang="en-US"/>
              <a:t>Float</a:t>
            </a:r>
          </a:p>
          <a:p>
            <a:r>
              <a:rPr lang="en-US" altLang="en-US"/>
              <a:t>Real </a:t>
            </a:r>
          </a:p>
          <a:p>
            <a:endParaRPr lang="en-US" altLang="en-US"/>
          </a:p>
          <a:p>
            <a:r>
              <a:rPr lang="en-US" altLang="en-US"/>
              <a:t>Text:</a:t>
            </a:r>
          </a:p>
          <a:p>
            <a:r>
              <a:rPr lang="en-US" altLang="en-US"/>
              <a:t>Non unicode string: A character occupies 1 byte</a:t>
            </a:r>
          </a:p>
          <a:p>
            <a:r>
              <a:rPr lang="en-US" altLang="en-US"/>
              <a:t>Char</a:t>
            </a:r>
          </a:p>
          <a:p>
            <a:r>
              <a:rPr lang="en-US" altLang="en-US"/>
              <a:t>Varchar</a:t>
            </a:r>
          </a:p>
          <a:p>
            <a:r>
              <a:rPr lang="en-US" altLang="en-US"/>
              <a:t>Text</a:t>
            </a:r>
          </a:p>
          <a:p>
            <a:endParaRPr lang="en-US" altLang="en-US"/>
          </a:p>
          <a:p>
            <a:r>
              <a:rPr lang="en-US" altLang="en-US"/>
              <a:t>Unicode string: A character occupies 2 bytes</a:t>
            </a:r>
          </a:p>
          <a:p>
            <a:r>
              <a:rPr lang="en-US" altLang="en-US"/>
              <a:t>Nchar</a:t>
            </a:r>
          </a:p>
          <a:p>
            <a:r>
              <a:rPr lang="en-US" altLang="en-US"/>
              <a:t>Nvarchar</a:t>
            </a:r>
          </a:p>
          <a:p>
            <a:r>
              <a:rPr lang="en-US" altLang="en-US"/>
              <a:t>Ntext</a:t>
            </a:r>
          </a:p>
          <a:p>
            <a:endParaRPr lang="en-US" altLang="en-US"/>
          </a:p>
          <a:p>
            <a:r>
              <a:rPr lang="en-US" altLang="en-US"/>
              <a:t>Decimal:	has precision and scale</a:t>
            </a:r>
          </a:p>
          <a:p>
            <a:r>
              <a:rPr lang="en-US" altLang="en-US"/>
              <a:t>Decimal(p,s)</a:t>
            </a:r>
          </a:p>
          <a:p>
            <a:r>
              <a:rPr lang="en-US" altLang="en-US"/>
              <a:t>Numeric(p,s)</a:t>
            </a:r>
          </a:p>
          <a:p>
            <a:endParaRPr lang="en-US" altLang="en-US"/>
          </a:p>
          <a:p>
            <a:r>
              <a:rPr lang="en-US" altLang="en-US"/>
              <a:t>P = total digits in a number</a:t>
            </a:r>
          </a:p>
          <a:p>
            <a:r>
              <a:rPr lang="en-US" altLang="en-US"/>
              <a:t>S = number of digits after decimal point</a:t>
            </a:r>
          </a:p>
          <a:p>
            <a:endParaRPr lang="en-US" altLang="en-US"/>
          </a:p>
          <a:p>
            <a:r>
              <a:rPr lang="en-US" altLang="en-US"/>
              <a:t>Eg. Numeric(4,2) can store 22.56 and so on</a:t>
            </a:r>
          </a:p>
          <a:p>
            <a:endParaRPr lang="en-US" altLang="en-US"/>
          </a:p>
          <a:p>
            <a:r>
              <a:rPr lang="en-US" altLang="en-US"/>
              <a:t>Money: Data like 23.2234</a:t>
            </a:r>
          </a:p>
          <a:p>
            <a:r>
              <a:rPr lang="en-US" altLang="en-US"/>
              <a:t>Money</a:t>
            </a:r>
          </a:p>
          <a:p>
            <a:r>
              <a:rPr lang="en-US" altLang="en-US"/>
              <a:t>Smallmoney</a:t>
            </a:r>
          </a:p>
          <a:p>
            <a:endParaRPr lang="en-US" altLang="en-US"/>
          </a:p>
          <a:p>
            <a:r>
              <a:rPr lang="en-US" altLang="en-US"/>
              <a:t>Date:</a:t>
            </a:r>
          </a:p>
          <a:p>
            <a:r>
              <a:rPr lang="en-US" altLang="en-US"/>
              <a:t>Smalldatetime – Range – 1-1-1900 to 6-6-2079</a:t>
            </a:r>
          </a:p>
          <a:p>
            <a:r>
              <a:rPr lang="en-US" altLang="en-US"/>
              <a:t>Datetime 	    - Range – 1-1-1753 to 31-12-9999</a:t>
            </a:r>
          </a:p>
          <a:p>
            <a:endParaRPr lang="en-US" altLang="en-US"/>
          </a:p>
          <a:p>
            <a:r>
              <a:rPr lang="en-US" altLang="en-US"/>
              <a:t>Binary:</a:t>
            </a:r>
          </a:p>
          <a:p>
            <a:r>
              <a:rPr lang="en-US" altLang="en-US"/>
              <a:t>Binary</a:t>
            </a:r>
          </a:p>
          <a:p>
            <a:r>
              <a:rPr lang="en-US" altLang="en-US"/>
              <a:t>Varbinary</a:t>
            </a:r>
          </a:p>
          <a:p>
            <a:r>
              <a:rPr lang="en-US" altLang="en-US"/>
              <a:t>Image</a:t>
            </a:r>
          </a:p>
          <a:p>
            <a:endParaRPr lang="en-US" altLang="en-US"/>
          </a:p>
          <a:p>
            <a:r>
              <a:rPr lang="en-US" altLang="en-US"/>
              <a:t>Misc:</a:t>
            </a:r>
          </a:p>
          <a:p>
            <a:r>
              <a:rPr lang="en-US" altLang="en-US"/>
              <a:t>Uniqueidentifier – Unique id – can be accessed and modified through function getUid() and setUid()</a:t>
            </a:r>
          </a:p>
          <a:p>
            <a:r>
              <a:rPr lang="en-US" altLang="en-US"/>
              <a:t>Cursor – Special data type meant for row by row operation</a:t>
            </a:r>
          </a:p>
          <a:p>
            <a:r>
              <a:rPr lang="en-US" altLang="en-US"/>
              <a:t>Sql_variant – Generic data types</a:t>
            </a:r>
          </a:p>
          <a:p>
            <a:r>
              <a:rPr lang="en-US" altLang="en-US"/>
              <a:t>Table – table data type – stores table data</a:t>
            </a:r>
          </a:p>
          <a:p>
            <a:r>
              <a:rPr lang="en-US" altLang="en-US"/>
              <a:t>Timestamp – Uniqe value in a database</a:t>
            </a:r>
          </a:p>
          <a:p>
            <a:endParaRPr lang="en-US" altLang="en-US"/>
          </a:p>
          <a:p>
            <a:endParaRPr lang="en-US" altLang="en-US"/>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04BEEE-1153-EC60-2D59-739F2EB88243}"/>
              </a:ext>
            </a:extLst>
          </p:cNvPr>
          <p:cNvSpPr>
            <a:spLocks noGrp="1" noChangeArrowheads="1"/>
          </p:cNvSpPr>
          <p:nvPr>
            <p:ph type="sldNum" sz="quarter" idx="5"/>
          </p:nvPr>
        </p:nvSpPr>
        <p:spPr>
          <a:ln/>
        </p:spPr>
        <p:txBody>
          <a:bodyPr/>
          <a:lstStyle/>
          <a:p>
            <a:fld id="{0455715C-7D25-4732-8E17-002D5AA6C889}" type="slidenum">
              <a:rPr lang="en-US" altLang="en-US"/>
              <a:pPr/>
              <a:t>29</a:t>
            </a:fld>
            <a:endParaRPr lang="en-US" altLang="en-US"/>
          </a:p>
        </p:txBody>
      </p:sp>
      <p:sp>
        <p:nvSpPr>
          <p:cNvPr id="19458" name="Rectangle 2">
            <a:extLst>
              <a:ext uri="{FF2B5EF4-FFF2-40B4-BE49-F238E27FC236}">
                <a16:creationId xmlns:a16="http://schemas.microsoft.com/office/drawing/2014/main" id="{C3AF2479-AD8A-DED9-C434-6A16CC4AAEF4}"/>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22B149E1-8716-AE63-530E-B7E6D17DA176}"/>
              </a:ext>
            </a:extLst>
          </p:cNvPr>
          <p:cNvSpPr>
            <a:spLocks noGrp="1" noChangeArrowheads="1"/>
          </p:cNvSpPr>
          <p:nvPr>
            <p:ph type="body" idx="1"/>
          </p:nvPr>
        </p:nvSpPr>
        <p:spPr/>
        <p:txBody>
          <a:bodyPr/>
          <a:lstStyle/>
          <a:p>
            <a:r>
              <a:rPr lang="en-US" altLang="en-US"/>
              <a:t>Arithmetic : +, -, *, /, %</a:t>
            </a:r>
          </a:p>
          <a:p>
            <a:r>
              <a:rPr lang="en-US" altLang="en-US"/>
              <a:t>Assignment : =</a:t>
            </a:r>
          </a:p>
          <a:p>
            <a:r>
              <a:rPr lang="en-US" altLang="en-US"/>
              <a:t>Comparison : &lt;, &gt;, &lt;=, &gt;= &lt;&gt;, =, !=, !&lt;, !&gt;</a:t>
            </a:r>
          </a:p>
          <a:p>
            <a:r>
              <a:rPr lang="en-US" altLang="en-US"/>
              <a:t>Logical : AND, OR, NOT, IN, LIKE, BETWEEN, ANY, ALL, EXISTS, SOME</a:t>
            </a:r>
          </a:p>
          <a:p>
            <a:r>
              <a:rPr lang="en-US" altLang="en-US"/>
              <a:t>String : Concatenation (+)</a:t>
            </a:r>
          </a:p>
          <a:p>
            <a:r>
              <a:rPr lang="en-US" altLang="en-US"/>
              <a:t>Unary : -, +, ~</a:t>
            </a:r>
          </a:p>
          <a:p>
            <a:r>
              <a:rPr lang="en-US" altLang="en-US"/>
              <a:t>Bitwise: &amp;, |,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BC7786-06BF-2474-CC73-B2237A053A6A}"/>
              </a:ext>
            </a:extLst>
          </p:cNvPr>
          <p:cNvSpPr>
            <a:spLocks noGrp="1" noChangeArrowheads="1"/>
          </p:cNvSpPr>
          <p:nvPr>
            <p:ph type="sldNum" sz="quarter" idx="5"/>
          </p:nvPr>
        </p:nvSpPr>
        <p:spPr>
          <a:ln/>
        </p:spPr>
        <p:txBody>
          <a:bodyPr/>
          <a:lstStyle/>
          <a:p>
            <a:fld id="{AA0B290A-16E8-4782-A968-1092EA231A60}" type="slidenum">
              <a:rPr lang="en-US" altLang="en-US"/>
              <a:pPr/>
              <a:t>31</a:t>
            </a:fld>
            <a:endParaRPr lang="en-US" altLang="en-US"/>
          </a:p>
        </p:txBody>
      </p:sp>
      <p:sp>
        <p:nvSpPr>
          <p:cNvPr id="212994" name="Rectangle 2">
            <a:extLst>
              <a:ext uri="{FF2B5EF4-FFF2-40B4-BE49-F238E27FC236}">
                <a16:creationId xmlns:a16="http://schemas.microsoft.com/office/drawing/2014/main" id="{B105AAD9-E690-06B1-D116-815E26E417AD}"/>
              </a:ext>
            </a:extLst>
          </p:cNvPr>
          <p:cNvSpPr>
            <a:spLocks noGrp="1" noRot="1" noChangeAspect="1" noChangeArrowheads="1" noTextEdit="1"/>
          </p:cNvSpPr>
          <p:nvPr>
            <p:ph type="sldImg"/>
          </p:nvPr>
        </p:nvSpPr>
        <p:spPr bwMode="auto">
          <a:xfrm>
            <a:off x="441325" y="681038"/>
            <a:ext cx="6051550" cy="3405187"/>
          </a:xfrm>
          <a:prstGeom prst="rect">
            <a:avLst/>
          </a:prstGeom>
          <a:solidFill>
            <a:srgbClr val="FFFFFF"/>
          </a:solidFill>
          <a:ln>
            <a:solidFill>
              <a:srgbClr val="000000"/>
            </a:solidFill>
            <a:miter lim="800000"/>
            <a:headEnd/>
            <a:tailEnd/>
          </a:ln>
        </p:spPr>
      </p:sp>
      <p:sp>
        <p:nvSpPr>
          <p:cNvPr id="212995" name="Rectangle 3">
            <a:extLst>
              <a:ext uri="{FF2B5EF4-FFF2-40B4-BE49-F238E27FC236}">
                <a16:creationId xmlns:a16="http://schemas.microsoft.com/office/drawing/2014/main" id="{0BF9B9C7-A45F-BD53-DB31-7BD78E28C594}"/>
              </a:ext>
            </a:extLst>
          </p:cNvPr>
          <p:cNvSpPr>
            <a:spLocks noGrp="1" noChangeArrowheads="1"/>
          </p:cNvSpPr>
          <p:nvPr>
            <p:ph type="body" idx="1"/>
          </p:nvPr>
        </p:nvSpPr>
        <p:spPr bwMode="auto">
          <a:xfrm>
            <a:off x="923925" y="4313238"/>
            <a:ext cx="5086350" cy="4086225"/>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9EE71-A168-45F9-A886-1AE134D9B17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C487-7FF9-4B9C-89AA-63C9A255D4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57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EE71-A168-45F9-A886-1AE134D9B17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36557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EE71-A168-45F9-A886-1AE134D9B17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C487-7FF9-4B9C-89AA-63C9A255D4B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04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088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67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358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6352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6870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6943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2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099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EE71-A168-45F9-A886-1AE134D9B17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534139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3564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123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951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9EE71-A168-45F9-A886-1AE134D9B17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C487-7FF9-4B9C-89AA-63C9A255D4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0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9EE71-A168-45F9-A886-1AE134D9B17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229146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9EE71-A168-45F9-A886-1AE134D9B173}"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64878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9EE71-A168-45F9-A886-1AE134D9B173}"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158561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9EE71-A168-45F9-A886-1AE134D9B173}"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40115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9EE71-A168-45F9-A886-1AE134D9B17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BC487-7FF9-4B9C-89AA-63C9A255D4B9}" type="slidenum">
              <a:rPr lang="en-US" smtClean="0"/>
              <a:t>‹#›</a:t>
            </a:fld>
            <a:endParaRPr lang="en-US"/>
          </a:p>
        </p:txBody>
      </p:sp>
    </p:spTree>
    <p:extLst>
      <p:ext uri="{BB962C8B-B14F-4D97-AF65-F5344CB8AC3E}">
        <p14:creationId xmlns:p14="http://schemas.microsoft.com/office/powerpoint/2010/main" val="325937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9EE71-A168-45F9-A886-1AE134D9B17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BC487-7FF9-4B9C-89AA-63C9A255D4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37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9EE71-A168-45F9-A886-1AE134D9B173}" type="datetimeFigureOut">
              <a:rPr lang="en-US" smtClean="0"/>
              <a:t>9/30/2022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DBC487-7FF9-4B9C-89AA-63C9A255D4B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918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tnettricks.com/learn/sqlserver/database-normalization-basic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dotnettricks.com/learn/sqlserver/database-normalization-basics"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tnettricks.com/learn/sqlserver/database-normalization-basics"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tnettricks.com/learn/sqlserver/database-normalization-basics"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servertutorial.net/sql-server-basics/sql-server-data-types/"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sqlservertutorial.net/sql-server-basics/sql-server-bit/" TargetMode="External"/><Relationship Id="rId2" Type="http://schemas.openxmlformats.org/officeDocument/2006/relationships/hyperlink" Target="https://www.sqlservertutorial.net/sql-server-basics/sql-server-int/" TargetMode="External"/><Relationship Id="rId1" Type="http://schemas.openxmlformats.org/officeDocument/2006/relationships/slideLayout" Target="../slideLayouts/slideLayout7.xml"/><Relationship Id="rId5" Type="http://schemas.openxmlformats.org/officeDocument/2006/relationships/hyperlink" Target="https://www.sqlservertutorial.net/sql-server-basics/sql-server-data-types/" TargetMode="External"/><Relationship Id="rId4" Type="http://schemas.openxmlformats.org/officeDocument/2006/relationships/hyperlink" Target="https://www.sqlservertutorial.net/sql-server-basics/sql-server-decima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sqlservertutorial.net/sql-server-basics/sql-server-data-type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sqlservertutorial.net/sql-server-basics/sql-server-time/" TargetMode="External"/><Relationship Id="rId2" Type="http://schemas.openxmlformats.org/officeDocument/2006/relationships/hyperlink" Target="https://www.sqlservertutorial.net/sql-server-basics/sql-server-date/" TargetMode="Externa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data-types/" TargetMode="External"/><Relationship Id="rId5" Type="http://schemas.openxmlformats.org/officeDocument/2006/relationships/hyperlink" Target="https://www.sqlservertutorial.net/sql-server-basics/sql-server-datetime2/" TargetMode="External"/><Relationship Id="rId4" Type="http://schemas.openxmlformats.org/officeDocument/2006/relationships/hyperlink" Target="https://www.sqlservertutorial.net/sql-server-basics/sql-server-datetimeoffse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qlservertutorial.net/sql-server-basics/sql-server-varchar/" TargetMode="External"/><Relationship Id="rId2" Type="http://schemas.openxmlformats.org/officeDocument/2006/relationships/hyperlink" Target="https://www.sqlservertutorial.net/sql-server-basics/sql-server-char/" TargetMode="External"/><Relationship Id="rId1" Type="http://schemas.openxmlformats.org/officeDocument/2006/relationships/slideLayout" Target="../slideLayouts/slideLayout6.xml"/><Relationship Id="rId4" Type="http://schemas.openxmlformats.org/officeDocument/2006/relationships/hyperlink" Target="https://www.sqlservertutorial.net/sql-server-basics/sql-server-data-type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sqlservertutorial.net/sql-server-basics/sql-server-nvarchar/" TargetMode="External"/><Relationship Id="rId2" Type="http://schemas.openxmlformats.org/officeDocument/2006/relationships/hyperlink" Target="https://www.sqlservertutorial.net/sql-server-basics/sql-server-nchar/" TargetMode="External"/><Relationship Id="rId1" Type="http://schemas.openxmlformats.org/officeDocument/2006/relationships/slideLayout" Target="../slideLayouts/slideLayout6.xml"/><Relationship Id="rId4" Type="http://schemas.openxmlformats.org/officeDocument/2006/relationships/hyperlink" Target="https://www.sqlservertutorial.net/sql-server-basics/sql-server-data-typ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www.sqlservertutorial.net/sql-server-basics/sql-server-guid/" TargetMode="External"/><Relationship Id="rId2" Type="http://schemas.openxmlformats.org/officeDocument/2006/relationships/hyperlink" Target="https://www.sqlservertutorial.net/sql-server-stored-procedures/sql-server-cursor/" TargetMode="External"/><Relationship Id="rId1" Type="http://schemas.openxmlformats.org/officeDocument/2006/relationships/slideLayout" Target="../slideLayouts/slideLayout7.xml"/><Relationship Id="rId4" Type="http://schemas.openxmlformats.org/officeDocument/2006/relationships/hyperlink" Target="https://www.sqlservertutorial.net/sql-server-basics/sql-server-data-typ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Why-do-we-need-a-Databas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otnettricks.com/learn/sqlserver/database-normalization-basics"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tnettricks.com/learn/sqlserver/difference-between-primary-key-and-unique-key" TargetMode="External"/><Relationship Id="rId1" Type="http://schemas.openxmlformats.org/officeDocument/2006/relationships/slideLayout" Target="../slideLayouts/slideLayout6.xml"/><Relationship Id="rId4" Type="http://schemas.openxmlformats.org/officeDocument/2006/relationships/hyperlink" Target="https://www.dotnettricks.com/learn/sqlserver/database-normalization-bas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BCD8-2E0D-E357-0935-8F4C59D3E75B}"/>
              </a:ext>
            </a:extLst>
          </p:cNvPr>
          <p:cNvSpPr>
            <a:spLocks noGrp="1"/>
          </p:cNvSpPr>
          <p:nvPr>
            <p:ph type="ctrTitle"/>
          </p:nvPr>
        </p:nvSpPr>
        <p:spPr/>
        <p:txBody>
          <a:bodyPr/>
          <a:lstStyle/>
          <a:p>
            <a:r>
              <a:rPr lang="en-IN" dirty="0"/>
              <a:t>SQL Server</a:t>
            </a:r>
            <a:endParaRPr lang="en-US" dirty="0"/>
          </a:p>
        </p:txBody>
      </p:sp>
      <p:sp>
        <p:nvSpPr>
          <p:cNvPr id="3" name="Subtitle 2">
            <a:extLst>
              <a:ext uri="{FF2B5EF4-FFF2-40B4-BE49-F238E27FC236}">
                <a16:creationId xmlns:a16="http://schemas.microsoft.com/office/drawing/2014/main" id="{EC7C4DF1-DE5A-688D-C54A-BBFBAB9FA4E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038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05ACA-22A1-AAB4-9C67-75F56015E207}"/>
              </a:ext>
            </a:extLst>
          </p:cNvPr>
          <p:cNvSpPr txBox="1"/>
          <p:nvPr/>
        </p:nvSpPr>
        <p:spPr>
          <a:xfrm>
            <a:off x="0" y="111967"/>
            <a:ext cx="12064482" cy="369332"/>
          </a:xfrm>
          <a:prstGeom prst="rect">
            <a:avLst/>
          </a:prstGeom>
          <a:noFill/>
        </p:spPr>
        <p:txBody>
          <a:bodyPr wrap="square" rtlCol="0">
            <a:spAutoFit/>
          </a:bodyPr>
          <a:lstStyle/>
          <a:p>
            <a:r>
              <a:rPr lang="en-US" b="1" dirty="0"/>
              <a:t>Second Normal Form</a:t>
            </a:r>
          </a:p>
        </p:txBody>
      </p:sp>
      <p:pic>
        <p:nvPicPr>
          <p:cNvPr id="3074" name="Picture 2">
            <a:extLst>
              <a:ext uri="{FF2B5EF4-FFF2-40B4-BE49-F238E27FC236}">
                <a16:creationId xmlns:a16="http://schemas.microsoft.com/office/drawing/2014/main" id="{1506732D-A7F3-6E74-0F6D-4FF8B7FA6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43" y="821093"/>
            <a:ext cx="4412310" cy="5679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EF2ECE-D38C-76F6-5621-F74941FA3EB4}"/>
              </a:ext>
            </a:extLst>
          </p:cNvPr>
          <p:cNvSpPr txBox="1"/>
          <p:nvPr/>
        </p:nvSpPr>
        <p:spPr>
          <a:xfrm>
            <a:off x="5253135" y="643813"/>
            <a:ext cx="6652725" cy="5355312"/>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 database table is said to be in 2NF if it is in 1NF and contains only those fields/columns that are functionally dependent(means the value of the field is determined by the value of another field(s)) on the primary key.</a:t>
            </a:r>
          </a:p>
          <a:p>
            <a:pPr algn="just"/>
            <a:endParaRPr lang="en-US" b="0" i="0" dirty="0">
              <a:solidFill>
                <a:srgbClr val="161616"/>
              </a:solidFill>
              <a:effectLst/>
              <a:latin typeface="Segoe UI" panose="020B0502040204020203" pitchFamily="34" charset="0"/>
            </a:endParaRPr>
          </a:p>
          <a:p>
            <a:pPr algn="just"/>
            <a:r>
              <a:rPr lang="en-US" b="0" i="0" dirty="0">
                <a:solidFill>
                  <a:srgbClr val="161616"/>
                </a:solidFill>
                <a:effectLst/>
                <a:latin typeface="Segoe UI" panose="020B0502040204020203" pitchFamily="34" charset="0"/>
              </a:rPr>
              <a:t>In 2NF we remove the partial dependencies of any non-key field</a:t>
            </a:r>
          </a:p>
          <a:p>
            <a:pPr algn="just"/>
            <a:endParaRPr lang="en-US" dirty="0">
              <a:solidFill>
                <a:srgbClr val="161616"/>
              </a:solidFill>
              <a:latin typeface="Segoe UI" panose="020B0502040204020203" pitchFamily="34" charset="0"/>
            </a:endParaRPr>
          </a:p>
          <a:p>
            <a:pPr algn="just"/>
            <a:r>
              <a:rPr lang="en-US" b="0" i="0" dirty="0">
                <a:solidFill>
                  <a:srgbClr val="161616"/>
                </a:solidFill>
                <a:effectLst/>
                <a:latin typeface="Segoe UI" panose="020B0502040204020203" pitchFamily="34" charset="0"/>
              </a:rPr>
              <a:t>The process of converting the database table into 2NF is as follows:</a:t>
            </a:r>
          </a:p>
          <a:p>
            <a:pPr algn="just"/>
            <a:endParaRPr lang="en-US" dirty="0">
              <a:solidFill>
                <a:srgbClr val="161616"/>
              </a:solidFill>
              <a:latin typeface="Segoe UI" panose="020B0502040204020203" pitchFamily="34" charset="0"/>
            </a:endParaRPr>
          </a:p>
          <a:p>
            <a:pPr algn="just"/>
            <a:r>
              <a:rPr lang="en-US" b="0" i="0" dirty="0">
                <a:solidFill>
                  <a:srgbClr val="161616"/>
                </a:solidFill>
                <a:effectLst/>
                <a:latin typeface="Segoe UI" panose="020B0502040204020203" pitchFamily="34" charset="0"/>
              </a:rPr>
              <a:t>Remove the partial dependencies(A type of functional dependency where a field is only functionally dependent on the part of the primary key) of any non-key field.</a:t>
            </a:r>
          </a:p>
          <a:p>
            <a:pPr algn="just"/>
            <a:endParaRPr lang="en-US" dirty="0">
              <a:solidFill>
                <a:srgbClr val="161616"/>
              </a:solidFill>
              <a:latin typeface="Segoe UI" panose="020B0502040204020203" pitchFamily="34" charset="0"/>
            </a:endParaRPr>
          </a:p>
          <a:p>
            <a:pPr algn="just"/>
            <a:r>
              <a:rPr lang="en-US" b="0" i="0" dirty="0">
                <a:solidFill>
                  <a:srgbClr val="161616"/>
                </a:solidFill>
                <a:effectLst/>
                <a:latin typeface="Segoe UI" panose="020B0502040204020203" pitchFamily="34" charset="0"/>
              </a:rPr>
              <a:t>If field B depends on field A and vice versa. Also for a given value of B, we have only one possible value of A and vice versa, Then we put the field B into a new database table where B will be the primary key and also marked as a foreign key in a parent table.</a:t>
            </a:r>
          </a:p>
        </p:txBody>
      </p:sp>
      <p:sp>
        <p:nvSpPr>
          <p:cNvPr id="5" name="TextBox 4">
            <a:extLst>
              <a:ext uri="{FF2B5EF4-FFF2-40B4-BE49-F238E27FC236}">
                <a16:creationId xmlns:a16="http://schemas.microsoft.com/office/drawing/2014/main" id="{2337CCFD-8522-3073-0C48-EF3814C6C440}"/>
              </a:ext>
            </a:extLst>
          </p:cNvPr>
          <p:cNvSpPr txBox="1"/>
          <p:nvPr/>
        </p:nvSpPr>
        <p:spPr>
          <a:xfrm>
            <a:off x="-88639" y="6688723"/>
            <a:ext cx="6120880" cy="169277"/>
          </a:xfrm>
          <a:prstGeom prst="rect">
            <a:avLst/>
          </a:prstGeom>
          <a:noFill/>
        </p:spPr>
        <p:txBody>
          <a:bodyPr wrap="square">
            <a:spAutoFit/>
          </a:bodyPr>
          <a:lstStyle/>
          <a:p>
            <a:r>
              <a:rPr lang="en-US" sz="500" dirty="0">
                <a:hlinkClick r:id="rId3"/>
              </a:rPr>
              <a:t>Understanding Database Normalization with Example (dotnettricks.com)</a:t>
            </a:r>
            <a:endParaRPr lang="en-US" sz="500" dirty="0"/>
          </a:p>
        </p:txBody>
      </p:sp>
    </p:spTree>
    <p:extLst>
      <p:ext uri="{BB962C8B-B14F-4D97-AF65-F5344CB8AC3E}">
        <p14:creationId xmlns:p14="http://schemas.microsoft.com/office/powerpoint/2010/main" val="268498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BB1C3-ABDB-82BE-5F84-D211FA7FEBD3}"/>
              </a:ext>
            </a:extLst>
          </p:cNvPr>
          <p:cNvSpPr txBox="1"/>
          <p:nvPr/>
        </p:nvSpPr>
        <p:spPr>
          <a:xfrm>
            <a:off x="0" y="111967"/>
            <a:ext cx="12064482" cy="369332"/>
          </a:xfrm>
          <a:prstGeom prst="rect">
            <a:avLst/>
          </a:prstGeom>
          <a:noFill/>
        </p:spPr>
        <p:txBody>
          <a:bodyPr wrap="square" rtlCol="0">
            <a:spAutoFit/>
          </a:bodyPr>
          <a:lstStyle/>
          <a:p>
            <a:r>
              <a:rPr lang="en-US" b="1" dirty="0"/>
              <a:t>Third Normal Form</a:t>
            </a:r>
          </a:p>
        </p:txBody>
      </p:sp>
      <p:pic>
        <p:nvPicPr>
          <p:cNvPr id="4098" name="Picture 2">
            <a:extLst>
              <a:ext uri="{FF2B5EF4-FFF2-40B4-BE49-F238E27FC236}">
                <a16:creationId xmlns:a16="http://schemas.microsoft.com/office/drawing/2014/main" id="{ED964FCD-B2FC-2267-2CD1-59106D42A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89" y="667138"/>
            <a:ext cx="3498363" cy="5919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2613F1-F626-4348-8776-CB26442E0EA6}"/>
              </a:ext>
            </a:extLst>
          </p:cNvPr>
          <p:cNvSpPr txBox="1"/>
          <p:nvPr/>
        </p:nvSpPr>
        <p:spPr>
          <a:xfrm>
            <a:off x="4450701" y="413095"/>
            <a:ext cx="7240555" cy="3970318"/>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 database table is said to be in 3NF if it is in 2NF and all non-keys fields should be dependent on the primary key We can also say a table to be in 3NF if it is in 2NF and no fields of the table are transitively functionally dependent on the primary key. The process of converting the table into 3NF is as follows:</a:t>
            </a:r>
          </a:p>
          <a:p>
            <a:pPr algn="just"/>
            <a:endParaRPr lang="en-US" dirty="0">
              <a:solidFill>
                <a:srgbClr val="161616"/>
              </a:solidFill>
              <a:latin typeface="Segoe UI" panose="020B0502040204020203" pitchFamily="34" charset="0"/>
            </a:endParaRPr>
          </a:p>
          <a:p>
            <a:pPr algn="just"/>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Remove the transitive dependencies(A type of functional dependency where a field is functionally dependent on the Field that is not the primary key. Hence its value is determined, indirectly by the primary key )</a:t>
            </a:r>
          </a:p>
          <a:p>
            <a:pPr algn="just">
              <a:buFont typeface="+mj-lt"/>
              <a:buAutoNum type="arabicPeriod"/>
            </a:pPr>
            <a:endParaRPr lang="en-US" dirty="0">
              <a:solidFill>
                <a:srgbClr val="161616"/>
              </a:solidFill>
              <a:latin typeface="Segoe UI" panose="020B0502040204020203" pitchFamily="34" charset="0"/>
            </a:endParaRPr>
          </a:p>
          <a:p>
            <a:pPr algn="just">
              <a:buFont typeface="+mj-lt"/>
              <a:buAutoNum type="arabicPeriod"/>
            </a:pPr>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Make a separate table for transitive dependent Fields.</a:t>
            </a:r>
          </a:p>
        </p:txBody>
      </p:sp>
      <p:sp>
        <p:nvSpPr>
          <p:cNvPr id="6" name="TextBox 5">
            <a:extLst>
              <a:ext uri="{FF2B5EF4-FFF2-40B4-BE49-F238E27FC236}">
                <a16:creationId xmlns:a16="http://schemas.microsoft.com/office/drawing/2014/main" id="{AD7B220F-906C-9DA7-965A-741E75B11DD5}"/>
              </a:ext>
            </a:extLst>
          </p:cNvPr>
          <p:cNvSpPr txBox="1"/>
          <p:nvPr/>
        </p:nvSpPr>
        <p:spPr>
          <a:xfrm>
            <a:off x="-24880" y="6680319"/>
            <a:ext cx="6120880" cy="184666"/>
          </a:xfrm>
          <a:prstGeom prst="rect">
            <a:avLst/>
          </a:prstGeom>
          <a:noFill/>
        </p:spPr>
        <p:txBody>
          <a:bodyPr wrap="square">
            <a:spAutoFit/>
          </a:bodyPr>
          <a:lstStyle/>
          <a:p>
            <a:r>
              <a:rPr lang="en-US" sz="600" dirty="0">
                <a:hlinkClick r:id="rId3"/>
              </a:rPr>
              <a:t>Understanding Database Normalization with Example (dotnettricks.com)</a:t>
            </a:r>
            <a:endParaRPr lang="en-US" sz="600" dirty="0"/>
          </a:p>
        </p:txBody>
      </p:sp>
    </p:spTree>
    <p:extLst>
      <p:ext uri="{BB962C8B-B14F-4D97-AF65-F5344CB8AC3E}">
        <p14:creationId xmlns:p14="http://schemas.microsoft.com/office/powerpoint/2010/main" val="256593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C5AB-4DF6-FF40-F851-F9463381AAAE}"/>
              </a:ext>
            </a:extLst>
          </p:cNvPr>
          <p:cNvSpPr>
            <a:spLocks noGrp="1"/>
          </p:cNvSpPr>
          <p:nvPr>
            <p:ph type="title"/>
          </p:nvPr>
        </p:nvSpPr>
        <p:spPr>
          <a:xfrm>
            <a:off x="-1" y="0"/>
            <a:ext cx="12111135" cy="634482"/>
          </a:xfrm>
        </p:spPr>
        <p:txBody>
          <a:bodyPr>
            <a:noAutofit/>
          </a:bodyPr>
          <a:lstStyle/>
          <a:p>
            <a:r>
              <a:rPr lang="en-US" sz="2400" b="1" i="0" dirty="0">
                <a:solidFill>
                  <a:srgbClr val="363636"/>
                </a:solidFill>
                <a:effectLst/>
                <a:latin typeface="Segoe UI" panose="020B0502040204020203" pitchFamily="34" charset="0"/>
              </a:rPr>
              <a:t>Boyce Code Normal Form (BCNF)</a:t>
            </a:r>
            <a:br>
              <a:rPr lang="en-US" sz="2400" b="1" i="0" dirty="0">
                <a:solidFill>
                  <a:srgbClr val="363636"/>
                </a:solidFill>
                <a:effectLst/>
                <a:latin typeface="Segoe UI" panose="020B0502040204020203" pitchFamily="34" charset="0"/>
              </a:rPr>
            </a:br>
            <a:endParaRPr lang="en-US" sz="2400" b="1" dirty="0"/>
          </a:p>
        </p:txBody>
      </p:sp>
      <p:pic>
        <p:nvPicPr>
          <p:cNvPr id="5122" name="Picture 2">
            <a:extLst>
              <a:ext uri="{FF2B5EF4-FFF2-40B4-BE49-F238E27FC236}">
                <a16:creationId xmlns:a16="http://schemas.microsoft.com/office/drawing/2014/main" id="{5AE53DDD-41E9-5BC5-EAEE-3722E4483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6" y="449034"/>
            <a:ext cx="6924188" cy="57931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1F4072-24DD-76B0-E5EC-B4E85125442B}"/>
              </a:ext>
            </a:extLst>
          </p:cNvPr>
          <p:cNvSpPr txBox="1"/>
          <p:nvPr/>
        </p:nvSpPr>
        <p:spPr>
          <a:xfrm>
            <a:off x="6904652" y="2511509"/>
            <a:ext cx="5206481" cy="2031325"/>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 database table is said to be in BCNF if it is in 3NF and contains each and every determinant is a candidate key. The process of converting the table into BCNF is as follows:</a:t>
            </a:r>
          </a:p>
          <a:p>
            <a:pPr algn="just"/>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Remove the nontrivial functional dependency.</a:t>
            </a:r>
          </a:p>
          <a:p>
            <a:pPr algn="just">
              <a:buFont typeface="+mj-lt"/>
              <a:buAutoNum type="arabicPeriod"/>
            </a:pPr>
            <a:r>
              <a:rPr lang="en-US" b="0" i="0" dirty="0">
                <a:solidFill>
                  <a:srgbClr val="161616"/>
                </a:solidFill>
                <a:effectLst/>
                <a:latin typeface="Segoe UI" panose="020B0502040204020203" pitchFamily="34" charset="0"/>
              </a:rPr>
              <a:t>Make a separate table for the determinants.</a:t>
            </a:r>
          </a:p>
        </p:txBody>
      </p:sp>
    </p:spTree>
    <p:extLst>
      <p:ext uri="{BB962C8B-B14F-4D97-AF65-F5344CB8AC3E}">
        <p14:creationId xmlns:p14="http://schemas.microsoft.com/office/powerpoint/2010/main" val="381350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3C1F-2CC1-BA53-69C5-62A14C152494}"/>
              </a:ext>
            </a:extLst>
          </p:cNvPr>
          <p:cNvSpPr>
            <a:spLocks noGrp="1"/>
          </p:cNvSpPr>
          <p:nvPr>
            <p:ph type="title"/>
          </p:nvPr>
        </p:nvSpPr>
        <p:spPr>
          <a:xfrm>
            <a:off x="-1" y="0"/>
            <a:ext cx="11541967" cy="783771"/>
          </a:xfrm>
        </p:spPr>
        <p:txBody>
          <a:bodyPr>
            <a:noAutofit/>
          </a:bodyPr>
          <a:lstStyle/>
          <a:p>
            <a:r>
              <a:rPr lang="en-US" sz="2800" b="1" i="0" dirty="0">
                <a:solidFill>
                  <a:srgbClr val="363636"/>
                </a:solidFill>
                <a:effectLst/>
                <a:latin typeface="Segoe UI" panose="020B0502040204020203" pitchFamily="34" charset="0"/>
              </a:rPr>
              <a:t>Fourth Normal Form (4NF)</a:t>
            </a:r>
            <a:br>
              <a:rPr lang="en-US" sz="2800" b="1" i="0" dirty="0">
                <a:solidFill>
                  <a:srgbClr val="363636"/>
                </a:solidFill>
                <a:effectLst/>
                <a:latin typeface="Segoe UI" panose="020B0502040204020203" pitchFamily="34" charset="0"/>
              </a:rPr>
            </a:br>
            <a:endParaRPr lang="en-US" sz="2800" b="1" dirty="0"/>
          </a:p>
        </p:txBody>
      </p:sp>
      <p:pic>
        <p:nvPicPr>
          <p:cNvPr id="6148" name="Picture 4">
            <a:extLst>
              <a:ext uri="{FF2B5EF4-FFF2-40B4-BE49-F238E27FC236}">
                <a16:creationId xmlns:a16="http://schemas.microsoft.com/office/drawing/2014/main" id="{235537A7-4CFE-71B1-3F12-DD3CE232A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5" y="483636"/>
            <a:ext cx="6187849" cy="58238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48C2F2-DEDC-CBBF-E721-85C36992B9E4}"/>
              </a:ext>
            </a:extLst>
          </p:cNvPr>
          <p:cNvSpPr txBox="1"/>
          <p:nvPr/>
        </p:nvSpPr>
        <p:spPr>
          <a:xfrm>
            <a:off x="-66868" y="6652631"/>
            <a:ext cx="6162868" cy="138499"/>
          </a:xfrm>
          <a:prstGeom prst="rect">
            <a:avLst/>
          </a:prstGeom>
          <a:noFill/>
        </p:spPr>
        <p:txBody>
          <a:bodyPr wrap="square">
            <a:spAutoFit/>
          </a:bodyPr>
          <a:lstStyle/>
          <a:p>
            <a:r>
              <a:rPr lang="en-US" sz="300" dirty="0">
                <a:hlinkClick r:id="rId3"/>
              </a:rPr>
              <a:t>Understanding Database Normalization with Example (dotnettricks.com)</a:t>
            </a:r>
            <a:endParaRPr lang="en-US" sz="300" dirty="0"/>
          </a:p>
        </p:txBody>
      </p:sp>
      <p:sp>
        <p:nvSpPr>
          <p:cNvPr id="9" name="TextBox 8">
            <a:extLst>
              <a:ext uri="{FF2B5EF4-FFF2-40B4-BE49-F238E27FC236}">
                <a16:creationId xmlns:a16="http://schemas.microsoft.com/office/drawing/2014/main" id="{69D3AAB6-AFEB-C986-8E76-B4A1784F56A8}"/>
              </a:ext>
            </a:extLst>
          </p:cNvPr>
          <p:cNvSpPr txBox="1"/>
          <p:nvPr/>
        </p:nvSpPr>
        <p:spPr>
          <a:xfrm>
            <a:off x="6326640" y="2105428"/>
            <a:ext cx="5569891" cy="3139321"/>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 database table is said to be in 4NF if it is in BCNF and the primary key has a one-to-one relationship to all non-keys fields We can also say a table to be in 4NF if it is in BCNF and contains no multi-valued dependencies. The process of converting the table into 4NF is as follows:</a:t>
            </a:r>
          </a:p>
          <a:p>
            <a:pPr algn="just"/>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Remove the multivalued dependency.</a:t>
            </a:r>
          </a:p>
          <a:p>
            <a:pPr algn="just">
              <a:buFont typeface="+mj-lt"/>
              <a:buAutoNum type="arabicPeriod"/>
            </a:pPr>
            <a:endParaRPr lang="en-US" dirty="0">
              <a:solidFill>
                <a:srgbClr val="161616"/>
              </a:solidFill>
              <a:latin typeface="Segoe UI" panose="020B0502040204020203" pitchFamily="34" charset="0"/>
            </a:endParaRPr>
          </a:p>
          <a:p>
            <a:pPr algn="just">
              <a:buFont typeface="+mj-lt"/>
              <a:buAutoNum type="arabicPeriod"/>
            </a:pPr>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Make a separate table for multivalued Fields.</a:t>
            </a:r>
          </a:p>
        </p:txBody>
      </p:sp>
    </p:spTree>
    <p:extLst>
      <p:ext uri="{BB962C8B-B14F-4D97-AF65-F5344CB8AC3E}">
        <p14:creationId xmlns:p14="http://schemas.microsoft.com/office/powerpoint/2010/main" val="344214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C16-4EB1-4798-A6DF-FF6724650239}"/>
              </a:ext>
            </a:extLst>
          </p:cNvPr>
          <p:cNvSpPr>
            <a:spLocks noGrp="1"/>
          </p:cNvSpPr>
          <p:nvPr>
            <p:ph type="title"/>
          </p:nvPr>
        </p:nvSpPr>
        <p:spPr>
          <a:xfrm>
            <a:off x="0" y="0"/>
            <a:ext cx="12192000" cy="534457"/>
          </a:xfrm>
        </p:spPr>
        <p:txBody>
          <a:bodyPr>
            <a:normAutofit/>
          </a:bodyPr>
          <a:lstStyle/>
          <a:p>
            <a:r>
              <a:rPr lang="en-US" sz="2000" b="1" i="0" dirty="0">
                <a:solidFill>
                  <a:srgbClr val="363636"/>
                </a:solidFill>
                <a:effectLst/>
                <a:latin typeface="Segoe UI" panose="020B0502040204020203" pitchFamily="34" charset="0"/>
              </a:rPr>
              <a:t>Fifth Normal Form (5NF)</a:t>
            </a:r>
            <a:endParaRPr lang="en-US" sz="2000" b="1" dirty="0"/>
          </a:p>
        </p:txBody>
      </p:sp>
      <p:pic>
        <p:nvPicPr>
          <p:cNvPr id="7174" name="Picture 6">
            <a:extLst>
              <a:ext uri="{FF2B5EF4-FFF2-40B4-BE49-F238E27FC236}">
                <a16:creationId xmlns:a16="http://schemas.microsoft.com/office/drawing/2014/main" id="{A0405680-7966-BFF5-A74B-5B3B49656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0084"/>
            <a:ext cx="4111969" cy="62506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99AB3A-C27F-1316-059C-CBABF713DFE0}"/>
              </a:ext>
            </a:extLst>
          </p:cNvPr>
          <p:cNvSpPr txBox="1"/>
          <p:nvPr/>
        </p:nvSpPr>
        <p:spPr>
          <a:xfrm>
            <a:off x="4912568" y="948431"/>
            <a:ext cx="6130212" cy="2862322"/>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 database table is said to be in 5NF if it is in 4NF and contains no redundant values or We can also say a table to be in 5NF if it is in 4NF and contains no join dependencies. The process of converting the table into 5NF is as follows:</a:t>
            </a:r>
          </a:p>
          <a:p>
            <a:pPr algn="just"/>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Remove the join dependency.</a:t>
            </a:r>
          </a:p>
          <a:p>
            <a:pPr algn="just">
              <a:buFont typeface="+mj-lt"/>
              <a:buAutoNum type="arabicPeriod"/>
            </a:pPr>
            <a:endParaRPr lang="en-US" dirty="0">
              <a:solidFill>
                <a:srgbClr val="161616"/>
              </a:solidFill>
              <a:latin typeface="Segoe UI" panose="020B0502040204020203" pitchFamily="34" charset="0"/>
            </a:endParaRPr>
          </a:p>
          <a:p>
            <a:pPr algn="just">
              <a:buFont typeface="+mj-lt"/>
              <a:buAutoNum type="arabicPeriod"/>
            </a:pPr>
            <a:endParaRPr lang="en-US" b="0" i="0" dirty="0">
              <a:solidFill>
                <a:srgbClr val="161616"/>
              </a:solidFill>
              <a:effectLst/>
              <a:latin typeface="Segoe UI" panose="020B0502040204020203" pitchFamily="34" charset="0"/>
            </a:endParaRPr>
          </a:p>
          <a:p>
            <a:pPr algn="just">
              <a:buFont typeface="+mj-lt"/>
              <a:buAutoNum type="arabicPeriod"/>
            </a:pPr>
            <a:r>
              <a:rPr lang="en-US" b="0" i="0" dirty="0">
                <a:solidFill>
                  <a:srgbClr val="161616"/>
                </a:solidFill>
                <a:effectLst/>
                <a:latin typeface="Segoe UI" panose="020B0502040204020203" pitchFamily="34" charset="0"/>
              </a:rPr>
              <a:t>Break the database table into smaller and smaller tables to remove all data redundancy.</a:t>
            </a:r>
          </a:p>
        </p:txBody>
      </p:sp>
      <p:sp>
        <p:nvSpPr>
          <p:cNvPr id="8" name="TextBox 7">
            <a:extLst>
              <a:ext uri="{FF2B5EF4-FFF2-40B4-BE49-F238E27FC236}">
                <a16:creationId xmlns:a16="http://schemas.microsoft.com/office/drawing/2014/main" id="{9A60AC9A-B29D-9D1F-3E8E-71D3661B088A}"/>
              </a:ext>
            </a:extLst>
          </p:cNvPr>
          <p:cNvSpPr txBox="1"/>
          <p:nvPr/>
        </p:nvSpPr>
        <p:spPr>
          <a:xfrm>
            <a:off x="88640" y="6688723"/>
            <a:ext cx="6130212" cy="169277"/>
          </a:xfrm>
          <a:prstGeom prst="rect">
            <a:avLst/>
          </a:prstGeom>
          <a:noFill/>
        </p:spPr>
        <p:txBody>
          <a:bodyPr wrap="square">
            <a:spAutoFit/>
          </a:bodyPr>
          <a:lstStyle/>
          <a:p>
            <a:r>
              <a:rPr lang="en-US" sz="500" dirty="0">
                <a:hlinkClick r:id="rId3"/>
              </a:rPr>
              <a:t>Understanding Database Normalization with Example (dotnettricks.com)</a:t>
            </a:r>
            <a:endParaRPr lang="en-US" sz="500" dirty="0"/>
          </a:p>
        </p:txBody>
      </p:sp>
    </p:spTree>
    <p:extLst>
      <p:ext uri="{BB962C8B-B14F-4D97-AF65-F5344CB8AC3E}">
        <p14:creationId xmlns:p14="http://schemas.microsoft.com/office/powerpoint/2010/main" val="370148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96DF36B-C928-8837-EC8B-0D679969B90F}"/>
              </a:ext>
            </a:extLst>
          </p:cNvPr>
          <p:cNvSpPr>
            <a:spLocks noGrp="1" noChangeArrowheads="1"/>
          </p:cNvSpPr>
          <p:nvPr>
            <p:ph type="title"/>
          </p:nvPr>
        </p:nvSpPr>
        <p:spPr/>
        <p:txBody>
          <a:bodyPr/>
          <a:lstStyle/>
          <a:p>
            <a:r>
              <a:rPr lang="en-US" altLang="en-US"/>
              <a:t>SQL Database Objects</a:t>
            </a:r>
          </a:p>
        </p:txBody>
      </p:sp>
      <p:sp>
        <p:nvSpPr>
          <p:cNvPr id="10243" name="Rectangle 3">
            <a:extLst>
              <a:ext uri="{FF2B5EF4-FFF2-40B4-BE49-F238E27FC236}">
                <a16:creationId xmlns:a16="http://schemas.microsoft.com/office/drawing/2014/main" id="{A2ACABD7-CC2C-597E-9DC6-305B717F4C7F}"/>
              </a:ext>
            </a:extLst>
          </p:cNvPr>
          <p:cNvSpPr>
            <a:spLocks noGrp="1" noChangeArrowheads="1"/>
          </p:cNvSpPr>
          <p:nvPr>
            <p:ph idx="1"/>
          </p:nvPr>
        </p:nvSpPr>
        <p:spPr/>
        <p:txBody>
          <a:bodyPr/>
          <a:lstStyle/>
          <a:p>
            <a:r>
              <a:rPr lang="en-US" altLang="en-US"/>
              <a:t>A SQL Server database has lot of objects like</a:t>
            </a:r>
          </a:p>
          <a:p>
            <a:pPr lvl="1"/>
            <a:r>
              <a:rPr lang="en-US" altLang="en-US"/>
              <a:t>Tables</a:t>
            </a:r>
          </a:p>
          <a:p>
            <a:pPr lvl="1"/>
            <a:r>
              <a:rPr lang="en-US" altLang="en-US"/>
              <a:t>Views</a:t>
            </a:r>
          </a:p>
          <a:p>
            <a:pPr lvl="1"/>
            <a:r>
              <a:rPr lang="en-US" altLang="en-US"/>
              <a:t>Stored Procedures</a:t>
            </a:r>
          </a:p>
          <a:p>
            <a:pPr lvl="1"/>
            <a:r>
              <a:rPr lang="en-US" altLang="en-US"/>
              <a:t>Functions</a:t>
            </a:r>
          </a:p>
          <a:p>
            <a:pPr lvl="1"/>
            <a:r>
              <a:rPr lang="en-US" altLang="en-US"/>
              <a:t>Rules</a:t>
            </a:r>
          </a:p>
          <a:p>
            <a:pPr lvl="1"/>
            <a:r>
              <a:rPr lang="en-US" altLang="en-US"/>
              <a:t>Defaults</a:t>
            </a:r>
          </a:p>
          <a:p>
            <a:pPr lvl="1"/>
            <a:r>
              <a:rPr lang="en-US" altLang="en-US"/>
              <a:t>Cursors</a:t>
            </a:r>
          </a:p>
          <a:p>
            <a:pPr lvl="1"/>
            <a:r>
              <a:rPr lang="en-US" altLang="en-US"/>
              <a:t>Triggers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6A17D5E-A43A-A42B-F279-823499E2B38A}"/>
              </a:ext>
            </a:extLst>
          </p:cNvPr>
          <p:cNvSpPr>
            <a:spLocks noGrp="1" noChangeArrowheads="1"/>
          </p:cNvSpPr>
          <p:nvPr>
            <p:ph type="title"/>
          </p:nvPr>
        </p:nvSpPr>
        <p:spPr/>
        <p:txBody>
          <a:bodyPr/>
          <a:lstStyle/>
          <a:p>
            <a:r>
              <a:rPr lang="en-US" altLang="en-US"/>
              <a:t>System Databases</a:t>
            </a:r>
          </a:p>
        </p:txBody>
      </p:sp>
      <p:sp>
        <p:nvSpPr>
          <p:cNvPr id="11267" name="Rectangle 3">
            <a:extLst>
              <a:ext uri="{FF2B5EF4-FFF2-40B4-BE49-F238E27FC236}">
                <a16:creationId xmlns:a16="http://schemas.microsoft.com/office/drawing/2014/main" id="{61951B52-34C5-A5B8-A241-AAA5369D0E61}"/>
              </a:ext>
            </a:extLst>
          </p:cNvPr>
          <p:cNvSpPr>
            <a:spLocks noGrp="1" noChangeArrowheads="1"/>
          </p:cNvSpPr>
          <p:nvPr>
            <p:ph idx="1"/>
          </p:nvPr>
        </p:nvSpPr>
        <p:spPr/>
        <p:txBody>
          <a:bodyPr/>
          <a:lstStyle/>
          <a:p>
            <a:pPr>
              <a:lnSpc>
                <a:spcPct val="90000"/>
              </a:lnSpc>
            </a:pPr>
            <a:r>
              <a:rPr lang="en-US" altLang="en-US"/>
              <a:t>By default SQL server has 4 databases</a:t>
            </a:r>
          </a:p>
          <a:p>
            <a:pPr lvl="1">
              <a:lnSpc>
                <a:spcPct val="90000"/>
              </a:lnSpc>
            </a:pPr>
            <a:r>
              <a:rPr lang="en-US" altLang="en-US"/>
              <a:t>Master : System defined stored procedures, login details, configuration settings etc</a:t>
            </a:r>
          </a:p>
          <a:p>
            <a:pPr lvl="1">
              <a:lnSpc>
                <a:spcPct val="90000"/>
              </a:lnSpc>
            </a:pPr>
            <a:r>
              <a:rPr lang="en-US" altLang="en-US"/>
              <a:t>Model : Template for creating a database</a:t>
            </a:r>
          </a:p>
          <a:p>
            <a:pPr lvl="1">
              <a:lnSpc>
                <a:spcPct val="90000"/>
              </a:lnSpc>
            </a:pPr>
            <a:r>
              <a:rPr lang="en-US" altLang="en-US"/>
              <a:t>Tempdb : Stores temporary tables. This db is created when the server starts and dropped when the server shuts down</a:t>
            </a:r>
          </a:p>
          <a:p>
            <a:pPr lvl="1">
              <a:lnSpc>
                <a:spcPct val="90000"/>
              </a:lnSpc>
            </a:pPr>
            <a:r>
              <a:rPr lang="en-US" altLang="en-US"/>
              <a:t>Msdb : Has tables that have details with respect to alerts, jobs. Deals with SQL Server Agent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554682" y="3247155"/>
          <a:ext cx="3726942" cy="1828800"/>
        </p:xfrm>
        <a:graphic>
          <a:graphicData uri="http://schemas.openxmlformats.org/drawingml/2006/table">
            <a:tbl>
              <a:tblPr firstRow="1" bandRow="1">
                <a:tableStyleId>{5C22544A-7EE6-4342-B048-85BDC9FD1C3A}</a:tableStyleId>
              </a:tblPr>
              <a:tblGrid>
                <a:gridCol w="812546">
                  <a:extLst>
                    <a:ext uri="{9D8B030D-6E8A-4147-A177-3AD203B41FA5}">
                      <a16:colId xmlns:a16="http://schemas.microsoft.com/office/drawing/2014/main" val="20000"/>
                    </a:ext>
                  </a:extLst>
                </a:gridCol>
                <a:gridCol w="1079246">
                  <a:extLst>
                    <a:ext uri="{9D8B030D-6E8A-4147-A177-3AD203B41FA5}">
                      <a16:colId xmlns:a16="http://schemas.microsoft.com/office/drawing/2014/main" val="20001"/>
                    </a:ext>
                  </a:extLst>
                </a:gridCol>
                <a:gridCol w="961771">
                  <a:extLst>
                    <a:ext uri="{9D8B030D-6E8A-4147-A177-3AD203B41FA5}">
                      <a16:colId xmlns:a16="http://schemas.microsoft.com/office/drawing/2014/main" val="20002"/>
                    </a:ext>
                  </a:extLst>
                </a:gridCol>
                <a:gridCol w="873379">
                  <a:extLst>
                    <a:ext uri="{9D8B030D-6E8A-4147-A177-3AD203B41FA5}">
                      <a16:colId xmlns:a16="http://schemas.microsoft.com/office/drawing/2014/main" val="20003"/>
                    </a:ext>
                  </a:extLst>
                </a:gridCol>
              </a:tblGrid>
              <a:tr h="197126">
                <a:tc gridSpan="4">
                  <a:txBody>
                    <a:bodyPr/>
                    <a:lstStyle/>
                    <a:p>
                      <a:pPr algn="ctr"/>
                      <a:r>
                        <a:rPr lang="en-GB" sz="1400" dirty="0" err="1"/>
                        <a:t>SalesOrderDetail</a:t>
                      </a:r>
                      <a:endParaRPr lang="en-GB" sz="14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197126">
                <a:tc>
                  <a:txBody>
                    <a:bodyPr/>
                    <a:lstStyle/>
                    <a:p>
                      <a:r>
                        <a:rPr lang="en-GB" sz="1400" dirty="0" err="1">
                          <a:solidFill>
                            <a:schemeClr val="bg1"/>
                          </a:solidFill>
                        </a:rPr>
                        <a:t>OrderID</a:t>
                      </a:r>
                      <a:endParaRPr lang="en-GB" sz="1400" dirty="0">
                        <a:solidFill>
                          <a:schemeClr val="bg1"/>
                        </a:solidFill>
                      </a:endParaRPr>
                    </a:p>
                  </a:txBody>
                  <a:tcPr>
                    <a:solidFill>
                      <a:schemeClr val="accent1"/>
                    </a:solidFill>
                  </a:tcPr>
                </a:tc>
                <a:tc>
                  <a:txBody>
                    <a:bodyPr/>
                    <a:lstStyle/>
                    <a:p>
                      <a:r>
                        <a:rPr lang="en-GB" sz="1400" dirty="0" err="1">
                          <a:solidFill>
                            <a:schemeClr val="bg1"/>
                          </a:solidFill>
                        </a:rPr>
                        <a:t>LineItemNo</a:t>
                      </a:r>
                      <a:endParaRPr lang="en-GB" sz="1400" dirty="0">
                        <a:solidFill>
                          <a:schemeClr val="bg1"/>
                        </a:solidFill>
                      </a:endParaRPr>
                    </a:p>
                  </a:txBody>
                  <a:tcPr>
                    <a:solidFill>
                      <a:schemeClr val="accent1"/>
                    </a:solidFill>
                  </a:tcPr>
                </a:tc>
                <a:tc>
                  <a:txBody>
                    <a:bodyPr/>
                    <a:lstStyle/>
                    <a:p>
                      <a:r>
                        <a:rPr lang="en-GB" sz="1400" dirty="0" err="1">
                          <a:solidFill>
                            <a:schemeClr val="bg1"/>
                          </a:solidFill>
                        </a:rPr>
                        <a:t>ProductID</a:t>
                      </a:r>
                      <a:endParaRPr lang="en-GB" sz="1400" dirty="0">
                        <a:solidFill>
                          <a:schemeClr val="bg1"/>
                        </a:solidFill>
                      </a:endParaRPr>
                    </a:p>
                  </a:txBody>
                  <a:tcPr>
                    <a:solidFill>
                      <a:schemeClr val="accent1"/>
                    </a:solidFill>
                  </a:tcPr>
                </a:tc>
                <a:tc>
                  <a:txBody>
                    <a:bodyPr/>
                    <a:lstStyle/>
                    <a:p>
                      <a:r>
                        <a:rPr lang="en-GB" sz="1400" dirty="0">
                          <a:solidFill>
                            <a:schemeClr val="bg1"/>
                          </a:solidFill>
                        </a:rPr>
                        <a:t>Quantity</a:t>
                      </a:r>
                    </a:p>
                  </a:txBody>
                  <a:tcPr>
                    <a:solidFill>
                      <a:schemeClr val="accent1"/>
                    </a:solidFill>
                  </a:tcPr>
                </a:tc>
                <a:extLst>
                  <a:ext uri="{0D108BD9-81ED-4DB2-BD59-A6C34878D82A}">
                    <a16:rowId xmlns:a16="http://schemas.microsoft.com/office/drawing/2014/main" val="10001"/>
                  </a:ext>
                </a:extLst>
              </a:tr>
              <a:tr h="197126">
                <a:tc>
                  <a:txBody>
                    <a:bodyPr/>
                    <a:lstStyle/>
                    <a:p>
                      <a:r>
                        <a:rPr lang="en-GB" sz="1400" dirty="0"/>
                        <a:t>1</a:t>
                      </a:r>
                    </a:p>
                  </a:txBody>
                  <a:tcPr/>
                </a:tc>
                <a:tc>
                  <a:txBody>
                    <a:bodyPr/>
                    <a:lstStyle/>
                    <a:p>
                      <a:r>
                        <a:rPr lang="en-GB" sz="1400" dirty="0"/>
                        <a:t>1</a:t>
                      </a:r>
                    </a:p>
                  </a:txBody>
                  <a:tcPr/>
                </a:tc>
                <a:tc>
                  <a:txBody>
                    <a:bodyPr/>
                    <a:lstStyle/>
                    <a:p>
                      <a:r>
                        <a:rPr lang="en-GB" sz="1400" dirty="0"/>
                        <a:t>3</a:t>
                      </a:r>
                    </a:p>
                  </a:txBody>
                  <a:tcPr/>
                </a:tc>
                <a:tc>
                  <a:txBody>
                    <a:bodyPr/>
                    <a:lstStyle/>
                    <a:p>
                      <a:r>
                        <a:rPr lang="en-GB" sz="1400" dirty="0"/>
                        <a:t>1</a:t>
                      </a:r>
                    </a:p>
                  </a:txBody>
                  <a:tcPr/>
                </a:tc>
                <a:extLst>
                  <a:ext uri="{0D108BD9-81ED-4DB2-BD59-A6C34878D82A}">
                    <a16:rowId xmlns:a16="http://schemas.microsoft.com/office/drawing/2014/main" val="10002"/>
                  </a:ext>
                </a:extLst>
              </a:tr>
              <a:tr h="197126">
                <a:tc>
                  <a:txBody>
                    <a:bodyPr/>
                    <a:lstStyle/>
                    <a:p>
                      <a:r>
                        <a:rPr lang="en-GB" sz="1400" dirty="0"/>
                        <a:t>2</a:t>
                      </a:r>
                    </a:p>
                  </a:txBody>
                  <a:tcPr/>
                </a:tc>
                <a:tc>
                  <a:txBody>
                    <a:bodyPr/>
                    <a:lstStyle/>
                    <a:p>
                      <a:r>
                        <a:rPr lang="en-GB" sz="1400" dirty="0"/>
                        <a:t>1</a:t>
                      </a:r>
                    </a:p>
                  </a:txBody>
                  <a:tcPr/>
                </a:tc>
                <a:tc>
                  <a:txBody>
                    <a:bodyPr/>
                    <a:lstStyle/>
                    <a:p>
                      <a:r>
                        <a:rPr lang="en-GB" sz="1400" dirty="0"/>
                        <a:t>2</a:t>
                      </a:r>
                    </a:p>
                  </a:txBody>
                  <a:tcPr/>
                </a:tc>
                <a:tc>
                  <a:txBody>
                    <a:bodyPr/>
                    <a:lstStyle/>
                    <a:p>
                      <a:r>
                        <a:rPr lang="en-GB" sz="1400" dirty="0"/>
                        <a:t>5</a:t>
                      </a:r>
                    </a:p>
                  </a:txBody>
                  <a:tcPr/>
                </a:tc>
                <a:extLst>
                  <a:ext uri="{0D108BD9-81ED-4DB2-BD59-A6C34878D82A}">
                    <a16:rowId xmlns:a16="http://schemas.microsoft.com/office/drawing/2014/main" val="10003"/>
                  </a:ext>
                </a:extLst>
              </a:tr>
              <a:tr h="197126">
                <a:tc>
                  <a:txBody>
                    <a:bodyPr/>
                    <a:lstStyle/>
                    <a:p>
                      <a:r>
                        <a:rPr lang="en-GB" sz="1400" dirty="0"/>
                        <a:t>2</a:t>
                      </a:r>
                    </a:p>
                  </a:txBody>
                  <a:tcPr/>
                </a:tc>
                <a:tc>
                  <a:txBody>
                    <a:bodyPr/>
                    <a:lstStyle/>
                    <a:p>
                      <a:r>
                        <a:rPr lang="en-GB" sz="1400" dirty="0"/>
                        <a:t>2</a:t>
                      </a:r>
                    </a:p>
                  </a:txBody>
                  <a:tcPr/>
                </a:tc>
                <a:tc>
                  <a:txBody>
                    <a:bodyPr/>
                    <a:lstStyle/>
                    <a:p>
                      <a:r>
                        <a:rPr lang="en-GB" sz="1400" dirty="0"/>
                        <a:t>3</a:t>
                      </a:r>
                    </a:p>
                  </a:txBody>
                  <a:tcPr/>
                </a:tc>
                <a:tc>
                  <a:txBody>
                    <a:bodyPr/>
                    <a:lstStyle/>
                    <a:p>
                      <a:r>
                        <a:rPr lang="en-GB" sz="1400" dirty="0"/>
                        <a:t>1</a:t>
                      </a:r>
                    </a:p>
                  </a:txBody>
                  <a:tcPr/>
                </a:tc>
                <a:extLst>
                  <a:ext uri="{0D108BD9-81ED-4DB2-BD59-A6C34878D82A}">
                    <a16:rowId xmlns:a16="http://schemas.microsoft.com/office/drawing/2014/main" val="10004"/>
                  </a:ext>
                </a:extLst>
              </a:tr>
              <a:tr h="197126">
                <a:tc>
                  <a:txBody>
                    <a:bodyPr/>
                    <a:lstStyle/>
                    <a:p>
                      <a:r>
                        <a:rPr lang="en-GB" sz="1400" dirty="0"/>
                        <a:t>3</a:t>
                      </a:r>
                    </a:p>
                  </a:txBody>
                  <a:tcPr/>
                </a:tc>
                <a:tc>
                  <a:txBody>
                    <a:bodyPr/>
                    <a:lstStyle/>
                    <a:p>
                      <a:r>
                        <a:rPr lang="en-GB" sz="1400" dirty="0"/>
                        <a:t>1</a:t>
                      </a:r>
                    </a:p>
                  </a:txBody>
                  <a:tcPr/>
                </a:tc>
                <a:tc>
                  <a:txBody>
                    <a:bodyPr/>
                    <a:lstStyle/>
                    <a:p>
                      <a:r>
                        <a:rPr lang="en-GB" sz="1400" dirty="0"/>
                        <a:t>1</a:t>
                      </a:r>
                    </a:p>
                  </a:txBody>
                  <a:tcPr/>
                </a:tc>
                <a:tc>
                  <a:txBody>
                    <a:bodyPr/>
                    <a:lstStyle/>
                    <a:p>
                      <a:r>
                        <a:rPr lang="en-GB" sz="1400" dirty="0"/>
                        <a:t>1</a:t>
                      </a:r>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GB" dirty="0"/>
              <a:t>Relational Databases</a:t>
            </a:r>
          </a:p>
        </p:txBody>
      </p:sp>
      <p:sp>
        <p:nvSpPr>
          <p:cNvPr id="3" name="Content Placeholder 2"/>
          <p:cNvSpPr>
            <a:spLocks noGrp="1"/>
          </p:cNvSpPr>
          <p:nvPr>
            <p:ph sz="quarter" idx="10"/>
          </p:nvPr>
        </p:nvSpPr>
        <p:spPr>
          <a:xfrm>
            <a:off x="379413" y="1369089"/>
            <a:ext cx="11525250" cy="5309525"/>
          </a:xfrm>
        </p:spPr>
        <p:txBody>
          <a:bodyPr/>
          <a:lstStyle/>
          <a:p>
            <a:r>
              <a:rPr lang="en-GB" dirty="0"/>
              <a:t>Entities are represented as </a:t>
            </a:r>
            <a:r>
              <a:rPr lang="en-GB" i="1" dirty="0"/>
              <a:t>relations</a:t>
            </a:r>
            <a:r>
              <a:rPr lang="en-GB" dirty="0"/>
              <a:t> (tables), in which their attributes are represented as </a:t>
            </a:r>
            <a:r>
              <a:rPr lang="en-GB" i="1" dirty="0"/>
              <a:t>domains</a:t>
            </a:r>
            <a:r>
              <a:rPr lang="en-GB" dirty="0"/>
              <a:t> (columns)</a:t>
            </a:r>
          </a:p>
          <a:p>
            <a:r>
              <a:rPr lang="en-GB" dirty="0"/>
              <a:t>Most relational databases are </a:t>
            </a:r>
            <a:r>
              <a:rPr lang="en-GB" i="1" dirty="0"/>
              <a:t>normalized</a:t>
            </a:r>
            <a:r>
              <a:rPr lang="en-GB" dirty="0"/>
              <a:t>, with relationships defined between tables through </a:t>
            </a:r>
            <a:r>
              <a:rPr lang="en-GB" i="1" dirty="0"/>
              <a:t>primary</a:t>
            </a:r>
            <a:r>
              <a:rPr lang="en-GB" dirty="0"/>
              <a:t> and </a:t>
            </a:r>
            <a:r>
              <a:rPr lang="en-GB" i="1" dirty="0"/>
              <a:t>foreign</a:t>
            </a:r>
            <a:r>
              <a:rPr lang="en-GB" dirty="0"/>
              <a:t> keys</a:t>
            </a:r>
          </a:p>
        </p:txBody>
      </p:sp>
      <p:graphicFrame>
        <p:nvGraphicFramePr>
          <p:cNvPr id="4" name="Table 3"/>
          <p:cNvGraphicFramePr>
            <a:graphicFrameLocks noGrp="1"/>
          </p:cNvGraphicFramePr>
          <p:nvPr/>
        </p:nvGraphicFramePr>
        <p:xfrm>
          <a:off x="625986" y="3462865"/>
          <a:ext cx="3026474" cy="1524000"/>
        </p:xfrm>
        <a:graphic>
          <a:graphicData uri="http://schemas.openxmlformats.org/drawingml/2006/table">
            <a:tbl>
              <a:tblPr firstRow="1" bandRow="1">
                <a:tableStyleId>{5C22544A-7EE6-4342-B048-85BDC9FD1C3A}</a:tableStyleId>
              </a:tblPr>
              <a:tblGrid>
                <a:gridCol w="1093597">
                  <a:extLst>
                    <a:ext uri="{9D8B030D-6E8A-4147-A177-3AD203B41FA5}">
                      <a16:colId xmlns:a16="http://schemas.microsoft.com/office/drawing/2014/main" val="20000"/>
                    </a:ext>
                  </a:extLst>
                </a:gridCol>
                <a:gridCol w="978853">
                  <a:extLst>
                    <a:ext uri="{9D8B030D-6E8A-4147-A177-3AD203B41FA5}">
                      <a16:colId xmlns:a16="http://schemas.microsoft.com/office/drawing/2014/main" val="20001"/>
                    </a:ext>
                  </a:extLst>
                </a:gridCol>
                <a:gridCol w="954024">
                  <a:extLst>
                    <a:ext uri="{9D8B030D-6E8A-4147-A177-3AD203B41FA5}">
                      <a16:colId xmlns:a16="http://schemas.microsoft.com/office/drawing/2014/main" val="20002"/>
                    </a:ext>
                  </a:extLst>
                </a:gridCol>
              </a:tblGrid>
              <a:tr h="203542">
                <a:tc gridSpan="3">
                  <a:txBody>
                    <a:bodyPr/>
                    <a:lstStyle/>
                    <a:p>
                      <a:pPr algn="ctr"/>
                      <a:r>
                        <a:rPr lang="en-GB" sz="1400" dirty="0"/>
                        <a:t>Customer</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400" b="0" dirty="0" err="1">
                          <a:solidFill>
                            <a:schemeClr val="bg1"/>
                          </a:solidFill>
                        </a:rPr>
                        <a:t>CustomerID</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FirstName</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LastName</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400" dirty="0"/>
                        <a:t>1</a:t>
                      </a:r>
                    </a:p>
                  </a:txBody>
                  <a:tcPr/>
                </a:tc>
                <a:tc>
                  <a:txBody>
                    <a:bodyPr/>
                    <a:lstStyle/>
                    <a:p>
                      <a:r>
                        <a:rPr lang="en-GB" sz="1400" dirty="0"/>
                        <a:t>Dan</a:t>
                      </a:r>
                    </a:p>
                  </a:txBody>
                  <a:tcPr/>
                </a:tc>
                <a:tc>
                  <a:txBody>
                    <a:bodyPr/>
                    <a:lstStyle/>
                    <a:p>
                      <a:r>
                        <a:rPr lang="en-GB" sz="1400" dirty="0"/>
                        <a:t>Drayton</a:t>
                      </a:r>
                    </a:p>
                  </a:txBody>
                  <a:tcPr/>
                </a:tc>
                <a:extLst>
                  <a:ext uri="{0D108BD9-81ED-4DB2-BD59-A6C34878D82A}">
                    <a16:rowId xmlns:a16="http://schemas.microsoft.com/office/drawing/2014/main" val="10002"/>
                  </a:ext>
                </a:extLst>
              </a:tr>
              <a:tr h="203542">
                <a:tc>
                  <a:txBody>
                    <a:bodyPr/>
                    <a:lstStyle/>
                    <a:p>
                      <a:r>
                        <a:rPr lang="en-GB" sz="1400" dirty="0"/>
                        <a:t>2</a:t>
                      </a:r>
                    </a:p>
                  </a:txBody>
                  <a:tcPr/>
                </a:tc>
                <a:tc>
                  <a:txBody>
                    <a:bodyPr/>
                    <a:lstStyle/>
                    <a:p>
                      <a:r>
                        <a:rPr lang="en-GB" sz="1400" dirty="0"/>
                        <a:t>Aisha</a:t>
                      </a:r>
                    </a:p>
                  </a:txBody>
                  <a:tcPr/>
                </a:tc>
                <a:tc>
                  <a:txBody>
                    <a:bodyPr/>
                    <a:lstStyle/>
                    <a:p>
                      <a:r>
                        <a:rPr lang="en-GB" sz="1400" dirty="0"/>
                        <a:t>Witt</a:t>
                      </a:r>
                    </a:p>
                  </a:txBody>
                  <a:tcPr/>
                </a:tc>
                <a:extLst>
                  <a:ext uri="{0D108BD9-81ED-4DB2-BD59-A6C34878D82A}">
                    <a16:rowId xmlns:a16="http://schemas.microsoft.com/office/drawing/2014/main" val="10003"/>
                  </a:ext>
                </a:extLst>
              </a:tr>
              <a:tr h="203542">
                <a:tc>
                  <a:txBody>
                    <a:bodyPr/>
                    <a:lstStyle/>
                    <a:p>
                      <a:r>
                        <a:rPr lang="en-GB" sz="1400" dirty="0"/>
                        <a:t>3</a:t>
                      </a:r>
                    </a:p>
                  </a:txBody>
                  <a:tcPr/>
                </a:tc>
                <a:tc>
                  <a:txBody>
                    <a:bodyPr/>
                    <a:lstStyle/>
                    <a:p>
                      <a:r>
                        <a:rPr lang="en-GB" sz="1400" dirty="0"/>
                        <a:t>Rosie</a:t>
                      </a:r>
                    </a:p>
                  </a:txBody>
                  <a:tcPr/>
                </a:tc>
                <a:tc>
                  <a:txBody>
                    <a:bodyPr/>
                    <a:lstStyle/>
                    <a:p>
                      <a:r>
                        <a:rPr lang="en-GB" sz="1400" dirty="0"/>
                        <a:t>Reeves</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9120290" y="5229339"/>
          <a:ext cx="2876233" cy="1524000"/>
        </p:xfrm>
        <a:graphic>
          <a:graphicData uri="http://schemas.openxmlformats.org/drawingml/2006/table">
            <a:tbl>
              <a:tblPr firstRow="1" bandRow="1">
                <a:tableStyleId>{5C22544A-7EE6-4342-B048-85BDC9FD1C3A}</a:tableStyleId>
              </a:tblPr>
              <a:tblGrid>
                <a:gridCol w="961771">
                  <a:extLst>
                    <a:ext uri="{9D8B030D-6E8A-4147-A177-3AD203B41FA5}">
                      <a16:colId xmlns:a16="http://schemas.microsoft.com/office/drawing/2014/main" val="20000"/>
                    </a:ext>
                  </a:extLst>
                </a:gridCol>
                <a:gridCol w="984568">
                  <a:extLst>
                    <a:ext uri="{9D8B030D-6E8A-4147-A177-3AD203B41FA5}">
                      <a16:colId xmlns:a16="http://schemas.microsoft.com/office/drawing/2014/main" val="20001"/>
                    </a:ext>
                  </a:extLst>
                </a:gridCol>
                <a:gridCol w="929894">
                  <a:extLst>
                    <a:ext uri="{9D8B030D-6E8A-4147-A177-3AD203B41FA5}">
                      <a16:colId xmlns:a16="http://schemas.microsoft.com/office/drawing/2014/main" val="20002"/>
                    </a:ext>
                  </a:extLst>
                </a:gridCol>
              </a:tblGrid>
              <a:tr h="206833">
                <a:tc gridSpan="3">
                  <a:txBody>
                    <a:bodyPr/>
                    <a:lstStyle/>
                    <a:p>
                      <a:pPr algn="ctr"/>
                      <a:r>
                        <a:rPr lang="en-GB" sz="1400" dirty="0"/>
                        <a:t>Product</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06833">
                <a:tc>
                  <a:txBody>
                    <a:bodyPr/>
                    <a:lstStyle/>
                    <a:p>
                      <a:r>
                        <a:rPr lang="en-GB" sz="1400" b="0" dirty="0" err="1">
                          <a:solidFill>
                            <a:schemeClr val="bg1"/>
                          </a:solidFill>
                        </a:rPr>
                        <a:t>ProductID</a:t>
                      </a:r>
                      <a:endParaRPr lang="en-GB" sz="1400" b="0" dirty="0">
                        <a:solidFill>
                          <a:schemeClr val="bg1"/>
                        </a:solidFill>
                      </a:endParaRPr>
                    </a:p>
                  </a:txBody>
                  <a:tcPr>
                    <a:solidFill>
                      <a:schemeClr val="accent1"/>
                    </a:solidFill>
                  </a:tcPr>
                </a:tc>
                <a:tc>
                  <a:txBody>
                    <a:bodyPr/>
                    <a:lstStyle/>
                    <a:p>
                      <a:r>
                        <a:rPr lang="en-GB" sz="1400" b="0" dirty="0">
                          <a:solidFill>
                            <a:schemeClr val="bg1"/>
                          </a:solidFill>
                        </a:rPr>
                        <a:t>Name</a:t>
                      </a:r>
                    </a:p>
                  </a:txBody>
                  <a:tcPr>
                    <a:solidFill>
                      <a:schemeClr val="accent1"/>
                    </a:solidFill>
                  </a:tcPr>
                </a:tc>
                <a:tc>
                  <a:txBody>
                    <a:bodyPr/>
                    <a:lstStyle/>
                    <a:p>
                      <a:r>
                        <a:rPr lang="en-GB" sz="1400" b="0" dirty="0" err="1">
                          <a:solidFill>
                            <a:schemeClr val="bg1"/>
                          </a:solidFill>
                        </a:rPr>
                        <a:t>ListPrice</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6833">
                <a:tc>
                  <a:txBody>
                    <a:bodyPr/>
                    <a:lstStyle/>
                    <a:p>
                      <a:r>
                        <a:rPr lang="en-GB" sz="1400" dirty="0"/>
                        <a:t>1</a:t>
                      </a:r>
                    </a:p>
                  </a:txBody>
                  <a:tcPr/>
                </a:tc>
                <a:tc>
                  <a:txBody>
                    <a:bodyPr/>
                    <a:lstStyle/>
                    <a:p>
                      <a:r>
                        <a:rPr lang="en-GB" sz="1400" dirty="0"/>
                        <a:t>Widget</a:t>
                      </a:r>
                    </a:p>
                  </a:txBody>
                  <a:tcPr/>
                </a:tc>
                <a:tc>
                  <a:txBody>
                    <a:bodyPr/>
                    <a:lstStyle/>
                    <a:p>
                      <a:r>
                        <a:rPr lang="en-GB" sz="1400" dirty="0"/>
                        <a:t>2.99</a:t>
                      </a:r>
                    </a:p>
                  </a:txBody>
                  <a:tcPr/>
                </a:tc>
                <a:extLst>
                  <a:ext uri="{0D108BD9-81ED-4DB2-BD59-A6C34878D82A}">
                    <a16:rowId xmlns:a16="http://schemas.microsoft.com/office/drawing/2014/main" val="10002"/>
                  </a:ext>
                </a:extLst>
              </a:tr>
              <a:tr h="206833">
                <a:tc>
                  <a:txBody>
                    <a:bodyPr/>
                    <a:lstStyle/>
                    <a:p>
                      <a:r>
                        <a:rPr lang="en-GB" sz="1400" dirty="0"/>
                        <a:t>2</a:t>
                      </a:r>
                    </a:p>
                  </a:txBody>
                  <a:tcPr/>
                </a:tc>
                <a:tc>
                  <a:txBody>
                    <a:bodyPr/>
                    <a:lstStyle/>
                    <a:p>
                      <a:r>
                        <a:rPr lang="en-GB" sz="1400" dirty="0"/>
                        <a:t>Gizmo</a:t>
                      </a:r>
                    </a:p>
                  </a:txBody>
                  <a:tcPr/>
                </a:tc>
                <a:tc>
                  <a:txBody>
                    <a:bodyPr/>
                    <a:lstStyle/>
                    <a:p>
                      <a:r>
                        <a:rPr lang="en-GB" sz="1400" dirty="0"/>
                        <a:t>1.79</a:t>
                      </a:r>
                    </a:p>
                  </a:txBody>
                  <a:tcPr/>
                </a:tc>
                <a:extLst>
                  <a:ext uri="{0D108BD9-81ED-4DB2-BD59-A6C34878D82A}">
                    <a16:rowId xmlns:a16="http://schemas.microsoft.com/office/drawing/2014/main" val="10003"/>
                  </a:ext>
                </a:extLst>
              </a:tr>
              <a:tr h="206833">
                <a:tc>
                  <a:txBody>
                    <a:bodyPr/>
                    <a:lstStyle/>
                    <a:p>
                      <a:r>
                        <a:rPr lang="en-GB" sz="1400" dirty="0"/>
                        <a:t>3</a:t>
                      </a:r>
                    </a:p>
                  </a:txBody>
                  <a:tcPr/>
                </a:tc>
                <a:tc>
                  <a:txBody>
                    <a:bodyPr/>
                    <a:lstStyle/>
                    <a:p>
                      <a:r>
                        <a:rPr lang="en-GB" sz="1400" dirty="0" err="1"/>
                        <a:t>Thingybob</a:t>
                      </a:r>
                      <a:endParaRPr lang="en-GB" sz="1400" dirty="0"/>
                    </a:p>
                  </a:txBody>
                  <a:tcPr/>
                </a:tc>
                <a:tc>
                  <a:txBody>
                    <a:bodyPr/>
                    <a:lstStyle/>
                    <a:p>
                      <a:r>
                        <a:rPr lang="en-GB" sz="1400" dirty="0"/>
                        <a:t>3.49</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531419" y="5154614"/>
          <a:ext cx="2905379" cy="1524000"/>
        </p:xfrm>
        <a:graphic>
          <a:graphicData uri="http://schemas.openxmlformats.org/drawingml/2006/table">
            <a:tbl>
              <a:tblPr firstRow="1" bandRow="1">
                <a:tableStyleId>{5C22544A-7EE6-4342-B048-85BDC9FD1C3A}</a:tableStyleId>
              </a:tblPr>
              <a:tblGrid>
                <a:gridCol w="812546">
                  <a:extLst>
                    <a:ext uri="{9D8B030D-6E8A-4147-A177-3AD203B41FA5}">
                      <a16:colId xmlns:a16="http://schemas.microsoft.com/office/drawing/2014/main" val="20000"/>
                    </a:ext>
                  </a:extLst>
                </a:gridCol>
                <a:gridCol w="999236">
                  <a:extLst>
                    <a:ext uri="{9D8B030D-6E8A-4147-A177-3AD203B41FA5}">
                      <a16:colId xmlns:a16="http://schemas.microsoft.com/office/drawing/2014/main" val="20001"/>
                    </a:ext>
                  </a:extLst>
                </a:gridCol>
                <a:gridCol w="1093597">
                  <a:extLst>
                    <a:ext uri="{9D8B030D-6E8A-4147-A177-3AD203B41FA5}">
                      <a16:colId xmlns:a16="http://schemas.microsoft.com/office/drawing/2014/main" val="20002"/>
                    </a:ext>
                  </a:extLst>
                </a:gridCol>
              </a:tblGrid>
              <a:tr h="290803">
                <a:tc gridSpan="3">
                  <a:txBody>
                    <a:bodyPr/>
                    <a:lstStyle/>
                    <a:p>
                      <a:pPr algn="ctr"/>
                      <a:r>
                        <a:rPr lang="en-GB" sz="1400" dirty="0" err="1"/>
                        <a:t>SalesOrderHeader</a:t>
                      </a:r>
                      <a:endParaRPr lang="en-GB" sz="1400" dirty="0"/>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90803">
                <a:tc>
                  <a:txBody>
                    <a:bodyPr/>
                    <a:lstStyle/>
                    <a:p>
                      <a:r>
                        <a:rPr lang="en-GB" sz="1400" b="0" dirty="0" err="1">
                          <a:solidFill>
                            <a:schemeClr val="bg1"/>
                          </a:solidFill>
                        </a:rPr>
                        <a:t>OrderID</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OrderDate</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CustomerID</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90803">
                <a:tc>
                  <a:txBody>
                    <a:bodyPr/>
                    <a:lstStyle/>
                    <a:p>
                      <a:r>
                        <a:rPr lang="en-GB" sz="1400" dirty="0"/>
                        <a:t>1</a:t>
                      </a:r>
                    </a:p>
                  </a:txBody>
                  <a:tcPr/>
                </a:tc>
                <a:tc>
                  <a:txBody>
                    <a:bodyPr/>
                    <a:lstStyle/>
                    <a:p>
                      <a:r>
                        <a:rPr lang="en-GB" sz="1400" dirty="0"/>
                        <a:t>1/1/2015</a:t>
                      </a:r>
                    </a:p>
                  </a:txBody>
                  <a:tcPr/>
                </a:tc>
                <a:tc>
                  <a:txBody>
                    <a:bodyPr/>
                    <a:lstStyle/>
                    <a:p>
                      <a:r>
                        <a:rPr lang="en-GB" sz="1400" dirty="0"/>
                        <a:t>1</a:t>
                      </a:r>
                    </a:p>
                  </a:txBody>
                  <a:tcPr/>
                </a:tc>
                <a:extLst>
                  <a:ext uri="{0D108BD9-81ED-4DB2-BD59-A6C34878D82A}">
                    <a16:rowId xmlns:a16="http://schemas.microsoft.com/office/drawing/2014/main" val="10002"/>
                  </a:ext>
                </a:extLst>
              </a:tr>
              <a:tr h="290803">
                <a:tc>
                  <a:txBody>
                    <a:bodyPr/>
                    <a:lstStyle/>
                    <a:p>
                      <a:r>
                        <a:rPr lang="en-GB" sz="1400" dirty="0"/>
                        <a:t>2</a:t>
                      </a:r>
                    </a:p>
                  </a:txBody>
                  <a:tcPr/>
                </a:tc>
                <a:tc>
                  <a:txBody>
                    <a:bodyPr/>
                    <a:lstStyle/>
                    <a:p>
                      <a:r>
                        <a:rPr lang="en-GB" sz="1400" dirty="0"/>
                        <a:t>1/1/2015</a:t>
                      </a:r>
                    </a:p>
                  </a:txBody>
                  <a:tcPr/>
                </a:tc>
                <a:tc>
                  <a:txBody>
                    <a:bodyPr/>
                    <a:lstStyle/>
                    <a:p>
                      <a:r>
                        <a:rPr lang="en-GB" sz="1400" dirty="0"/>
                        <a:t>3</a:t>
                      </a:r>
                    </a:p>
                  </a:txBody>
                  <a:tcPr/>
                </a:tc>
                <a:extLst>
                  <a:ext uri="{0D108BD9-81ED-4DB2-BD59-A6C34878D82A}">
                    <a16:rowId xmlns:a16="http://schemas.microsoft.com/office/drawing/2014/main" val="10003"/>
                  </a:ext>
                </a:extLst>
              </a:tr>
              <a:tr h="290803">
                <a:tc>
                  <a:txBody>
                    <a:bodyPr/>
                    <a:lstStyle/>
                    <a:p>
                      <a:r>
                        <a:rPr lang="en-GB" sz="1400" dirty="0"/>
                        <a:t>3</a:t>
                      </a:r>
                    </a:p>
                  </a:txBody>
                  <a:tcPr/>
                </a:tc>
                <a:tc>
                  <a:txBody>
                    <a:bodyPr/>
                    <a:lstStyle/>
                    <a:p>
                      <a:r>
                        <a:rPr lang="en-GB" sz="1400" dirty="0"/>
                        <a:t>1/2/2015</a:t>
                      </a:r>
                    </a:p>
                  </a:txBody>
                  <a:tcPr/>
                </a:tc>
                <a:tc>
                  <a:txBody>
                    <a:bodyPr/>
                    <a:lstStyle/>
                    <a:p>
                      <a:r>
                        <a:rPr lang="en-GB" sz="1400" dirty="0"/>
                        <a:t>1</a:t>
                      </a:r>
                    </a:p>
                  </a:txBody>
                  <a:tcPr/>
                </a:tc>
                <a:extLst>
                  <a:ext uri="{0D108BD9-81ED-4DB2-BD59-A6C34878D82A}">
                    <a16:rowId xmlns:a16="http://schemas.microsoft.com/office/drawing/2014/main" val="10004"/>
                  </a:ext>
                </a:extLst>
              </a:tr>
            </a:tbl>
          </a:graphicData>
        </a:graphic>
      </p:graphicFrame>
      <p:sp>
        <p:nvSpPr>
          <p:cNvPr id="9" name="Rectangle 8"/>
          <p:cNvSpPr/>
          <p:nvPr/>
        </p:nvSpPr>
        <p:spPr>
          <a:xfrm>
            <a:off x="639097" y="3785419"/>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343832" y="5488910"/>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1"/>
          <p:cNvCxnSpPr>
            <a:stCxn id="10" idx="2"/>
            <a:endCxn id="9" idx="2"/>
          </p:cNvCxnSpPr>
          <p:nvPr/>
        </p:nvCxnSpPr>
        <p:spPr>
          <a:xfrm rot="5400000" flipH="1">
            <a:off x="2670661" y="3474502"/>
            <a:ext cx="1703491" cy="4704735"/>
          </a:xfrm>
          <a:prstGeom prst="bentConnector3">
            <a:avLst>
              <a:gd name="adj1" fmla="val -5339"/>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3522406" y="5488910"/>
            <a:ext cx="823452"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548284" y="3581451"/>
            <a:ext cx="823452"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Elbow Connector 15"/>
          <p:cNvCxnSpPr>
            <a:stCxn id="15" idx="0"/>
            <a:endCxn id="14" idx="0"/>
          </p:cNvCxnSpPr>
          <p:nvPr/>
        </p:nvCxnSpPr>
        <p:spPr>
          <a:xfrm rot="16200000" flipH="1" flipV="1">
            <a:off x="4493341" y="3022241"/>
            <a:ext cx="1907459" cy="3025878"/>
          </a:xfrm>
          <a:prstGeom prst="bentConnector3">
            <a:avLst>
              <a:gd name="adj1" fmla="val -11985"/>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8420228" y="3581450"/>
            <a:ext cx="1009264"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9131965" y="5577399"/>
            <a:ext cx="1009264" cy="1187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Elbow Connector 26"/>
          <p:cNvCxnSpPr>
            <a:stCxn id="25" idx="2"/>
            <a:endCxn id="26" idx="0"/>
          </p:cNvCxnSpPr>
          <p:nvPr/>
        </p:nvCxnSpPr>
        <p:spPr>
          <a:xfrm rot="16200000" flipH="1">
            <a:off x="9023834" y="4964636"/>
            <a:ext cx="513788" cy="711737"/>
          </a:xfrm>
          <a:prstGeom prst="bentConnector3">
            <a:avLst>
              <a:gd name="adj1" fmla="val 50000"/>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9940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F717288-4039-215D-93DF-E9E979E9FDC3}"/>
              </a:ext>
            </a:extLst>
          </p:cNvPr>
          <p:cNvSpPr>
            <a:spLocks noGrp="1" noChangeArrowheads="1"/>
          </p:cNvSpPr>
          <p:nvPr>
            <p:ph type="title"/>
          </p:nvPr>
        </p:nvSpPr>
        <p:spPr/>
        <p:txBody>
          <a:bodyPr/>
          <a:lstStyle/>
          <a:p>
            <a:r>
              <a:rPr lang="en-US" altLang="en-US"/>
              <a:t>Creating a database</a:t>
            </a:r>
          </a:p>
        </p:txBody>
      </p:sp>
      <p:sp>
        <p:nvSpPr>
          <p:cNvPr id="12291" name="Rectangle 3">
            <a:extLst>
              <a:ext uri="{FF2B5EF4-FFF2-40B4-BE49-F238E27FC236}">
                <a16:creationId xmlns:a16="http://schemas.microsoft.com/office/drawing/2014/main" id="{D725BFBE-6536-12DB-35E2-6711A17E7D3A}"/>
              </a:ext>
            </a:extLst>
          </p:cNvPr>
          <p:cNvSpPr>
            <a:spLocks noGrp="1" noChangeArrowheads="1"/>
          </p:cNvSpPr>
          <p:nvPr>
            <p:ph idx="1"/>
          </p:nvPr>
        </p:nvSpPr>
        <p:spPr/>
        <p:txBody>
          <a:bodyPr/>
          <a:lstStyle/>
          <a:p>
            <a:r>
              <a:rPr lang="en-US" altLang="en-US"/>
              <a:t>We need to use Master database for creating a database</a:t>
            </a:r>
          </a:p>
          <a:p>
            <a:r>
              <a:rPr lang="en-US" altLang="en-US"/>
              <a:t>By default the size of a database is 1 MB</a:t>
            </a:r>
          </a:p>
          <a:p>
            <a:r>
              <a:rPr lang="en-US" altLang="en-US"/>
              <a:t>A database consists of</a:t>
            </a:r>
          </a:p>
          <a:p>
            <a:pPr lvl="1"/>
            <a:r>
              <a:rPr lang="en-US" altLang="en-US"/>
              <a:t>Master Data File (.mdf)</a:t>
            </a:r>
          </a:p>
          <a:p>
            <a:pPr lvl="1"/>
            <a:r>
              <a:rPr lang="en-US" altLang="en-US"/>
              <a:t>Primary Log File (.ldf)</a:t>
            </a:r>
          </a:p>
          <a:p>
            <a:pPr lvl="1">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749D400-C24C-5565-9200-F496B3A2EA77}"/>
              </a:ext>
            </a:extLst>
          </p:cNvPr>
          <p:cNvSpPr>
            <a:spLocks noGrp="1" noChangeArrowheads="1"/>
          </p:cNvSpPr>
          <p:nvPr>
            <p:ph type="title"/>
          </p:nvPr>
        </p:nvSpPr>
        <p:spPr/>
        <p:txBody>
          <a:bodyPr/>
          <a:lstStyle/>
          <a:p>
            <a:r>
              <a:rPr lang="en-US" altLang="en-US"/>
              <a:t>Database operations</a:t>
            </a:r>
          </a:p>
        </p:txBody>
      </p:sp>
      <p:sp>
        <p:nvSpPr>
          <p:cNvPr id="13315" name="Rectangle 3">
            <a:extLst>
              <a:ext uri="{FF2B5EF4-FFF2-40B4-BE49-F238E27FC236}">
                <a16:creationId xmlns:a16="http://schemas.microsoft.com/office/drawing/2014/main" id="{2D9AF9FD-9FDA-E610-BFED-75570CFB3768}"/>
              </a:ext>
            </a:extLst>
          </p:cNvPr>
          <p:cNvSpPr>
            <a:spLocks noGrp="1" noChangeArrowheads="1"/>
          </p:cNvSpPr>
          <p:nvPr>
            <p:ph idx="1"/>
          </p:nvPr>
        </p:nvSpPr>
        <p:spPr>
          <a:xfrm>
            <a:off x="1981200" y="1600200"/>
            <a:ext cx="8229600" cy="3352800"/>
          </a:xfrm>
        </p:spPr>
        <p:txBody>
          <a:bodyPr/>
          <a:lstStyle/>
          <a:p>
            <a:r>
              <a:rPr lang="en-US" altLang="en-US"/>
              <a:t>Changing a database</a:t>
            </a:r>
          </a:p>
          <a:p>
            <a:pPr lvl="1">
              <a:buFontTx/>
              <a:buNone/>
            </a:pPr>
            <a:r>
              <a:rPr lang="en-US" altLang="en-US"/>
              <a:t>Use &lt;dbname&gt;</a:t>
            </a:r>
          </a:p>
          <a:p>
            <a:r>
              <a:rPr lang="en-US" altLang="en-US"/>
              <a:t>Creating a database</a:t>
            </a:r>
          </a:p>
          <a:p>
            <a:pPr lvl="1">
              <a:buFontTx/>
              <a:buNone/>
            </a:pPr>
            <a:r>
              <a:rPr lang="en-US" altLang="en-US"/>
              <a:t>Create database &lt;dbname&gt;</a:t>
            </a:r>
          </a:p>
          <a:p>
            <a:r>
              <a:rPr lang="en-US" altLang="en-US"/>
              <a:t>Dropping a database</a:t>
            </a:r>
          </a:p>
          <a:p>
            <a:pPr lvl="1">
              <a:buFontTx/>
              <a:buNone/>
            </a:pPr>
            <a:r>
              <a:rPr lang="en-US" altLang="en-US"/>
              <a:t>Drop database &lt;dbname&gt;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D7EB53-E68F-219F-47CF-D8F82520AE65}"/>
              </a:ext>
            </a:extLst>
          </p:cNvPr>
          <p:cNvSpPr>
            <a:spLocks noGrp="1" noChangeArrowheads="1"/>
          </p:cNvSpPr>
          <p:nvPr>
            <p:ph type="title"/>
          </p:nvPr>
        </p:nvSpPr>
        <p:spPr/>
        <p:txBody>
          <a:bodyPr/>
          <a:lstStyle/>
          <a:p>
            <a:r>
              <a:rPr lang="en-US" altLang="en-US"/>
              <a:t>Introduction</a:t>
            </a:r>
          </a:p>
        </p:txBody>
      </p:sp>
      <p:sp>
        <p:nvSpPr>
          <p:cNvPr id="5123" name="Rectangle 3">
            <a:extLst>
              <a:ext uri="{FF2B5EF4-FFF2-40B4-BE49-F238E27FC236}">
                <a16:creationId xmlns:a16="http://schemas.microsoft.com/office/drawing/2014/main" id="{87332E83-23E3-F99B-CFA3-EC892575DA5B}"/>
              </a:ext>
            </a:extLst>
          </p:cNvPr>
          <p:cNvSpPr>
            <a:spLocks noGrp="1" noChangeArrowheads="1"/>
          </p:cNvSpPr>
          <p:nvPr>
            <p:ph idx="1"/>
          </p:nvPr>
        </p:nvSpPr>
        <p:spPr/>
        <p:txBody>
          <a:bodyPr/>
          <a:lstStyle/>
          <a:p>
            <a:pPr>
              <a:lnSpc>
                <a:spcPct val="90000"/>
              </a:lnSpc>
            </a:pPr>
            <a:r>
              <a:rPr lang="en-US" altLang="en-US" dirty="0"/>
              <a:t>MS SQL Server is a database server </a:t>
            </a:r>
          </a:p>
          <a:p>
            <a:pPr>
              <a:lnSpc>
                <a:spcPct val="90000"/>
              </a:lnSpc>
            </a:pPr>
            <a:r>
              <a:rPr lang="en-US" altLang="en-US" dirty="0"/>
              <a:t>Product of Microsoft</a:t>
            </a:r>
          </a:p>
          <a:p>
            <a:pPr>
              <a:lnSpc>
                <a:spcPct val="90000"/>
              </a:lnSpc>
            </a:pPr>
            <a:r>
              <a:rPr lang="en-US" altLang="en-US" dirty="0"/>
              <a:t>Enables user to write queries and other SQL statements and execute them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207F-877E-0070-6989-2AC287786C6E}"/>
              </a:ext>
            </a:extLst>
          </p:cNvPr>
          <p:cNvSpPr>
            <a:spLocks noGrp="1"/>
          </p:cNvSpPr>
          <p:nvPr>
            <p:ph type="title"/>
          </p:nvPr>
        </p:nvSpPr>
        <p:spPr>
          <a:xfrm>
            <a:off x="-1" y="-1"/>
            <a:ext cx="12120465" cy="569167"/>
          </a:xfrm>
        </p:spPr>
        <p:txBody>
          <a:bodyPr>
            <a:noAutofit/>
          </a:bodyPr>
          <a:lstStyle/>
          <a:p>
            <a:pPr algn="ctr"/>
            <a:r>
              <a:rPr lang="en-IN" sz="2400" b="1" dirty="0"/>
              <a:t>SQL Server DataTypes</a:t>
            </a:r>
            <a:endParaRPr lang="en-US" sz="2400" b="1" dirty="0"/>
          </a:p>
        </p:txBody>
      </p:sp>
      <p:pic>
        <p:nvPicPr>
          <p:cNvPr id="1026" name="Picture 2" descr="SQL Server Data Types">
            <a:extLst>
              <a:ext uri="{FF2B5EF4-FFF2-40B4-BE49-F238E27FC236}">
                <a16:creationId xmlns:a16="http://schemas.microsoft.com/office/drawing/2014/main" id="{45C5CAD3-3341-70E3-3283-32F3DBFB0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08" y="569166"/>
            <a:ext cx="6306099" cy="59214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C34D83-0CF5-0858-7175-0AE0E24AC4DB}"/>
              </a:ext>
            </a:extLst>
          </p:cNvPr>
          <p:cNvSpPr txBox="1"/>
          <p:nvPr/>
        </p:nvSpPr>
        <p:spPr>
          <a:xfrm>
            <a:off x="6920982" y="6402746"/>
            <a:ext cx="2036406" cy="200055"/>
          </a:xfrm>
          <a:prstGeom prst="rect">
            <a:avLst/>
          </a:prstGeom>
          <a:noFill/>
        </p:spPr>
        <p:txBody>
          <a:bodyPr wrap="square">
            <a:spAutoFit/>
          </a:bodyPr>
          <a:lstStyle/>
          <a:p>
            <a:r>
              <a:rPr lang="en-US" sz="700" dirty="0">
                <a:hlinkClick r:id="rId3"/>
              </a:rPr>
              <a:t>SQL Server Data Types (sqlservertutorial.net)</a:t>
            </a:r>
            <a:endParaRPr lang="en-US" sz="700" dirty="0"/>
          </a:p>
        </p:txBody>
      </p:sp>
    </p:spTree>
    <p:extLst>
      <p:ext uri="{BB962C8B-B14F-4D97-AF65-F5344CB8AC3E}">
        <p14:creationId xmlns:p14="http://schemas.microsoft.com/office/powerpoint/2010/main" val="199944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A102-325C-17A5-DE4D-5C851793D774}"/>
              </a:ext>
            </a:extLst>
          </p:cNvPr>
          <p:cNvSpPr txBox="1">
            <a:spLocks/>
          </p:cNvSpPr>
          <p:nvPr/>
        </p:nvSpPr>
        <p:spPr>
          <a:xfrm>
            <a:off x="-1" y="-1"/>
            <a:ext cx="12120465" cy="5691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t>SQL Server DataTypes  </a:t>
            </a:r>
            <a:r>
              <a:rPr lang="en-US" sz="2800" b="0" i="0" dirty="0">
                <a:effectLst/>
                <a:latin typeface="-apple-system"/>
              </a:rPr>
              <a:t>Exact numeric data types</a:t>
            </a:r>
            <a:endParaRPr lang="en-US" sz="1050" b="0" i="0" dirty="0">
              <a:effectLst/>
              <a:latin typeface="-apple-system"/>
            </a:endParaRPr>
          </a:p>
          <a:p>
            <a:pPr algn="ctr"/>
            <a:endParaRPr lang="en-US" sz="2400" b="1" dirty="0"/>
          </a:p>
        </p:txBody>
      </p:sp>
      <p:graphicFrame>
        <p:nvGraphicFramePr>
          <p:cNvPr id="3" name="Table 2">
            <a:extLst>
              <a:ext uri="{FF2B5EF4-FFF2-40B4-BE49-F238E27FC236}">
                <a16:creationId xmlns:a16="http://schemas.microsoft.com/office/drawing/2014/main" id="{5FE9F675-7172-FE5B-C822-4E5E7C072E76}"/>
              </a:ext>
            </a:extLst>
          </p:cNvPr>
          <p:cNvGraphicFramePr>
            <a:graphicFrameLocks noGrp="1"/>
          </p:cNvGraphicFramePr>
          <p:nvPr>
            <p:extLst>
              <p:ext uri="{D42A27DB-BD31-4B8C-83A1-F6EECF244321}">
                <p14:modId xmlns:p14="http://schemas.microsoft.com/office/powerpoint/2010/main" val="1775245621"/>
              </p:ext>
            </p:extLst>
          </p:nvPr>
        </p:nvGraphicFramePr>
        <p:xfrm>
          <a:off x="317241" y="569166"/>
          <a:ext cx="11803221" cy="5654351"/>
        </p:xfrm>
        <a:graphic>
          <a:graphicData uri="http://schemas.openxmlformats.org/drawingml/2006/table">
            <a:tbl>
              <a:tblPr/>
              <a:tblGrid>
                <a:gridCol w="3020784">
                  <a:extLst>
                    <a:ext uri="{9D8B030D-6E8A-4147-A177-3AD203B41FA5}">
                      <a16:colId xmlns:a16="http://schemas.microsoft.com/office/drawing/2014/main" val="2097449262"/>
                    </a:ext>
                  </a:extLst>
                </a:gridCol>
                <a:gridCol w="2927479">
                  <a:extLst>
                    <a:ext uri="{9D8B030D-6E8A-4147-A177-3AD203B41FA5}">
                      <a16:colId xmlns:a16="http://schemas.microsoft.com/office/drawing/2014/main" val="1068099676"/>
                    </a:ext>
                  </a:extLst>
                </a:gridCol>
                <a:gridCol w="2927479">
                  <a:extLst>
                    <a:ext uri="{9D8B030D-6E8A-4147-A177-3AD203B41FA5}">
                      <a16:colId xmlns:a16="http://schemas.microsoft.com/office/drawing/2014/main" val="2870361632"/>
                    </a:ext>
                  </a:extLst>
                </a:gridCol>
                <a:gridCol w="2927479">
                  <a:extLst>
                    <a:ext uri="{9D8B030D-6E8A-4147-A177-3AD203B41FA5}">
                      <a16:colId xmlns:a16="http://schemas.microsoft.com/office/drawing/2014/main" val="313198186"/>
                    </a:ext>
                  </a:extLst>
                </a:gridCol>
              </a:tblGrid>
              <a:tr h="339605">
                <a:tc>
                  <a:txBody>
                    <a:bodyPr/>
                    <a:lstStyle/>
                    <a:p>
                      <a:pPr algn="l" fontAlgn="t"/>
                      <a:r>
                        <a:rPr lang="en-US" sz="1600" b="1" dirty="0">
                          <a:effectLst/>
                        </a:rPr>
                        <a:t>Data Type</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b="1">
                          <a:effectLst/>
                        </a:rPr>
                        <a:t>Lower limit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b="1">
                          <a:effectLst/>
                        </a:rPr>
                        <a:t>Upper limit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b="1">
                          <a:effectLst/>
                        </a:rPr>
                        <a:t>Memory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87908333"/>
                  </a:ext>
                </a:extLst>
              </a:tr>
              <a:tr h="621652">
                <a:tc>
                  <a:txBody>
                    <a:bodyPr/>
                    <a:lstStyle/>
                    <a:p>
                      <a:pPr algn="l" fontAlgn="t"/>
                      <a:r>
                        <a:rPr lang="en-US" sz="1600" dirty="0" err="1">
                          <a:effectLst/>
                        </a:rPr>
                        <a:t>bigint</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−2^63 (−9,223,372, 036,854,775,808)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2^63−1 (−9,223,372, 036,854,775,807)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8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19408872"/>
                  </a:ext>
                </a:extLst>
              </a:tr>
              <a:tr h="477026">
                <a:tc>
                  <a:txBody>
                    <a:bodyPr/>
                    <a:lstStyle/>
                    <a:p>
                      <a:pPr algn="l" fontAlgn="t"/>
                      <a:r>
                        <a:rPr lang="en-US" sz="1600" u="none" strike="noStrike" dirty="0">
                          <a:effectLst/>
                          <a:hlinkClick r:id="rId2"/>
                        </a:rPr>
                        <a:t>int</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−2^31 (−2,147, 483,648)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2^31−1 (−2,147, 483,647)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4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07104945"/>
                  </a:ext>
                </a:extLst>
              </a:tr>
              <a:tr h="582599">
                <a:tc>
                  <a:txBody>
                    <a:bodyPr/>
                    <a:lstStyle/>
                    <a:p>
                      <a:pPr algn="l" fontAlgn="t"/>
                      <a:r>
                        <a:rPr lang="en-US" sz="1600" dirty="0" err="1">
                          <a:effectLst/>
                        </a:rPr>
                        <a:t>smallint</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−2^15 (−32,767)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2^15 (−32,768)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94444073"/>
                  </a:ext>
                </a:extLst>
              </a:tr>
              <a:tr h="339605">
                <a:tc>
                  <a:txBody>
                    <a:bodyPr/>
                    <a:lstStyle/>
                    <a:p>
                      <a:pPr algn="l" fontAlgn="t"/>
                      <a:r>
                        <a:rPr lang="en-US" sz="1600" dirty="0" err="1">
                          <a:effectLst/>
                        </a:rPr>
                        <a:t>tinyint</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0</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255</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 byte</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34490359"/>
                  </a:ext>
                </a:extLst>
              </a:tr>
              <a:tr h="463075">
                <a:tc>
                  <a:txBody>
                    <a:bodyPr/>
                    <a:lstStyle/>
                    <a:p>
                      <a:pPr algn="l" fontAlgn="t"/>
                      <a:r>
                        <a:rPr lang="en-US" sz="1600" u="none" strike="noStrike" dirty="0">
                          <a:effectLst/>
                          <a:hlinkClick r:id="rId3"/>
                        </a:rPr>
                        <a:t>bit</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0</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 byte/8bit column</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41301394"/>
                  </a:ext>
                </a:extLst>
              </a:tr>
              <a:tr h="582599">
                <a:tc>
                  <a:txBody>
                    <a:bodyPr/>
                    <a:lstStyle/>
                    <a:p>
                      <a:pPr algn="l" fontAlgn="t"/>
                      <a:r>
                        <a:rPr lang="en-US" sz="1600" u="none" strike="noStrike" dirty="0">
                          <a:effectLst/>
                          <a:hlinkClick r:id="rId4"/>
                        </a:rPr>
                        <a:t>decimal</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−10^38+1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10^381−1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5 to 17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7168176"/>
                  </a:ext>
                </a:extLst>
              </a:tr>
              <a:tr h="582599">
                <a:tc>
                  <a:txBody>
                    <a:bodyPr/>
                    <a:lstStyle/>
                    <a:p>
                      <a:pPr algn="l" fontAlgn="t"/>
                      <a:r>
                        <a:rPr lang="en-US" sz="1600" dirty="0">
                          <a:effectLst/>
                        </a:rPr>
                        <a:t>numeric</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−10^38+1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10^381−1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5 to 17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3126450"/>
                  </a:ext>
                </a:extLst>
              </a:tr>
              <a:tr h="1082992">
                <a:tc>
                  <a:txBody>
                    <a:bodyPr/>
                    <a:lstStyle/>
                    <a:p>
                      <a:pPr algn="l" fontAlgn="t"/>
                      <a:r>
                        <a:rPr lang="en-US" sz="1600" dirty="0">
                          <a:effectLst/>
                        </a:rPr>
                        <a:t>money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−922,337, 203, 685,477.5808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+922,337, 203, 685,477.5807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a:effectLst/>
                        </a:rPr>
                        <a:t>8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43840592"/>
                  </a:ext>
                </a:extLst>
              </a:tr>
              <a:tr h="582599">
                <a:tc>
                  <a:txBody>
                    <a:bodyPr/>
                    <a:lstStyle/>
                    <a:p>
                      <a:pPr algn="l" fontAlgn="t"/>
                      <a:r>
                        <a:rPr lang="en-US" sz="1600" dirty="0" err="1">
                          <a:effectLst/>
                        </a:rPr>
                        <a:t>smallmoney</a:t>
                      </a:r>
                      <a:endParaRPr lang="en-US" sz="1600" dirty="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dirty="0">
                          <a:effectLst/>
                        </a:rPr>
                        <a:t>−214,478.3648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dirty="0">
                          <a:effectLst/>
                        </a:rPr>
                        <a:t>+214,478.3647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600" dirty="0">
                          <a:effectLst/>
                        </a:rPr>
                        <a:t>4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7724251"/>
                  </a:ext>
                </a:extLst>
              </a:tr>
            </a:tbl>
          </a:graphicData>
        </a:graphic>
      </p:graphicFrame>
      <p:sp>
        <p:nvSpPr>
          <p:cNvPr id="4" name="TextBox 3">
            <a:extLst>
              <a:ext uri="{FF2B5EF4-FFF2-40B4-BE49-F238E27FC236}">
                <a16:creationId xmlns:a16="http://schemas.microsoft.com/office/drawing/2014/main" id="{D118C15F-99E8-D054-5451-F613083A54AF}"/>
              </a:ext>
            </a:extLst>
          </p:cNvPr>
          <p:cNvSpPr txBox="1"/>
          <p:nvPr/>
        </p:nvSpPr>
        <p:spPr>
          <a:xfrm>
            <a:off x="557504" y="6657945"/>
            <a:ext cx="2036406" cy="200055"/>
          </a:xfrm>
          <a:prstGeom prst="rect">
            <a:avLst/>
          </a:prstGeom>
          <a:noFill/>
        </p:spPr>
        <p:txBody>
          <a:bodyPr wrap="square">
            <a:spAutoFit/>
          </a:bodyPr>
          <a:lstStyle/>
          <a:p>
            <a:r>
              <a:rPr lang="en-US" sz="700" dirty="0">
                <a:hlinkClick r:id="rId5"/>
              </a:rPr>
              <a:t>SQL Server Data Types (sqlservertutorial.net)</a:t>
            </a:r>
            <a:endParaRPr lang="en-US" sz="700" dirty="0"/>
          </a:p>
        </p:txBody>
      </p:sp>
    </p:spTree>
    <p:extLst>
      <p:ext uri="{BB962C8B-B14F-4D97-AF65-F5344CB8AC3E}">
        <p14:creationId xmlns:p14="http://schemas.microsoft.com/office/powerpoint/2010/main" val="2713440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FA77-DA30-3E62-BC1E-3B35712B272E}"/>
              </a:ext>
            </a:extLst>
          </p:cNvPr>
          <p:cNvSpPr txBox="1">
            <a:spLocks/>
          </p:cNvSpPr>
          <p:nvPr/>
        </p:nvSpPr>
        <p:spPr>
          <a:xfrm>
            <a:off x="-1" y="-1"/>
            <a:ext cx="12120465" cy="5691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dirty="0"/>
              <a:t>SQL Server DataTypes  </a:t>
            </a:r>
            <a:r>
              <a:rPr lang="en-US" sz="3200" b="0" i="0" dirty="0">
                <a:effectLst/>
                <a:latin typeface="-apple-system"/>
              </a:rPr>
              <a:t>Approximate numeric data types</a:t>
            </a:r>
            <a:endParaRPr lang="en-US" sz="1100" b="0" i="0" dirty="0">
              <a:effectLst/>
              <a:latin typeface="-apple-system"/>
            </a:endParaRPr>
          </a:p>
          <a:p>
            <a:pPr algn="ctr"/>
            <a:endParaRPr lang="en-US" sz="2400" b="1" dirty="0"/>
          </a:p>
        </p:txBody>
      </p:sp>
      <p:graphicFrame>
        <p:nvGraphicFramePr>
          <p:cNvPr id="3" name="Table 2">
            <a:extLst>
              <a:ext uri="{FF2B5EF4-FFF2-40B4-BE49-F238E27FC236}">
                <a16:creationId xmlns:a16="http://schemas.microsoft.com/office/drawing/2014/main" id="{0BA54601-D919-B90A-902B-D28B22B7D06D}"/>
              </a:ext>
            </a:extLst>
          </p:cNvPr>
          <p:cNvGraphicFramePr>
            <a:graphicFrameLocks noGrp="1"/>
          </p:cNvGraphicFramePr>
          <p:nvPr>
            <p:extLst>
              <p:ext uri="{D42A27DB-BD31-4B8C-83A1-F6EECF244321}">
                <p14:modId xmlns:p14="http://schemas.microsoft.com/office/powerpoint/2010/main" val="3130006686"/>
              </p:ext>
            </p:extLst>
          </p:nvPr>
        </p:nvGraphicFramePr>
        <p:xfrm>
          <a:off x="130629" y="886408"/>
          <a:ext cx="11868540" cy="3654836"/>
        </p:xfrm>
        <a:graphic>
          <a:graphicData uri="http://schemas.openxmlformats.org/drawingml/2006/table">
            <a:tbl>
              <a:tblPr/>
              <a:tblGrid>
                <a:gridCol w="2373708">
                  <a:extLst>
                    <a:ext uri="{9D8B030D-6E8A-4147-A177-3AD203B41FA5}">
                      <a16:colId xmlns:a16="http://schemas.microsoft.com/office/drawing/2014/main" val="2278889434"/>
                    </a:ext>
                  </a:extLst>
                </a:gridCol>
                <a:gridCol w="2373708">
                  <a:extLst>
                    <a:ext uri="{9D8B030D-6E8A-4147-A177-3AD203B41FA5}">
                      <a16:colId xmlns:a16="http://schemas.microsoft.com/office/drawing/2014/main" val="2833470575"/>
                    </a:ext>
                  </a:extLst>
                </a:gridCol>
                <a:gridCol w="2373708">
                  <a:extLst>
                    <a:ext uri="{9D8B030D-6E8A-4147-A177-3AD203B41FA5}">
                      <a16:colId xmlns:a16="http://schemas.microsoft.com/office/drawing/2014/main" val="2020575261"/>
                    </a:ext>
                  </a:extLst>
                </a:gridCol>
                <a:gridCol w="2373708">
                  <a:extLst>
                    <a:ext uri="{9D8B030D-6E8A-4147-A177-3AD203B41FA5}">
                      <a16:colId xmlns:a16="http://schemas.microsoft.com/office/drawing/2014/main" val="4181845795"/>
                    </a:ext>
                  </a:extLst>
                </a:gridCol>
                <a:gridCol w="2373708">
                  <a:extLst>
                    <a:ext uri="{9D8B030D-6E8A-4147-A177-3AD203B41FA5}">
                      <a16:colId xmlns:a16="http://schemas.microsoft.com/office/drawing/2014/main" val="207379062"/>
                    </a:ext>
                  </a:extLst>
                </a:gridCol>
              </a:tblGrid>
              <a:tr h="1294191">
                <a:tc>
                  <a:txBody>
                    <a:bodyPr/>
                    <a:lstStyle/>
                    <a:p>
                      <a:pPr algn="l" fontAlgn="t"/>
                      <a:r>
                        <a:rPr lang="en-US"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Precision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55109334"/>
                  </a:ext>
                </a:extLst>
              </a:tr>
              <a:tr h="1066454">
                <a:tc>
                  <a:txBody>
                    <a:bodyPr/>
                    <a:lstStyle/>
                    <a:p>
                      <a:pPr algn="l" fontAlgn="t"/>
                      <a:r>
                        <a:rPr lang="en-US">
                          <a:effectLst/>
                        </a:rPr>
                        <a:t>float(n)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−1.79E+308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1.79E+308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Depends on the value of 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7 Digit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87476672"/>
                  </a:ext>
                </a:extLst>
              </a:tr>
              <a:tr h="1294191">
                <a:tc>
                  <a:txBody>
                    <a:bodyPr/>
                    <a:lstStyle/>
                    <a:p>
                      <a:pPr algn="l" fontAlgn="t"/>
                      <a:r>
                        <a:rPr lang="en-US">
                          <a:effectLst/>
                        </a:rPr>
                        <a:t>real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−3.40E+38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3.40E+38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4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15 Digit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67867862"/>
                  </a:ext>
                </a:extLst>
              </a:tr>
            </a:tbl>
          </a:graphicData>
        </a:graphic>
      </p:graphicFrame>
      <p:sp>
        <p:nvSpPr>
          <p:cNvPr id="5" name="TextBox 4">
            <a:extLst>
              <a:ext uri="{FF2B5EF4-FFF2-40B4-BE49-F238E27FC236}">
                <a16:creationId xmlns:a16="http://schemas.microsoft.com/office/drawing/2014/main" id="{4DEE5536-62FC-16FB-CE63-D3107B2367E3}"/>
              </a:ext>
            </a:extLst>
          </p:cNvPr>
          <p:cNvSpPr txBox="1"/>
          <p:nvPr/>
        </p:nvSpPr>
        <p:spPr>
          <a:xfrm>
            <a:off x="130629" y="6407411"/>
            <a:ext cx="6144208" cy="215444"/>
          </a:xfrm>
          <a:prstGeom prst="rect">
            <a:avLst/>
          </a:prstGeom>
          <a:noFill/>
        </p:spPr>
        <p:txBody>
          <a:bodyPr wrap="square">
            <a:spAutoFit/>
          </a:bodyPr>
          <a:lstStyle/>
          <a:p>
            <a:r>
              <a:rPr lang="en-US" sz="800" dirty="0">
                <a:hlinkClick r:id="rId2"/>
              </a:rPr>
              <a:t>SQL Server Data Types (sqlservertutorial.net)</a:t>
            </a:r>
            <a:endParaRPr lang="en-US" sz="800" dirty="0"/>
          </a:p>
        </p:txBody>
      </p:sp>
    </p:spTree>
    <p:extLst>
      <p:ext uri="{BB962C8B-B14F-4D97-AF65-F5344CB8AC3E}">
        <p14:creationId xmlns:p14="http://schemas.microsoft.com/office/powerpoint/2010/main" val="205193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B218-9F61-B120-7DF8-ACEEAE86C570}"/>
              </a:ext>
            </a:extLst>
          </p:cNvPr>
          <p:cNvSpPr txBox="1">
            <a:spLocks/>
          </p:cNvSpPr>
          <p:nvPr/>
        </p:nvSpPr>
        <p:spPr>
          <a:xfrm>
            <a:off x="-1" y="-1"/>
            <a:ext cx="12120465" cy="5691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SQL Server DataTypes  </a:t>
            </a:r>
            <a:r>
              <a:rPr lang="en-US" sz="3600" b="0" i="0" dirty="0">
                <a:effectLst/>
                <a:latin typeface="-apple-system"/>
              </a:rPr>
              <a:t>Date &amp; Time data types</a:t>
            </a:r>
          </a:p>
          <a:p>
            <a:pPr algn="l"/>
            <a:endParaRPr lang="en-US" sz="1100" b="0" i="0" dirty="0">
              <a:effectLst/>
              <a:latin typeface="-apple-system"/>
            </a:endParaRPr>
          </a:p>
          <a:p>
            <a:pPr algn="ctr"/>
            <a:endParaRPr lang="en-US" sz="2400" b="1" dirty="0"/>
          </a:p>
        </p:txBody>
      </p:sp>
      <p:graphicFrame>
        <p:nvGraphicFramePr>
          <p:cNvPr id="3" name="Table 2">
            <a:extLst>
              <a:ext uri="{FF2B5EF4-FFF2-40B4-BE49-F238E27FC236}">
                <a16:creationId xmlns:a16="http://schemas.microsoft.com/office/drawing/2014/main" id="{75C00724-E701-4A28-98F7-BD1560EAEB22}"/>
              </a:ext>
            </a:extLst>
          </p:cNvPr>
          <p:cNvGraphicFramePr>
            <a:graphicFrameLocks noGrp="1"/>
          </p:cNvGraphicFramePr>
          <p:nvPr>
            <p:extLst>
              <p:ext uri="{D42A27DB-BD31-4B8C-83A1-F6EECF244321}">
                <p14:modId xmlns:p14="http://schemas.microsoft.com/office/powerpoint/2010/main" val="965704134"/>
              </p:ext>
            </p:extLst>
          </p:nvPr>
        </p:nvGraphicFramePr>
        <p:xfrm>
          <a:off x="242596" y="709127"/>
          <a:ext cx="11775235" cy="4614115"/>
        </p:xfrm>
        <a:graphic>
          <a:graphicData uri="http://schemas.openxmlformats.org/drawingml/2006/table">
            <a:tbl>
              <a:tblPr/>
              <a:tblGrid>
                <a:gridCol w="2355047">
                  <a:extLst>
                    <a:ext uri="{9D8B030D-6E8A-4147-A177-3AD203B41FA5}">
                      <a16:colId xmlns:a16="http://schemas.microsoft.com/office/drawing/2014/main" val="2029122009"/>
                    </a:ext>
                  </a:extLst>
                </a:gridCol>
                <a:gridCol w="2355047">
                  <a:extLst>
                    <a:ext uri="{9D8B030D-6E8A-4147-A177-3AD203B41FA5}">
                      <a16:colId xmlns:a16="http://schemas.microsoft.com/office/drawing/2014/main" val="333917964"/>
                    </a:ext>
                  </a:extLst>
                </a:gridCol>
                <a:gridCol w="2355047">
                  <a:extLst>
                    <a:ext uri="{9D8B030D-6E8A-4147-A177-3AD203B41FA5}">
                      <a16:colId xmlns:a16="http://schemas.microsoft.com/office/drawing/2014/main" val="464444714"/>
                    </a:ext>
                  </a:extLst>
                </a:gridCol>
                <a:gridCol w="2355047">
                  <a:extLst>
                    <a:ext uri="{9D8B030D-6E8A-4147-A177-3AD203B41FA5}">
                      <a16:colId xmlns:a16="http://schemas.microsoft.com/office/drawing/2014/main" val="497327851"/>
                    </a:ext>
                  </a:extLst>
                </a:gridCol>
                <a:gridCol w="2355047">
                  <a:extLst>
                    <a:ext uri="{9D8B030D-6E8A-4147-A177-3AD203B41FA5}">
                      <a16:colId xmlns:a16="http://schemas.microsoft.com/office/drawing/2014/main" val="847301416"/>
                    </a:ext>
                  </a:extLst>
                </a:gridCol>
              </a:tblGrid>
              <a:tr h="540738">
                <a:tc>
                  <a:txBody>
                    <a:bodyPr/>
                    <a:lstStyle/>
                    <a:p>
                      <a:pPr algn="l" fontAlgn="t"/>
                      <a:r>
                        <a:rPr lang="en-US" sz="1200" b="1">
                          <a:effectLst/>
                        </a:rPr>
                        <a:t>Data Type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b="1">
                          <a:effectLst/>
                        </a:rPr>
                        <a:t>Storage size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b="1">
                          <a:effectLst/>
                        </a:rPr>
                        <a:t>Accuracy</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b="1">
                          <a:effectLst/>
                        </a:rPr>
                        <a:t>Lower Range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b="1">
                          <a:effectLst/>
                        </a:rPr>
                        <a:t>Upper Range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15348814"/>
                  </a:ext>
                </a:extLst>
              </a:tr>
              <a:tr h="672241">
                <a:tc>
                  <a:txBody>
                    <a:bodyPr/>
                    <a:lstStyle/>
                    <a:p>
                      <a:pPr algn="l" fontAlgn="t"/>
                      <a:r>
                        <a:rPr lang="en-US" sz="1200">
                          <a:effectLst/>
                        </a:rPr>
                        <a:t>datetime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8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Rounded to increments of .000, .003, .007</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1753-01-01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81994634"/>
                  </a:ext>
                </a:extLst>
              </a:tr>
              <a:tr h="540738">
                <a:tc>
                  <a:txBody>
                    <a:bodyPr/>
                    <a:lstStyle/>
                    <a:p>
                      <a:pPr algn="l" fontAlgn="t"/>
                      <a:r>
                        <a:rPr lang="en-US" sz="1200">
                          <a:effectLst/>
                        </a:rPr>
                        <a:t>smalldatetime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4 bytes, fixed</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 minute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1900-01-01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2079-06-06</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14919237"/>
                  </a:ext>
                </a:extLst>
              </a:tr>
              <a:tr h="540738">
                <a:tc>
                  <a:txBody>
                    <a:bodyPr/>
                    <a:lstStyle/>
                    <a:p>
                      <a:pPr algn="l" fontAlgn="t"/>
                      <a:r>
                        <a:rPr lang="en-US" sz="1200" u="none" strike="noStrike">
                          <a:effectLst/>
                          <a:hlinkClick r:id="rId2"/>
                        </a:rPr>
                        <a:t>date</a:t>
                      </a:r>
                      <a:endParaRPr lang="en-US"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3 bytes, fixed</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 day</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0001-01-01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41858467"/>
                  </a:ext>
                </a:extLst>
              </a:tr>
              <a:tr h="773220">
                <a:tc>
                  <a:txBody>
                    <a:bodyPr/>
                    <a:lstStyle/>
                    <a:p>
                      <a:pPr algn="l" fontAlgn="t"/>
                      <a:r>
                        <a:rPr lang="en-US" sz="1200" u="none" strike="noStrike">
                          <a:effectLst/>
                          <a:hlinkClick r:id="rId3"/>
                        </a:rPr>
                        <a:t>time</a:t>
                      </a:r>
                      <a:endParaRPr lang="en-US"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5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100 nanoseconds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00:00:00.0000000</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23:59:59.9999999</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14787961"/>
                  </a:ext>
                </a:extLst>
              </a:tr>
              <a:tr h="773220">
                <a:tc>
                  <a:txBody>
                    <a:bodyPr/>
                    <a:lstStyle/>
                    <a:p>
                      <a:pPr algn="l" fontAlgn="t"/>
                      <a:r>
                        <a:rPr lang="en-US" sz="1200" u="none" strike="noStrike">
                          <a:effectLst/>
                          <a:hlinkClick r:id="rId4"/>
                        </a:rPr>
                        <a:t>datetimeoffset</a:t>
                      </a:r>
                      <a:endParaRPr lang="en-US"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10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100 nanoseconds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0001-01-01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81885208"/>
                  </a:ext>
                </a:extLst>
              </a:tr>
              <a:tr h="773220">
                <a:tc>
                  <a:txBody>
                    <a:bodyPr/>
                    <a:lstStyle/>
                    <a:p>
                      <a:pPr algn="l" fontAlgn="t"/>
                      <a:r>
                        <a:rPr lang="en-US" sz="1200" u="none" strike="noStrike">
                          <a:effectLst/>
                          <a:hlinkClick r:id="rId5"/>
                        </a:rPr>
                        <a:t>datetime2</a:t>
                      </a:r>
                      <a:endParaRPr lang="en-US"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6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100 nanoseconds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0001-01-01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dirty="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37645339"/>
                  </a:ext>
                </a:extLst>
              </a:tr>
            </a:tbl>
          </a:graphicData>
        </a:graphic>
      </p:graphicFrame>
      <p:sp>
        <p:nvSpPr>
          <p:cNvPr id="5" name="TextBox 4">
            <a:extLst>
              <a:ext uri="{FF2B5EF4-FFF2-40B4-BE49-F238E27FC236}">
                <a16:creationId xmlns:a16="http://schemas.microsoft.com/office/drawing/2014/main" id="{B4B3094F-F4E5-F061-F888-AFE4D80BF93A}"/>
              </a:ext>
            </a:extLst>
          </p:cNvPr>
          <p:cNvSpPr txBox="1"/>
          <p:nvPr/>
        </p:nvSpPr>
        <p:spPr>
          <a:xfrm>
            <a:off x="104970" y="6360759"/>
            <a:ext cx="6144208" cy="215444"/>
          </a:xfrm>
          <a:prstGeom prst="rect">
            <a:avLst/>
          </a:prstGeom>
          <a:noFill/>
        </p:spPr>
        <p:txBody>
          <a:bodyPr wrap="square">
            <a:spAutoFit/>
          </a:bodyPr>
          <a:lstStyle/>
          <a:p>
            <a:r>
              <a:rPr lang="en-US" sz="800" dirty="0">
                <a:hlinkClick r:id="rId6"/>
              </a:rPr>
              <a:t>SQL Server Data Types (sqlservertutorial.net)</a:t>
            </a:r>
            <a:endParaRPr lang="en-US" sz="800" dirty="0"/>
          </a:p>
        </p:txBody>
      </p:sp>
    </p:spTree>
    <p:extLst>
      <p:ext uri="{BB962C8B-B14F-4D97-AF65-F5344CB8AC3E}">
        <p14:creationId xmlns:p14="http://schemas.microsoft.com/office/powerpoint/2010/main" val="114596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DBD6-77AA-B706-224D-C77CC9C2AD44}"/>
              </a:ext>
            </a:extLst>
          </p:cNvPr>
          <p:cNvSpPr>
            <a:spLocks noGrp="1"/>
          </p:cNvSpPr>
          <p:nvPr>
            <p:ph type="title"/>
          </p:nvPr>
        </p:nvSpPr>
        <p:spPr>
          <a:xfrm>
            <a:off x="0" y="1"/>
            <a:ext cx="12192000" cy="541176"/>
          </a:xfrm>
        </p:spPr>
        <p:txBody>
          <a:bodyPr>
            <a:normAutofit fontScale="90000"/>
          </a:bodyPr>
          <a:lstStyle/>
          <a:p>
            <a:r>
              <a:rPr lang="en-US" b="0" i="0" dirty="0">
                <a:effectLst/>
                <a:latin typeface="-apple-system"/>
              </a:rPr>
              <a:t>Character strings data types</a:t>
            </a:r>
            <a:endParaRPr lang="en-US" dirty="0"/>
          </a:p>
        </p:txBody>
      </p:sp>
      <p:graphicFrame>
        <p:nvGraphicFramePr>
          <p:cNvPr id="3" name="Table 2">
            <a:extLst>
              <a:ext uri="{FF2B5EF4-FFF2-40B4-BE49-F238E27FC236}">
                <a16:creationId xmlns:a16="http://schemas.microsoft.com/office/drawing/2014/main" id="{35F6343D-ECA4-6D54-07E0-974F77C800F7}"/>
              </a:ext>
            </a:extLst>
          </p:cNvPr>
          <p:cNvGraphicFramePr>
            <a:graphicFrameLocks noGrp="1"/>
          </p:cNvGraphicFramePr>
          <p:nvPr>
            <p:extLst>
              <p:ext uri="{D42A27DB-BD31-4B8C-83A1-F6EECF244321}">
                <p14:modId xmlns:p14="http://schemas.microsoft.com/office/powerpoint/2010/main" val="1768361402"/>
              </p:ext>
            </p:extLst>
          </p:nvPr>
        </p:nvGraphicFramePr>
        <p:xfrm>
          <a:off x="195942" y="905069"/>
          <a:ext cx="11784564" cy="5066524"/>
        </p:xfrm>
        <a:graphic>
          <a:graphicData uri="http://schemas.openxmlformats.org/drawingml/2006/table">
            <a:tbl>
              <a:tblPr/>
              <a:tblGrid>
                <a:gridCol w="2946141">
                  <a:extLst>
                    <a:ext uri="{9D8B030D-6E8A-4147-A177-3AD203B41FA5}">
                      <a16:colId xmlns:a16="http://schemas.microsoft.com/office/drawing/2014/main" val="2717480389"/>
                    </a:ext>
                  </a:extLst>
                </a:gridCol>
                <a:gridCol w="2946141">
                  <a:extLst>
                    <a:ext uri="{9D8B030D-6E8A-4147-A177-3AD203B41FA5}">
                      <a16:colId xmlns:a16="http://schemas.microsoft.com/office/drawing/2014/main" val="3774900676"/>
                    </a:ext>
                  </a:extLst>
                </a:gridCol>
                <a:gridCol w="2946141">
                  <a:extLst>
                    <a:ext uri="{9D8B030D-6E8A-4147-A177-3AD203B41FA5}">
                      <a16:colId xmlns:a16="http://schemas.microsoft.com/office/drawing/2014/main" val="1045564797"/>
                    </a:ext>
                  </a:extLst>
                </a:gridCol>
                <a:gridCol w="2946141">
                  <a:extLst>
                    <a:ext uri="{9D8B030D-6E8A-4147-A177-3AD203B41FA5}">
                      <a16:colId xmlns:a16="http://schemas.microsoft.com/office/drawing/2014/main" val="2556250014"/>
                    </a:ext>
                  </a:extLst>
                </a:gridCol>
              </a:tblGrid>
              <a:tr h="698831">
                <a:tc>
                  <a:txBody>
                    <a:bodyPr/>
                    <a:lstStyle/>
                    <a:p>
                      <a:pPr algn="l" fontAlgn="t"/>
                      <a:r>
                        <a:rPr lang="en-US"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17781401"/>
                  </a:ext>
                </a:extLst>
              </a:tr>
              <a:tr h="698831">
                <a:tc>
                  <a:txBody>
                    <a:bodyPr/>
                    <a:lstStyle/>
                    <a:p>
                      <a:pPr algn="l" fontAlgn="t"/>
                      <a:r>
                        <a:rPr lang="en-US" u="none" strike="noStrike">
                          <a:effectLst/>
                          <a:hlinkClick r:id="rId2"/>
                        </a:rPr>
                        <a:t>char</a:t>
                      </a:r>
                      <a:endParaRPr lang="en-US">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8000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32248273"/>
                  </a:ext>
                </a:extLst>
              </a:tr>
              <a:tr h="1222954">
                <a:tc>
                  <a:txBody>
                    <a:bodyPr/>
                    <a:lstStyle/>
                    <a:p>
                      <a:pPr algn="l" fontAlgn="t"/>
                      <a:r>
                        <a:rPr lang="en-US" u="none" strike="noStrike">
                          <a:effectLst/>
                          <a:hlinkClick r:id="rId3"/>
                        </a:rPr>
                        <a:t>varchar</a:t>
                      </a:r>
                      <a:endParaRPr lang="en-US">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8000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38669929"/>
                  </a:ext>
                </a:extLst>
              </a:tr>
              <a:tr h="1222954">
                <a:tc>
                  <a:txBody>
                    <a:bodyPr/>
                    <a:lstStyle/>
                    <a:p>
                      <a:pPr algn="l" fontAlgn="t"/>
                      <a:r>
                        <a:rPr lang="en-US">
                          <a:effectLst/>
                        </a:rPr>
                        <a:t>varchar (max)</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2^31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0032845"/>
                  </a:ext>
                </a:extLst>
              </a:tr>
              <a:tr h="1222954">
                <a:tc>
                  <a:txBody>
                    <a:bodyPr/>
                    <a:lstStyle/>
                    <a:p>
                      <a:pPr algn="l" fontAlgn="t"/>
                      <a:r>
                        <a:rPr lang="en-US">
                          <a:effectLst/>
                        </a:rPr>
                        <a:t>text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2,147,483,647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n bytes + 4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33926400"/>
                  </a:ext>
                </a:extLst>
              </a:tr>
            </a:tbl>
          </a:graphicData>
        </a:graphic>
      </p:graphicFrame>
      <p:sp>
        <p:nvSpPr>
          <p:cNvPr id="5" name="TextBox 4">
            <a:extLst>
              <a:ext uri="{FF2B5EF4-FFF2-40B4-BE49-F238E27FC236}">
                <a16:creationId xmlns:a16="http://schemas.microsoft.com/office/drawing/2014/main" id="{DFE23568-E45B-486B-FBC2-7FA774C3DD61}"/>
              </a:ext>
            </a:extLst>
          </p:cNvPr>
          <p:cNvSpPr txBox="1"/>
          <p:nvPr/>
        </p:nvSpPr>
        <p:spPr>
          <a:xfrm>
            <a:off x="0" y="6488668"/>
            <a:ext cx="6204856" cy="261610"/>
          </a:xfrm>
          <a:prstGeom prst="rect">
            <a:avLst/>
          </a:prstGeom>
          <a:noFill/>
        </p:spPr>
        <p:txBody>
          <a:bodyPr wrap="square">
            <a:spAutoFit/>
          </a:bodyPr>
          <a:lstStyle/>
          <a:p>
            <a:r>
              <a:rPr lang="en-US" sz="1100" dirty="0">
                <a:hlinkClick r:id="rId4"/>
              </a:rPr>
              <a:t>SQL Server Data Types (sqlservertutorial.net)</a:t>
            </a:r>
            <a:endParaRPr lang="en-US" sz="1100" dirty="0"/>
          </a:p>
        </p:txBody>
      </p:sp>
    </p:spTree>
    <p:extLst>
      <p:ext uri="{BB962C8B-B14F-4D97-AF65-F5344CB8AC3E}">
        <p14:creationId xmlns:p14="http://schemas.microsoft.com/office/powerpoint/2010/main" val="26599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5DCE-4524-C73E-224C-6FA2532AFE8A}"/>
              </a:ext>
            </a:extLst>
          </p:cNvPr>
          <p:cNvSpPr>
            <a:spLocks noGrp="1"/>
          </p:cNvSpPr>
          <p:nvPr>
            <p:ph type="title"/>
          </p:nvPr>
        </p:nvSpPr>
        <p:spPr>
          <a:xfrm>
            <a:off x="0" y="1"/>
            <a:ext cx="12192000" cy="634481"/>
          </a:xfrm>
        </p:spPr>
        <p:txBody>
          <a:bodyPr>
            <a:normAutofit fontScale="90000"/>
          </a:bodyPr>
          <a:lstStyle/>
          <a:p>
            <a:r>
              <a:rPr lang="en-US" b="0" i="0" dirty="0">
                <a:effectLst/>
                <a:latin typeface="-apple-system"/>
              </a:rPr>
              <a:t>Unicode character string data types</a:t>
            </a:r>
            <a:endParaRPr lang="en-US" dirty="0"/>
          </a:p>
        </p:txBody>
      </p:sp>
      <p:graphicFrame>
        <p:nvGraphicFramePr>
          <p:cNvPr id="3" name="Table 2">
            <a:extLst>
              <a:ext uri="{FF2B5EF4-FFF2-40B4-BE49-F238E27FC236}">
                <a16:creationId xmlns:a16="http://schemas.microsoft.com/office/drawing/2014/main" id="{7BF52B7A-155C-2813-A93A-AEBB12134966}"/>
              </a:ext>
            </a:extLst>
          </p:cNvPr>
          <p:cNvGraphicFramePr>
            <a:graphicFrameLocks noGrp="1"/>
          </p:cNvGraphicFramePr>
          <p:nvPr>
            <p:extLst>
              <p:ext uri="{D42A27DB-BD31-4B8C-83A1-F6EECF244321}">
                <p14:modId xmlns:p14="http://schemas.microsoft.com/office/powerpoint/2010/main" val="3275939651"/>
              </p:ext>
            </p:extLst>
          </p:nvPr>
        </p:nvGraphicFramePr>
        <p:xfrm>
          <a:off x="119275" y="1041623"/>
          <a:ext cx="11898552" cy="3605015"/>
        </p:xfrm>
        <a:graphic>
          <a:graphicData uri="http://schemas.openxmlformats.org/drawingml/2006/table">
            <a:tbl>
              <a:tblPr/>
              <a:tblGrid>
                <a:gridCol w="2974638">
                  <a:extLst>
                    <a:ext uri="{9D8B030D-6E8A-4147-A177-3AD203B41FA5}">
                      <a16:colId xmlns:a16="http://schemas.microsoft.com/office/drawing/2014/main" val="1125639371"/>
                    </a:ext>
                  </a:extLst>
                </a:gridCol>
                <a:gridCol w="2974638">
                  <a:extLst>
                    <a:ext uri="{9D8B030D-6E8A-4147-A177-3AD203B41FA5}">
                      <a16:colId xmlns:a16="http://schemas.microsoft.com/office/drawing/2014/main" val="1734182033"/>
                    </a:ext>
                  </a:extLst>
                </a:gridCol>
                <a:gridCol w="2974638">
                  <a:extLst>
                    <a:ext uri="{9D8B030D-6E8A-4147-A177-3AD203B41FA5}">
                      <a16:colId xmlns:a16="http://schemas.microsoft.com/office/drawing/2014/main" val="3679853802"/>
                    </a:ext>
                  </a:extLst>
                </a:gridCol>
                <a:gridCol w="2974638">
                  <a:extLst>
                    <a:ext uri="{9D8B030D-6E8A-4147-A177-3AD203B41FA5}">
                      <a16:colId xmlns:a16="http://schemas.microsoft.com/office/drawing/2014/main" val="1262483211"/>
                    </a:ext>
                  </a:extLst>
                </a:gridCol>
              </a:tblGrid>
              <a:tr h="515002">
                <a:tc>
                  <a:txBody>
                    <a:bodyPr/>
                    <a:lstStyle/>
                    <a:p>
                      <a:pPr algn="l" fontAlgn="t"/>
                      <a:r>
                        <a:rPr lang="en-US"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03165146"/>
                  </a:ext>
                </a:extLst>
              </a:tr>
              <a:tr h="901254">
                <a:tc>
                  <a:txBody>
                    <a:bodyPr/>
                    <a:lstStyle/>
                    <a:p>
                      <a:pPr algn="l" fontAlgn="t"/>
                      <a:r>
                        <a:rPr lang="en-US" u="none" strike="noStrike">
                          <a:effectLst/>
                          <a:hlinkClick r:id="rId2"/>
                        </a:rPr>
                        <a:t>nchar</a:t>
                      </a:r>
                      <a:endParaRPr lang="en-US">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4000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2 times 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8127872"/>
                  </a:ext>
                </a:extLst>
              </a:tr>
              <a:tr h="1287505">
                <a:tc>
                  <a:txBody>
                    <a:bodyPr/>
                    <a:lstStyle/>
                    <a:p>
                      <a:pPr algn="l" fontAlgn="t"/>
                      <a:r>
                        <a:rPr lang="en-US" u="none" strike="noStrike">
                          <a:effectLst/>
                          <a:hlinkClick r:id="rId3"/>
                        </a:rPr>
                        <a:t>nvarchar</a:t>
                      </a:r>
                      <a:endParaRPr lang="en-US">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4000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2 times 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01505764"/>
                  </a:ext>
                </a:extLst>
              </a:tr>
              <a:tr h="901254">
                <a:tc>
                  <a:txBody>
                    <a:bodyPr/>
                    <a:lstStyle/>
                    <a:p>
                      <a:pPr algn="l" fontAlgn="t"/>
                      <a:r>
                        <a:rPr lang="en-US">
                          <a:effectLst/>
                        </a:rPr>
                        <a:t>ntext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1,073,741,823 char</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2 times the string length</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85951510"/>
                  </a:ext>
                </a:extLst>
              </a:tr>
            </a:tbl>
          </a:graphicData>
        </a:graphic>
      </p:graphicFrame>
      <p:sp>
        <p:nvSpPr>
          <p:cNvPr id="4" name="Rectangle 1">
            <a:extLst>
              <a:ext uri="{FF2B5EF4-FFF2-40B4-BE49-F238E27FC236}">
                <a16:creationId xmlns:a16="http://schemas.microsoft.com/office/drawing/2014/main" id="{7C72229C-4CE4-D792-AF14-4D710B987AE8}"/>
              </a:ext>
            </a:extLst>
          </p:cNvPr>
          <p:cNvSpPr>
            <a:spLocks noChangeArrowheads="1"/>
          </p:cNvSpPr>
          <p:nvPr/>
        </p:nvSpPr>
        <p:spPr bwMode="auto">
          <a:xfrm>
            <a:off x="3375025"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75821C2-52EF-D42A-933A-35F42665949D}"/>
              </a:ext>
            </a:extLst>
          </p:cNvPr>
          <p:cNvSpPr txBox="1"/>
          <p:nvPr/>
        </p:nvSpPr>
        <p:spPr>
          <a:xfrm>
            <a:off x="0" y="6488668"/>
            <a:ext cx="6204856" cy="246221"/>
          </a:xfrm>
          <a:prstGeom prst="rect">
            <a:avLst/>
          </a:prstGeom>
          <a:noFill/>
        </p:spPr>
        <p:txBody>
          <a:bodyPr wrap="square">
            <a:spAutoFit/>
          </a:bodyPr>
          <a:lstStyle/>
          <a:p>
            <a:r>
              <a:rPr lang="en-US" sz="1000" dirty="0">
                <a:hlinkClick r:id="rId4"/>
              </a:rPr>
              <a:t>SQL Server Data Types (sqlservertutorial.net)</a:t>
            </a:r>
            <a:endParaRPr lang="en-US" sz="1000" dirty="0"/>
          </a:p>
        </p:txBody>
      </p:sp>
    </p:spTree>
    <p:extLst>
      <p:ext uri="{BB962C8B-B14F-4D97-AF65-F5344CB8AC3E}">
        <p14:creationId xmlns:p14="http://schemas.microsoft.com/office/powerpoint/2010/main" val="23382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50FD-889F-7788-B725-E761DBEAC698}"/>
              </a:ext>
            </a:extLst>
          </p:cNvPr>
          <p:cNvSpPr>
            <a:spLocks noGrp="1"/>
          </p:cNvSpPr>
          <p:nvPr>
            <p:ph type="title"/>
          </p:nvPr>
        </p:nvSpPr>
        <p:spPr>
          <a:xfrm>
            <a:off x="0" y="1"/>
            <a:ext cx="12192000" cy="541175"/>
          </a:xfrm>
        </p:spPr>
        <p:txBody>
          <a:bodyPr>
            <a:normAutofit fontScale="90000"/>
          </a:bodyPr>
          <a:lstStyle/>
          <a:p>
            <a:r>
              <a:rPr lang="en-US" b="0" i="0" dirty="0">
                <a:effectLst/>
                <a:latin typeface="-apple-system"/>
              </a:rPr>
              <a:t>Binary string data types</a:t>
            </a:r>
            <a:endParaRPr lang="en-US" dirty="0"/>
          </a:p>
        </p:txBody>
      </p:sp>
      <p:graphicFrame>
        <p:nvGraphicFramePr>
          <p:cNvPr id="3" name="Table 2">
            <a:extLst>
              <a:ext uri="{FF2B5EF4-FFF2-40B4-BE49-F238E27FC236}">
                <a16:creationId xmlns:a16="http://schemas.microsoft.com/office/drawing/2014/main" id="{ACA48B83-9A92-9A81-51EC-8131C09BB01B}"/>
              </a:ext>
            </a:extLst>
          </p:cNvPr>
          <p:cNvGraphicFramePr>
            <a:graphicFrameLocks noGrp="1"/>
          </p:cNvGraphicFramePr>
          <p:nvPr>
            <p:extLst>
              <p:ext uri="{D42A27DB-BD31-4B8C-83A1-F6EECF244321}">
                <p14:modId xmlns:p14="http://schemas.microsoft.com/office/powerpoint/2010/main" val="287944395"/>
              </p:ext>
            </p:extLst>
          </p:nvPr>
        </p:nvGraphicFramePr>
        <p:xfrm>
          <a:off x="111966" y="858417"/>
          <a:ext cx="11989836" cy="2448352"/>
        </p:xfrm>
        <a:graphic>
          <a:graphicData uri="http://schemas.openxmlformats.org/drawingml/2006/table">
            <a:tbl>
              <a:tblPr/>
              <a:tblGrid>
                <a:gridCol w="2997459">
                  <a:extLst>
                    <a:ext uri="{9D8B030D-6E8A-4147-A177-3AD203B41FA5}">
                      <a16:colId xmlns:a16="http://schemas.microsoft.com/office/drawing/2014/main" val="1333256897"/>
                    </a:ext>
                  </a:extLst>
                </a:gridCol>
                <a:gridCol w="2997459">
                  <a:extLst>
                    <a:ext uri="{9D8B030D-6E8A-4147-A177-3AD203B41FA5}">
                      <a16:colId xmlns:a16="http://schemas.microsoft.com/office/drawing/2014/main" val="2297164836"/>
                    </a:ext>
                  </a:extLst>
                </a:gridCol>
                <a:gridCol w="2997459">
                  <a:extLst>
                    <a:ext uri="{9D8B030D-6E8A-4147-A177-3AD203B41FA5}">
                      <a16:colId xmlns:a16="http://schemas.microsoft.com/office/drawing/2014/main" val="4073269102"/>
                    </a:ext>
                  </a:extLst>
                </a:gridCol>
                <a:gridCol w="2997459">
                  <a:extLst>
                    <a:ext uri="{9D8B030D-6E8A-4147-A177-3AD203B41FA5}">
                      <a16:colId xmlns:a16="http://schemas.microsoft.com/office/drawing/2014/main" val="971039721"/>
                    </a:ext>
                  </a:extLst>
                </a:gridCol>
              </a:tblGrid>
              <a:tr h="298580">
                <a:tc>
                  <a:txBody>
                    <a:bodyPr/>
                    <a:lstStyle/>
                    <a:p>
                      <a:pPr algn="l" fontAlgn="t"/>
                      <a:r>
                        <a:rPr lang="en-US"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749592265"/>
                  </a:ext>
                </a:extLst>
              </a:tr>
              <a:tr h="298580">
                <a:tc>
                  <a:txBody>
                    <a:bodyPr/>
                    <a:lstStyle/>
                    <a:p>
                      <a:pPr algn="l" fontAlgn="t"/>
                      <a:r>
                        <a:rPr lang="en-US">
                          <a:effectLst/>
                        </a:rPr>
                        <a:t>binary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a:effectLst/>
                        </a:rPr>
                        <a:t>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a:effectLst/>
                        </a:rPr>
                        <a:t>8000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a:effectLst/>
                        </a:rPr>
                        <a:t>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289538383"/>
                  </a:ext>
                </a:extLst>
              </a:tr>
              <a:tr h="1194318">
                <a:tc>
                  <a:txBody>
                    <a:bodyPr/>
                    <a:lstStyle/>
                    <a:p>
                      <a:pPr algn="l" fontAlgn="t"/>
                      <a:r>
                        <a:rPr lang="en-US">
                          <a:effectLst/>
                        </a:rPr>
                        <a:t>varbinary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a:effectLst/>
                        </a:rPr>
                        <a:t>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a:effectLst/>
                        </a:rPr>
                        <a:t>8000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en-US">
                          <a:effectLst/>
                        </a:rPr>
                        <a:t>The actual length of data entered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55409085"/>
                  </a:ext>
                </a:extLst>
              </a:tr>
              <a:tr h="522514">
                <a:tc>
                  <a:txBody>
                    <a:bodyPr/>
                    <a:lstStyle/>
                    <a:p>
                      <a:pPr algn="l" fontAlgn="t"/>
                      <a:r>
                        <a:rPr lang="en-US" b="0" i="0">
                          <a:solidFill>
                            <a:srgbClr val="000000"/>
                          </a:solidFill>
                          <a:effectLst/>
                          <a:latin typeface="-apple-system"/>
                        </a:rPr>
                        <a:t>image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0" i="0">
                          <a:solidFill>
                            <a:srgbClr val="000000"/>
                          </a:solidFill>
                          <a:effectLst/>
                          <a:latin typeface="-apple-system"/>
                        </a:rPr>
                        <a:t>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0" i="0">
                          <a:solidFill>
                            <a:srgbClr val="000000"/>
                          </a:solidFill>
                          <a:effectLst/>
                          <a:latin typeface="-apple-system"/>
                        </a:rPr>
                        <a:t>2,147,483,647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endParaRPr lang="en-US" dirty="0"/>
                    </a:p>
                  </a:txBody>
                  <a:tcPr>
                    <a:lnL w="7620" cap="flat" cmpd="sng" algn="ctr">
                      <a:solidFill>
                        <a:srgbClr val="DEE2E6"/>
                      </a:solidFill>
                      <a:prstDash val="solid"/>
                      <a:round/>
                      <a:headEnd type="none" w="med" len="med"/>
                      <a:tailEnd type="none" w="med" len="med"/>
                    </a:lnL>
                    <a:lnT w="7620" cap="flat" cmpd="sng" algn="ctr">
                      <a:solidFill>
                        <a:srgbClr val="DEE2E6"/>
                      </a:solidFill>
                      <a:prstDash val="solid"/>
                      <a:round/>
                      <a:headEnd type="none" w="med" len="med"/>
                      <a:tailEnd type="none" w="med" len="med"/>
                    </a:lnT>
                  </a:tcPr>
                </a:tc>
                <a:extLst>
                  <a:ext uri="{0D108BD9-81ED-4DB2-BD59-A6C34878D82A}">
                    <a16:rowId xmlns:a16="http://schemas.microsoft.com/office/drawing/2014/main" val="46196465"/>
                  </a:ext>
                </a:extLst>
              </a:tr>
            </a:tbl>
          </a:graphicData>
        </a:graphic>
      </p:graphicFrame>
      <p:sp>
        <p:nvSpPr>
          <p:cNvPr id="4" name="Title 1">
            <a:extLst>
              <a:ext uri="{FF2B5EF4-FFF2-40B4-BE49-F238E27FC236}">
                <a16:creationId xmlns:a16="http://schemas.microsoft.com/office/drawing/2014/main" id="{3483E030-4688-7A6E-040F-80D7C34839CD}"/>
              </a:ext>
            </a:extLst>
          </p:cNvPr>
          <p:cNvSpPr txBox="1">
            <a:spLocks/>
          </p:cNvSpPr>
          <p:nvPr/>
        </p:nvSpPr>
        <p:spPr>
          <a:xfrm>
            <a:off x="10884" y="3563674"/>
            <a:ext cx="12192000" cy="54117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0" i="0" dirty="0">
                <a:effectLst/>
                <a:latin typeface="-apple-system"/>
              </a:rPr>
              <a:t>Other data types</a:t>
            </a:r>
          </a:p>
        </p:txBody>
      </p:sp>
    </p:spTree>
    <p:extLst>
      <p:ext uri="{BB962C8B-B14F-4D97-AF65-F5344CB8AC3E}">
        <p14:creationId xmlns:p14="http://schemas.microsoft.com/office/powerpoint/2010/main" val="15989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90A9-8F77-6926-85CC-8B9395889FD4}"/>
              </a:ext>
            </a:extLst>
          </p:cNvPr>
          <p:cNvSpPr txBox="1">
            <a:spLocks/>
          </p:cNvSpPr>
          <p:nvPr/>
        </p:nvSpPr>
        <p:spPr>
          <a:xfrm>
            <a:off x="-101083" y="0"/>
            <a:ext cx="12192000" cy="54117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0" i="0" dirty="0">
                <a:effectLst/>
                <a:latin typeface="-apple-system"/>
              </a:rPr>
              <a:t>Other data types</a:t>
            </a:r>
          </a:p>
        </p:txBody>
      </p:sp>
      <p:graphicFrame>
        <p:nvGraphicFramePr>
          <p:cNvPr id="3" name="Table 2">
            <a:extLst>
              <a:ext uri="{FF2B5EF4-FFF2-40B4-BE49-F238E27FC236}">
                <a16:creationId xmlns:a16="http://schemas.microsoft.com/office/drawing/2014/main" id="{26EF190E-288B-2E8F-FCC2-0BF636BB7956}"/>
              </a:ext>
            </a:extLst>
          </p:cNvPr>
          <p:cNvGraphicFramePr>
            <a:graphicFrameLocks noGrp="1"/>
          </p:cNvGraphicFramePr>
          <p:nvPr>
            <p:extLst>
              <p:ext uri="{D42A27DB-BD31-4B8C-83A1-F6EECF244321}">
                <p14:modId xmlns:p14="http://schemas.microsoft.com/office/powerpoint/2010/main" val="2863813875"/>
              </p:ext>
            </p:extLst>
          </p:nvPr>
        </p:nvGraphicFramePr>
        <p:xfrm>
          <a:off x="0" y="615820"/>
          <a:ext cx="12090918" cy="5794312"/>
        </p:xfrm>
        <a:graphic>
          <a:graphicData uri="http://schemas.openxmlformats.org/drawingml/2006/table">
            <a:tbl>
              <a:tblPr/>
              <a:tblGrid>
                <a:gridCol w="6045459">
                  <a:extLst>
                    <a:ext uri="{9D8B030D-6E8A-4147-A177-3AD203B41FA5}">
                      <a16:colId xmlns:a16="http://schemas.microsoft.com/office/drawing/2014/main" val="2166751516"/>
                    </a:ext>
                  </a:extLst>
                </a:gridCol>
                <a:gridCol w="6045459">
                  <a:extLst>
                    <a:ext uri="{9D8B030D-6E8A-4147-A177-3AD203B41FA5}">
                      <a16:colId xmlns:a16="http://schemas.microsoft.com/office/drawing/2014/main" val="2228014252"/>
                    </a:ext>
                  </a:extLst>
                </a:gridCol>
              </a:tblGrid>
              <a:tr h="262419">
                <a:tc>
                  <a:txBody>
                    <a:bodyPr/>
                    <a:lstStyle/>
                    <a:p>
                      <a:pPr algn="l" fontAlgn="t"/>
                      <a:r>
                        <a:rPr lang="en-US" sz="1000" b="1">
                          <a:effectLst/>
                        </a:rPr>
                        <a:t>Data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b="1">
                          <a:effectLst/>
                        </a:rPr>
                        <a:t>Description</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05338962"/>
                  </a:ext>
                </a:extLst>
              </a:tr>
              <a:tr h="856817">
                <a:tc>
                  <a:txBody>
                    <a:bodyPr/>
                    <a:lstStyle/>
                    <a:p>
                      <a:pPr algn="l" fontAlgn="t"/>
                      <a:r>
                        <a:rPr lang="en-US" sz="1000" u="none" strike="noStrike">
                          <a:effectLst/>
                          <a:hlinkClick r:id="rId2"/>
                        </a:rPr>
                        <a:t>cursor</a:t>
                      </a:r>
                      <a:endParaRPr lang="en-US" sz="1000">
                        <a:effectLst/>
                      </a:endParaRP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for variables or stored procedure OUTPUT parameter that contains a reference to a cursor</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89680969"/>
                  </a:ext>
                </a:extLst>
              </a:tr>
              <a:tr h="856817">
                <a:tc>
                  <a:txBody>
                    <a:bodyPr/>
                    <a:lstStyle/>
                    <a:p>
                      <a:pPr algn="l" fontAlgn="t"/>
                      <a:r>
                        <a:rPr lang="en-US" sz="1000">
                          <a:effectLst/>
                        </a:rPr>
                        <a:t>rowversion</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expose automatically generated, unique binary numbers within a database.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6730565"/>
                  </a:ext>
                </a:extLst>
              </a:tr>
              <a:tr h="460551">
                <a:tc>
                  <a:txBody>
                    <a:bodyPr/>
                    <a:lstStyle/>
                    <a:p>
                      <a:pPr algn="l" fontAlgn="t"/>
                      <a:r>
                        <a:rPr lang="en-US" sz="1000">
                          <a:effectLst/>
                        </a:rPr>
                        <a:t>hierarchyid</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represent a tree position in a tree hierarchy</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99815607"/>
                  </a:ext>
                </a:extLst>
              </a:tr>
              <a:tr h="262419">
                <a:tc>
                  <a:txBody>
                    <a:bodyPr/>
                    <a:lstStyle/>
                    <a:p>
                      <a:pPr algn="l" fontAlgn="t"/>
                      <a:r>
                        <a:rPr lang="en-US" sz="1000">
                          <a:effectLst/>
                        </a:rPr>
                        <a:t>uniqueidentifier</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16-byte </a:t>
                      </a:r>
                      <a:r>
                        <a:rPr lang="en-US" sz="1000" u="none" strike="noStrike">
                          <a:effectLst/>
                          <a:hlinkClick r:id="rId3"/>
                        </a:rPr>
                        <a:t>GUID</a:t>
                      </a:r>
                      <a:endParaRPr lang="en-US" sz="1000">
                        <a:effectLst/>
                      </a:endParaRP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93514949"/>
                  </a:ext>
                </a:extLst>
              </a:tr>
              <a:tr h="460551">
                <a:tc>
                  <a:txBody>
                    <a:bodyPr/>
                    <a:lstStyle/>
                    <a:p>
                      <a:pPr algn="l" fontAlgn="t"/>
                      <a:r>
                        <a:rPr lang="en-US" sz="1000">
                          <a:effectLst/>
                        </a:rPr>
                        <a:t>sql_variant</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store values of other data types</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87515367"/>
                  </a:ext>
                </a:extLst>
              </a:tr>
              <a:tr h="658685">
                <a:tc>
                  <a:txBody>
                    <a:bodyPr/>
                    <a:lstStyle/>
                    <a:p>
                      <a:pPr algn="l" fontAlgn="t"/>
                      <a:r>
                        <a:rPr lang="en-US" sz="1000">
                          <a:effectLst/>
                        </a:rPr>
                        <a:t>XML</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store XML data in a column, or a variable of XML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83084135"/>
                  </a:ext>
                </a:extLst>
              </a:tr>
              <a:tr h="460551">
                <a:tc>
                  <a:txBody>
                    <a:bodyPr/>
                    <a:lstStyle/>
                    <a:p>
                      <a:pPr algn="l" fontAlgn="t"/>
                      <a:r>
                        <a:rPr lang="en-US" sz="1000">
                          <a:effectLst/>
                        </a:rPr>
                        <a:t>Spatial Geometry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represent data in a flat coordinate system.</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57851908"/>
                  </a:ext>
                </a:extLst>
              </a:tr>
              <a:tr h="856817">
                <a:tc>
                  <a:txBody>
                    <a:bodyPr/>
                    <a:lstStyle/>
                    <a:p>
                      <a:pPr algn="l" fontAlgn="t"/>
                      <a:r>
                        <a:rPr lang="en-US" sz="1000">
                          <a:effectLst/>
                        </a:rPr>
                        <a:t>Spatial Geography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a:effectLst/>
                        </a:rPr>
                        <a:t>store ellipsoidal (round-earth) data, such as GPS latitude and longitude coordinates.</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28845644"/>
                  </a:ext>
                </a:extLst>
              </a:tr>
              <a:tr h="658685">
                <a:tc>
                  <a:txBody>
                    <a:bodyPr/>
                    <a:lstStyle/>
                    <a:p>
                      <a:pPr algn="l" fontAlgn="t"/>
                      <a:r>
                        <a:rPr lang="en-US" sz="1000">
                          <a:effectLst/>
                        </a:rPr>
                        <a:t>table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000" dirty="0">
                          <a:effectLst/>
                        </a:rPr>
                        <a:t>store a result set temporarily for processing at a later time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27746270"/>
                  </a:ext>
                </a:extLst>
              </a:tr>
            </a:tbl>
          </a:graphicData>
        </a:graphic>
      </p:graphicFrame>
      <p:sp>
        <p:nvSpPr>
          <p:cNvPr id="7" name="TextBox 6">
            <a:extLst>
              <a:ext uri="{FF2B5EF4-FFF2-40B4-BE49-F238E27FC236}">
                <a16:creationId xmlns:a16="http://schemas.microsoft.com/office/drawing/2014/main" id="{95576D02-E79C-0010-55A7-FE2590F0CD93}"/>
              </a:ext>
            </a:extLst>
          </p:cNvPr>
          <p:cNvSpPr txBox="1"/>
          <p:nvPr/>
        </p:nvSpPr>
        <p:spPr>
          <a:xfrm>
            <a:off x="0" y="6484777"/>
            <a:ext cx="6242178" cy="215444"/>
          </a:xfrm>
          <a:prstGeom prst="rect">
            <a:avLst/>
          </a:prstGeom>
          <a:noFill/>
        </p:spPr>
        <p:txBody>
          <a:bodyPr wrap="square">
            <a:spAutoFit/>
          </a:bodyPr>
          <a:lstStyle/>
          <a:p>
            <a:r>
              <a:rPr lang="en-US" sz="800" dirty="0">
                <a:hlinkClick r:id="rId4"/>
              </a:rPr>
              <a:t>SQL Server Data Types (sqlservertutorial.net)</a:t>
            </a:r>
            <a:endParaRPr lang="en-US" sz="800" dirty="0"/>
          </a:p>
        </p:txBody>
      </p:sp>
    </p:spTree>
    <p:extLst>
      <p:ext uri="{BB962C8B-B14F-4D97-AF65-F5344CB8AC3E}">
        <p14:creationId xmlns:p14="http://schemas.microsoft.com/office/powerpoint/2010/main" val="15890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E4E29F3-E537-899D-2CE3-C0633AC7B01D}"/>
              </a:ext>
            </a:extLst>
          </p:cNvPr>
          <p:cNvSpPr>
            <a:spLocks noGrp="1" noChangeArrowheads="1"/>
          </p:cNvSpPr>
          <p:nvPr>
            <p:ph type="title"/>
          </p:nvPr>
        </p:nvSpPr>
        <p:spPr/>
        <p:txBody>
          <a:bodyPr/>
          <a:lstStyle/>
          <a:p>
            <a:r>
              <a:rPr lang="en-US" altLang="en-US"/>
              <a:t>SQL Server Data types</a:t>
            </a:r>
          </a:p>
        </p:txBody>
      </p:sp>
      <p:sp>
        <p:nvSpPr>
          <p:cNvPr id="16387" name="Rectangle 3">
            <a:extLst>
              <a:ext uri="{FF2B5EF4-FFF2-40B4-BE49-F238E27FC236}">
                <a16:creationId xmlns:a16="http://schemas.microsoft.com/office/drawing/2014/main" id="{6836A3C5-CA1B-43DC-AC7A-AEB54E970DFA}"/>
              </a:ext>
            </a:extLst>
          </p:cNvPr>
          <p:cNvSpPr>
            <a:spLocks noGrp="1" noChangeArrowheads="1"/>
          </p:cNvSpPr>
          <p:nvPr>
            <p:ph idx="1"/>
          </p:nvPr>
        </p:nvSpPr>
        <p:spPr/>
        <p:txBody>
          <a:bodyPr>
            <a:normAutofit fontScale="92500" lnSpcReduction="10000"/>
          </a:bodyPr>
          <a:lstStyle/>
          <a:p>
            <a:r>
              <a:rPr lang="en-US" altLang="en-US" sz="2400"/>
              <a:t>Integer	: Stores whole number</a:t>
            </a:r>
          </a:p>
          <a:p>
            <a:r>
              <a:rPr lang="en-US" altLang="en-US" sz="2400"/>
              <a:t>Float	: Stores real numbers</a:t>
            </a:r>
          </a:p>
          <a:p>
            <a:r>
              <a:rPr lang="en-US" altLang="en-US" sz="2400"/>
              <a:t>Text	: Stores characters</a:t>
            </a:r>
          </a:p>
          <a:p>
            <a:r>
              <a:rPr lang="en-US" altLang="en-US" sz="2400"/>
              <a:t>Decimal: Stores real numbers</a:t>
            </a:r>
          </a:p>
          <a:p>
            <a:r>
              <a:rPr lang="en-US" altLang="en-US" sz="2400"/>
              <a:t>Money	: Stores monetary data. Supports 4 places after decimal</a:t>
            </a:r>
          </a:p>
          <a:p>
            <a:r>
              <a:rPr lang="en-US" altLang="en-US" sz="2400"/>
              <a:t>Date	: Stores date and time</a:t>
            </a:r>
          </a:p>
          <a:p>
            <a:r>
              <a:rPr lang="en-US" altLang="en-US" sz="2400"/>
              <a:t>Binary	: Stores images and other large objects</a:t>
            </a:r>
          </a:p>
          <a:p>
            <a:r>
              <a:rPr lang="en-US" altLang="en-US" sz="2400"/>
              <a:t>Miscellaneous : Different types special to SQL Server. </a:t>
            </a:r>
          </a:p>
          <a:p>
            <a:pPr>
              <a:buFontTx/>
              <a:buNone/>
            </a:pPr>
            <a:r>
              <a:rPr lang="en-US" altLang="en-US" sz="2400"/>
              <a:t>	(Refer to notes for more info)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96837AD-0D73-7DFE-452B-68D8618974D1}"/>
              </a:ext>
            </a:extLst>
          </p:cNvPr>
          <p:cNvSpPr>
            <a:spLocks noGrp="1" noChangeArrowheads="1"/>
          </p:cNvSpPr>
          <p:nvPr>
            <p:ph type="title"/>
          </p:nvPr>
        </p:nvSpPr>
        <p:spPr/>
        <p:txBody>
          <a:bodyPr/>
          <a:lstStyle/>
          <a:p>
            <a:r>
              <a:rPr lang="en-US" altLang="en-US"/>
              <a:t>Operators</a:t>
            </a:r>
          </a:p>
        </p:txBody>
      </p:sp>
      <p:sp>
        <p:nvSpPr>
          <p:cNvPr id="18435" name="Rectangle 3">
            <a:extLst>
              <a:ext uri="{FF2B5EF4-FFF2-40B4-BE49-F238E27FC236}">
                <a16:creationId xmlns:a16="http://schemas.microsoft.com/office/drawing/2014/main" id="{5F7C5947-CA32-8E77-EB10-64B26EA6A695}"/>
              </a:ext>
            </a:extLst>
          </p:cNvPr>
          <p:cNvSpPr>
            <a:spLocks noGrp="1" noChangeArrowheads="1"/>
          </p:cNvSpPr>
          <p:nvPr>
            <p:ph idx="1"/>
          </p:nvPr>
        </p:nvSpPr>
        <p:spPr/>
        <p:txBody>
          <a:bodyPr/>
          <a:lstStyle/>
          <a:p>
            <a:r>
              <a:rPr lang="en-US" altLang="en-US"/>
              <a:t>Arithmetic</a:t>
            </a:r>
          </a:p>
          <a:p>
            <a:r>
              <a:rPr lang="en-US" altLang="en-US"/>
              <a:t>Assignment</a:t>
            </a:r>
          </a:p>
          <a:p>
            <a:r>
              <a:rPr lang="en-US" altLang="en-US"/>
              <a:t>Comparison</a:t>
            </a:r>
          </a:p>
          <a:p>
            <a:r>
              <a:rPr lang="en-US" altLang="en-US"/>
              <a:t>Logical</a:t>
            </a:r>
          </a:p>
          <a:p>
            <a:r>
              <a:rPr lang="en-US" altLang="en-US"/>
              <a:t>String</a:t>
            </a:r>
          </a:p>
          <a:p>
            <a:r>
              <a:rPr lang="en-US" altLang="en-US"/>
              <a:t>Unary</a:t>
            </a:r>
          </a:p>
          <a:p>
            <a:r>
              <a:rPr lang="en-US" altLang="en-US"/>
              <a:t>Bitwise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6C58-B547-8ED3-E138-E1677E9098B5}"/>
              </a:ext>
            </a:extLst>
          </p:cNvPr>
          <p:cNvSpPr>
            <a:spLocks noGrp="1"/>
          </p:cNvSpPr>
          <p:nvPr>
            <p:ph type="title"/>
          </p:nvPr>
        </p:nvSpPr>
        <p:spPr>
          <a:xfrm>
            <a:off x="0" y="0"/>
            <a:ext cx="12192000" cy="811763"/>
          </a:xfrm>
        </p:spPr>
        <p:txBody>
          <a:bodyPr/>
          <a:lstStyle/>
          <a:p>
            <a:r>
              <a:rPr lang="en-IN" dirty="0"/>
              <a:t>Why Database?</a:t>
            </a:r>
            <a:endParaRPr lang="en-US" dirty="0"/>
          </a:p>
        </p:txBody>
      </p:sp>
      <p:sp>
        <p:nvSpPr>
          <p:cNvPr id="3" name="Content Placeholder 2">
            <a:extLst>
              <a:ext uri="{FF2B5EF4-FFF2-40B4-BE49-F238E27FC236}">
                <a16:creationId xmlns:a16="http://schemas.microsoft.com/office/drawing/2014/main" id="{ED5C1BEB-C2BB-9068-3797-E29FED07976A}"/>
              </a:ext>
            </a:extLst>
          </p:cNvPr>
          <p:cNvSpPr>
            <a:spLocks noGrp="1"/>
          </p:cNvSpPr>
          <p:nvPr>
            <p:ph idx="1"/>
          </p:nvPr>
        </p:nvSpPr>
        <p:spPr>
          <a:xfrm>
            <a:off x="0" y="720304"/>
            <a:ext cx="11980506" cy="1509712"/>
          </a:xfrm>
        </p:spPr>
        <p:txBody>
          <a:bodyPr>
            <a:normAutofit/>
          </a:bodyPr>
          <a:lstStyle/>
          <a:p>
            <a:pPr algn="just"/>
            <a:r>
              <a:rPr lang="en-US" sz="1600" b="0" i="0" dirty="0">
                <a:solidFill>
                  <a:srgbClr val="000000"/>
                </a:solidFill>
                <a:effectLst/>
                <a:latin typeface="Nunito" panose="020B0604020202020204" pitchFamily="2" charset="0"/>
              </a:rPr>
              <a:t>A database is a collection of data, usually stored in electronic form. A database is typically designed so that it is easy to store and access information.</a:t>
            </a:r>
          </a:p>
          <a:p>
            <a:pPr algn="just"/>
            <a:r>
              <a:rPr lang="en-US" sz="1600" b="0" i="0" dirty="0">
                <a:solidFill>
                  <a:srgbClr val="000000"/>
                </a:solidFill>
                <a:effectLst/>
                <a:latin typeface="Nunito" panose="020B0604020202020204" pitchFamily="2" charset="0"/>
              </a:rPr>
              <a:t>A good database is crucial to any company or organization. This is because the database stores all the pertinent details about  the company such as employee records, transactional records, salary details etc.</a:t>
            </a:r>
          </a:p>
          <a:p>
            <a:endParaRPr lang="en-US" sz="1600" dirty="0"/>
          </a:p>
        </p:txBody>
      </p:sp>
      <p:pic>
        <p:nvPicPr>
          <p:cNvPr id="9218" name="Picture 2">
            <a:extLst>
              <a:ext uri="{FF2B5EF4-FFF2-40B4-BE49-F238E27FC236}">
                <a16:creationId xmlns:a16="http://schemas.microsoft.com/office/drawing/2014/main" id="{AE48DE86-4187-CE52-6CDD-327F7C323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94" y="2230016"/>
            <a:ext cx="5140133" cy="2840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D18A92-CE1F-C87D-8FFC-1F65A90156C2}"/>
              </a:ext>
            </a:extLst>
          </p:cNvPr>
          <p:cNvSpPr txBox="1"/>
          <p:nvPr/>
        </p:nvSpPr>
        <p:spPr>
          <a:xfrm>
            <a:off x="0" y="6488668"/>
            <a:ext cx="6223518" cy="261610"/>
          </a:xfrm>
          <a:prstGeom prst="rect">
            <a:avLst/>
          </a:prstGeom>
          <a:noFill/>
        </p:spPr>
        <p:txBody>
          <a:bodyPr wrap="square">
            <a:spAutoFit/>
          </a:bodyPr>
          <a:lstStyle/>
          <a:p>
            <a:r>
              <a:rPr lang="en-US" sz="1050" dirty="0">
                <a:hlinkClick r:id="rId3"/>
              </a:rPr>
              <a:t>Why do we need a Database (tutorialspoint.com)</a:t>
            </a:r>
            <a:endParaRPr lang="en-US" sz="1050" dirty="0"/>
          </a:p>
        </p:txBody>
      </p:sp>
      <p:sp>
        <p:nvSpPr>
          <p:cNvPr id="8" name="TextBox 7">
            <a:extLst>
              <a:ext uri="{FF2B5EF4-FFF2-40B4-BE49-F238E27FC236}">
                <a16:creationId xmlns:a16="http://schemas.microsoft.com/office/drawing/2014/main" id="{254784B8-5254-427C-5F2E-E145E8BA8730}"/>
              </a:ext>
            </a:extLst>
          </p:cNvPr>
          <p:cNvSpPr txBox="1"/>
          <p:nvPr/>
        </p:nvSpPr>
        <p:spPr>
          <a:xfrm>
            <a:off x="5351627" y="1894114"/>
            <a:ext cx="6722185" cy="4893647"/>
          </a:xfrm>
          <a:prstGeom prst="rect">
            <a:avLst/>
          </a:prstGeom>
          <a:noFill/>
        </p:spPr>
        <p:txBody>
          <a:bodyPr wrap="square" rtlCol="0">
            <a:spAutoFit/>
          </a:bodyPr>
          <a:lstStyle/>
          <a:p>
            <a:r>
              <a:rPr lang="en-US" sz="1200" b="1" dirty="0"/>
              <a:t>Manages large amounts of data</a:t>
            </a:r>
          </a:p>
          <a:p>
            <a:r>
              <a:rPr lang="en-US" sz="1200" dirty="0"/>
              <a:t>A database stores and manages a large amount of data on a daily basis. This would not be possible using any other tool such as a spreadsheet as they would simply not work.</a:t>
            </a:r>
          </a:p>
          <a:p>
            <a:endParaRPr lang="en-US" sz="1200" dirty="0"/>
          </a:p>
          <a:p>
            <a:r>
              <a:rPr lang="en-US" sz="1200" b="1" dirty="0"/>
              <a:t>Accurate</a:t>
            </a:r>
          </a:p>
          <a:p>
            <a:r>
              <a:rPr lang="en-US" sz="1200" dirty="0"/>
              <a:t>A database is pretty accurate as it has all sorts of build in constraints, checks etc. This means that the information available in a database is guaranteed to be correct in most cases.</a:t>
            </a:r>
          </a:p>
          <a:p>
            <a:endParaRPr lang="en-US" sz="1200" dirty="0"/>
          </a:p>
          <a:p>
            <a:r>
              <a:rPr lang="en-US" sz="1200" b="1" dirty="0"/>
              <a:t>Easy to update data</a:t>
            </a:r>
          </a:p>
          <a:p>
            <a:r>
              <a:rPr lang="en-US" sz="1200" dirty="0"/>
              <a:t>In a database, it is easy to update data using various Data Manipulation languages (DML) available. One of these languages is SQL.</a:t>
            </a:r>
          </a:p>
          <a:p>
            <a:endParaRPr lang="en-US" sz="1200" dirty="0"/>
          </a:p>
          <a:p>
            <a:r>
              <a:rPr lang="en-US" sz="1200" b="1" dirty="0"/>
              <a:t>Security of data</a:t>
            </a:r>
          </a:p>
          <a:p>
            <a:r>
              <a:rPr lang="en-US" sz="1200" dirty="0"/>
              <a:t>Databases have various methods to ensure security of data. There are user logins required before accessing a database and various access specifiers. These allow only </a:t>
            </a:r>
            <a:r>
              <a:rPr lang="en-US" sz="1200" dirty="0" err="1"/>
              <a:t>authorised</a:t>
            </a:r>
            <a:r>
              <a:rPr lang="en-US" sz="1200" dirty="0"/>
              <a:t> users to access the database.</a:t>
            </a:r>
          </a:p>
          <a:p>
            <a:endParaRPr lang="en-US" sz="1200" dirty="0"/>
          </a:p>
          <a:p>
            <a:r>
              <a:rPr lang="en-US" sz="1200" b="1" dirty="0"/>
              <a:t>Data integrity</a:t>
            </a:r>
          </a:p>
          <a:p>
            <a:r>
              <a:rPr lang="en-US" sz="1200" dirty="0"/>
              <a:t>This is ensured in databases by using various constraints for data. Data integrity in databases makes sure that the data is accurate and consistent in a database.</a:t>
            </a:r>
          </a:p>
          <a:p>
            <a:endParaRPr lang="en-US" sz="1200" b="1" dirty="0"/>
          </a:p>
          <a:p>
            <a:r>
              <a:rPr lang="en-US" sz="1200" b="1" dirty="0"/>
              <a:t>Easy to research data</a:t>
            </a:r>
          </a:p>
          <a:p>
            <a:r>
              <a:rPr lang="en-US" sz="1200" dirty="0"/>
              <a:t>It is very easy to access and research data in a database. This is done using Data Query Languages (DQL) which allow searching of any data in the database and performing computations on it. </a:t>
            </a:r>
          </a:p>
          <a:p>
            <a:endParaRPr lang="en-US" sz="1200" dirty="0"/>
          </a:p>
          <a:p>
            <a:r>
              <a:rPr lang="en-US" sz="1200" dirty="0"/>
              <a:t> </a:t>
            </a:r>
          </a:p>
        </p:txBody>
      </p:sp>
    </p:spTree>
    <p:extLst>
      <p:ext uri="{BB962C8B-B14F-4D97-AF65-F5344CB8AC3E}">
        <p14:creationId xmlns:p14="http://schemas.microsoft.com/office/powerpoint/2010/main" val="880249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Transact-SQL?</a:t>
            </a:r>
          </a:p>
        </p:txBody>
      </p:sp>
      <p:sp>
        <p:nvSpPr>
          <p:cNvPr id="3" name="Content Placeholder 2"/>
          <p:cNvSpPr>
            <a:spLocks noGrp="1"/>
          </p:cNvSpPr>
          <p:nvPr>
            <p:ph sz="quarter" idx="10"/>
          </p:nvPr>
        </p:nvSpPr>
        <p:spPr>
          <a:xfrm>
            <a:off x="379413" y="1838130"/>
            <a:ext cx="11525250" cy="4840483"/>
          </a:xfrm>
        </p:spPr>
        <p:txBody>
          <a:bodyPr/>
          <a:lstStyle/>
          <a:p>
            <a:r>
              <a:rPr lang="en-US" dirty="0"/>
              <a:t>Structured Query Language (SQL)</a:t>
            </a:r>
          </a:p>
          <a:p>
            <a:pPr lvl="1"/>
            <a:r>
              <a:rPr lang="en-US" dirty="0"/>
              <a:t>Developed by IBM in 1970s</a:t>
            </a:r>
          </a:p>
          <a:p>
            <a:pPr lvl="1"/>
            <a:r>
              <a:rPr lang="en-US" dirty="0"/>
              <a:t>Adopted as a standard by ANSI and ISO standards bodies</a:t>
            </a:r>
          </a:p>
          <a:p>
            <a:pPr lvl="1"/>
            <a:r>
              <a:rPr lang="en-US" dirty="0"/>
              <a:t>Widely used in industry</a:t>
            </a:r>
          </a:p>
          <a:p>
            <a:r>
              <a:rPr lang="en-US" dirty="0"/>
              <a:t>Microsoft’s implementation is Transact-SQL</a:t>
            </a:r>
          </a:p>
          <a:p>
            <a:pPr lvl="1"/>
            <a:r>
              <a:rPr lang="en-US" dirty="0"/>
              <a:t>Referred to as T-SQL</a:t>
            </a:r>
          </a:p>
          <a:p>
            <a:pPr lvl="1"/>
            <a:r>
              <a:rPr lang="en-US" dirty="0"/>
              <a:t>Query language for SQL Server and Azure SQL Database</a:t>
            </a:r>
          </a:p>
          <a:p>
            <a:r>
              <a:rPr lang="en-US" dirty="0"/>
              <a:t>SQL is declarative, not procedural</a:t>
            </a:r>
          </a:p>
          <a:p>
            <a:pPr lvl="1"/>
            <a:r>
              <a:rPr lang="en-US" dirty="0"/>
              <a:t>Describe what you want, don’t specify steps</a:t>
            </a:r>
          </a:p>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E7404CF6-ACAB-C5D1-8C86-76F708862710}"/>
              </a:ext>
            </a:extLst>
          </p:cNvPr>
          <p:cNvSpPr>
            <a:spLocks noGrp="1" noChangeArrowheads="1"/>
          </p:cNvSpPr>
          <p:nvPr>
            <p:ph type="title"/>
          </p:nvPr>
        </p:nvSpPr>
        <p:spPr>
          <a:xfrm>
            <a:off x="4151420" y="585216"/>
            <a:ext cx="3107796" cy="1499616"/>
          </a:xfrm>
        </p:spPr>
        <p:txBody>
          <a:bodyPr/>
          <a:lstStyle/>
          <a:p>
            <a:r>
              <a:rPr lang="en-US" altLang="en-US" dirty="0"/>
              <a:t>Tables in SQL</a:t>
            </a:r>
          </a:p>
        </p:txBody>
      </p:sp>
      <p:graphicFrame>
        <p:nvGraphicFramePr>
          <p:cNvPr id="211971" name="Group 3">
            <a:extLst>
              <a:ext uri="{FF2B5EF4-FFF2-40B4-BE49-F238E27FC236}">
                <a16:creationId xmlns:a16="http://schemas.microsoft.com/office/drawing/2014/main" id="{43F2F136-099E-DA69-2D00-266950C0EA6D}"/>
              </a:ext>
            </a:extLst>
          </p:cNvPr>
          <p:cNvGraphicFramePr>
            <a:graphicFrameLocks noGrp="1"/>
          </p:cNvGraphicFramePr>
          <p:nvPr/>
        </p:nvGraphicFramePr>
        <p:xfrm>
          <a:off x="2667000" y="2209800"/>
          <a:ext cx="7696200" cy="3556000"/>
        </p:xfrm>
        <a:graphic>
          <a:graphicData uri="http://schemas.openxmlformats.org/drawingml/2006/table">
            <a:tbl>
              <a:tblPr/>
              <a:tblGrid>
                <a:gridCol w="1924050">
                  <a:extLst>
                    <a:ext uri="{9D8B030D-6E8A-4147-A177-3AD203B41FA5}">
                      <a16:colId xmlns:a16="http://schemas.microsoft.com/office/drawing/2014/main" val="1404858727"/>
                    </a:ext>
                  </a:extLst>
                </a:gridCol>
                <a:gridCol w="1924050">
                  <a:extLst>
                    <a:ext uri="{9D8B030D-6E8A-4147-A177-3AD203B41FA5}">
                      <a16:colId xmlns:a16="http://schemas.microsoft.com/office/drawing/2014/main" val="1851656554"/>
                    </a:ext>
                  </a:extLst>
                </a:gridCol>
                <a:gridCol w="1924050">
                  <a:extLst>
                    <a:ext uri="{9D8B030D-6E8A-4147-A177-3AD203B41FA5}">
                      <a16:colId xmlns:a16="http://schemas.microsoft.com/office/drawing/2014/main" val="1162638669"/>
                    </a:ext>
                  </a:extLst>
                </a:gridCol>
                <a:gridCol w="1924050">
                  <a:extLst>
                    <a:ext uri="{9D8B030D-6E8A-4147-A177-3AD203B41FA5}">
                      <a16:colId xmlns:a16="http://schemas.microsoft.com/office/drawing/2014/main" val="165574702"/>
                    </a:ext>
                  </a:extLst>
                </a:gridCol>
              </a:tblGrid>
              <a:tr h="711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panose="02020603050405020304" pitchFamily="18"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panose="02020603050405020304" pitchFamily="18"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panose="02020603050405020304" pitchFamily="18"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panose="02020603050405020304" pitchFamily="18"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9928986"/>
                  </a:ext>
                </a:extLst>
              </a:tr>
              <a:tr h="711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4798761"/>
                  </a:ext>
                </a:extLst>
              </a:tr>
              <a:tr h="711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240220"/>
                  </a:ext>
                </a:extLst>
              </a:tr>
              <a:tr h="711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3891268"/>
                  </a:ext>
                </a:extLst>
              </a:tr>
              <a:tr h="711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6815238"/>
                  </a:ext>
                </a:extLst>
              </a:tr>
            </a:tbl>
          </a:graphicData>
        </a:graphic>
      </p:graphicFrame>
      <p:sp>
        <p:nvSpPr>
          <p:cNvPr id="212003" name="Text Box 35">
            <a:extLst>
              <a:ext uri="{FF2B5EF4-FFF2-40B4-BE49-F238E27FC236}">
                <a16:creationId xmlns:a16="http://schemas.microsoft.com/office/drawing/2014/main" id="{79A6FA35-1C87-7F1E-4E43-E15A8F8A36C7}"/>
              </a:ext>
            </a:extLst>
          </p:cNvPr>
          <p:cNvSpPr txBox="1">
            <a:spLocks noChangeArrowheads="1"/>
          </p:cNvSpPr>
          <p:nvPr/>
        </p:nvSpPr>
        <p:spPr bwMode="auto">
          <a:xfrm>
            <a:off x="2133600" y="1676400"/>
            <a:ext cx="9199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rPr>
              <a:t>Product</a:t>
            </a:r>
          </a:p>
        </p:txBody>
      </p:sp>
      <p:sp>
        <p:nvSpPr>
          <p:cNvPr id="212004" name="AutoShape 36">
            <a:extLst>
              <a:ext uri="{FF2B5EF4-FFF2-40B4-BE49-F238E27FC236}">
                <a16:creationId xmlns:a16="http://schemas.microsoft.com/office/drawing/2014/main" id="{38EFE3AD-5F24-9248-A0DD-78AD3737B653}"/>
              </a:ext>
            </a:extLst>
          </p:cNvPr>
          <p:cNvSpPr>
            <a:spLocks noChangeArrowheads="1"/>
          </p:cNvSpPr>
          <p:nvPr/>
        </p:nvSpPr>
        <p:spPr bwMode="auto">
          <a:xfrm>
            <a:off x="7747539" y="304801"/>
            <a:ext cx="2396046" cy="519351"/>
          </a:xfrm>
          <a:prstGeom prst="wedgeEllipseCallout">
            <a:avLst>
              <a:gd name="adj1" fmla="val 593"/>
              <a:gd name="adj2" fmla="val 297181"/>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Attribute names</a:t>
            </a:r>
          </a:p>
        </p:txBody>
      </p:sp>
      <p:sp>
        <p:nvSpPr>
          <p:cNvPr id="212005" name="AutoShape 37">
            <a:extLst>
              <a:ext uri="{FF2B5EF4-FFF2-40B4-BE49-F238E27FC236}">
                <a16:creationId xmlns:a16="http://schemas.microsoft.com/office/drawing/2014/main" id="{B02D59CB-0CAC-7A26-5B11-8E093C5625CA}"/>
              </a:ext>
            </a:extLst>
          </p:cNvPr>
          <p:cNvSpPr>
            <a:spLocks noChangeArrowheads="1"/>
          </p:cNvSpPr>
          <p:nvPr/>
        </p:nvSpPr>
        <p:spPr bwMode="auto">
          <a:xfrm>
            <a:off x="2269125" y="228601"/>
            <a:ext cx="1778415" cy="519351"/>
          </a:xfrm>
          <a:prstGeom prst="wedgeEllipseCallout">
            <a:avLst>
              <a:gd name="adj1" fmla="val -23120"/>
              <a:gd name="adj2" fmla="val 211796"/>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Table name</a:t>
            </a:r>
          </a:p>
        </p:txBody>
      </p:sp>
      <p:sp>
        <p:nvSpPr>
          <p:cNvPr id="212006" name="AutoShape 38">
            <a:extLst>
              <a:ext uri="{FF2B5EF4-FFF2-40B4-BE49-F238E27FC236}">
                <a16:creationId xmlns:a16="http://schemas.microsoft.com/office/drawing/2014/main" id="{2B160573-3DD2-02BE-84D1-D5AD8DC0A63C}"/>
              </a:ext>
            </a:extLst>
          </p:cNvPr>
          <p:cNvSpPr>
            <a:spLocks noChangeArrowheads="1"/>
          </p:cNvSpPr>
          <p:nvPr/>
        </p:nvSpPr>
        <p:spPr bwMode="auto">
          <a:xfrm>
            <a:off x="1982681" y="6096001"/>
            <a:ext cx="2168739" cy="519351"/>
          </a:xfrm>
          <a:prstGeom prst="wedgeEllipseCallout">
            <a:avLst>
              <a:gd name="adj1" fmla="val -1884"/>
              <a:gd name="adj2" fmla="val -120514"/>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Tuples or rows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05"/>
                                        </p:tgtEl>
                                        <p:attrNameLst>
                                          <p:attrName>style.visibility</p:attrName>
                                        </p:attrNameLst>
                                      </p:cBhvr>
                                      <p:to>
                                        <p:strVal val="visible"/>
                                      </p:to>
                                    </p:set>
                                    <p:animEffect transition="in" filter="dissolve">
                                      <p:cBhvr>
                                        <p:cTn id="7" dur="500"/>
                                        <p:tgtEl>
                                          <p:spTgt spid="21200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2004"/>
                                        </p:tgtEl>
                                        <p:attrNameLst>
                                          <p:attrName>style.visibility</p:attrName>
                                        </p:attrNameLst>
                                      </p:cBhvr>
                                      <p:to>
                                        <p:strVal val="visible"/>
                                      </p:to>
                                    </p:set>
                                    <p:animEffect transition="in" filter="dissolve">
                                      <p:cBhvr>
                                        <p:cTn id="11" dur="500"/>
                                        <p:tgtEl>
                                          <p:spTgt spid="212004"/>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12006"/>
                                        </p:tgtEl>
                                        <p:attrNameLst>
                                          <p:attrName>style.visibility</p:attrName>
                                        </p:attrNameLst>
                                      </p:cBhvr>
                                      <p:to>
                                        <p:strVal val="visible"/>
                                      </p:to>
                                    </p:set>
                                    <p:animEffect transition="in" filter="dissolve">
                                      <p:cBhvr>
                                        <p:cTn id="15" dur="500"/>
                                        <p:tgtEl>
                                          <p:spTgt spid="21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4" grpId="0" animBg="1" autoUpdateAnimBg="0"/>
      <p:bldP spid="212005" grpId="0" animBg="1" autoUpdateAnimBg="0"/>
      <p:bldP spid="21200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Schemas and Object Names</a:t>
            </a:r>
          </a:p>
        </p:txBody>
      </p:sp>
      <p:sp>
        <p:nvSpPr>
          <p:cNvPr id="3" name="Content Placeholder 2"/>
          <p:cNvSpPr>
            <a:spLocks noGrp="1"/>
          </p:cNvSpPr>
          <p:nvPr>
            <p:ph sz="quarter" idx="10"/>
          </p:nvPr>
        </p:nvSpPr>
        <p:spPr>
          <a:xfrm>
            <a:off x="379514" y="1464906"/>
            <a:ext cx="11525250" cy="5213708"/>
          </a:xfrm>
        </p:spPr>
        <p:txBody>
          <a:bodyPr/>
          <a:lstStyle/>
          <a:p>
            <a:r>
              <a:rPr lang="en-GB" dirty="0"/>
              <a:t>Schemas are namespaces for database objects</a:t>
            </a:r>
          </a:p>
          <a:p>
            <a:r>
              <a:rPr lang="en-GB" dirty="0"/>
              <a:t>Fully-qualified names:</a:t>
            </a:r>
          </a:p>
          <a:p>
            <a:pPr marL="457046" lvl="1" indent="0">
              <a:buNone/>
            </a:pPr>
            <a:r>
              <a:rPr lang="en-GB" dirty="0"/>
              <a:t>[</a:t>
            </a:r>
            <a:r>
              <a:rPr lang="en-GB" i="1" dirty="0" err="1"/>
              <a:t>server_name</a:t>
            </a:r>
            <a:r>
              <a:rPr lang="en-GB" dirty="0"/>
              <a:t>.][</a:t>
            </a:r>
            <a:r>
              <a:rPr lang="en-GB" i="1" dirty="0" err="1"/>
              <a:t>database_name</a:t>
            </a:r>
            <a:r>
              <a:rPr lang="en-GB" dirty="0"/>
              <a:t>.][</a:t>
            </a:r>
            <a:r>
              <a:rPr lang="en-GB" i="1" dirty="0" err="1"/>
              <a:t>schema_name</a:t>
            </a:r>
            <a:r>
              <a:rPr lang="en-GB" dirty="0"/>
              <a:t>.]</a:t>
            </a:r>
            <a:r>
              <a:rPr lang="en-GB" i="1" dirty="0" err="1"/>
              <a:t>object_name</a:t>
            </a:r>
            <a:endParaRPr lang="en-GB" i="1" dirty="0"/>
          </a:p>
          <a:p>
            <a:r>
              <a:rPr lang="en-GB" dirty="0"/>
              <a:t>Within database context, best practice is to include schema name:</a:t>
            </a:r>
          </a:p>
          <a:p>
            <a:pPr marL="457046" lvl="1" indent="0">
              <a:buNone/>
            </a:pPr>
            <a:r>
              <a:rPr lang="en-GB" i="1" dirty="0" err="1"/>
              <a:t>schema_name</a:t>
            </a:r>
            <a:r>
              <a:rPr lang="en-GB" dirty="0" err="1"/>
              <a:t>.</a:t>
            </a:r>
            <a:r>
              <a:rPr lang="en-GB" i="1" dirty="0" err="1"/>
              <a:t>object_name</a:t>
            </a:r>
            <a:endParaRPr lang="en-GB" i="1" dirty="0"/>
          </a:p>
        </p:txBody>
      </p:sp>
      <p:grpSp>
        <p:nvGrpSpPr>
          <p:cNvPr id="26" name="Group 25"/>
          <p:cNvGrpSpPr/>
          <p:nvPr/>
        </p:nvGrpSpPr>
        <p:grpSpPr>
          <a:xfrm>
            <a:off x="3794077" y="4814914"/>
            <a:ext cx="4842386" cy="1937984"/>
            <a:chOff x="3794077" y="4814914"/>
            <a:chExt cx="4842386" cy="1937984"/>
          </a:xfrm>
        </p:grpSpPr>
        <p:sp>
          <p:nvSpPr>
            <p:cNvPr id="4" name="Rectangle 3"/>
            <p:cNvSpPr/>
            <p:nvPr/>
          </p:nvSpPr>
          <p:spPr>
            <a:xfrm>
              <a:off x="3794077" y="4814915"/>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a:t>Sales</a:t>
              </a:r>
            </a:p>
          </p:txBody>
        </p:sp>
        <p:sp>
          <p:nvSpPr>
            <p:cNvPr id="5" name="Rectangle 4"/>
            <p:cNvSpPr/>
            <p:nvPr/>
          </p:nvSpPr>
          <p:spPr>
            <a:xfrm>
              <a:off x="6375044" y="4814914"/>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a:t>Production</a:t>
              </a:r>
            </a:p>
          </p:txBody>
        </p:sp>
        <p:grpSp>
          <p:nvGrpSpPr>
            <p:cNvPr id="9" name="Group 8"/>
            <p:cNvGrpSpPr/>
            <p:nvPr/>
          </p:nvGrpSpPr>
          <p:grpSpPr>
            <a:xfrm>
              <a:off x="4030197" y="5218475"/>
              <a:ext cx="1115007" cy="594853"/>
              <a:chOff x="4139381" y="5392992"/>
              <a:chExt cx="788782" cy="594853"/>
            </a:xfrm>
          </p:grpSpPr>
          <p:sp>
            <p:nvSpPr>
              <p:cNvPr id="6" name="Rectangle 5"/>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Order</a:t>
                </a:r>
              </a:p>
            </p:txBody>
          </p:sp>
          <p:sp>
            <p:nvSpPr>
              <p:cNvPr id="7" name="Rectangle 6"/>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0" name="Group 9"/>
            <p:cNvGrpSpPr/>
            <p:nvPr/>
          </p:nvGrpSpPr>
          <p:grpSpPr>
            <a:xfrm>
              <a:off x="4774359" y="5917957"/>
              <a:ext cx="1140836" cy="594853"/>
              <a:chOff x="4139381" y="5392992"/>
              <a:chExt cx="788782" cy="594853"/>
            </a:xfrm>
          </p:grpSpPr>
          <p:sp>
            <p:nvSpPr>
              <p:cNvPr id="11" name="Rectangle 10"/>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Customer</a:t>
                </a:r>
              </a:p>
            </p:txBody>
          </p:sp>
          <p:sp>
            <p:nvSpPr>
              <p:cNvPr id="12" name="Rectangle 11"/>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12"/>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4" name="Group 13"/>
            <p:cNvGrpSpPr/>
            <p:nvPr/>
          </p:nvGrpSpPr>
          <p:grpSpPr>
            <a:xfrm>
              <a:off x="6630489" y="5218475"/>
              <a:ext cx="1115007" cy="594853"/>
              <a:chOff x="4139381" y="5392992"/>
              <a:chExt cx="788782" cy="594853"/>
            </a:xfrm>
          </p:grpSpPr>
          <p:sp>
            <p:nvSpPr>
              <p:cNvPr id="15" name="Rectangle 14"/>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Product</a:t>
                </a:r>
              </a:p>
            </p:txBody>
          </p:sp>
          <p:sp>
            <p:nvSpPr>
              <p:cNvPr id="16" name="Rectangle 15"/>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Rectangle 16"/>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8" name="Group 17"/>
            <p:cNvGrpSpPr/>
            <p:nvPr/>
          </p:nvGrpSpPr>
          <p:grpSpPr>
            <a:xfrm>
              <a:off x="7294742" y="5991147"/>
              <a:ext cx="1115007" cy="594853"/>
              <a:chOff x="4139381" y="5392992"/>
              <a:chExt cx="788782" cy="594853"/>
            </a:xfrm>
          </p:grpSpPr>
          <p:sp>
            <p:nvSpPr>
              <p:cNvPr id="19" name="Rectangle 18"/>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Order</a:t>
                </a:r>
              </a:p>
            </p:txBody>
          </p:sp>
          <p:sp>
            <p:nvSpPr>
              <p:cNvPr id="20" name="Rectangle 19"/>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Rectangle 20"/>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grpSp>
        <p:nvGrpSpPr>
          <p:cNvPr id="27" name="Group 26"/>
          <p:cNvGrpSpPr/>
          <p:nvPr/>
        </p:nvGrpSpPr>
        <p:grpSpPr>
          <a:xfrm>
            <a:off x="1443392" y="5442712"/>
            <a:ext cx="2586805" cy="400110"/>
            <a:chOff x="1443392" y="5442712"/>
            <a:chExt cx="2586805" cy="400110"/>
          </a:xfrm>
        </p:grpSpPr>
        <p:sp>
          <p:nvSpPr>
            <p:cNvPr id="22" name="TextBox 21"/>
            <p:cNvSpPr txBox="1"/>
            <p:nvPr/>
          </p:nvSpPr>
          <p:spPr>
            <a:xfrm>
              <a:off x="1443392" y="5442712"/>
              <a:ext cx="1385444" cy="400110"/>
            </a:xfrm>
            <a:prstGeom prst="rect">
              <a:avLst/>
            </a:prstGeom>
            <a:noFill/>
          </p:spPr>
          <p:txBody>
            <a:bodyPr wrap="none" rtlCol="0">
              <a:spAutoFit/>
            </a:bodyPr>
            <a:lstStyle/>
            <a:p>
              <a:r>
                <a:rPr lang="en-GB" sz="2000" dirty="0" err="1"/>
                <a:t>Sales.Order</a:t>
              </a:r>
              <a:endParaRPr lang="en-GB" sz="2000" dirty="0"/>
            </a:p>
          </p:txBody>
        </p:sp>
        <p:cxnSp>
          <p:nvCxnSpPr>
            <p:cNvPr id="38" name="Straight Arrow Connector 37"/>
            <p:cNvCxnSpPr>
              <a:stCxn id="22" idx="3"/>
              <a:endCxn id="7" idx="1"/>
            </p:cNvCxnSpPr>
            <p:nvPr/>
          </p:nvCxnSpPr>
          <p:spPr>
            <a:xfrm flipV="1">
              <a:off x="2828836" y="5628020"/>
              <a:ext cx="1201361" cy="14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443392" y="5846051"/>
            <a:ext cx="3330967" cy="481451"/>
            <a:chOff x="1443392" y="5846051"/>
            <a:chExt cx="3330967" cy="481451"/>
          </a:xfrm>
        </p:grpSpPr>
        <p:sp>
          <p:nvSpPr>
            <p:cNvPr id="23" name="TextBox 22"/>
            <p:cNvSpPr txBox="1"/>
            <p:nvPr/>
          </p:nvSpPr>
          <p:spPr>
            <a:xfrm>
              <a:off x="1443392" y="5846051"/>
              <a:ext cx="1785553" cy="400110"/>
            </a:xfrm>
            <a:prstGeom prst="rect">
              <a:avLst/>
            </a:prstGeom>
            <a:noFill/>
          </p:spPr>
          <p:txBody>
            <a:bodyPr wrap="none" rtlCol="0">
              <a:spAutoFit/>
            </a:bodyPr>
            <a:lstStyle/>
            <a:p>
              <a:r>
                <a:rPr lang="en-GB" sz="2000" dirty="0" err="1"/>
                <a:t>Sales.Customer</a:t>
              </a:r>
              <a:endParaRPr lang="en-GB" sz="2000" dirty="0"/>
            </a:p>
          </p:txBody>
        </p:sp>
        <p:cxnSp>
          <p:nvCxnSpPr>
            <p:cNvPr id="39" name="Straight Arrow Connector 38"/>
            <p:cNvCxnSpPr>
              <a:stCxn id="23" idx="3"/>
              <a:endCxn id="12" idx="1"/>
            </p:cNvCxnSpPr>
            <p:nvPr/>
          </p:nvCxnSpPr>
          <p:spPr>
            <a:xfrm>
              <a:off x="3228945" y="6046106"/>
              <a:ext cx="1545414" cy="28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9" name="Group 28"/>
          <p:cNvGrpSpPr/>
          <p:nvPr/>
        </p:nvGrpSpPr>
        <p:grpSpPr>
          <a:xfrm>
            <a:off x="7745496" y="5218475"/>
            <a:ext cx="3814099" cy="409545"/>
            <a:chOff x="7745496" y="5218475"/>
            <a:chExt cx="3814099" cy="409545"/>
          </a:xfrm>
        </p:grpSpPr>
        <p:sp>
          <p:nvSpPr>
            <p:cNvPr id="24" name="TextBox 23"/>
            <p:cNvSpPr txBox="1"/>
            <p:nvPr/>
          </p:nvSpPr>
          <p:spPr>
            <a:xfrm>
              <a:off x="9345719" y="5218475"/>
              <a:ext cx="2213876" cy="400110"/>
            </a:xfrm>
            <a:prstGeom prst="rect">
              <a:avLst/>
            </a:prstGeom>
            <a:noFill/>
          </p:spPr>
          <p:txBody>
            <a:bodyPr wrap="none" rtlCol="0">
              <a:spAutoFit/>
            </a:bodyPr>
            <a:lstStyle/>
            <a:p>
              <a:r>
                <a:rPr lang="en-GB" sz="2000" dirty="0" err="1"/>
                <a:t>Production.Product</a:t>
              </a:r>
              <a:endParaRPr lang="en-GB" sz="2000" dirty="0"/>
            </a:p>
          </p:txBody>
        </p:sp>
        <p:cxnSp>
          <p:nvCxnSpPr>
            <p:cNvPr id="42" name="Straight Arrow Connector 41"/>
            <p:cNvCxnSpPr>
              <a:stCxn id="24" idx="1"/>
              <a:endCxn id="17" idx="3"/>
            </p:cNvCxnSpPr>
            <p:nvPr/>
          </p:nvCxnSpPr>
          <p:spPr>
            <a:xfrm flipH="1">
              <a:off x="7745496" y="5418530"/>
              <a:ext cx="1600223" cy="209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0" name="Group 29"/>
          <p:cNvGrpSpPr/>
          <p:nvPr/>
        </p:nvGrpSpPr>
        <p:grpSpPr>
          <a:xfrm>
            <a:off x="8409749" y="6103907"/>
            <a:ext cx="2921400" cy="400110"/>
            <a:chOff x="8409749" y="6103907"/>
            <a:chExt cx="2921400" cy="400110"/>
          </a:xfrm>
        </p:grpSpPr>
        <p:sp>
          <p:nvSpPr>
            <p:cNvPr id="25" name="TextBox 24"/>
            <p:cNvSpPr txBox="1"/>
            <p:nvPr/>
          </p:nvSpPr>
          <p:spPr>
            <a:xfrm>
              <a:off x="9329447" y="6103907"/>
              <a:ext cx="2001702" cy="400110"/>
            </a:xfrm>
            <a:prstGeom prst="rect">
              <a:avLst/>
            </a:prstGeom>
            <a:noFill/>
          </p:spPr>
          <p:txBody>
            <a:bodyPr wrap="none" rtlCol="0">
              <a:spAutoFit/>
            </a:bodyPr>
            <a:lstStyle/>
            <a:p>
              <a:r>
                <a:rPr lang="en-GB" sz="2000" dirty="0" err="1"/>
                <a:t>Production.Order</a:t>
              </a:r>
              <a:endParaRPr lang="en-GB" sz="2000" dirty="0"/>
            </a:p>
          </p:txBody>
        </p:sp>
        <p:cxnSp>
          <p:nvCxnSpPr>
            <p:cNvPr id="45" name="Straight Arrow Connector 44"/>
            <p:cNvCxnSpPr>
              <a:stCxn id="25" idx="1"/>
              <a:endCxn id="21" idx="3"/>
            </p:cNvCxnSpPr>
            <p:nvPr/>
          </p:nvCxnSpPr>
          <p:spPr>
            <a:xfrm flipH="1">
              <a:off x="8409749" y="6303962"/>
              <a:ext cx="919698" cy="967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6217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2000"/>
                            </p:stCondLst>
                            <p:childTnLst>
                              <p:par>
                                <p:cTn id="37" presetID="22" presetClass="entr" presetSubtype="2"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Statement Types</a:t>
            </a:r>
          </a:p>
        </p:txBody>
      </p:sp>
      <p:graphicFrame>
        <p:nvGraphicFramePr>
          <p:cNvPr id="15" name="Content Placeholder 14"/>
          <p:cNvGraphicFramePr>
            <a:graphicFrameLocks noGrp="1"/>
          </p:cNvGraphicFramePr>
          <p:nvPr>
            <p:ph sz="quarter" idx="10"/>
            <p:extLst>
              <p:ext uri="{D42A27DB-BD31-4B8C-83A1-F6EECF244321}">
                <p14:modId xmlns:p14="http://schemas.microsoft.com/office/powerpoint/2010/main" val="2241608661"/>
              </p:ext>
            </p:extLst>
          </p:nvPr>
        </p:nvGraphicFramePr>
        <p:xfrm>
          <a:off x="186813" y="1723377"/>
          <a:ext cx="12005187" cy="2682240"/>
        </p:xfrm>
        <a:graphic>
          <a:graphicData uri="http://schemas.openxmlformats.org/drawingml/2006/table">
            <a:tbl>
              <a:tblPr firstRow="1" bandRow="1">
                <a:tableStyleId>{5C22544A-7EE6-4342-B048-85BDC9FD1C3A}</a:tableStyleId>
              </a:tblPr>
              <a:tblGrid>
                <a:gridCol w="4001729">
                  <a:extLst>
                    <a:ext uri="{9D8B030D-6E8A-4147-A177-3AD203B41FA5}">
                      <a16:colId xmlns:a16="http://schemas.microsoft.com/office/drawing/2014/main" val="20000"/>
                    </a:ext>
                  </a:extLst>
                </a:gridCol>
                <a:gridCol w="4001729">
                  <a:extLst>
                    <a:ext uri="{9D8B030D-6E8A-4147-A177-3AD203B41FA5}">
                      <a16:colId xmlns:a16="http://schemas.microsoft.com/office/drawing/2014/main" val="20001"/>
                    </a:ext>
                  </a:extLst>
                </a:gridCol>
                <a:gridCol w="4001729">
                  <a:extLst>
                    <a:ext uri="{9D8B030D-6E8A-4147-A177-3AD203B41FA5}">
                      <a16:colId xmlns:a16="http://schemas.microsoft.com/office/drawing/2014/main" val="20002"/>
                    </a:ext>
                  </a:extLst>
                </a:gridCol>
              </a:tblGrid>
              <a:tr h="370840">
                <a:tc>
                  <a:txBody>
                    <a:bodyPr/>
                    <a:lstStyle/>
                    <a:p>
                      <a:r>
                        <a:rPr lang="en-GB" sz="2000" dirty="0"/>
                        <a:t>Data Manipulation Language (DML)</a:t>
                      </a:r>
                    </a:p>
                  </a:txBody>
                  <a:tcPr/>
                </a:tc>
                <a:tc>
                  <a:txBody>
                    <a:bodyPr/>
                    <a:lstStyle/>
                    <a:p>
                      <a:r>
                        <a:rPr lang="en-GB" sz="2000" dirty="0"/>
                        <a:t>Data Definition Language (DDL)</a:t>
                      </a:r>
                    </a:p>
                  </a:txBody>
                  <a:tcPr/>
                </a:tc>
                <a:tc>
                  <a:txBody>
                    <a:bodyPr/>
                    <a:lstStyle/>
                    <a:p>
                      <a:r>
                        <a:rPr lang="en-GB" sz="2000" dirty="0"/>
                        <a:t>Data Control Language (DCL)</a:t>
                      </a:r>
                    </a:p>
                  </a:txBody>
                  <a:tcPr/>
                </a:tc>
                <a:extLst>
                  <a:ext uri="{0D108BD9-81ED-4DB2-BD59-A6C34878D82A}">
                    <a16:rowId xmlns:a16="http://schemas.microsoft.com/office/drawing/2014/main" val="10000"/>
                  </a:ext>
                </a:extLst>
              </a:tr>
              <a:tr h="370840">
                <a:tc>
                  <a:txBody>
                    <a:bodyPr/>
                    <a:lstStyle/>
                    <a:p>
                      <a:r>
                        <a:rPr lang="en-GB" sz="2400" dirty="0"/>
                        <a:t>Statements for querying and modifying data:</a:t>
                      </a:r>
                    </a:p>
                    <a:p>
                      <a:pPr marL="285750" indent="-285750">
                        <a:buFont typeface="Arial" panose="020B0604020202020204" pitchFamily="34" charset="0"/>
                        <a:buChar char="•"/>
                      </a:pPr>
                      <a:r>
                        <a:rPr lang="en-GB" sz="2400" dirty="0"/>
                        <a:t>SELECT</a:t>
                      </a:r>
                    </a:p>
                    <a:p>
                      <a:pPr marL="285750" indent="-285750">
                        <a:buFont typeface="Arial" panose="020B0604020202020204" pitchFamily="34" charset="0"/>
                        <a:buChar char="•"/>
                      </a:pPr>
                      <a:r>
                        <a:rPr lang="en-GB" sz="2400" dirty="0"/>
                        <a:t>INSERT</a:t>
                      </a:r>
                    </a:p>
                    <a:p>
                      <a:pPr marL="285750" indent="-285750">
                        <a:buFont typeface="Arial" panose="020B0604020202020204" pitchFamily="34" charset="0"/>
                        <a:buChar char="•"/>
                      </a:pPr>
                      <a:r>
                        <a:rPr lang="en-GB" sz="2400" dirty="0"/>
                        <a:t>UPDATE</a:t>
                      </a:r>
                    </a:p>
                    <a:p>
                      <a:pPr marL="285750" indent="-285750">
                        <a:buFont typeface="Arial" panose="020B0604020202020204" pitchFamily="34" charset="0"/>
                        <a:buChar char="•"/>
                      </a:pPr>
                      <a:r>
                        <a:rPr lang="en-GB" sz="2400" dirty="0"/>
                        <a:t>DELETE</a:t>
                      </a:r>
                    </a:p>
                  </a:txBody>
                  <a:tcPr>
                    <a:solidFill>
                      <a:schemeClr val="accent1">
                        <a:lumMod val="20000"/>
                        <a:lumOff val="80000"/>
                      </a:schemeClr>
                    </a:solidFill>
                  </a:tcPr>
                </a:tc>
                <a:tc>
                  <a:txBody>
                    <a:bodyPr/>
                    <a:lstStyle/>
                    <a:p>
                      <a:r>
                        <a:rPr lang="en-GB" sz="2400" dirty="0"/>
                        <a:t>Statements for defining</a:t>
                      </a:r>
                      <a:r>
                        <a:rPr lang="en-GB" sz="2400" baseline="0" dirty="0"/>
                        <a:t> database objects:</a:t>
                      </a:r>
                    </a:p>
                    <a:p>
                      <a:pPr marL="285750" indent="-285750">
                        <a:buFont typeface="Arial" panose="020B0604020202020204" pitchFamily="34" charset="0"/>
                        <a:buChar char="•"/>
                      </a:pPr>
                      <a:r>
                        <a:rPr lang="en-GB" sz="2400" baseline="0" dirty="0"/>
                        <a:t>CREATE</a:t>
                      </a:r>
                    </a:p>
                    <a:p>
                      <a:pPr marL="285750" indent="-285750">
                        <a:buFont typeface="Arial" panose="020B0604020202020204" pitchFamily="34" charset="0"/>
                        <a:buChar char="•"/>
                      </a:pPr>
                      <a:r>
                        <a:rPr lang="en-GB" sz="2400" baseline="0" dirty="0"/>
                        <a:t>ALTER</a:t>
                      </a:r>
                    </a:p>
                    <a:p>
                      <a:pPr marL="285750" indent="-285750">
                        <a:buFont typeface="Arial" panose="020B0604020202020204" pitchFamily="34" charset="0"/>
                        <a:buChar char="•"/>
                      </a:pPr>
                      <a:r>
                        <a:rPr lang="en-GB" sz="2400" baseline="0" dirty="0"/>
                        <a:t>DROP</a:t>
                      </a:r>
                      <a:endParaRPr lang="en-GB" sz="2400" dirty="0"/>
                    </a:p>
                  </a:txBody>
                  <a:tcPr>
                    <a:solidFill>
                      <a:schemeClr val="accent1">
                        <a:lumMod val="20000"/>
                        <a:lumOff val="80000"/>
                      </a:schemeClr>
                    </a:solidFill>
                  </a:tcPr>
                </a:tc>
                <a:tc>
                  <a:txBody>
                    <a:bodyPr/>
                    <a:lstStyle/>
                    <a:p>
                      <a:r>
                        <a:rPr lang="en-GB" sz="2400" dirty="0"/>
                        <a:t>Statements for assigning security permissions:</a:t>
                      </a:r>
                    </a:p>
                    <a:p>
                      <a:pPr marL="285750" indent="-285750">
                        <a:buFont typeface="Arial" panose="020B0604020202020204" pitchFamily="34" charset="0"/>
                        <a:buChar char="•"/>
                      </a:pPr>
                      <a:r>
                        <a:rPr lang="en-GB" sz="2400" dirty="0"/>
                        <a:t>GRANT</a:t>
                      </a:r>
                    </a:p>
                    <a:p>
                      <a:pPr marL="285750" indent="-285750">
                        <a:buFont typeface="Arial" panose="020B0604020202020204" pitchFamily="34" charset="0"/>
                        <a:buChar char="•"/>
                      </a:pPr>
                      <a:r>
                        <a:rPr lang="en-GB" sz="2400" dirty="0"/>
                        <a:t>REVOKE</a:t>
                      </a:r>
                    </a:p>
                    <a:p>
                      <a:pPr marL="285750" indent="-285750">
                        <a:buFont typeface="Arial" panose="020B0604020202020204" pitchFamily="34" charset="0"/>
                        <a:buChar char="•"/>
                      </a:pPr>
                      <a:r>
                        <a:rPr lang="en-GB" sz="2400" dirty="0"/>
                        <a:t>DENY</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447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763" y="158806"/>
            <a:ext cx="9720072" cy="1499616"/>
          </a:xfrm>
        </p:spPr>
        <p:txBody>
          <a:bodyPr/>
          <a:lstStyle/>
          <a:p>
            <a:r>
              <a:rPr lang="en-GB" dirty="0"/>
              <a:t>The SELECT Statement</a:t>
            </a:r>
          </a:p>
        </p:txBody>
      </p:sp>
      <p:graphicFrame>
        <p:nvGraphicFramePr>
          <p:cNvPr id="5" name="Table 4"/>
          <p:cNvGraphicFramePr>
            <a:graphicFrameLocks noGrp="1"/>
          </p:cNvGraphicFramePr>
          <p:nvPr/>
        </p:nvGraphicFramePr>
        <p:xfrm>
          <a:off x="1027072" y="1245704"/>
          <a:ext cx="10073440" cy="3200400"/>
        </p:xfrm>
        <a:graphic>
          <a:graphicData uri="http://schemas.openxmlformats.org/drawingml/2006/table">
            <a:tbl>
              <a:tblPr firstRow="1" bandRow="1">
                <a:tableStyleId>{B301B821-A1FF-4177-AEE7-76D212191A09}</a:tableStyleId>
              </a:tblPr>
              <a:tblGrid>
                <a:gridCol w="2072249">
                  <a:extLst>
                    <a:ext uri="{9D8B030D-6E8A-4147-A177-3AD203B41FA5}">
                      <a16:colId xmlns:a16="http://schemas.microsoft.com/office/drawing/2014/main" val="20000"/>
                    </a:ext>
                  </a:extLst>
                </a:gridCol>
                <a:gridCol w="3024315">
                  <a:extLst>
                    <a:ext uri="{9D8B030D-6E8A-4147-A177-3AD203B41FA5}">
                      <a16:colId xmlns:a16="http://schemas.microsoft.com/office/drawing/2014/main" val="20001"/>
                    </a:ext>
                  </a:extLst>
                </a:gridCol>
                <a:gridCol w="4976876">
                  <a:extLst>
                    <a:ext uri="{9D8B030D-6E8A-4147-A177-3AD203B41FA5}">
                      <a16:colId xmlns:a16="http://schemas.microsoft.com/office/drawing/2014/main" val="20002"/>
                    </a:ext>
                  </a:extLst>
                </a:gridCol>
              </a:tblGrid>
              <a:tr h="322179">
                <a:tc>
                  <a:txBody>
                    <a:bodyPr/>
                    <a:lstStyle/>
                    <a:p>
                      <a:r>
                        <a:rPr lang="en-US" sz="2400" dirty="0"/>
                        <a:t>Element</a:t>
                      </a:r>
                      <a:endParaRPr lang="en-US" sz="2400" dirty="0">
                        <a:latin typeface="Segoe UI" pitchFamily="34" charset="0"/>
                        <a:cs typeface="Segoe UI" pitchFamily="34" charset="0"/>
                      </a:endParaRPr>
                    </a:p>
                  </a:txBody>
                  <a:tcPr/>
                </a:tc>
                <a:tc>
                  <a:txBody>
                    <a:bodyPr/>
                    <a:lstStyle/>
                    <a:p>
                      <a:r>
                        <a:rPr lang="en-US" sz="2400" dirty="0"/>
                        <a:t>Expression</a:t>
                      </a:r>
                      <a:endParaRPr lang="en-US" sz="2400" dirty="0">
                        <a:latin typeface="Segoe UI" pitchFamily="34" charset="0"/>
                        <a:cs typeface="Segoe UI" pitchFamily="34" charset="0"/>
                      </a:endParaRPr>
                    </a:p>
                  </a:txBody>
                  <a:tcPr/>
                </a:tc>
                <a:tc>
                  <a:txBody>
                    <a:bodyPr/>
                    <a:lstStyle/>
                    <a:p>
                      <a:r>
                        <a:rPr lang="en-US" sz="2400" dirty="0"/>
                        <a:t>Role</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0"/>
                  </a:ext>
                </a:extLst>
              </a:tr>
              <a:tr h="322179">
                <a:tc>
                  <a:txBody>
                    <a:bodyPr/>
                    <a:lstStyle/>
                    <a:p>
                      <a:r>
                        <a:rPr lang="en-US" sz="2400" dirty="0"/>
                        <a:t>SELECT</a:t>
                      </a:r>
                      <a:endParaRPr lang="en-US" sz="2400" dirty="0">
                        <a:latin typeface="Segoe UI" pitchFamily="34" charset="0"/>
                        <a:cs typeface="Segoe UI" pitchFamily="34" charset="0"/>
                      </a:endParaRPr>
                    </a:p>
                  </a:txBody>
                  <a:tcPr/>
                </a:tc>
                <a:tc>
                  <a:txBody>
                    <a:bodyPr/>
                    <a:lstStyle/>
                    <a:p>
                      <a:r>
                        <a:rPr lang="en-US" sz="2400" dirty="0"/>
                        <a:t>&lt;select list&gt;</a:t>
                      </a:r>
                      <a:endParaRPr lang="en-US" sz="2400" dirty="0">
                        <a:latin typeface="Segoe UI" pitchFamily="34" charset="0"/>
                        <a:cs typeface="Segoe UI" pitchFamily="34" charset="0"/>
                      </a:endParaRPr>
                    </a:p>
                  </a:txBody>
                  <a:tcPr/>
                </a:tc>
                <a:tc>
                  <a:txBody>
                    <a:bodyPr/>
                    <a:lstStyle/>
                    <a:p>
                      <a:r>
                        <a:rPr lang="en-US" sz="2400" baseline="0" dirty="0"/>
                        <a:t>Defines which columns to return</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1"/>
                  </a:ext>
                </a:extLst>
              </a:tr>
              <a:tr h="322179">
                <a:tc>
                  <a:txBody>
                    <a:bodyPr/>
                    <a:lstStyle/>
                    <a:p>
                      <a:r>
                        <a:rPr lang="en-US" sz="2400" dirty="0"/>
                        <a:t>FROM</a:t>
                      </a:r>
                      <a:endParaRPr lang="en-US" sz="2400" dirty="0">
                        <a:latin typeface="Segoe UI" pitchFamily="34" charset="0"/>
                        <a:cs typeface="Segoe UI" pitchFamily="34" charset="0"/>
                      </a:endParaRPr>
                    </a:p>
                  </a:txBody>
                  <a:tcPr/>
                </a:tc>
                <a:tc>
                  <a:txBody>
                    <a:bodyPr/>
                    <a:lstStyle/>
                    <a:p>
                      <a:r>
                        <a:rPr lang="en-US" sz="2400" dirty="0"/>
                        <a:t>&lt;table source&gt;</a:t>
                      </a:r>
                      <a:endParaRPr lang="en-US" sz="2400" dirty="0">
                        <a:latin typeface="Segoe UI" pitchFamily="34" charset="0"/>
                        <a:cs typeface="Segoe UI" pitchFamily="34" charset="0"/>
                      </a:endParaRPr>
                    </a:p>
                  </a:txBody>
                  <a:tcPr/>
                </a:tc>
                <a:tc>
                  <a:txBody>
                    <a:bodyPr/>
                    <a:lstStyle/>
                    <a:p>
                      <a:r>
                        <a:rPr lang="en-US" sz="2400" baseline="0" dirty="0"/>
                        <a:t>Defines table(s) to query</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2"/>
                  </a:ext>
                </a:extLst>
              </a:tr>
              <a:tr h="447983">
                <a:tc>
                  <a:txBody>
                    <a:bodyPr/>
                    <a:lstStyle/>
                    <a:p>
                      <a:r>
                        <a:rPr lang="en-US" sz="2400" dirty="0"/>
                        <a:t>WHERE</a:t>
                      </a:r>
                      <a:endParaRPr lang="en-US" sz="2400" dirty="0">
                        <a:latin typeface="Segoe UI" pitchFamily="34" charset="0"/>
                        <a:cs typeface="Segoe UI" pitchFamily="34" charset="0"/>
                      </a:endParaRPr>
                    </a:p>
                  </a:txBody>
                  <a:tcPr/>
                </a:tc>
                <a:tc>
                  <a:txBody>
                    <a:bodyPr/>
                    <a:lstStyle/>
                    <a:p>
                      <a:r>
                        <a:rPr lang="en-US" sz="2400" dirty="0"/>
                        <a:t>&lt;search condition&gt;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Filters rows using a predicate</a:t>
                      </a:r>
                    </a:p>
                  </a:txBody>
                  <a:tcPr/>
                </a:tc>
                <a:extLst>
                  <a:ext uri="{0D108BD9-81ED-4DB2-BD59-A6C34878D82A}">
                    <a16:rowId xmlns:a16="http://schemas.microsoft.com/office/drawing/2014/main" val="10003"/>
                  </a:ext>
                </a:extLst>
              </a:tr>
              <a:tr h="322179">
                <a:tc>
                  <a:txBody>
                    <a:bodyPr/>
                    <a:lstStyle/>
                    <a:p>
                      <a:r>
                        <a:rPr lang="en-US" sz="2400" dirty="0"/>
                        <a:t>GROUP BY</a:t>
                      </a:r>
                      <a:endParaRPr lang="en-US" sz="2400" dirty="0">
                        <a:latin typeface="Segoe UI" pitchFamily="34" charset="0"/>
                        <a:cs typeface="Segoe UI" pitchFamily="34" charset="0"/>
                      </a:endParaRPr>
                    </a:p>
                  </a:txBody>
                  <a:tcPr/>
                </a:tc>
                <a:tc>
                  <a:txBody>
                    <a:bodyPr/>
                    <a:lstStyle/>
                    <a:p>
                      <a:r>
                        <a:rPr lang="en-US" sz="2400" dirty="0"/>
                        <a:t>&lt;group by list&gt;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Arranges rows by groups</a:t>
                      </a:r>
                      <a:endParaRPr lang="en-US" sz="2400" baseline="0" dirty="0">
                        <a:latin typeface="Segoe UI" pitchFamily="34" charset="0"/>
                        <a:cs typeface="Segoe UI" pitchFamily="34" charset="0"/>
                      </a:endParaRPr>
                    </a:p>
                  </a:txBody>
                  <a:tcPr/>
                </a:tc>
                <a:extLst>
                  <a:ext uri="{0D108BD9-81ED-4DB2-BD59-A6C34878D82A}">
                    <a16:rowId xmlns:a16="http://schemas.microsoft.com/office/drawing/2014/main" val="10004"/>
                  </a:ext>
                </a:extLst>
              </a:tr>
              <a:tr h="429786">
                <a:tc>
                  <a:txBody>
                    <a:bodyPr/>
                    <a:lstStyle/>
                    <a:p>
                      <a:r>
                        <a:rPr lang="en-US" sz="2400" dirty="0"/>
                        <a:t>HAVING</a:t>
                      </a:r>
                      <a:endParaRPr lang="en-US" sz="2400" dirty="0">
                        <a:latin typeface="Segoe UI" pitchFamily="34" charset="0"/>
                        <a:cs typeface="Segoe UI" pitchFamily="34" charset="0"/>
                      </a:endParaRPr>
                    </a:p>
                  </a:txBody>
                  <a:tcPr/>
                </a:tc>
                <a:tc>
                  <a:txBody>
                    <a:bodyPr/>
                    <a:lstStyle/>
                    <a:p>
                      <a:r>
                        <a:rPr lang="en-US" sz="2400" dirty="0"/>
                        <a:t>&lt;search condition&gt;</a:t>
                      </a:r>
                      <a:endParaRPr lang="en-US" sz="2400" dirty="0">
                        <a:latin typeface="Segoe UI" pitchFamily="34" charset="0"/>
                        <a:cs typeface="Segoe UI" pitchFamily="34" charset="0"/>
                      </a:endParaRPr>
                    </a:p>
                  </a:txBody>
                  <a:tcPr/>
                </a:tc>
                <a:tc>
                  <a:txBody>
                    <a:bodyPr/>
                    <a:lstStyle/>
                    <a:p>
                      <a:r>
                        <a:rPr lang="en-US" sz="2400" baseline="0" dirty="0"/>
                        <a:t>Filters groups using a predicate</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5"/>
                  </a:ext>
                </a:extLst>
              </a:tr>
              <a:tr h="322179">
                <a:tc>
                  <a:txBody>
                    <a:bodyPr/>
                    <a:lstStyle/>
                    <a:p>
                      <a:r>
                        <a:rPr lang="en-US" sz="2400" dirty="0"/>
                        <a:t>ORDER BY</a:t>
                      </a:r>
                      <a:endParaRPr lang="en-US" sz="2400" dirty="0">
                        <a:latin typeface="Segoe UI" pitchFamily="34" charset="0"/>
                        <a:cs typeface="Segoe UI" pitchFamily="34" charset="0"/>
                      </a:endParaRPr>
                    </a:p>
                  </a:txBody>
                  <a:tcPr/>
                </a:tc>
                <a:tc>
                  <a:txBody>
                    <a:bodyPr/>
                    <a:lstStyle/>
                    <a:p>
                      <a:r>
                        <a:rPr lang="en-US" sz="2400" dirty="0"/>
                        <a:t>&lt;order by list&gt;</a:t>
                      </a:r>
                      <a:endParaRPr lang="en-US" sz="2400" dirty="0">
                        <a:latin typeface="Segoe UI" pitchFamily="34" charset="0"/>
                        <a:cs typeface="Segoe UI" pitchFamily="34" charset="0"/>
                      </a:endParaRPr>
                    </a:p>
                  </a:txBody>
                  <a:tcPr/>
                </a:tc>
                <a:tc>
                  <a:txBody>
                    <a:bodyPr/>
                    <a:lstStyle/>
                    <a:p>
                      <a:r>
                        <a:rPr lang="en-US" sz="2400" baseline="0" dirty="0"/>
                        <a:t>Sorts the output</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573206" y="1658422"/>
            <a:ext cx="367408" cy="523220"/>
          </a:xfrm>
          <a:prstGeom prst="rect">
            <a:avLst/>
          </a:prstGeom>
          <a:noFill/>
        </p:spPr>
        <p:txBody>
          <a:bodyPr wrap="none" rtlCol="0">
            <a:spAutoFit/>
          </a:bodyPr>
          <a:lstStyle/>
          <a:p>
            <a:r>
              <a:rPr lang="en-GB" sz="2800" b="1" dirty="0">
                <a:solidFill>
                  <a:srgbClr val="C00000"/>
                </a:solidFill>
              </a:rPr>
              <a:t>5</a:t>
            </a:r>
          </a:p>
        </p:txBody>
      </p:sp>
      <p:sp>
        <p:nvSpPr>
          <p:cNvPr id="7" name="TextBox 6"/>
          <p:cNvSpPr txBox="1"/>
          <p:nvPr/>
        </p:nvSpPr>
        <p:spPr>
          <a:xfrm>
            <a:off x="573206" y="2133953"/>
            <a:ext cx="367408" cy="523220"/>
          </a:xfrm>
          <a:prstGeom prst="rect">
            <a:avLst/>
          </a:prstGeom>
          <a:noFill/>
        </p:spPr>
        <p:txBody>
          <a:bodyPr wrap="none" rtlCol="0">
            <a:spAutoFit/>
          </a:bodyPr>
          <a:lstStyle/>
          <a:p>
            <a:r>
              <a:rPr lang="en-GB" sz="2800" b="1" dirty="0">
                <a:solidFill>
                  <a:srgbClr val="C00000"/>
                </a:solidFill>
              </a:rPr>
              <a:t>1</a:t>
            </a:r>
          </a:p>
        </p:txBody>
      </p:sp>
      <p:sp>
        <p:nvSpPr>
          <p:cNvPr id="8" name="TextBox 7"/>
          <p:cNvSpPr txBox="1"/>
          <p:nvPr/>
        </p:nvSpPr>
        <p:spPr>
          <a:xfrm>
            <a:off x="573206" y="2593632"/>
            <a:ext cx="367408" cy="523220"/>
          </a:xfrm>
          <a:prstGeom prst="rect">
            <a:avLst/>
          </a:prstGeom>
          <a:noFill/>
        </p:spPr>
        <p:txBody>
          <a:bodyPr wrap="none" rtlCol="0">
            <a:spAutoFit/>
          </a:bodyPr>
          <a:lstStyle/>
          <a:p>
            <a:r>
              <a:rPr lang="en-GB" sz="2800" b="1" dirty="0">
                <a:solidFill>
                  <a:srgbClr val="C00000"/>
                </a:solidFill>
              </a:rPr>
              <a:t>2</a:t>
            </a:r>
          </a:p>
        </p:txBody>
      </p:sp>
      <p:sp>
        <p:nvSpPr>
          <p:cNvPr id="9" name="TextBox 8"/>
          <p:cNvSpPr txBox="1"/>
          <p:nvPr/>
        </p:nvSpPr>
        <p:spPr>
          <a:xfrm>
            <a:off x="573206" y="3028158"/>
            <a:ext cx="367408" cy="523220"/>
          </a:xfrm>
          <a:prstGeom prst="rect">
            <a:avLst/>
          </a:prstGeom>
          <a:noFill/>
        </p:spPr>
        <p:txBody>
          <a:bodyPr wrap="none" rtlCol="0">
            <a:spAutoFit/>
          </a:bodyPr>
          <a:lstStyle/>
          <a:p>
            <a:r>
              <a:rPr lang="en-GB" sz="2800" b="1" dirty="0">
                <a:solidFill>
                  <a:srgbClr val="C00000"/>
                </a:solidFill>
              </a:rPr>
              <a:t>3</a:t>
            </a:r>
          </a:p>
        </p:txBody>
      </p:sp>
      <p:sp>
        <p:nvSpPr>
          <p:cNvPr id="10" name="TextBox 9"/>
          <p:cNvSpPr txBox="1"/>
          <p:nvPr/>
        </p:nvSpPr>
        <p:spPr>
          <a:xfrm>
            <a:off x="573206" y="3492180"/>
            <a:ext cx="367408" cy="523220"/>
          </a:xfrm>
          <a:prstGeom prst="rect">
            <a:avLst/>
          </a:prstGeom>
          <a:noFill/>
        </p:spPr>
        <p:txBody>
          <a:bodyPr wrap="none" rtlCol="0">
            <a:spAutoFit/>
          </a:bodyPr>
          <a:lstStyle/>
          <a:p>
            <a:r>
              <a:rPr lang="en-GB" sz="2800" b="1" dirty="0">
                <a:solidFill>
                  <a:srgbClr val="C00000"/>
                </a:solidFill>
              </a:rPr>
              <a:t>4</a:t>
            </a:r>
          </a:p>
        </p:txBody>
      </p:sp>
      <p:sp>
        <p:nvSpPr>
          <p:cNvPr id="11" name="TextBox 10"/>
          <p:cNvSpPr txBox="1"/>
          <p:nvPr/>
        </p:nvSpPr>
        <p:spPr>
          <a:xfrm>
            <a:off x="573206" y="3946369"/>
            <a:ext cx="367408" cy="523220"/>
          </a:xfrm>
          <a:prstGeom prst="rect">
            <a:avLst/>
          </a:prstGeom>
          <a:noFill/>
        </p:spPr>
        <p:txBody>
          <a:bodyPr wrap="none" rtlCol="0">
            <a:spAutoFit/>
          </a:bodyPr>
          <a:lstStyle/>
          <a:p>
            <a:r>
              <a:rPr lang="en-GB" sz="2800" b="1" dirty="0">
                <a:solidFill>
                  <a:srgbClr val="C00000"/>
                </a:solidFill>
              </a:rPr>
              <a:t>6</a:t>
            </a:r>
          </a:p>
        </p:txBody>
      </p:sp>
      <p:sp>
        <p:nvSpPr>
          <p:cNvPr id="13" name="Rectangle 12"/>
          <p:cNvSpPr/>
          <p:nvPr/>
        </p:nvSpPr>
        <p:spPr>
          <a:xfrm>
            <a:off x="2922740" y="4702526"/>
            <a:ext cx="6096000" cy="1920526"/>
          </a:xfrm>
          <a:prstGeom prst="rect">
            <a:avLst/>
          </a:prstGeom>
        </p:spPr>
        <p:txBody>
          <a:bodyPr>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Sales.SalesOrder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WHERE Status = 'Shipped'</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GROUP BY </a:t>
            </a:r>
            <a:r>
              <a:rPr lang="en-US" sz="2200" kern="0" dirty="0" err="1">
                <a:solidFill>
                  <a:srgbClr val="000000"/>
                </a:solidFill>
                <a:latin typeface="Courier New" panose="02070309020205020404" pitchFamily="49" charset="0"/>
                <a:cs typeface="Courier New" panose="02070309020205020404" pitchFamily="49" charset="0"/>
              </a:rPr>
              <a:t>OrderDate</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HAVING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 &gt; 1</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SELECT Query Examples</a:t>
            </a:r>
          </a:p>
        </p:txBody>
      </p:sp>
      <p:sp>
        <p:nvSpPr>
          <p:cNvPr id="7" name="Content Placeholder 6"/>
          <p:cNvSpPr>
            <a:spLocks noGrp="1"/>
          </p:cNvSpPr>
          <p:nvPr>
            <p:ph sz="quarter" idx="10"/>
          </p:nvPr>
        </p:nvSpPr>
        <p:spPr>
          <a:xfrm>
            <a:off x="1114815" y="1388226"/>
            <a:ext cx="10789847" cy="5290388"/>
          </a:xfrm>
        </p:spPr>
        <p:txBody>
          <a:bodyPr/>
          <a:lstStyle/>
          <a:p>
            <a:r>
              <a:rPr lang="en-GB" dirty="0"/>
              <a:t>All columns</a:t>
            </a:r>
          </a:p>
          <a:p>
            <a:endParaRPr lang="en-GB" dirty="0"/>
          </a:p>
          <a:p>
            <a:r>
              <a:rPr lang="en-GB" dirty="0"/>
              <a:t>Specific columns</a:t>
            </a:r>
          </a:p>
          <a:p>
            <a:endParaRPr lang="en-GB" dirty="0"/>
          </a:p>
          <a:p>
            <a:endParaRPr lang="en-GB" dirty="0"/>
          </a:p>
          <a:p>
            <a:r>
              <a:rPr lang="en-GB" dirty="0"/>
              <a:t>Expressions and Aliases</a:t>
            </a:r>
          </a:p>
        </p:txBody>
      </p:sp>
      <p:sp>
        <p:nvSpPr>
          <p:cNvPr id="4" name="AutoShape 3"/>
          <p:cNvSpPr>
            <a:spLocks noChangeArrowheads="1"/>
          </p:cNvSpPr>
          <p:nvPr/>
        </p:nvSpPr>
        <p:spPr bwMode="auto">
          <a:xfrm>
            <a:off x="1717007" y="1952360"/>
            <a:ext cx="9179709" cy="43294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 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5" name="AutoShape 3"/>
          <p:cNvSpPr>
            <a:spLocks noChangeArrowheads="1"/>
          </p:cNvSpPr>
          <p:nvPr/>
        </p:nvSpPr>
        <p:spPr bwMode="auto">
          <a:xfrm>
            <a:off x="1717008" y="3382388"/>
            <a:ext cx="9179709"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Name,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6" name="AutoShape 3"/>
          <p:cNvSpPr>
            <a:spLocks noChangeArrowheads="1"/>
          </p:cNvSpPr>
          <p:nvPr/>
        </p:nvSpPr>
        <p:spPr bwMode="auto">
          <a:xfrm>
            <a:off x="1717008" y="5434566"/>
            <a:ext cx="9179709" cy="74923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Name AS Product,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0.9 AS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SalePrice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058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SELECT Queries</a:t>
            </a:r>
          </a:p>
        </p:txBody>
      </p:sp>
    </p:spTree>
    <p:extLst>
      <p:ext uri="{BB962C8B-B14F-4D97-AF65-F5344CB8AC3E}">
        <p14:creationId xmlns:p14="http://schemas.microsoft.com/office/powerpoint/2010/main" val="3070952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with Data Types</a:t>
            </a:r>
            <a:br>
              <a:rPr lang="en-GB" dirty="0"/>
            </a:br>
            <a:r>
              <a:rPr lang="en-GB" sz="4000" dirty="0">
                <a:solidFill>
                  <a:schemeClr val="bg1">
                    <a:lumMod val="50000"/>
                  </a:schemeClr>
                </a:solidFill>
              </a:rPr>
              <a:t>Transact-SQL Data Types</a:t>
            </a:r>
            <a:endParaRPr lang="en-GB" dirty="0">
              <a:solidFill>
                <a:schemeClr val="bg1">
                  <a:lumMod val="50000"/>
                </a:schemeClr>
              </a:solidFill>
            </a:endParaRPr>
          </a:p>
        </p:txBody>
      </p:sp>
      <p:graphicFrame>
        <p:nvGraphicFramePr>
          <p:cNvPr id="6" name="Content Placeholder 5"/>
          <p:cNvGraphicFramePr>
            <a:graphicFrameLocks noGrp="1"/>
          </p:cNvGraphicFramePr>
          <p:nvPr>
            <p:ph sz="quarter" idx="10"/>
          </p:nvPr>
        </p:nvGraphicFramePr>
        <p:xfrm>
          <a:off x="136063" y="1483696"/>
          <a:ext cx="11911111" cy="3937000"/>
        </p:xfrm>
        <a:graphic>
          <a:graphicData uri="http://schemas.openxmlformats.org/drawingml/2006/table">
            <a:tbl>
              <a:tblPr firstRow="1" bandRow="1">
                <a:tableStyleId>{5C22544A-7EE6-4342-B048-85BDC9FD1C3A}</a:tableStyleId>
              </a:tblPr>
              <a:tblGrid>
                <a:gridCol w="1996633">
                  <a:extLst>
                    <a:ext uri="{9D8B030D-6E8A-4147-A177-3AD203B41FA5}">
                      <a16:colId xmlns:a16="http://schemas.microsoft.com/office/drawing/2014/main" val="20000"/>
                    </a:ext>
                  </a:extLst>
                </a:gridCol>
                <a:gridCol w="2312990">
                  <a:extLst>
                    <a:ext uri="{9D8B030D-6E8A-4147-A177-3AD203B41FA5}">
                      <a16:colId xmlns:a16="http://schemas.microsoft.com/office/drawing/2014/main" val="20001"/>
                    </a:ext>
                  </a:extLst>
                </a:gridCol>
                <a:gridCol w="1900372">
                  <a:extLst>
                    <a:ext uri="{9D8B030D-6E8A-4147-A177-3AD203B41FA5}">
                      <a16:colId xmlns:a16="http://schemas.microsoft.com/office/drawing/2014/main" val="20002"/>
                    </a:ext>
                  </a:extLst>
                </a:gridCol>
                <a:gridCol w="1900372">
                  <a:extLst>
                    <a:ext uri="{9D8B030D-6E8A-4147-A177-3AD203B41FA5}">
                      <a16:colId xmlns:a16="http://schemas.microsoft.com/office/drawing/2014/main" val="20003"/>
                    </a:ext>
                  </a:extLst>
                </a:gridCol>
                <a:gridCol w="1900372">
                  <a:extLst>
                    <a:ext uri="{9D8B030D-6E8A-4147-A177-3AD203B41FA5}">
                      <a16:colId xmlns:a16="http://schemas.microsoft.com/office/drawing/2014/main" val="20004"/>
                    </a:ext>
                  </a:extLst>
                </a:gridCol>
                <a:gridCol w="1900372">
                  <a:extLst>
                    <a:ext uri="{9D8B030D-6E8A-4147-A177-3AD203B41FA5}">
                      <a16:colId xmlns:a16="http://schemas.microsoft.com/office/drawing/2014/main" val="20005"/>
                    </a:ext>
                  </a:extLst>
                </a:gridCol>
              </a:tblGrid>
              <a:tr h="370840">
                <a:tc>
                  <a:txBody>
                    <a:bodyPr/>
                    <a:lstStyle/>
                    <a:p>
                      <a:r>
                        <a:rPr lang="en-GB" sz="1800" dirty="0"/>
                        <a:t>Exact Numeric</a:t>
                      </a:r>
                    </a:p>
                  </a:txBody>
                  <a:tcPr marL="88679" marR="88679"/>
                </a:tc>
                <a:tc>
                  <a:txBody>
                    <a:bodyPr/>
                    <a:lstStyle/>
                    <a:p>
                      <a:r>
                        <a:rPr lang="en-GB" sz="1800" dirty="0"/>
                        <a:t>Approximate Numeric</a:t>
                      </a:r>
                    </a:p>
                  </a:txBody>
                  <a:tcPr marL="88679" marR="88679"/>
                </a:tc>
                <a:tc>
                  <a:txBody>
                    <a:bodyPr/>
                    <a:lstStyle/>
                    <a:p>
                      <a:r>
                        <a:rPr lang="en-GB" sz="1800" dirty="0"/>
                        <a:t>Character</a:t>
                      </a:r>
                    </a:p>
                  </a:txBody>
                  <a:tcPr marL="88679" marR="88679"/>
                </a:tc>
                <a:tc>
                  <a:txBody>
                    <a:bodyPr/>
                    <a:lstStyle/>
                    <a:p>
                      <a:r>
                        <a:rPr lang="en-GB" sz="1800" dirty="0"/>
                        <a:t>Date/Time</a:t>
                      </a:r>
                    </a:p>
                  </a:txBody>
                  <a:tcPr marL="88679" marR="88679"/>
                </a:tc>
                <a:tc>
                  <a:txBody>
                    <a:bodyPr/>
                    <a:lstStyle/>
                    <a:p>
                      <a:r>
                        <a:rPr lang="en-GB" sz="1800" dirty="0"/>
                        <a:t>Binary</a:t>
                      </a:r>
                    </a:p>
                  </a:txBody>
                  <a:tcPr marL="88679" marR="88679"/>
                </a:tc>
                <a:tc>
                  <a:txBody>
                    <a:bodyPr/>
                    <a:lstStyle/>
                    <a:p>
                      <a:r>
                        <a:rPr lang="en-GB" sz="1800" dirty="0"/>
                        <a:t>Other</a:t>
                      </a:r>
                    </a:p>
                  </a:txBody>
                  <a:tcPr marL="88679" marR="88679"/>
                </a:tc>
                <a:extLst>
                  <a:ext uri="{0D108BD9-81ED-4DB2-BD59-A6C34878D82A}">
                    <a16:rowId xmlns:a16="http://schemas.microsoft.com/office/drawing/2014/main" val="10000"/>
                  </a:ext>
                </a:extLst>
              </a:tr>
              <a:tr h="370840">
                <a:tc>
                  <a:txBody>
                    <a:bodyPr/>
                    <a:lstStyle/>
                    <a:p>
                      <a:r>
                        <a:rPr lang="en-GB" sz="2000" dirty="0" err="1"/>
                        <a:t>tinyint</a:t>
                      </a:r>
                      <a:endParaRPr lang="en-GB" sz="2000" dirty="0"/>
                    </a:p>
                  </a:txBody>
                  <a:tcPr marL="88679" marR="88679"/>
                </a:tc>
                <a:tc>
                  <a:txBody>
                    <a:bodyPr/>
                    <a:lstStyle/>
                    <a:p>
                      <a:r>
                        <a:rPr lang="en-GB" sz="2000" dirty="0"/>
                        <a:t>float</a:t>
                      </a:r>
                    </a:p>
                  </a:txBody>
                  <a:tcPr marL="88679" marR="88679"/>
                </a:tc>
                <a:tc>
                  <a:txBody>
                    <a:bodyPr/>
                    <a:lstStyle/>
                    <a:p>
                      <a:r>
                        <a:rPr lang="en-GB" sz="2000" dirty="0"/>
                        <a:t>char</a:t>
                      </a:r>
                    </a:p>
                  </a:txBody>
                  <a:tcPr marL="88679" marR="88679"/>
                </a:tc>
                <a:tc>
                  <a:txBody>
                    <a:bodyPr/>
                    <a:lstStyle/>
                    <a:p>
                      <a:r>
                        <a:rPr lang="en-GB" sz="2000" dirty="0"/>
                        <a:t>date</a:t>
                      </a:r>
                    </a:p>
                  </a:txBody>
                  <a:tcPr marL="88679" marR="88679"/>
                </a:tc>
                <a:tc>
                  <a:txBody>
                    <a:bodyPr/>
                    <a:lstStyle/>
                    <a:p>
                      <a:r>
                        <a:rPr lang="en-GB" sz="2000" dirty="0"/>
                        <a:t>binary</a:t>
                      </a:r>
                    </a:p>
                  </a:txBody>
                  <a:tcPr marL="88679" marR="88679"/>
                </a:tc>
                <a:tc>
                  <a:txBody>
                    <a:bodyPr/>
                    <a:lstStyle/>
                    <a:p>
                      <a:r>
                        <a:rPr lang="en-GB" sz="2000" dirty="0"/>
                        <a:t>cursor</a:t>
                      </a:r>
                    </a:p>
                  </a:txBody>
                  <a:tcPr marL="88679" marR="88679"/>
                </a:tc>
                <a:extLst>
                  <a:ext uri="{0D108BD9-81ED-4DB2-BD59-A6C34878D82A}">
                    <a16:rowId xmlns:a16="http://schemas.microsoft.com/office/drawing/2014/main" val="10001"/>
                  </a:ext>
                </a:extLst>
              </a:tr>
              <a:tr h="370840">
                <a:tc>
                  <a:txBody>
                    <a:bodyPr/>
                    <a:lstStyle/>
                    <a:p>
                      <a:r>
                        <a:rPr lang="en-GB" sz="2000" dirty="0" err="1"/>
                        <a:t>smallint</a:t>
                      </a:r>
                      <a:endParaRPr lang="en-GB" sz="2000" dirty="0"/>
                    </a:p>
                  </a:txBody>
                  <a:tcPr marL="88679" marR="88679"/>
                </a:tc>
                <a:tc>
                  <a:txBody>
                    <a:bodyPr/>
                    <a:lstStyle/>
                    <a:p>
                      <a:r>
                        <a:rPr lang="en-GB" sz="2000" dirty="0"/>
                        <a:t>real</a:t>
                      </a:r>
                    </a:p>
                  </a:txBody>
                  <a:tcPr marL="88679" marR="88679"/>
                </a:tc>
                <a:tc>
                  <a:txBody>
                    <a:bodyPr/>
                    <a:lstStyle/>
                    <a:p>
                      <a:r>
                        <a:rPr lang="en-GB" sz="2000" dirty="0" err="1"/>
                        <a:t>varchar</a:t>
                      </a:r>
                      <a:endParaRPr lang="en-GB" sz="2000" dirty="0"/>
                    </a:p>
                  </a:txBody>
                  <a:tcPr marL="88679" marR="88679"/>
                </a:tc>
                <a:tc>
                  <a:txBody>
                    <a:bodyPr/>
                    <a:lstStyle/>
                    <a:p>
                      <a:r>
                        <a:rPr lang="en-GB" sz="2000" dirty="0"/>
                        <a:t>time</a:t>
                      </a:r>
                    </a:p>
                  </a:txBody>
                  <a:tcPr marL="88679" marR="88679"/>
                </a:tc>
                <a:tc>
                  <a:txBody>
                    <a:bodyPr/>
                    <a:lstStyle/>
                    <a:p>
                      <a:r>
                        <a:rPr lang="en-GB" sz="2000" dirty="0" err="1"/>
                        <a:t>varbinary</a:t>
                      </a:r>
                      <a:endParaRPr lang="en-GB" sz="2000" dirty="0"/>
                    </a:p>
                  </a:txBody>
                  <a:tcPr marL="88679" marR="88679"/>
                </a:tc>
                <a:tc>
                  <a:txBody>
                    <a:bodyPr/>
                    <a:lstStyle/>
                    <a:p>
                      <a:r>
                        <a:rPr lang="en-GB" sz="2000" dirty="0" err="1"/>
                        <a:t>hierarchyid</a:t>
                      </a:r>
                      <a:endParaRPr lang="en-GB" sz="2000" dirty="0"/>
                    </a:p>
                  </a:txBody>
                  <a:tcPr marL="88679" marR="88679"/>
                </a:tc>
                <a:extLst>
                  <a:ext uri="{0D108BD9-81ED-4DB2-BD59-A6C34878D82A}">
                    <a16:rowId xmlns:a16="http://schemas.microsoft.com/office/drawing/2014/main" val="10002"/>
                  </a:ext>
                </a:extLst>
              </a:tr>
              <a:tr h="370840">
                <a:tc>
                  <a:txBody>
                    <a:bodyPr/>
                    <a:lstStyle/>
                    <a:p>
                      <a:r>
                        <a:rPr lang="en-GB" sz="2000" dirty="0" err="1"/>
                        <a:t>int</a:t>
                      </a:r>
                      <a:endParaRPr lang="en-GB" sz="2000" dirty="0"/>
                    </a:p>
                  </a:txBody>
                  <a:tcPr marL="88679" marR="88679"/>
                </a:tc>
                <a:tc>
                  <a:txBody>
                    <a:bodyPr/>
                    <a:lstStyle/>
                    <a:p>
                      <a:endParaRPr lang="en-GB" sz="2000" dirty="0"/>
                    </a:p>
                  </a:txBody>
                  <a:tcPr marL="88679" marR="88679"/>
                </a:tc>
                <a:tc>
                  <a:txBody>
                    <a:bodyPr/>
                    <a:lstStyle/>
                    <a:p>
                      <a:r>
                        <a:rPr lang="en-GB" sz="2000" dirty="0"/>
                        <a:t>text</a:t>
                      </a:r>
                    </a:p>
                  </a:txBody>
                  <a:tcPr marL="88679" marR="88679"/>
                </a:tc>
                <a:tc>
                  <a:txBody>
                    <a:bodyPr/>
                    <a:lstStyle/>
                    <a:p>
                      <a:r>
                        <a:rPr lang="en-GB" sz="2000" dirty="0" err="1"/>
                        <a:t>datetime</a:t>
                      </a:r>
                      <a:endParaRPr lang="en-GB" sz="2000" dirty="0"/>
                    </a:p>
                  </a:txBody>
                  <a:tcPr marL="88679" marR="88679"/>
                </a:tc>
                <a:tc>
                  <a:txBody>
                    <a:bodyPr/>
                    <a:lstStyle/>
                    <a:p>
                      <a:r>
                        <a:rPr lang="en-GB" sz="2000" dirty="0"/>
                        <a:t>image</a:t>
                      </a:r>
                    </a:p>
                  </a:txBody>
                  <a:tcPr marL="88679" marR="88679"/>
                </a:tc>
                <a:tc>
                  <a:txBody>
                    <a:bodyPr/>
                    <a:lstStyle/>
                    <a:p>
                      <a:r>
                        <a:rPr lang="en-GB" sz="2000" dirty="0" err="1"/>
                        <a:t>sql_variant</a:t>
                      </a:r>
                      <a:endParaRPr lang="en-GB" sz="2000" dirty="0"/>
                    </a:p>
                  </a:txBody>
                  <a:tcPr marL="88679" marR="88679"/>
                </a:tc>
                <a:extLst>
                  <a:ext uri="{0D108BD9-81ED-4DB2-BD59-A6C34878D82A}">
                    <a16:rowId xmlns:a16="http://schemas.microsoft.com/office/drawing/2014/main" val="10003"/>
                  </a:ext>
                </a:extLst>
              </a:tr>
              <a:tr h="370840">
                <a:tc>
                  <a:txBody>
                    <a:bodyPr/>
                    <a:lstStyle/>
                    <a:p>
                      <a:r>
                        <a:rPr lang="en-GB" sz="2000" dirty="0" err="1"/>
                        <a:t>bigint</a:t>
                      </a:r>
                      <a:endParaRPr lang="en-GB" sz="2000" dirty="0"/>
                    </a:p>
                  </a:txBody>
                  <a:tcPr marL="88679" marR="88679"/>
                </a:tc>
                <a:tc>
                  <a:txBody>
                    <a:bodyPr/>
                    <a:lstStyle/>
                    <a:p>
                      <a:endParaRPr lang="en-GB" sz="2000" dirty="0"/>
                    </a:p>
                  </a:txBody>
                  <a:tcPr marL="88679" marR="88679"/>
                </a:tc>
                <a:tc>
                  <a:txBody>
                    <a:bodyPr/>
                    <a:lstStyle/>
                    <a:p>
                      <a:r>
                        <a:rPr lang="en-GB" sz="2000" dirty="0" err="1"/>
                        <a:t>nchar</a:t>
                      </a:r>
                      <a:endParaRPr lang="en-GB" sz="2000" dirty="0"/>
                    </a:p>
                  </a:txBody>
                  <a:tcPr marL="88679" marR="88679"/>
                </a:tc>
                <a:tc>
                  <a:txBody>
                    <a:bodyPr/>
                    <a:lstStyle/>
                    <a:p>
                      <a:r>
                        <a:rPr lang="en-GB" sz="2000" dirty="0"/>
                        <a:t>datetime2</a:t>
                      </a:r>
                    </a:p>
                  </a:txBody>
                  <a:tcPr marL="88679" marR="88679"/>
                </a:tc>
                <a:tc>
                  <a:txBody>
                    <a:bodyPr/>
                    <a:lstStyle/>
                    <a:p>
                      <a:endParaRPr lang="en-GB" sz="2000" dirty="0"/>
                    </a:p>
                  </a:txBody>
                  <a:tcPr marL="88679" marR="88679"/>
                </a:tc>
                <a:tc>
                  <a:txBody>
                    <a:bodyPr/>
                    <a:lstStyle/>
                    <a:p>
                      <a:r>
                        <a:rPr lang="en-GB" sz="2000" dirty="0"/>
                        <a:t>table</a:t>
                      </a:r>
                    </a:p>
                  </a:txBody>
                  <a:tcPr marL="88679" marR="88679"/>
                </a:tc>
                <a:extLst>
                  <a:ext uri="{0D108BD9-81ED-4DB2-BD59-A6C34878D82A}">
                    <a16:rowId xmlns:a16="http://schemas.microsoft.com/office/drawing/2014/main" val="10004"/>
                  </a:ext>
                </a:extLst>
              </a:tr>
              <a:tr h="370840">
                <a:tc>
                  <a:txBody>
                    <a:bodyPr/>
                    <a:lstStyle/>
                    <a:p>
                      <a:r>
                        <a:rPr lang="en-GB" sz="2000" dirty="0"/>
                        <a:t>bit</a:t>
                      </a:r>
                    </a:p>
                  </a:txBody>
                  <a:tcPr marL="88679" marR="88679"/>
                </a:tc>
                <a:tc>
                  <a:txBody>
                    <a:bodyPr/>
                    <a:lstStyle/>
                    <a:p>
                      <a:endParaRPr lang="en-GB" sz="2000" dirty="0"/>
                    </a:p>
                  </a:txBody>
                  <a:tcPr marL="88679" marR="88679"/>
                </a:tc>
                <a:tc>
                  <a:txBody>
                    <a:bodyPr/>
                    <a:lstStyle/>
                    <a:p>
                      <a:r>
                        <a:rPr lang="en-GB" sz="2000" dirty="0" err="1"/>
                        <a:t>nvarchar</a:t>
                      </a:r>
                      <a:endParaRPr lang="en-GB" sz="2000" dirty="0"/>
                    </a:p>
                  </a:txBody>
                  <a:tcPr marL="88679" marR="88679"/>
                </a:tc>
                <a:tc>
                  <a:txBody>
                    <a:bodyPr/>
                    <a:lstStyle/>
                    <a:p>
                      <a:r>
                        <a:rPr lang="en-GB" sz="2000" dirty="0" err="1"/>
                        <a:t>smalldatetime</a:t>
                      </a:r>
                      <a:endParaRPr lang="en-GB" sz="2000" dirty="0"/>
                    </a:p>
                  </a:txBody>
                  <a:tcPr marL="88679" marR="88679"/>
                </a:tc>
                <a:tc>
                  <a:txBody>
                    <a:bodyPr/>
                    <a:lstStyle/>
                    <a:p>
                      <a:endParaRPr lang="en-GB" sz="2000" dirty="0"/>
                    </a:p>
                  </a:txBody>
                  <a:tcPr marL="88679" marR="88679"/>
                </a:tc>
                <a:tc>
                  <a:txBody>
                    <a:bodyPr/>
                    <a:lstStyle/>
                    <a:p>
                      <a:r>
                        <a:rPr lang="en-GB" sz="2000" dirty="0"/>
                        <a:t>timestamp</a:t>
                      </a:r>
                    </a:p>
                  </a:txBody>
                  <a:tcPr marL="88679" marR="88679"/>
                </a:tc>
                <a:extLst>
                  <a:ext uri="{0D108BD9-81ED-4DB2-BD59-A6C34878D82A}">
                    <a16:rowId xmlns:a16="http://schemas.microsoft.com/office/drawing/2014/main" val="10005"/>
                  </a:ext>
                </a:extLst>
              </a:tr>
              <a:tr h="370840">
                <a:tc>
                  <a:txBody>
                    <a:bodyPr/>
                    <a:lstStyle/>
                    <a:p>
                      <a:r>
                        <a:rPr lang="en-GB" sz="2000" dirty="0"/>
                        <a:t>decimal/numeric</a:t>
                      </a:r>
                    </a:p>
                  </a:txBody>
                  <a:tcPr marL="88679" marR="88679"/>
                </a:tc>
                <a:tc>
                  <a:txBody>
                    <a:bodyPr/>
                    <a:lstStyle/>
                    <a:p>
                      <a:endParaRPr lang="en-GB" sz="2000" dirty="0"/>
                    </a:p>
                  </a:txBody>
                  <a:tcPr marL="88679" marR="88679"/>
                </a:tc>
                <a:tc>
                  <a:txBody>
                    <a:bodyPr/>
                    <a:lstStyle/>
                    <a:p>
                      <a:r>
                        <a:rPr lang="en-GB" sz="2000" dirty="0" err="1"/>
                        <a:t>ntext</a:t>
                      </a:r>
                      <a:endParaRPr lang="en-GB" sz="2000" dirty="0"/>
                    </a:p>
                  </a:txBody>
                  <a:tcPr marL="88679" marR="88679"/>
                </a:tc>
                <a:tc>
                  <a:txBody>
                    <a:bodyPr/>
                    <a:lstStyle/>
                    <a:p>
                      <a:r>
                        <a:rPr lang="en-GB" sz="2000" dirty="0" err="1"/>
                        <a:t>datetimeoffset</a:t>
                      </a:r>
                      <a:endParaRPr lang="en-GB" sz="2000" dirty="0"/>
                    </a:p>
                  </a:txBody>
                  <a:tcPr marL="88679" marR="88679"/>
                </a:tc>
                <a:tc>
                  <a:txBody>
                    <a:bodyPr/>
                    <a:lstStyle/>
                    <a:p>
                      <a:endParaRPr lang="en-GB" sz="2000" dirty="0"/>
                    </a:p>
                  </a:txBody>
                  <a:tcPr marL="88679" marR="88679"/>
                </a:tc>
                <a:tc>
                  <a:txBody>
                    <a:bodyPr/>
                    <a:lstStyle/>
                    <a:p>
                      <a:r>
                        <a:rPr lang="en-GB" sz="2000" dirty="0" err="1"/>
                        <a:t>uniqueidentifier</a:t>
                      </a:r>
                      <a:endParaRPr lang="en-GB" sz="2000" dirty="0"/>
                    </a:p>
                  </a:txBody>
                  <a:tcPr marL="88679" marR="88679"/>
                </a:tc>
                <a:extLst>
                  <a:ext uri="{0D108BD9-81ED-4DB2-BD59-A6C34878D82A}">
                    <a16:rowId xmlns:a16="http://schemas.microsoft.com/office/drawing/2014/main" val="10006"/>
                  </a:ext>
                </a:extLst>
              </a:tr>
              <a:tr h="370840">
                <a:tc>
                  <a:txBody>
                    <a:bodyPr/>
                    <a:lstStyle/>
                    <a:p>
                      <a:r>
                        <a:rPr lang="en-GB" sz="2000" dirty="0"/>
                        <a:t>numeric</a:t>
                      </a:r>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a:t>xml</a:t>
                      </a:r>
                    </a:p>
                  </a:txBody>
                  <a:tcPr marL="88679" marR="88679"/>
                </a:tc>
                <a:extLst>
                  <a:ext uri="{0D108BD9-81ED-4DB2-BD59-A6C34878D82A}">
                    <a16:rowId xmlns:a16="http://schemas.microsoft.com/office/drawing/2014/main" val="10007"/>
                  </a:ext>
                </a:extLst>
              </a:tr>
              <a:tr h="370840">
                <a:tc>
                  <a:txBody>
                    <a:bodyPr/>
                    <a:lstStyle/>
                    <a:p>
                      <a:r>
                        <a:rPr lang="en-GB" sz="2000" dirty="0"/>
                        <a:t>money</a:t>
                      </a:r>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a:t>geography</a:t>
                      </a:r>
                    </a:p>
                  </a:txBody>
                  <a:tcPr marL="88679" marR="88679"/>
                </a:tc>
                <a:extLst>
                  <a:ext uri="{0D108BD9-81ED-4DB2-BD59-A6C34878D82A}">
                    <a16:rowId xmlns:a16="http://schemas.microsoft.com/office/drawing/2014/main" val="10008"/>
                  </a:ext>
                </a:extLst>
              </a:tr>
              <a:tr h="370840">
                <a:tc>
                  <a:txBody>
                    <a:bodyPr/>
                    <a:lstStyle/>
                    <a:p>
                      <a:r>
                        <a:rPr lang="en-GB" sz="2000" dirty="0" err="1"/>
                        <a:t>smallmoney</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a:t>geometry</a:t>
                      </a:r>
                    </a:p>
                  </a:txBody>
                  <a:tcPr marL="88679" marR="88679"/>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32519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with Data Types</a:t>
            </a:r>
            <a:br>
              <a:rPr lang="en-GB" dirty="0"/>
            </a:br>
            <a:r>
              <a:rPr lang="en-GB" sz="4000" dirty="0">
                <a:solidFill>
                  <a:schemeClr val="bg1">
                    <a:lumMod val="50000"/>
                  </a:schemeClr>
                </a:solidFill>
              </a:rPr>
              <a:t>Data Type Conversion</a:t>
            </a:r>
          </a:p>
        </p:txBody>
      </p:sp>
      <p:sp>
        <p:nvSpPr>
          <p:cNvPr id="3" name="Content Placeholder 2"/>
          <p:cNvSpPr>
            <a:spLocks noGrp="1"/>
          </p:cNvSpPr>
          <p:nvPr>
            <p:ph sz="quarter" idx="10"/>
          </p:nvPr>
        </p:nvSpPr>
        <p:spPr>
          <a:xfrm>
            <a:off x="379413" y="1778696"/>
            <a:ext cx="11525250" cy="4899918"/>
          </a:xfrm>
        </p:spPr>
        <p:txBody>
          <a:bodyPr/>
          <a:lstStyle/>
          <a:p>
            <a:r>
              <a:rPr lang="en-GB" dirty="0"/>
              <a:t>Implicit Conversion</a:t>
            </a:r>
          </a:p>
          <a:p>
            <a:pPr lvl="1"/>
            <a:r>
              <a:rPr lang="en-GB" dirty="0"/>
              <a:t>Compatible data types can be automatically converted</a:t>
            </a:r>
          </a:p>
          <a:p>
            <a:r>
              <a:rPr lang="en-GB" dirty="0"/>
              <a:t>Explicit Conversion</a:t>
            </a:r>
          </a:p>
          <a:p>
            <a:pPr lvl="1"/>
            <a:r>
              <a:rPr lang="en-GB" dirty="0"/>
              <a:t>Requires an explicit conversion function</a:t>
            </a:r>
          </a:p>
          <a:p>
            <a:pPr lvl="2"/>
            <a:r>
              <a:rPr lang="en-GB" dirty="0"/>
              <a:t>CAST / TRY_CAST</a:t>
            </a:r>
          </a:p>
          <a:p>
            <a:pPr lvl="2"/>
            <a:r>
              <a:rPr lang="en-GB" dirty="0"/>
              <a:t>CONVERT / TRY_CONVERT</a:t>
            </a:r>
          </a:p>
          <a:p>
            <a:pPr lvl="2"/>
            <a:r>
              <a:rPr lang="en-GB" dirty="0"/>
              <a:t>PARSE / TRY_PARSE</a:t>
            </a:r>
          </a:p>
          <a:p>
            <a:pPr lvl="2"/>
            <a:r>
              <a:rPr lang="en-GB" dirty="0"/>
              <a:t>STR</a:t>
            </a:r>
          </a:p>
        </p:txBody>
      </p:sp>
    </p:spTree>
    <p:extLst>
      <p:ext uri="{BB962C8B-B14F-4D97-AF65-F5344CB8AC3E}">
        <p14:creationId xmlns:p14="http://schemas.microsoft.com/office/powerpoint/2010/main" val="33368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Converting Data Types</a:t>
            </a:r>
          </a:p>
        </p:txBody>
      </p:sp>
    </p:spTree>
    <p:extLst>
      <p:ext uri="{BB962C8B-B14F-4D97-AF65-F5344CB8AC3E}">
        <p14:creationId xmlns:p14="http://schemas.microsoft.com/office/powerpoint/2010/main" val="286294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5F4C-1FC1-314F-BC57-4BD0309F2033}"/>
              </a:ext>
            </a:extLst>
          </p:cNvPr>
          <p:cNvSpPr>
            <a:spLocks noGrp="1"/>
          </p:cNvSpPr>
          <p:nvPr>
            <p:ph type="title"/>
          </p:nvPr>
        </p:nvSpPr>
        <p:spPr/>
        <p:txBody>
          <a:bodyPr/>
          <a:lstStyle/>
          <a:p>
            <a:r>
              <a:rPr lang="en-IN" dirty="0"/>
              <a:t>Normalization</a:t>
            </a:r>
            <a:endParaRPr lang="en-US" dirty="0"/>
          </a:p>
        </p:txBody>
      </p:sp>
      <p:sp>
        <p:nvSpPr>
          <p:cNvPr id="3" name="Text Placeholder 2">
            <a:extLst>
              <a:ext uri="{FF2B5EF4-FFF2-40B4-BE49-F238E27FC236}">
                <a16:creationId xmlns:a16="http://schemas.microsoft.com/office/drawing/2014/main" id="{36B768E4-EC04-FB08-8762-368E99D03D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6750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with NULLs</a:t>
            </a:r>
            <a:br>
              <a:rPr lang="en-GB" dirty="0"/>
            </a:br>
            <a:r>
              <a:rPr lang="en-GB" sz="4000" dirty="0">
                <a:solidFill>
                  <a:schemeClr val="bg1">
                    <a:lumMod val="50000"/>
                  </a:schemeClr>
                </a:solidFill>
              </a:rPr>
              <a:t>NULL Values</a:t>
            </a:r>
          </a:p>
        </p:txBody>
      </p:sp>
      <p:sp>
        <p:nvSpPr>
          <p:cNvPr id="3" name="Content Placeholder 2"/>
          <p:cNvSpPr>
            <a:spLocks noGrp="1"/>
          </p:cNvSpPr>
          <p:nvPr>
            <p:ph sz="quarter" idx="10"/>
          </p:nvPr>
        </p:nvSpPr>
        <p:spPr>
          <a:xfrm>
            <a:off x="379413" y="2248677"/>
            <a:ext cx="11525250" cy="4429935"/>
          </a:xfrm>
        </p:spPr>
        <p:txBody>
          <a:bodyPr/>
          <a:lstStyle/>
          <a:p>
            <a:r>
              <a:rPr lang="en-GB" dirty="0"/>
              <a:t>NULL represents a missing or unknown value</a:t>
            </a:r>
          </a:p>
          <a:p>
            <a:r>
              <a:rPr lang="en-GB" dirty="0"/>
              <a:t>ANSI behaviour for NULL values:</a:t>
            </a:r>
          </a:p>
          <a:p>
            <a:pPr lvl="1"/>
            <a:r>
              <a:rPr lang="en-GB" dirty="0"/>
              <a:t>The result of any expression containing a NULL value is NULL</a:t>
            </a:r>
          </a:p>
          <a:p>
            <a:pPr marL="1199860" lvl="2" indent="-342900"/>
            <a:r>
              <a:rPr lang="en-GB" dirty="0"/>
              <a:t>2 + NULL = NULL</a:t>
            </a:r>
          </a:p>
          <a:p>
            <a:pPr marL="1199860" lvl="2" indent="-342900"/>
            <a:r>
              <a:rPr lang="en-GB" dirty="0"/>
              <a:t>‘</a:t>
            </a:r>
            <a:r>
              <a:rPr lang="en-GB" dirty="0" err="1"/>
              <a:t>MyString</a:t>
            </a:r>
            <a:r>
              <a:rPr lang="en-GB" dirty="0"/>
              <a:t>: ‘ + NULL = NULL</a:t>
            </a:r>
          </a:p>
          <a:p>
            <a:pPr lvl="1"/>
            <a:r>
              <a:rPr lang="en-GB" dirty="0"/>
              <a:t>Equality comparisons always return false for NULL values</a:t>
            </a:r>
          </a:p>
          <a:p>
            <a:pPr lvl="2"/>
            <a:r>
              <a:rPr lang="en-GB" dirty="0"/>
              <a:t>NULL = NULL returns </a:t>
            </a:r>
            <a:r>
              <a:rPr lang="en-GB" i="1" dirty="0"/>
              <a:t>false</a:t>
            </a:r>
            <a:endParaRPr lang="en-GB" dirty="0"/>
          </a:p>
          <a:p>
            <a:pPr lvl="2"/>
            <a:r>
              <a:rPr lang="en-GB" dirty="0"/>
              <a:t>NULL </a:t>
            </a:r>
            <a:r>
              <a:rPr lang="en-GB" b="1" dirty="0"/>
              <a:t>IS NULL </a:t>
            </a:r>
            <a:r>
              <a:rPr lang="en-GB" dirty="0"/>
              <a:t>returns </a:t>
            </a:r>
            <a:r>
              <a:rPr lang="en-GB" i="1" dirty="0"/>
              <a:t>true</a:t>
            </a:r>
          </a:p>
        </p:txBody>
      </p:sp>
    </p:spTree>
    <p:extLst>
      <p:ext uri="{BB962C8B-B14F-4D97-AF65-F5344CB8AC3E}">
        <p14:creationId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with NULLs</a:t>
            </a:r>
            <a:br>
              <a:rPr lang="en-GB" dirty="0"/>
            </a:br>
            <a:r>
              <a:rPr lang="en-GB" sz="4000" dirty="0">
                <a:solidFill>
                  <a:schemeClr val="bg1">
                    <a:lumMod val="50000"/>
                  </a:schemeClr>
                </a:solidFill>
              </a:rPr>
              <a:t>NULL Functions</a:t>
            </a:r>
          </a:p>
        </p:txBody>
      </p:sp>
      <p:sp>
        <p:nvSpPr>
          <p:cNvPr id="3" name="Content Placeholder 2"/>
          <p:cNvSpPr>
            <a:spLocks noGrp="1"/>
          </p:cNvSpPr>
          <p:nvPr>
            <p:ph sz="quarter" idx="10"/>
          </p:nvPr>
        </p:nvSpPr>
        <p:spPr/>
        <p:txBody>
          <a:bodyPr/>
          <a:lstStyle/>
          <a:p>
            <a:r>
              <a:rPr lang="en-GB" dirty="0"/>
              <a:t>ISNULL(</a:t>
            </a:r>
            <a:r>
              <a:rPr lang="en-GB" i="1" dirty="0"/>
              <a:t>column/variable, value</a:t>
            </a:r>
            <a:r>
              <a:rPr lang="en-GB" dirty="0"/>
              <a:t>)</a:t>
            </a:r>
          </a:p>
          <a:p>
            <a:pPr lvl="1"/>
            <a:r>
              <a:rPr lang="en-GB" dirty="0"/>
              <a:t>Returns </a:t>
            </a:r>
            <a:r>
              <a:rPr lang="en-GB" i="1" dirty="0"/>
              <a:t>value</a:t>
            </a:r>
            <a:r>
              <a:rPr lang="en-GB" dirty="0"/>
              <a:t> if the column or variable is NULL</a:t>
            </a:r>
          </a:p>
          <a:p>
            <a:r>
              <a:rPr lang="en-GB" i="1" dirty="0"/>
              <a:t>NULLIF(column/variable</a:t>
            </a:r>
            <a:r>
              <a:rPr lang="en-GB" dirty="0"/>
              <a:t>, </a:t>
            </a:r>
            <a:r>
              <a:rPr lang="en-GB" i="1" dirty="0"/>
              <a:t>value</a:t>
            </a:r>
            <a:r>
              <a:rPr lang="en-GB" dirty="0"/>
              <a:t>)</a:t>
            </a:r>
          </a:p>
          <a:p>
            <a:pPr lvl="1"/>
            <a:r>
              <a:rPr lang="en-GB" dirty="0"/>
              <a:t>Returns NULL if the column or variable is </a:t>
            </a:r>
            <a:r>
              <a:rPr lang="en-GB" i="1" dirty="0"/>
              <a:t>value</a:t>
            </a:r>
            <a:endParaRPr lang="en-GB" dirty="0"/>
          </a:p>
          <a:p>
            <a:r>
              <a:rPr lang="en-GB" dirty="0"/>
              <a:t>COALESCE (</a:t>
            </a:r>
            <a:r>
              <a:rPr lang="en-GB" i="1" dirty="0"/>
              <a:t>column/variable1</a:t>
            </a:r>
            <a:r>
              <a:rPr lang="en-GB" dirty="0"/>
              <a:t>, </a:t>
            </a:r>
            <a:r>
              <a:rPr lang="en-GB" i="1" dirty="0"/>
              <a:t>column/variable2</a:t>
            </a:r>
            <a:r>
              <a:rPr lang="en-GB" dirty="0"/>
              <a:t>,…)</a:t>
            </a:r>
          </a:p>
          <a:p>
            <a:pPr lvl="1"/>
            <a:r>
              <a:rPr lang="en-GB" dirty="0"/>
              <a:t>Returns the value of the first non-NULL column or variable in the list</a:t>
            </a:r>
          </a:p>
        </p:txBody>
      </p:sp>
    </p:spTree>
    <p:extLst>
      <p:ext uri="{BB962C8B-B14F-4D97-AF65-F5344CB8AC3E}">
        <p14:creationId xmlns:p14="http://schemas.microsoft.com/office/powerpoint/2010/main" val="746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D9B2-E789-525F-38DF-0755C9B3A130}"/>
              </a:ext>
            </a:extLst>
          </p:cNvPr>
          <p:cNvSpPr>
            <a:spLocks noGrp="1"/>
          </p:cNvSpPr>
          <p:nvPr>
            <p:ph type="title"/>
          </p:nvPr>
        </p:nvSpPr>
        <p:spPr/>
        <p:txBody>
          <a:bodyPr/>
          <a:lstStyle/>
          <a:p>
            <a:r>
              <a:rPr lang="en-IN" dirty="0"/>
              <a:t>Normalization</a:t>
            </a:r>
            <a:endParaRPr lang="en-US" dirty="0"/>
          </a:p>
        </p:txBody>
      </p:sp>
      <p:sp>
        <p:nvSpPr>
          <p:cNvPr id="3" name="Content Placeholder 2">
            <a:extLst>
              <a:ext uri="{FF2B5EF4-FFF2-40B4-BE49-F238E27FC236}">
                <a16:creationId xmlns:a16="http://schemas.microsoft.com/office/drawing/2014/main" id="{82A7B643-4A5E-7AE9-4F2C-821E781E9D86}"/>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Normalization is the process of organizing data in a database. </a:t>
            </a:r>
          </a:p>
          <a:p>
            <a:endParaRPr lang="en-US" b="0" i="0" dirty="0">
              <a:solidFill>
                <a:srgbClr val="171717"/>
              </a:solidFill>
              <a:effectLst/>
              <a:latin typeface="Segoe UI" panose="020B0502040204020203" pitchFamily="34" charset="0"/>
            </a:endParaRPr>
          </a:p>
          <a:p>
            <a:endParaRPr lang="en-US" dirty="0">
              <a:solidFill>
                <a:srgbClr val="171717"/>
              </a:solidFill>
              <a:latin typeface="Segoe UI" panose="020B0502040204020203" pitchFamily="34" charset="0"/>
            </a:endParaRPr>
          </a:p>
          <a:p>
            <a:r>
              <a:rPr lang="en-US" b="0" i="0" dirty="0">
                <a:solidFill>
                  <a:srgbClr val="171717"/>
                </a:solidFill>
                <a:effectLst/>
                <a:latin typeface="Segoe UI" panose="020B0502040204020203" pitchFamily="34" charset="0"/>
              </a:rPr>
              <a:t>This includes creating tables and establishing relationships between those tables according to rules designed both to protect the data and to make the database more flexible by eliminating redundancy and inconsistent dependency.</a:t>
            </a:r>
            <a:endParaRPr lang="en-US" dirty="0"/>
          </a:p>
        </p:txBody>
      </p:sp>
    </p:spTree>
    <p:extLst>
      <p:ext uri="{BB962C8B-B14F-4D97-AF65-F5344CB8AC3E}">
        <p14:creationId xmlns:p14="http://schemas.microsoft.com/office/powerpoint/2010/main" val="426476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1A13-319F-B9FD-DA96-970033A2DC6D}"/>
              </a:ext>
            </a:extLst>
          </p:cNvPr>
          <p:cNvSpPr>
            <a:spLocks noGrp="1"/>
          </p:cNvSpPr>
          <p:nvPr>
            <p:ph type="title"/>
          </p:nvPr>
        </p:nvSpPr>
        <p:spPr/>
        <p:txBody>
          <a:bodyPr/>
          <a:lstStyle/>
          <a:p>
            <a:r>
              <a:rPr lang="en-IN" b="1" dirty="0"/>
              <a:t>Normalization</a:t>
            </a:r>
            <a:endParaRPr lang="en-US" b="1" dirty="0"/>
          </a:p>
        </p:txBody>
      </p:sp>
      <p:sp>
        <p:nvSpPr>
          <p:cNvPr id="3" name="Content Placeholder 2">
            <a:extLst>
              <a:ext uri="{FF2B5EF4-FFF2-40B4-BE49-F238E27FC236}">
                <a16:creationId xmlns:a16="http://schemas.microsoft.com/office/drawing/2014/main" id="{D647214C-1526-100D-FCC9-02587C3A2841}"/>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First normal form</a:t>
            </a:r>
          </a:p>
          <a:p>
            <a:pPr lvl="1"/>
            <a:r>
              <a:rPr lang="en-US" b="0" i="0" dirty="0">
                <a:solidFill>
                  <a:srgbClr val="171717"/>
                </a:solidFill>
                <a:effectLst/>
                <a:latin typeface="Segoe UI" panose="020B0502040204020203" pitchFamily="34" charset="0"/>
              </a:rPr>
              <a:t>Eliminate repeating groups in individual tables.</a:t>
            </a:r>
          </a:p>
          <a:p>
            <a:pPr lvl="1"/>
            <a:endParaRPr lang="en-US" dirty="0">
              <a:solidFill>
                <a:srgbClr val="171717"/>
              </a:solidFill>
              <a:latin typeface="Segoe UI" panose="020B0502040204020203" pitchFamily="34" charset="0"/>
            </a:endParaRPr>
          </a:p>
          <a:p>
            <a:pPr lvl="1"/>
            <a:r>
              <a:rPr lang="en-US" b="0" i="0" dirty="0">
                <a:solidFill>
                  <a:srgbClr val="171717"/>
                </a:solidFill>
                <a:effectLst/>
                <a:latin typeface="Segoe UI" panose="020B0502040204020203" pitchFamily="34" charset="0"/>
              </a:rPr>
              <a:t>Create a separate table for each set of related data.</a:t>
            </a:r>
          </a:p>
          <a:p>
            <a:pPr lvl="1"/>
            <a:endParaRPr lang="en-US" b="0" i="0" dirty="0">
              <a:solidFill>
                <a:srgbClr val="171717"/>
              </a:solidFill>
              <a:effectLst/>
              <a:latin typeface="Segoe UI" panose="020B0502040204020203" pitchFamily="34" charset="0"/>
            </a:endParaRPr>
          </a:p>
          <a:p>
            <a:pPr lvl="1"/>
            <a:r>
              <a:rPr lang="en-US" b="0" i="0" dirty="0">
                <a:solidFill>
                  <a:srgbClr val="171717"/>
                </a:solidFill>
                <a:effectLst/>
                <a:latin typeface="Segoe UI" panose="020B0502040204020203" pitchFamily="34" charset="0"/>
              </a:rPr>
              <a:t>Identify each set of related data with a primary key.</a:t>
            </a:r>
          </a:p>
          <a:p>
            <a:endParaRPr lang="en-US" dirty="0"/>
          </a:p>
        </p:txBody>
      </p:sp>
    </p:spTree>
    <p:extLst>
      <p:ext uri="{BB962C8B-B14F-4D97-AF65-F5344CB8AC3E}">
        <p14:creationId xmlns:p14="http://schemas.microsoft.com/office/powerpoint/2010/main" val="4146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AF4E-6D48-D851-6063-5195EAEA3B04}"/>
              </a:ext>
            </a:extLst>
          </p:cNvPr>
          <p:cNvSpPr>
            <a:spLocks noGrp="1"/>
          </p:cNvSpPr>
          <p:nvPr>
            <p:ph type="title"/>
          </p:nvPr>
        </p:nvSpPr>
        <p:spPr/>
        <p:txBody>
          <a:bodyPr/>
          <a:lstStyle/>
          <a:p>
            <a:r>
              <a:rPr lang="en-IN" b="1" dirty="0"/>
              <a:t>Normalization</a:t>
            </a:r>
            <a:endParaRPr lang="en-US" dirty="0"/>
          </a:p>
        </p:txBody>
      </p:sp>
      <p:sp>
        <p:nvSpPr>
          <p:cNvPr id="3" name="Content Placeholder 2">
            <a:extLst>
              <a:ext uri="{FF2B5EF4-FFF2-40B4-BE49-F238E27FC236}">
                <a16:creationId xmlns:a16="http://schemas.microsoft.com/office/drawing/2014/main" id="{DE77E12D-721B-4EF7-27A3-E22066062E15}"/>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Second normal form</a:t>
            </a:r>
          </a:p>
          <a:p>
            <a:pPr lvl="1"/>
            <a:r>
              <a:rPr lang="en-US" b="0" i="0" dirty="0">
                <a:solidFill>
                  <a:srgbClr val="171717"/>
                </a:solidFill>
                <a:effectLst/>
                <a:latin typeface="Segoe UI" panose="020B0502040204020203" pitchFamily="34" charset="0"/>
              </a:rPr>
              <a:t>Create separate tables for sets of values that apply to multiple records.</a:t>
            </a:r>
          </a:p>
          <a:p>
            <a:pPr lvl="1"/>
            <a:endParaRPr lang="en-US" b="0" i="0" dirty="0">
              <a:solidFill>
                <a:srgbClr val="171717"/>
              </a:solidFill>
              <a:effectLst/>
              <a:latin typeface="Segoe UI" panose="020B0502040204020203" pitchFamily="34" charset="0"/>
            </a:endParaRPr>
          </a:p>
          <a:p>
            <a:pPr lvl="1"/>
            <a:r>
              <a:rPr lang="en-US" b="0" i="0" dirty="0">
                <a:solidFill>
                  <a:srgbClr val="171717"/>
                </a:solidFill>
                <a:effectLst/>
                <a:latin typeface="Segoe UI" panose="020B0502040204020203" pitchFamily="34" charset="0"/>
              </a:rPr>
              <a:t>Relate these tables with a foreign key.</a:t>
            </a:r>
          </a:p>
          <a:p>
            <a:r>
              <a:rPr lang="en-US" b="1" i="0" dirty="0">
                <a:solidFill>
                  <a:srgbClr val="171717"/>
                </a:solidFill>
                <a:effectLst/>
                <a:latin typeface="Segoe UI" panose="020B0502040204020203" pitchFamily="34" charset="0"/>
              </a:rPr>
              <a:t>Third normal form</a:t>
            </a:r>
          </a:p>
          <a:p>
            <a:pPr lvl="1"/>
            <a:r>
              <a:rPr lang="en-US" b="0" i="0" dirty="0">
                <a:solidFill>
                  <a:srgbClr val="171717"/>
                </a:solidFill>
                <a:effectLst/>
                <a:latin typeface="Segoe UI" panose="020B0502040204020203" pitchFamily="34" charset="0"/>
              </a:rPr>
              <a:t>Eliminate fields that do not depend on the key.</a:t>
            </a:r>
          </a:p>
          <a:p>
            <a:pPr lvl="1"/>
            <a:endParaRPr lang="en-US" dirty="0"/>
          </a:p>
        </p:txBody>
      </p:sp>
    </p:spTree>
    <p:extLst>
      <p:ext uri="{BB962C8B-B14F-4D97-AF65-F5344CB8AC3E}">
        <p14:creationId xmlns:p14="http://schemas.microsoft.com/office/powerpoint/2010/main" val="354981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563D-C3AC-B631-E09A-FC274825239F}"/>
              </a:ext>
            </a:extLst>
          </p:cNvPr>
          <p:cNvSpPr>
            <a:spLocks noGrp="1"/>
          </p:cNvSpPr>
          <p:nvPr>
            <p:ph type="title"/>
          </p:nvPr>
        </p:nvSpPr>
        <p:spPr>
          <a:xfrm>
            <a:off x="1024128" y="585216"/>
            <a:ext cx="9720072" cy="450482"/>
          </a:xfrm>
        </p:spPr>
        <p:txBody>
          <a:bodyPr>
            <a:normAutofit/>
          </a:bodyPr>
          <a:lstStyle/>
          <a:p>
            <a:r>
              <a:rPr lang="en-US" sz="2800" dirty="0"/>
              <a:t>The Data Collection (Without Normalization)</a:t>
            </a:r>
          </a:p>
        </p:txBody>
      </p:sp>
      <p:pic>
        <p:nvPicPr>
          <p:cNvPr id="1026" name="Picture 2">
            <a:extLst>
              <a:ext uri="{FF2B5EF4-FFF2-40B4-BE49-F238E27FC236}">
                <a16:creationId xmlns:a16="http://schemas.microsoft.com/office/drawing/2014/main" id="{4F727079-FC36-4133-2A33-2DF500AC1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098892"/>
            <a:ext cx="9276868" cy="51405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CA0FEF-B35A-1178-D0C8-78C1D4C8CEEF}"/>
              </a:ext>
            </a:extLst>
          </p:cNvPr>
          <p:cNvSpPr txBox="1"/>
          <p:nvPr/>
        </p:nvSpPr>
        <p:spPr>
          <a:xfrm>
            <a:off x="0" y="6612341"/>
            <a:ext cx="11730911" cy="200055"/>
          </a:xfrm>
          <a:prstGeom prst="rect">
            <a:avLst/>
          </a:prstGeom>
          <a:noFill/>
        </p:spPr>
        <p:txBody>
          <a:bodyPr wrap="square">
            <a:spAutoFit/>
          </a:bodyPr>
          <a:lstStyle/>
          <a:p>
            <a:r>
              <a:rPr lang="en-US" sz="700" dirty="0">
                <a:hlinkClick r:id="rId3"/>
              </a:rPr>
              <a:t>Understanding Database Normalization with Example (dotnettricks.com)</a:t>
            </a:r>
            <a:endParaRPr lang="en-US" sz="700" dirty="0"/>
          </a:p>
        </p:txBody>
      </p:sp>
    </p:spTree>
    <p:extLst>
      <p:ext uri="{BB962C8B-B14F-4D97-AF65-F5344CB8AC3E}">
        <p14:creationId xmlns:p14="http://schemas.microsoft.com/office/powerpoint/2010/main" val="21206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9A80-F69E-06C4-FDB2-6CD02F593713}"/>
              </a:ext>
            </a:extLst>
          </p:cNvPr>
          <p:cNvSpPr>
            <a:spLocks noGrp="1"/>
          </p:cNvSpPr>
          <p:nvPr>
            <p:ph type="title"/>
          </p:nvPr>
        </p:nvSpPr>
        <p:spPr>
          <a:xfrm>
            <a:off x="1024128" y="585216"/>
            <a:ext cx="9720072" cy="450482"/>
          </a:xfrm>
        </p:spPr>
        <p:txBody>
          <a:bodyPr>
            <a:noAutofit/>
          </a:bodyPr>
          <a:lstStyle/>
          <a:p>
            <a:r>
              <a:rPr lang="en-US" sz="4000" dirty="0"/>
              <a:t>First Normal Form</a:t>
            </a:r>
          </a:p>
        </p:txBody>
      </p:sp>
      <p:sp>
        <p:nvSpPr>
          <p:cNvPr id="4" name="TextBox 3">
            <a:extLst>
              <a:ext uri="{FF2B5EF4-FFF2-40B4-BE49-F238E27FC236}">
                <a16:creationId xmlns:a16="http://schemas.microsoft.com/office/drawing/2014/main" id="{8AC50511-A580-DCA5-F5DC-50F245C46564}"/>
              </a:ext>
            </a:extLst>
          </p:cNvPr>
          <p:cNvSpPr txBox="1"/>
          <p:nvPr/>
        </p:nvSpPr>
        <p:spPr>
          <a:xfrm>
            <a:off x="765110" y="1129004"/>
            <a:ext cx="11355354" cy="1477328"/>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 database table is said to be in 1NF if it contains no repeating fields/columns. The process of converting the UNF table into 1NF is as follows:</a:t>
            </a:r>
          </a:p>
          <a:p>
            <a:pPr lvl="1" algn="just">
              <a:buFont typeface="+mj-lt"/>
              <a:buAutoNum type="arabicPeriod"/>
            </a:pPr>
            <a:r>
              <a:rPr lang="en-US" b="0" i="0" dirty="0">
                <a:solidFill>
                  <a:srgbClr val="161616"/>
                </a:solidFill>
                <a:effectLst/>
                <a:latin typeface="Segoe UI" panose="020B0502040204020203" pitchFamily="34" charset="0"/>
              </a:rPr>
              <a:t>Separate the repeating fields into new database tables along with the key from the unnormalized database table.</a:t>
            </a:r>
          </a:p>
          <a:p>
            <a:pPr lvl="1" algn="just">
              <a:buFont typeface="+mj-lt"/>
              <a:buAutoNum type="arabicPeriod"/>
            </a:pPr>
            <a:r>
              <a:rPr lang="en-US" b="0" i="0" dirty="0">
                <a:solidFill>
                  <a:srgbClr val="161616"/>
                </a:solidFill>
                <a:effectLst/>
                <a:latin typeface="Segoe UI" panose="020B0502040204020203" pitchFamily="34" charset="0"/>
              </a:rPr>
              <a:t>The </a:t>
            </a:r>
            <a:r>
              <a:rPr lang="en-US" b="0" i="0" u="none" strike="noStrike" dirty="0">
                <a:solidFill>
                  <a:srgbClr val="1E88E5"/>
                </a:solidFill>
                <a:effectLst/>
                <a:latin typeface="Segoe UI" panose="020B0502040204020203" pitchFamily="34" charset="0"/>
                <a:hlinkClick r:id="rId2"/>
              </a:rPr>
              <a:t>primary key </a:t>
            </a:r>
            <a:r>
              <a:rPr lang="en-US" b="0" i="0" dirty="0">
                <a:solidFill>
                  <a:srgbClr val="161616"/>
                </a:solidFill>
                <a:effectLst/>
                <a:latin typeface="Segoe UI" panose="020B0502040204020203" pitchFamily="34" charset="0"/>
              </a:rPr>
              <a:t>of new database tables may be a composite key</a:t>
            </a:r>
          </a:p>
        </p:txBody>
      </p:sp>
      <p:pic>
        <p:nvPicPr>
          <p:cNvPr id="2050" name="Picture 2">
            <a:extLst>
              <a:ext uri="{FF2B5EF4-FFF2-40B4-BE49-F238E27FC236}">
                <a16:creationId xmlns:a16="http://schemas.microsoft.com/office/drawing/2014/main" id="{C414E263-909C-3AD5-32DA-7CE359977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06332"/>
            <a:ext cx="5638800" cy="4162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79419D-AF13-51B2-E3C2-014477E7C9BF}"/>
              </a:ext>
            </a:extLst>
          </p:cNvPr>
          <p:cNvSpPr txBox="1"/>
          <p:nvPr/>
        </p:nvSpPr>
        <p:spPr>
          <a:xfrm>
            <a:off x="0" y="6669885"/>
            <a:ext cx="6097554" cy="169277"/>
          </a:xfrm>
          <a:prstGeom prst="rect">
            <a:avLst/>
          </a:prstGeom>
          <a:noFill/>
        </p:spPr>
        <p:txBody>
          <a:bodyPr wrap="square">
            <a:spAutoFit/>
          </a:bodyPr>
          <a:lstStyle/>
          <a:p>
            <a:r>
              <a:rPr lang="en-US" sz="500" dirty="0">
                <a:hlinkClick r:id="rId4"/>
              </a:rPr>
              <a:t>Understanding Database Normalization with Example (dotnettricks.com)</a:t>
            </a:r>
            <a:endParaRPr lang="en-US" sz="500" dirty="0"/>
          </a:p>
        </p:txBody>
      </p:sp>
    </p:spTree>
    <p:extLst>
      <p:ext uri="{BB962C8B-B14F-4D97-AF65-F5344CB8AC3E}">
        <p14:creationId xmlns:p14="http://schemas.microsoft.com/office/powerpoint/2010/main" val="2825689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272</TotalTime>
  <Words>2906</Words>
  <Application>Microsoft Office PowerPoint</Application>
  <PresentationFormat>Widescreen</PresentationFormat>
  <Paragraphs>650</Paragraphs>
  <Slides>41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-apple-system</vt:lpstr>
      <vt:lpstr>Arial</vt:lpstr>
      <vt:lpstr>Calibri</vt:lpstr>
      <vt:lpstr>Courier New</vt:lpstr>
      <vt:lpstr>Nunito</vt:lpstr>
      <vt:lpstr>Segoe UI</vt:lpstr>
      <vt:lpstr>Segoe UI Light</vt:lpstr>
      <vt:lpstr>Times New Roman</vt:lpstr>
      <vt:lpstr>Tw Cen MT</vt:lpstr>
      <vt:lpstr>Tw Cen MT Condensed</vt:lpstr>
      <vt:lpstr>Wingdings 3</vt:lpstr>
      <vt:lpstr>Integral</vt:lpstr>
      <vt:lpstr>SQL Server</vt:lpstr>
      <vt:lpstr>Introduction</vt:lpstr>
      <vt:lpstr>Why Database?</vt:lpstr>
      <vt:lpstr>Normalization</vt:lpstr>
      <vt:lpstr>Normalization</vt:lpstr>
      <vt:lpstr>Normalization</vt:lpstr>
      <vt:lpstr>Normalization</vt:lpstr>
      <vt:lpstr>The Data Collection (Without Normalization)</vt:lpstr>
      <vt:lpstr>First Normal Form</vt:lpstr>
      <vt:lpstr>PowerPoint Presentation</vt:lpstr>
      <vt:lpstr>PowerPoint Presentation</vt:lpstr>
      <vt:lpstr>Boyce Code Normal Form (BCNF) </vt:lpstr>
      <vt:lpstr>Fourth Normal Form (4NF) </vt:lpstr>
      <vt:lpstr>Fifth Normal Form (5NF)</vt:lpstr>
      <vt:lpstr>SQL Database Objects</vt:lpstr>
      <vt:lpstr>System Databases</vt:lpstr>
      <vt:lpstr>Relational Databases</vt:lpstr>
      <vt:lpstr>Creating a database</vt:lpstr>
      <vt:lpstr>Database operations</vt:lpstr>
      <vt:lpstr>SQL Server DataTypes</vt:lpstr>
      <vt:lpstr>PowerPoint Presentation</vt:lpstr>
      <vt:lpstr>PowerPoint Presentation</vt:lpstr>
      <vt:lpstr>PowerPoint Presentation</vt:lpstr>
      <vt:lpstr>Character strings data types</vt:lpstr>
      <vt:lpstr>Unicode character string data types</vt:lpstr>
      <vt:lpstr>Binary string data types</vt:lpstr>
      <vt:lpstr>PowerPoint Presentation</vt:lpstr>
      <vt:lpstr>SQL Server Data types</vt:lpstr>
      <vt:lpstr>Operators</vt:lpstr>
      <vt:lpstr>What is Transact-SQL?</vt:lpstr>
      <vt:lpstr>Tables in SQL</vt:lpstr>
      <vt:lpstr>Schemas and Object Names</vt:lpstr>
      <vt:lpstr>SQL Statement Types</vt:lpstr>
      <vt:lpstr>The SELECT Statement</vt:lpstr>
      <vt:lpstr>Basic SELECT Query Examples</vt:lpstr>
      <vt:lpstr>Basic SELECT Queries</vt:lpstr>
      <vt:lpstr>Working with Data Types Transact-SQL Data Types</vt:lpstr>
      <vt:lpstr>Working with Data Types Data Type Conversion</vt:lpstr>
      <vt:lpstr>Converting Data Types</vt:lpstr>
      <vt:lpstr>Working with NULLs NULL Values</vt:lpstr>
      <vt:lpstr>Working with NULLs NULL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Overview</dc:title>
  <dc:creator>Mahesh Sabnis</dc:creator>
  <cp:lastModifiedBy>Mahesh Sabnis</cp:lastModifiedBy>
  <cp:revision>68</cp:revision>
  <dcterms:created xsi:type="dcterms:W3CDTF">2022-07-14T08:54:59Z</dcterms:created>
  <dcterms:modified xsi:type="dcterms:W3CDTF">2022-09-30T03:20:16Z</dcterms:modified>
</cp:coreProperties>
</file>