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3" r:id="rId6"/>
    <p:sldId id="264" r:id="rId7"/>
    <p:sldId id="301" r:id="rId8"/>
    <p:sldId id="294" r:id="rId9"/>
    <p:sldId id="295" r:id="rId10"/>
    <p:sldId id="296" r:id="rId11"/>
    <p:sldId id="265" r:id="rId12"/>
    <p:sldId id="266" r:id="rId13"/>
    <p:sldId id="267" r:id="rId14"/>
    <p:sldId id="268" r:id="rId15"/>
    <p:sldId id="260" r:id="rId16"/>
    <p:sldId id="261" r:id="rId17"/>
    <p:sldId id="275" r:id="rId18"/>
    <p:sldId id="279" r:id="rId19"/>
    <p:sldId id="297" r:id="rId20"/>
    <p:sldId id="274" r:id="rId21"/>
    <p:sldId id="262" r:id="rId22"/>
    <p:sldId id="269" r:id="rId23"/>
    <p:sldId id="270" r:id="rId24"/>
    <p:sldId id="276" r:id="rId25"/>
    <p:sldId id="277" r:id="rId26"/>
    <p:sldId id="300" r:id="rId27"/>
    <p:sldId id="273" r:id="rId28"/>
    <p:sldId id="278" r:id="rId29"/>
    <p:sldId id="272" r:id="rId30"/>
    <p:sldId id="280" r:id="rId31"/>
    <p:sldId id="281" r:id="rId32"/>
    <p:sldId id="282" r:id="rId33"/>
    <p:sldId id="283" r:id="rId34"/>
    <p:sldId id="298" r:id="rId35"/>
    <p:sldId id="284" r:id="rId36"/>
    <p:sldId id="285" r:id="rId37"/>
    <p:sldId id="299" r:id="rId38"/>
    <p:sldId id="286" r:id="rId39"/>
    <p:sldId id="288" r:id="rId40"/>
    <p:sldId id="287" r:id="rId41"/>
    <p:sldId id="289" r:id="rId42"/>
    <p:sldId id="290" r:id="rId43"/>
    <p:sldId id="291" r:id="rId44"/>
    <p:sldId id="292" r:id="rId45"/>
    <p:sldId id="29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CC66356-AE65-4C36-977D-8E9889C2A93B}" type="datetimeFigureOut">
              <a:rPr lang="en-US" smtClean="0"/>
              <a:pPr/>
              <a:t>9/3/2024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89C5FB8-C90B-4DA7-AF4F-2EF04AF91A4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C66356-AE65-4C36-977D-8E9889C2A93B}"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5FB8-C90B-4DA7-AF4F-2EF04AF91A4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C66356-AE65-4C36-977D-8E9889C2A93B}"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C5FB8-C90B-4DA7-AF4F-2EF04AF91A4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CC66356-AE65-4C36-977D-8E9889C2A93B}" type="datetimeFigureOut">
              <a:rPr lang="en-US" smtClean="0"/>
              <a:pPr/>
              <a:t>9/3/2024</a:t>
            </a:fld>
            <a:endParaRPr lang="en-US"/>
          </a:p>
        </p:txBody>
      </p:sp>
      <p:sp>
        <p:nvSpPr>
          <p:cNvPr id="9" name="Slide Number Placeholder 8"/>
          <p:cNvSpPr>
            <a:spLocks noGrp="1"/>
          </p:cNvSpPr>
          <p:nvPr>
            <p:ph type="sldNum" sz="quarter" idx="15"/>
          </p:nvPr>
        </p:nvSpPr>
        <p:spPr/>
        <p:txBody>
          <a:bodyPr rtlCol="0"/>
          <a:lstStyle/>
          <a:p>
            <a:fld id="{289C5FB8-C90B-4DA7-AF4F-2EF04AF91A4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CC66356-AE65-4C36-977D-8E9889C2A93B}" type="datetimeFigureOut">
              <a:rPr lang="en-US" smtClean="0"/>
              <a:pPr/>
              <a:t>9/3/2024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89C5FB8-C90B-4DA7-AF4F-2EF04AF91A4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CC66356-AE65-4C36-977D-8E9889C2A93B}"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C5FB8-C90B-4DA7-AF4F-2EF04AF91A4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CC66356-AE65-4C36-977D-8E9889C2A93B}"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C5FB8-C90B-4DA7-AF4F-2EF04AF91A4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CC66356-AE65-4C36-977D-8E9889C2A93B}" type="datetimeFigureOut">
              <a:rPr lang="en-US" smtClean="0"/>
              <a:pPr/>
              <a:t>9/3/2024</a:t>
            </a:fld>
            <a:endParaRPr lang="en-US"/>
          </a:p>
        </p:txBody>
      </p:sp>
      <p:sp>
        <p:nvSpPr>
          <p:cNvPr id="7" name="Slide Number Placeholder 6"/>
          <p:cNvSpPr>
            <a:spLocks noGrp="1"/>
          </p:cNvSpPr>
          <p:nvPr>
            <p:ph type="sldNum" sz="quarter" idx="11"/>
          </p:nvPr>
        </p:nvSpPr>
        <p:spPr/>
        <p:txBody>
          <a:bodyPr rtlCol="0"/>
          <a:lstStyle/>
          <a:p>
            <a:fld id="{289C5FB8-C90B-4DA7-AF4F-2EF04AF91A4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66356-AE65-4C36-977D-8E9889C2A93B}"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C5FB8-C90B-4DA7-AF4F-2EF04AF91A4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CC66356-AE65-4C36-977D-8E9889C2A93B}" type="datetimeFigureOut">
              <a:rPr lang="en-US" smtClean="0"/>
              <a:pPr/>
              <a:t>9/3/2024</a:t>
            </a:fld>
            <a:endParaRPr lang="en-US"/>
          </a:p>
        </p:txBody>
      </p:sp>
      <p:sp>
        <p:nvSpPr>
          <p:cNvPr id="22" name="Slide Number Placeholder 21"/>
          <p:cNvSpPr>
            <a:spLocks noGrp="1"/>
          </p:cNvSpPr>
          <p:nvPr>
            <p:ph type="sldNum" sz="quarter" idx="15"/>
          </p:nvPr>
        </p:nvSpPr>
        <p:spPr/>
        <p:txBody>
          <a:bodyPr rtlCol="0"/>
          <a:lstStyle/>
          <a:p>
            <a:fld id="{289C5FB8-C90B-4DA7-AF4F-2EF04AF91A4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CC66356-AE65-4C36-977D-8E9889C2A93B}" type="datetimeFigureOut">
              <a:rPr lang="en-US" smtClean="0"/>
              <a:pPr/>
              <a:t>9/3/2024</a:t>
            </a:fld>
            <a:endParaRPr lang="en-US"/>
          </a:p>
        </p:txBody>
      </p:sp>
      <p:sp>
        <p:nvSpPr>
          <p:cNvPr id="18" name="Slide Number Placeholder 17"/>
          <p:cNvSpPr>
            <a:spLocks noGrp="1"/>
          </p:cNvSpPr>
          <p:nvPr>
            <p:ph type="sldNum" sz="quarter" idx="11"/>
          </p:nvPr>
        </p:nvSpPr>
        <p:spPr/>
        <p:txBody>
          <a:bodyPr rtlCol="0"/>
          <a:lstStyle/>
          <a:p>
            <a:fld id="{289C5FB8-C90B-4DA7-AF4F-2EF04AF91A4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CC66356-AE65-4C36-977D-8E9889C2A93B}" type="datetimeFigureOut">
              <a:rPr lang="en-US" smtClean="0"/>
              <a:pPr/>
              <a:t>9/3/2024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89C5FB8-C90B-4DA7-AF4F-2EF04AF91A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delattr-del-pyth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828800"/>
            <a:ext cx="6172200" cy="1894362"/>
          </a:xfrm>
        </p:spPr>
        <p:txBody>
          <a:bodyPr>
            <a:noAutofit/>
          </a:bodyPr>
          <a:lstStyle/>
          <a:p>
            <a:r>
              <a:rPr lang="en-US" sz="3600" dirty="0" smtClean="0"/>
              <a:t>Unit-IV</a:t>
            </a:r>
            <a:br>
              <a:rPr lang="en-US" sz="3600" dirty="0" smtClean="0"/>
            </a:br>
            <a:r>
              <a:rPr lang="en-US" sz="3600" dirty="0" smtClean="0"/>
              <a:t/>
            </a:r>
            <a:br>
              <a:rPr lang="en-US" sz="3600" dirty="0" smtClean="0"/>
            </a:br>
            <a:r>
              <a:rPr lang="en-US" sz="3600" dirty="0" smtClean="0"/>
              <a:t/>
            </a:r>
            <a:br>
              <a:rPr lang="en-US" sz="3600" dirty="0" smtClean="0"/>
            </a:br>
            <a:r>
              <a:rPr lang="en-US" sz="3600" dirty="0" smtClean="0"/>
              <a:t>OOP Concepts</a:t>
            </a:r>
            <a:endParaRPr lang="en-US" sz="3600" dirty="0"/>
          </a:p>
        </p:txBody>
      </p:sp>
    </p:spTree>
    <p:extLst>
      <p:ext uri="{BB962C8B-B14F-4D97-AF65-F5344CB8AC3E}">
        <p14:creationId xmlns="" xmlns:p14="http://schemas.microsoft.com/office/powerpoint/2010/main" val="3054101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fontAlgn="base">
              <a:lnSpc>
                <a:spcPct val="150000"/>
              </a:lnSpc>
              <a:buFont typeface="Wingdings" pitchFamily="2" charset="2"/>
              <a:buChar char="Ø"/>
            </a:pPr>
            <a:r>
              <a:rPr lang="en-US" b="1" dirty="0">
                <a:latin typeface="Times New Roman" pitchFamily="18" charset="0"/>
                <a:cs typeface="Times New Roman" pitchFamily="18" charset="0"/>
              </a:rPr>
              <a:t>Easy to use:</a:t>
            </a:r>
            <a:r>
              <a:rPr lang="en-US" dirty="0">
                <a:latin typeface="Times New Roman" pitchFamily="18" charset="0"/>
                <a:cs typeface="Times New Roman" pitchFamily="18" charset="0"/>
              </a:rPr>
              <a:t> Destructors are easy to implement in Python, and can be defined using the __del__() method.</a:t>
            </a:r>
          </a:p>
          <a:p>
            <a:pPr algn="just" fontAlgn="base">
              <a:lnSpc>
                <a:spcPct val="150000"/>
              </a:lnSpc>
              <a:buFont typeface="Wingdings" pitchFamily="2" charset="2"/>
              <a:buChar char="Ø"/>
            </a:pPr>
            <a:r>
              <a:rPr lang="en-US" b="1" dirty="0">
                <a:latin typeface="Times New Roman" pitchFamily="18" charset="0"/>
                <a:cs typeface="Times New Roman" pitchFamily="18" charset="0"/>
              </a:rPr>
              <a:t>Supports object-oriented programming: </a:t>
            </a:r>
            <a:r>
              <a:rPr lang="en-US" dirty="0">
                <a:latin typeface="Times New Roman" pitchFamily="18" charset="0"/>
                <a:cs typeface="Times New Roman" pitchFamily="18" charset="0"/>
              </a:rPr>
              <a:t>Destructors are an important feature of object-oriented programming, and can be used to enforce encapsulation and other principles of object-oriented design.</a:t>
            </a:r>
          </a:p>
          <a:p>
            <a:pPr algn="just" fontAlgn="base">
              <a:lnSpc>
                <a:spcPct val="150000"/>
              </a:lnSpc>
              <a:buFont typeface="Wingdings" pitchFamily="2" charset="2"/>
              <a:buChar char="Ø"/>
            </a:pPr>
            <a:r>
              <a:rPr lang="en-US" b="1" dirty="0">
                <a:latin typeface="Times New Roman" pitchFamily="18" charset="0"/>
                <a:cs typeface="Times New Roman" pitchFamily="18" charset="0"/>
              </a:rPr>
              <a:t>Helps with debugging:</a:t>
            </a:r>
            <a:r>
              <a:rPr lang="en-US" dirty="0">
                <a:latin typeface="Times New Roman" pitchFamily="18" charset="0"/>
                <a:cs typeface="Times New Roman" pitchFamily="18" charset="0"/>
              </a:rPr>
              <a:t> Destructors can be useful for debugging, as they can be used to trace the lifecycle of an object and determine when it is being destroyed.</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8749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Python built-in class functions</a:t>
            </a:r>
            <a:br>
              <a:rPr lang="en-US" dirty="0"/>
            </a:br>
            <a:endParaRPr lang="en-US"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819307813"/>
              </p:ext>
            </p:extLst>
          </p:nvPr>
        </p:nvGraphicFramePr>
        <p:xfrm>
          <a:off x="228600" y="1600200"/>
          <a:ext cx="8118764" cy="3810000"/>
        </p:xfrm>
        <a:graphic>
          <a:graphicData uri="http://schemas.openxmlformats.org/drawingml/2006/table">
            <a:tbl>
              <a:tblPr firstRow="1" bandRow="1">
                <a:tableStyleId>{5C22544A-7EE6-4342-B048-85BDC9FD1C3A}</a:tableStyleId>
              </a:tblPr>
              <a:tblGrid>
                <a:gridCol w="751738"/>
                <a:gridCol w="2706255"/>
                <a:gridCol w="4660771"/>
              </a:tblGrid>
              <a:tr h="769327">
                <a:tc>
                  <a:txBody>
                    <a:bodyPr/>
                    <a:lstStyle/>
                    <a:p>
                      <a:r>
                        <a:rPr lang="en-US" dirty="0" smtClean="0"/>
                        <a:t>Sr. No.</a:t>
                      </a:r>
                      <a:endParaRPr lang="en-US" dirty="0"/>
                    </a:p>
                  </a:txBody>
                  <a:tcPr/>
                </a:tc>
                <a:tc>
                  <a:txBody>
                    <a:bodyPr/>
                    <a:lstStyle/>
                    <a:p>
                      <a:pPr algn="l" fontAlgn="t"/>
                      <a:r>
                        <a:rPr lang="en-US" dirty="0">
                          <a:solidFill>
                            <a:srgbClr val="000000"/>
                          </a:solidFill>
                          <a:effectLst/>
                          <a:latin typeface="times new roman"/>
                        </a:rPr>
                        <a:t>Function</a:t>
                      </a:r>
                    </a:p>
                  </a:txBody>
                  <a:tcPr marL="114300" marR="114300" marT="114300" marB="114300"/>
                </a:tc>
                <a:tc>
                  <a:txBody>
                    <a:bodyPr/>
                    <a:lstStyle/>
                    <a:p>
                      <a:pPr algn="l" fontAlgn="t"/>
                      <a:r>
                        <a:rPr lang="en-US" dirty="0">
                          <a:solidFill>
                            <a:srgbClr val="000000"/>
                          </a:solidFill>
                          <a:effectLst/>
                          <a:latin typeface="times new roman"/>
                        </a:rPr>
                        <a:t>Description</a:t>
                      </a:r>
                    </a:p>
                  </a:txBody>
                  <a:tcPr marL="114300" marR="114300" marT="114300" marB="114300"/>
                </a:tc>
              </a:tr>
              <a:tr h="842596">
                <a:tc>
                  <a:txBody>
                    <a:bodyPr/>
                    <a:lstStyle/>
                    <a:p>
                      <a:pPr algn="just" fontAlgn="t"/>
                      <a:r>
                        <a:rPr lang="en-US" dirty="0">
                          <a:solidFill>
                            <a:srgbClr val="333333"/>
                          </a:solidFill>
                          <a:effectLst/>
                          <a:latin typeface="inter-regular"/>
                        </a:rPr>
                        <a:t>1</a:t>
                      </a:r>
                    </a:p>
                  </a:txBody>
                  <a:tcPr marL="76200" marR="76200" marT="76200" marB="76200"/>
                </a:tc>
                <a:tc>
                  <a:txBody>
                    <a:bodyPr/>
                    <a:lstStyle/>
                    <a:p>
                      <a:pPr algn="just" fontAlgn="t"/>
                      <a:r>
                        <a:rPr lang="en-US">
                          <a:solidFill>
                            <a:srgbClr val="333333"/>
                          </a:solidFill>
                          <a:effectLst/>
                          <a:latin typeface="inter-regular"/>
                        </a:rPr>
                        <a:t>getattr(obj,name,default)</a:t>
                      </a:r>
                    </a:p>
                  </a:txBody>
                  <a:tcPr marL="76200" marR="76200" marT="76200" marB="76200"/>
                </a:tc>
                <a:tc>
                  <a:txBody>
                    <a:bodyPr/>
                    <a:lstStyle/>
                    <a:p>
                      <a:pPr algn="just" fontAlgn="t"/>
                      <a:r>
                        <a:rPr lang="en-US" dirty="0">
                          <a:solidFill>
                            <a:srgbClr val="333333"/>
                          </a:solidFill>
                          <a:effectLst/>
                          <a:latin typeface="inter-regular"/>
                        </a:rPr>
                        <a:t>It is used to access the attribute of the object.</a:t>
                      </a:r>
                    </a:p>
                  </a:txBody>
                  <a:tcPr marL="76200" marR="76200" marT="76200" marB="76200"/>
                </a:tc>
              </a:tr>
              <a:tr h="842596">
                <a:tc>
                  <a:txBody>
                    <a:bodyPr/>
                    <a:lstStyle/>
                    <a:p>
                      <a:pPr algn="just" fontAlgn="t"/>
                      <a:r>
                        <a:rPr lang="en-US" dirty="0">
                          <a:solidFill>
                            <a:srgbClr val="333333"/>
                          </a:solidFill>
                          <a:effectLst/>
                          <a:latin typeface="inter-regular"/>
                        </a:rPr>
                        <a:t>2</a:t>
                      </a:r>
                    </a:p>
                  </a:txBody>
                  <a:tcPr marL="76200" marR="76200" marT="76200" marB="76200"/>
                </a:tc>
                <a:tc>
                  <a:txBody>
                    <a:bodyPr/>
                    <a:lstStyle/>
                    <a:p>
                      <a:pPr algn="just" fontAlgn="t"/>
                      <a:r>
                        <a:rPr lang="en-US">
                          <a:solidFill>
                            <a:srgbClr val="333333"/>
                          </a:solidFill>
                          <a:effectLst/>
                          <a:latin typeface="inter-regular"/>
                        </a:rPr>
                        <a:t>setattr(obj, name,value)</a:t>
                      </a:r>
                    </a:p>
                  </a:txBody>
                  <a:tcPr marL="76200" marR="76200" marT="76200" marB="76200"/>
                </a:tc>
                <a:tc>
                  <a:txBody>
                    <a:bodyPr/>
                    <a:lstStyle/>
                    <a:p>
                      <a:pPr algn="just" fontAlgn="t"/>
                      <a:r>
                        <a:rPr lang="en-US" dirty="0">
                          <a:solidFill>
                            <a:srgbClr val="333333"/>
                          </a:solidFill>
                          <a:effectLst/>
                          <a:latin typeface="inter-regular"/>
                        </a:rPr>
                        <a:t>It is used to set a particular value to the specific attribute of an object.</a:t>
                      </a:r>
                    </a:p>
                  </a:txBody>
                  <a:tcPr marL="76200" marR="76200" marT="76200" marB="76200"/>
                </a:tc>
              </a:tr>
              <a:tr h="512885">
                <a:tc>
                  <a:txBody>
                    <a:bodyPr/>
                    <a:lstStyle/>
                    <a:p>
                      <a:pPr algn="just" fontAlgn="t"/>
                      <a:r>
                        <a:rPr lang="en-US" dirty="0">
                          <a:solidFill>
                            <a:srgbClr val="333333"/>
                          </a:solidFill>
                          <a:effectLst/>
                          <a:latin typeface="inter-regular"/>
                        </a:rPr>
                        <a:t>3</a:t>
                      </a:r>
                    </a:p>
                  </a:txBody>
                  <a:tcPr marL="76200" marR="76200" marT="76200" marB="76200"/>
                </a:tc>
                <a:tc>
                  <a:txBody>
                    <a:bodyPr/>
                    <a:lstStyle/>
                    <a:p>
                      <a:pPr algn="just" fontAlgn="t"/>
                      <a:r>
                        <a:rPr lang="en-US">
                          <a:solidFill>
                            <a:srgbClr val="333333"/>
                          </a:solidFill>
                          <a:effectLst/>
                          <a:latin typeface="inter-regular"/>
                        </a:rPr>
                        <a:t>delattr(obj, name)</a:t>
                      </a:r>
                    </a:p>
                  </a:txBody>
                  <a:tcPr marL="76200" marR="76200" marT="76200" marB="76200"/>
                </a:tc>
                <a:tc>
                  <a:txBody>
                    <a:bodyPr/>
                    <a:lstStyle/>
                    <a:p>
                      <a:pPr algn="just" fontAlgn="t"/>
                      <a:r>
                        <a:rPr lang="en-US" dirty="0">
                          <a:solidFill>
                            <a:srgbClr val="333333"/>
                          </a:solidFill>
                          <a:effectLst/>
                          <a:latin typeface="inter-regular"/>
                        </a:rPr>
                        <a:t>It is used to delete a specific attribute.</a:t>
                      </a:r>
                    </a:p>
                  </a:txBody>
                  <a:tcPr marL="76200" marR="76200" marT="76200" marB="76200"/>
                </a:tc>
              </a:tr>
              <a:tr h="842596">
                <a:tc>
                  <a:txBody>
                    <a:bodyPr/>
                    <a:lstStyle/>
                    <a:p>
                      <a:pPr algn="just" fontAlgn="t"/>
                      <a:r>
                        <a:rPr lang="en-US" dirty="0">
                          <a:solidFill>
                            <a:srgbClr val="333333"/>
                          </a:solidFill>
                          <a:effectLst/>
                          <a:latin typeface="inter-regular"/>
                        </a:rPr>
                        <a:t>4</a:t>
                      </a:r>
                    </a:p>
                  </a:txBody>
                  <a:tcPr marL="76200" marR="76200" marT="76200" marB="76200"/>
                </a:tc>
                <a:tc>
                  <a:txBody>
                    <a:bodyPr/>
                    <a:lstStyle/>
                    <a:p>
                      <a:pPr algn="just" fontAlgn="t"/>
                      <a:r>
                        <a:rPr lang="en-US">
                          <a:solidFill>
                            <a:srgbClr val="333333"/>
                          </a:solidFill>
                          <a:effectLst/>
                          <a:latin typeface="inter-regular"/>
                        </a:rPr>
                        <a:t>hasattr(obj, name)</a:t>
                      </a:r>
                    </a:p>
                  </a:txBody>
                  <a:tcPr marL="76200" marR="76200" marT="76200" marB="76200"/>
                </a:tc>
                <a:tc>
                  <a:txBody>
                    <a:bodyPr/>
                    <a:lstStyle/>
                    <a:p>
                      <a:pPr algn="just" fontAlgn="t"/>
                      <a:r>
                        <a:rPr lang="en-US" dirty="0">
                          <a:solidFill>
                            <a:srgbClr val="333333"/>
                          </a:solidFill>
                          <a:effectLst/>
                          <a:latin typeface="inter-regular"/>
                        </a:rPr>
                        <a:t>It returns true if the object contains some specific attribute.</a:t>
                      </a:r>
                    </a:p>
                  </a:txBody>
                  <a:tcPr marL="76200" marR="76200" marT="76200" marB="76200"/>
                </a:tc>
              </a:tr>
            </a:tbl>
          </a:graphicData>
        </a:graphic>
      </p:graphicFrame>
    </p:spTree>
    <p:extLst>
      <p:ext uri="{BB962C8B-B14F-4D97-AF65-F5344CB8AC3E}">
        <p14:creationId xmlns="" xmlns:p14="http://schemas.microsoft.com/office/powerpoint/2010/main" val="3688084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686800" cy="4525963"/>
          </a:xfrm>
        </p:spPr>
        <p:txBody>
          <a:bodyPr>
            <a:noAutofit/>
          </a:bodyPr>
          <a:lstStyle/>
          <a:p>
            <a:pPr marL="0" indent="0">
              <a:buNone/>
            </a:pPr>
            <a:r>
              <a:rPr lang="en-US" sz="1400" b="1" dirty="0"/>
              <a:t>class</a:t>
            </a:r>
            <a:r>
              <a:rPr lang="en-US" sz="1400" dirty="0"/>
              <a:t> Student:  </a:t>
            </a:r>
            <a:endParaRPr lang="en-US" sz="1400" dirty="0" smtClean="0"/>
          </a:p>
          <a:p>
            <a:pPr marL="0" indent="0">
              <a:buNone/>
            </a:pPr>
            <a:r>
              <a:rPr lang="en-US" sz="1400" dirty="0"/>
              <a:t> </a:t>
            </a:r>
            <a:r>
              <a:rPr lang="en-US" sz="1400" dirty="0" smtClean="0"/>
              <a:t>   </a:t>
            </a:r>
            <a:r>
              <a:rPr lang="en-US" sz="1400" b="1" dirty="0" err="1" smtClean="0"/>
              <a:t>def</a:t>
            </a:r>
            <a:r>
              <a:rPr lang="en-US" sz="1400" dirty="0"/>
              <a:t> __</a:t>
            </a:r>
            <a:r>
              <a:rPr lang="en-US" sz="1400" dirty="0" err="1"/>
              <a:t>init</a:t>
            </a:r>
            <a:r>
              <a:rPr lang="en-US" sz="1400" dirty="0"/>
              <a:t>__(self, name, id, age):  </a:t>
            </a:r>
          </a:p>
          <a:p>
            <a:pPr marL="0" indent="0">
              <a:buNone/>
            </a:pPr>
            <a:r>
              <a:rPr lang="en-US" sz="1400" dirty="0"/>
              <a:t>        self.name = name  </a:t>
            </a:r>
          </a:p>
          <a:p>
            <a:pPr marL="0" indent="0">
              <a:buNone/>
            </a:pPr>
            <a:r>
              <a:rPr lang="en-US" sz="1400" dirty="0"/>
              <a:t>        self.id = id  </a:t>
            </a:r>
          </a:p>
          <a:p>
            <a:pPr marL="0" indent="0">
              <a:buNone/>
            </a:pPr>
            <a:r>
              <a:rPr lang="en-US" sz="1400" dirty="0"/>
              <a:t>      </a:t>
            </a:r>
            <a:r>
              <a:rPr lang="en-US" sz="1400" dirty="0" smtClean="0"/>
              <a:t>  </a:t>
            </a:r>
            <a:r>
              <a:rPr lang="en-US" sz="1400" dirty="0"/>
              <a:t> </a:t>
            </a:r>
            <a:r>
              <a:rPr lang="en-US" sz="1400" dirty="0" err="1"/>
              <a:t>self.age</a:t>
            </a:r>
            <a:r>
              <a:rPr lang="en-US" sz="1400" dirty="0"/>
              <a:t> = age  </a:t>
            </a:r>
          </a:p>
          <a:p>
            <a:pPr marL="0" indent="0">
              <a:buNone/>
            </a:pPr>
            <a:r>
              <a:rPr lang="en-US" sz="1400" dirty="0"/>
              <a:t>  </a:t>
            </a:r>
          </a:p>
          <a:p>
            <a:pPr marL="0" indent="0">
              <a:buNone/>
            </a:pPr>
            <a:r>
              <a:rPr lang="en-US" sz="1400" dirty="0"/>
              <a:t> </a:t>
            </a:r>
            <a:r>
              <a:rPr lang="en-US" sz="1400" dirty="0" smtClean="0"/>
              <a:t>#</a:t>
            </a:r>
            <a:r>
              <a:rPr lang="en-US" sz="1400" dirty="0"/>
              <a:t> creates the object of the class Student  </a:t>
            </a:r>
          </a:p>
          <a:p>
            <a:pPr marL="0" indent="0">
              <a:buNone/>
            </a:pPr>
            <a:r>
              <a:rPr lang="en-US" sz="1400" dirty="0"/>
              <a:t>s = Student("John", 101, 22)  </a:t>
            </a:r>
          </a:p>
          <a:p>
            <a:pPr marL="0" indent="0">
              <a:buNone/>
            </a:pPr>
            <a:r>
              <a:rPr lang="en-US" sz="1400" dirty="0"/>
              <a:t>  </a:t>
            </a:r>
            <a:r>
              <a:rPr lang="en-US" sz="1400" dirty="0" smtClean="0"/>
              <a:t>#</a:t>
            </a:r>
            <a:r>
              <a:rPr lang="en-US" sz="1400" dirty="0"/>
              <a:t> prints the attribute name of the object s  </a:t>
            </a:r>
          </a:p>
          <a:p>
            <a:pPr marL="0" indent="0">
              <a:buNone/>
            </a:pPr>
            <a:r>
              <a:rPr lang="en-US" sz="1400" b="1" dirty="0"/>
              <a:t>print</a:t>
            </a:r>
            <a:r>
              <a:rPr lang="en-US" sz="1400" dirty="0"/>
              <a:t>(</a:t>
            </a:r>
            <a:r>
              <a:rPr lang="en-US" sz="1400" dirty="0" err="1"/>
              <a:t>getattr</a:t>
            </a:r>
            <a:r>
              <a:rPr lang="en-US" sz="1400" dirty="0"/>
              <a:t>(s, 'name'))  </a:t>
            </a:r>
          </a:p>
          <a:p>
            <a:pPr marL="0" indent="0">
              <a:buNone/>
            </a:pPr>
            <a:r>
              <a:rPr lang="en-US" sz="1400" dirty="0"/>
              <a:t>  </a:t>
            </a:r>
            <a:r>
              <a:rPr lang="en-US" sz="1400" dirty="0" smtClean="0"/>
              <a:t>#</a:t>
            </a:r>
            <a:r>
              <a:rPr lang="en-US" sz="1400" dirty="0"/>
              <a:t> reset the value of attribute age to 23  </a:t>
            </a:r>
          </a:p>
          <a:p>
            <a:pPr marL="0" indent="0">
              <a:buNone/>
            </a:pPr>
            <a:r>
              <a:rPr lang="en-US" sz="1400" dirty="0" err="1"/>
              <a:t>setattr</a:t>
            </a:r>
            <a:r>
              <a:rPr lang="en-US" sz="1400" dirty="0"/>
              <a:t>(s, "age", 23)  </a:t>
            </a:r>
          </a:p>
          <a:p>
            <a:pPr marL="0" indent="0">
              <a:buNone/>
            </a:pPr>
            <a:r>
              <a:rPr lang="en-US" sz="1400" dirty="0"/>
              <a:t> </a:t>
            </a:r>
            <a:r>
              <a:rPr lang="en-US" sz="1400" dirty="0" smtClean="0"/>
              <a:t>#</a:t>
            </a:r>
            <a:r>
              <a:rPr lang="en-US" sz="1400" dirty="0"/>
              <a:t> prints the modified value of age  </a:t>
            </a:r>
          </a:p>
          <a:p>
            <a:pPr marL="0" indent="0">
              <a:buNone/>
            </a:pPr>
            <a:r>
              <a:rPr lang="en-US" sz="1400" b="1" dirty="0"/>
              <a:t>print</a:t>
            </a:r>
            <a:r>
              <a:rPr lang="en-US" sz="1400" dirty="0"/>
              <a:t>(</a:t>
            </a:r>
            <a:r>
              <a:rPr lang="en-US" sz="1400" dirty="0" err="1"/>
              <a:t>getattr</a:t>
            </a:r>
            <a:r>
              <a:rPr lang="en-US" sz="1400" dirty="0"/>
              <a:t>(s, 'age'))  </a:t>
            </a:r>
          </a:p>
          <a:p>
            <a:pPr marL="0" indent="0">
              <a:buNone/>
            </a:pPr>
            <a:r>
              <a:rPr lang="en-US" sz="1400" dirty="0"/>
              <a:t>  </a:t>
            </a:r>
            <a:r>
              <a:rPr lang="en-US" sz="1400" dirty="0" smtClean="0"/>
              <a:t>#</a:t>
            </a:r>
            <a:r>
              <a:rPr lang="en-US" sz="1400" dirty="0"/>
              <a:t> prints true if the student contains the attribute with name id    </a:t>
            </a:r>
          </a:p>
          <a:p>
            <a:pPr marL="0" indent="0">
              <a:buNone/>
            </a:pPr>
            <a:r>
              <a:rPr lang="en-US" sz="1400" b="1" dirty="0"/>
              <a:t>print</a:t>
            </a:r>
            <a:r>
              <a:rPr lang="en-US" sz="1400" dirty="0"/>
              <a:t>(</a:t>
            </a:r>
            <a:r>
              <a:rPr lang="en-US" sz="1400" dirty="0" err="1"/>
              <a:t>hasattr</a:t>
            </a:r>
            <a:r>
              <a:rPr lang="en-US" sz="1400" dirty="0"/>
              <a:t>(s, 'id'))  </a:t>
            </a:r>
          </a:p>
          <a:p>
            <a:pPr marL="0" indent="0">
              <a:buNone/>
            </a:pPr>
            <a:r>
              <a:rPr lang="en-US" sz="1400" dirty="0" smtClean="0"/>
              <a:t># deletes</a:t>
            </a:r>
            <a:r>
              <a:rPr lang="en-US" sz="1400" dirty="0"/>
              <a:t> the attribute age  </a:t>
            </a:r>
          </a:p>
          <a:p>
            <a:pPr marL="0" indent="0">
              <a:buNone/>
            </a:pPr>
            <a:r>
              <a:rPr lang="en-US" sz="1400" dirty="0" err="1"/>
              <a:t>delattr</a:t>
            </a:r>
            <a:r>
              <a:rPr lang="en-US" sz="1400" dirty="0"/>
              <a:t>(s, 'age')  </a:t>
            </a:r>
          </a:p>
          <a:p>
            <a:pPr marL="0" indent="0">
              <a:buNone/>
            </a:pPr>
            <a:r>
              <a:rPr lang="en-US" sz="1400" dirty="0"/>
              <a:t>  </a:t>
            </a:r>
            <a:r>
              <a:rPr lang="en-US" sz="1400" dirty="0" smtClean="0"/>
              <a:t>#</a:t>
            </a:r>
            <a:r>
              <a:rPr lang="en-US" sz="1400" dirty="0"/>
              <a:t> this will give an error since the attribute age has been deleted  </a:t>
            </a:r>
          </a:p>
          <a:p>
            <a:pPr marL="0" indent="0">
              <a:buNone/>
            </a:pPr>
            <a:r>
              <a:rPr lang="en-US" sz="1400" b="1" dirty="0"/>
              <a:t>print</a:t>
            </a:r>
            <a:r>
              <a:rPr lang="en-US" sz="1400" dirty="0"/>
              <a:t>(</a:t>
            </a:r>
            <a:r>
              <a:rPr lang="en-US" sz="1400" dirty="0" err="1"/>
              <a:t>s.age</a:t>
            </a:r>
            <a:r>
              <a:rPr lang="en-US" sz="1400" dirty="0"/>
              <a:t>)  </a:t>
            </a:r>
          </a:p>
          <a:p>
            <a:pPr marL="0" indent="0">
              <a:buNone/>
            </a:pPr>
            <a:endParaRPr lang="en-US" sz="1400" dirty="0"/>
          </a:p>
        </p:txBody>
      </p:sp>
    </p:spTree>
    <p:extLst>
      <p:ext uri="{BB962C8B-B14F-4D97-AF65-F5344CB8AC3E}">
        <p14:creationId xmlns="" xmlns:p14="http://schemas.microsoft.com/office/powerpoint/2010/main" val="352166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Built-in class attributes</a:t>
            </a:r>
            <a:br>
              <a:rPr lang="en-US" dirty="0"/>
            </a:br>
            <a:endParaRPr lang="en-US"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399961285"/>
              </p:ext>
            </p:extLst>
          </p:nvPr>
        </p:nvGraphicFramePr>
        <p:xfrm>
          <a:off x="457200" y="1524000"/>
          <a:ext cx="7467600" cy="4267200"/>
        </p:xfrm>
        <a:graphic>
          <a:graphicData uri="http://schemas.openxmlformats.org/drawingml/2006/table">
            <a:tbl>
              <a:tblPr firstRow="1" bandRow="1">
                <a:tableStyleId>{5C22544A-7EE6-4342-B048-85BDC9FD1C3A}</a:tableStyleId>
              </a:tblPr>
              <a:tblGrid>
                <a:gridCol w="660850"/>
                <a:gridCol w="1759206"/>
                <a:gridCol w="5047544"/>
              </a:tblGrid>
              <a:tr h="662748">
                <a:tc>
                  <a:txBody>
                    <a:bodyPr/>
                    <a:lstStyle/>
                    <a:p>
                      <a:r>
                        <a:rPr lang="en-US" dirty="0" smtClean="0"/>
                        <a:t>Sr. No.</a:t>
                      </a:r>
                      <a:endParaRPr lang="en-US" dirty="0"/>
                    </a:p>
                  </a:txBody>
                  <a:tcPr/>
                </a:tc>
                <a:tc>
                  <a:txBody>
                    <a:bodyPr/>
                    <a:lstStyle/>
                    <a:p>
                      <a:pPr algn="l" fontAlgn="t"/>
                      <a:r>
                        <a:rPr lang="en-US" dirty="0">
                          <a:solidFill>
                            <a:srgbClr val="000000"/>
                          </a:solidFill>
                          <a:effectLst/>
                          <a:latin typeface="times new roman"/>
                        </a:rPr>
                        <a:t>Attribute</a:t>
                      </a:r>
                    </a:p>
                  </a:txBody>
                  <a:tcPr marL="114300" marR="114300" marT="114300" marB="114300"/>
                </a:tc>
                <a:tc>
                  <a:txBody>
                    <a:bodyPr/>
                    <a:lstStyle/>
                    <a:p>
                      <a:pPr algn="l" fontAlgn="t"/>
                      <a:r>
                        <a:rPr lang="en-US" dirty="0">
                          <a:solidFill>
                            <a:srgbClr val="000000"/>
                          </a:solidFill>
                          <a:effectLst/>
                          <a:latin typeface="times new roman"/>
                        </a:rPr>
                        <a:t>Description</a:t>
                      </a:r>
                    </a:p>
                  </a:txBody>
                  <a:tcPr marL="114300" marR="114300" marT="114300" marB="114300"/>
                </a:tc>
              </a:tr>
              <a:tr h="854664">
                <a:tc>
                  <a:txBody>
                    <a:bodyPr/>
                    <a:lstStyle/>
                    <a:p>
                      <a:pPr algn="just" fontAlgn="t"/>
                      <a:r>
                        <a:rPr lang="en-US" dirty="0">
                          <a:solidFill>
                            <a:srgbClr val="333333"/>
                          </a:solidFill>
                          <a:effectLst/>
                          <a:latin typeface="inter-regular"/>
                        </a:rPr>
                        <a:t>1</a:t>
                      </a:r>
                    </a:p>
                  </a:txBody>
                  <a:tcPr marL="76200" marR="76200" marT="76200" marB="76200"/>
                </a:tc>
                <a:tc>
                  <a:txBody>
                    <a:bodyPr/>
                    <a:lstStyle/>
                    <a:p>
                      <a:pPr algn="just" fontAlgn="t"/>
                      <a:r>
                        <a:rPr lang="en-US">
                          <a:solidFill>
                            <a:srgbClr val="333333"/>
                          </a:solidFill>
                          <a:effectLst/>
                          <a:latin typeface="inter-regular"/>
                        </a:rPr>
                        <a:t>__dict__</a:t>
                      </a:r>
                    </a:p>
                  </a:txBody>
                  <a:tcPr marL="76200" marR="76200" marT="76200" marB="76200"/>
                </a:tc>
                <a:tc>
                  <a:txBody>
                    <a:bodyPr/>
                    <a:lstStyle/>
                    <a:p>
                      <a:pPr algn="just" fontAlgn="t"/>
                      <a:r>
                        <a:rPr lang="en-US" dirty="0">
                          <a:solidFill>
                            <a:srgbClr val="333333"/>
                          </a:solidFill>
                          <a:effectLst/>
                          <a:latin typeface="inter-regular"/>
                        </a:rPr>
                        <a:t>It provides the dictionary containing the information about the class namespace.</a:t>
                      </a:r>
                    </a:p>
                  </a:txBody>
                  <a:tcPr marL="76200" marR="76200" marT="76200" marB="76200"/>
                </a:tc>
              </a:tr>
              <a:tr h="854664">
                <a:tc>
                  <a:txBody>
                    <a:bodyPr/>
                    <a:lstStyle/>
                    <a:p>
                      <a:pPr algn="just" fontAlgn="t"/>
                      <a:r>
                        <a:rPr lang="en-US" dirty="0">
                          <a:solidFill>
                            <a:srgbClr val="333333"/>
                          </a:solidFill>
                          <a:effectLst/>
                          <a:latin typeface="inter-regular"/>
                        </a:rPr>
                        <a:t>2</a:t>
                      </a:r>
                    </a:p>
                  </a:txBody>
                  <a:tcPr marL="76200" marR="76200" marT="76200" marB="76200"/>
                </a:tc>
                <a:tc>
                  <a:txBody>
                    <a:bodyPr/>
                    <a:lstStyle/>
                    <a:p>
                      <a:pPr algn="just" fontAlgn="t"/>
                      <a:r>
                        <a:rPr lang="en-US" dirty="0">
                          <a:solidFill>
                            <a:srgbClr val="333333"/>
                          </a:solidFill>
                          <a:effectLst/>
                          <a:latin typeface="inter-regular"/>
                        </a:rPr>
                        <a:t>__doc__</a:t>
                      </a:r>
                    </a:p>
                  </a:txBody>
                  <a:tcPr marL="76200" marR="76200" marT="76200" marB="76200"/>
                </a:tc>
                <a:tc>
                  <a:txBody>
                    <a:bodyPr/>
                    <a:lstStyle/>
                    <a:p>
                      <a:pPr algn="just" fontAlgn="t"/>
                      <a:r>
                        <a:rPr lang="en-US" dirty="0">
                          <a:solidFill>
                            <a:srgbClr val="333333"/>
                          </a:solidFill>
                          <a:effectLst/>
                          <a:latin typeface="inter-regular"/>
                        </a:rPr>
                        <a:t>It contains a string which has the class documentation</a:t>
                      </a:r>
                    </a:p>
                  </a:txBody>
                  <a:tcPr marL="76200" marR="76200" marT="76200" marB="76200"/>
                </a:tc>
              </a:tr>
              <a:tr h="520230">
                <a:tc>
                  <a:txBody>
                    <a:bodyPr/>
                    <a:lstStyle/>
                    <a:p>
                      <a:pPr algn="just" fontAlgn="t"/>
                      <a:r>
                        <a:rPr lang="en-US" dirty="0">
                          <a:solidFill>
                            <a:srgbClr val="333333"/>
                          </a:solidFill>
                          <a:effectLst/>
                          <a:latin typeface="inter-regular"/>
                        </a:rPr>
                        <a:t>3</a:t>
                      </a:r>
                    </a:p>
                  </a:txBody>
                  <a:tcPr marL="76200" marR="76200" marT="76200" marB="76200"/>
                </a:tc>
                <a:tc>
                  <a:txBody>
                    <a:bodyPr/>
                    <a:lstStyle/>
                    <a:p>
                      <a:pPr algn="just" fontAlgn="t"/>
                      <a:r>
                        <a:rPr lang="en-US">
                          <a:solidFill>
                            <a:srgbClr val="333333"/>
                          </a:solidFill>
                          <a:effectLst/>
                          <a:latin typeface="inter-regular"/>
                        </a:rPr>
                        <a:t>__name__</a:t>
                      </a:r>
                    </a:p>
                  </a:txBody>
                  <a:tcPr marL="76200" marR="76200" marT="76200" marB="76200"/>
                </a:tc>
                <a:tc>
                  <a:txBody>
                    <a:bodyPr/>
                    <a:lstStyle/>
                    <a:p>
                      <a:pPr algn="just" fontAlgn="t"/>
                      <a:r>
                        <a:rPr lang="en-US" dirty="0">
                          <a:solidFill>
                            <a:srgbClr val="333333"/>
                          </a:solidFill>
                          <a:effectLst/>
                          <a:latin typeface="inter-regular"/>
                        </a:rPr>
                        <a:t>It is used to access the class name.</a:t>
                      </a:r>
                    </a:p>
                  </a:txBody>
                  <a:tcPr marL="76200" marR="76200" marT="76200" marB="76200"/>
                </a:tc>
              </a:tr>
              <a:tr h="854664">
                <a:tc>
                  <a:txBody>
                    <a:bodyPr/>
                    <a:lstStyle/>
                    <a:p>
                      <a:pPr algn="just" fontAlgn="t"/>
                      <a:r>
                        <a:rPr lang="en-US" dirty="0">
                          <a:solidFill>
                            <a:srgbClr val="333333"/>
                          </a:solidFill>
                          <a:effectLst/>
                          <a:latin typeface="inter-regular"/>
                        </a:rPr>
                        <a:t>4</a:t>
                      </a:r>
                    </a:p>
                  </a:txBody>
                  <a:tcPr marL="76200" marR="76200" marT="76200" marB="76200"/>
                </a:tc>
                <a:tc>
                  <a:txBody>
                    <a:bodyPr/>
                    <a:lstStyle/>
                    <a:p>
                      <a:pPr algn="just" fontAlgn="t"/>
                      <a:r>
                        <a:rPr lang="en-US">
                          <a:solidFill>
                            <a:srgbClr val="333333"/>
                          </a:solidFill>
                          <a:effectLst/>
                          <a:latin typeface="inter-regular"/>
                        </a:rPr>
                        <a:t>__module__</a:t>
                      </a:r>
                    </a:p>
                  </a:txBody>
                  <a:tcPr marL="76200" marR="76200" marT="76200" marB="76200"/>
                </a:tc>
                <a:tc>
                  <a:txBody>
                    <a:bodyPr/>
                    <a:lstStyle/>
                    <a:p>
                      <a:pPr algn="just" fontAlgn="t"/>
                      <a:r>
                        <a:rPr lang="en-US" dirty="0">
                          <a:solidFill>
                            <a:srgbClr val="333333"/>
                          </a:solidFill>
                          <a:effectLst/>
                          <a:latin typeface="inter-regular"/>
                        </a:rPr>
                        <a:t>It is used to access the module in which, this class is defined.</a:t>
                      </a:r>
                    </a:p>
                  </a:txBody>
                  <a:tcPr marL="76200" marR="76200" marT="76200" marB="76200"/>
                </a:tc>
              </a:tr>
              <a:tr h="520230">
                <a:tc>
                  <a:txBody>
                    <a:bodyPr/>
                    <a:lstStyle/>
                    <a:p>
                      <a:pPr algn="just" fontAlgn="t"/>
                      <a:r>
                        <a:rPr lang="en-US" dirty="0">
                          <a:solidFill>
                            <a:srgbClr val="333333"/>
                          </a:solidFill>
                          <a:effectLst/>
                          <a:latin typeface="inter-regular"/>
                        </a:rPr>
                        <a:t>5</a:t>
                      </a:r>
                    </a:p>
                  </a:txBody>
                  <a:tcPr marL="76200" marR="76200" marT="76200" marB="76200"/>
                </a:tc>
                <a:tc>
                  <a:txBody>
                    <a:bodyPr/>
                    <a:lstStyle/>
                    <a:p>
                      <a:pPr algn="just" fontAlgn="t"/>
                      <a:r>
                        <a:rPr lang="en-US">
                          <a:solidFill>
                            <a:srgbClr val="333333"/>
                          </a:solidFill>
                          <a:effectLst/>
                          <a:latin typeface="inter-regular"/>
                        </a:rPr>
                        <a:t>__bases__</a:t>
                      </a:r>
                    </a:p>
                  </a:txBody>
                  <a:tcPr marL="76200" marR="76200" marT="76200" marB="76200"/>
                </a:tc>
                <a:tc>
                  <a:txBody>
                    <a:bodyPr/>
                    <a:lstStyle/>
                    <a:p>
                      <a:pPr algn="just" fontAlgn="t"/>
                      <a:r>
                        <a:rPr lang="en-US" dirty="0">
                          <a:solidFill>
                            <a:srgbClr val="333333"/>
                          </a:solidFill>
                          <a:effectLst/>
                          <a:latin typeface="inter-regular"/>
                        </a:rPr>
                        <a:t>It contains a tuple including all base classes.</a:t>
                      </a:r>
                    </a:p>
                  </a:txBody>
                  <a:tcPr marL="76200" marR="76200" marT="76200" marB="76200"/>
                </a:tc>
              </a:tr>
            </a:tbl>
          </a:graphicData>
        </a:graphic>
      </p:graphicFrame>
    </p:spTree>
    <p:extLst>
      <p:ext uri="{BB962C8B-B14F-4D97-AF65-F5344CB8AC3E}">
        <p14:creationId xmlns="" xmlns:p14="http://schemas.microsoft.com/office/powerpoint/2010/main" val="65490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229600" cy="4525963"/>
          </a:xfrm>
        </p:spPr>
        <p:txBody>
          <a:bodyPr>
            <a:normAutofit fontScale="92500" lnSpcReduction="10000"/>
          </a:bodyPr>
          <a:lstStyle/>
          <a:p>
            <a:pPr marL="0" indent="0">
              <a:buNone/>
            </a:pPr>
            <a:r>
              <a:rPr lang="en-US" b="1" dirty="0"/>
              <a:t>class</a:t>
            </a:r>
            <a:r>
              <a:rPr lang="en-US" dirty="0"/>
              <a:t> Student:    </a:t>
            </a:r>
          </a:p>
          <a:p>
            <a:pPr marL="0" indent="0">
              <a:buNone/>
            </a:pPr>
            <a:r>
              <a:rPr lang="en-US" dirty="0"/>
              <a:t>    </a:t>
            </a:r>
            <a:r>
              <a:rPr lang="en-US" b="1" dirty="0" err="1"/>
              <a:t>def</a:t>
            </a:r>
            <a:r>
              <a:rPr lang="en-US" dirty="0"/>
              <a:t> __</a:t>
            </a:r>
            <a:r>
              <a:rPr lang="en-US" dirty="0" err="1"/>
              <a:t>init</a:t>
            </a:r>
            <a:r>
              <a:rPr lang="en-US" dirty="0"/>
              <a:t>__(</a:t>
            </a:r>
            <a:r>
              <a:rPr lang="en-US" dirty="0" err="1"/>
              <a:t>self,name,id,age</a:t>
            </a:r>
            <a:r>
              <a:rPr lang="en-US" dirty="0"/>
              <a:t>):    </a:t>
            </a:r>
          </a:p>
          <a:p>
            <a:pPr marL="0" indent="0">
              <a:buNone/>
            </a:pPr>
            <a:r>
              <a:rPr lang="en-US" dirty="0"/>
              <a:t>        self.name = name;    </a:t>
            </a:r>
          </a:p>
          <a:p>
            <a:pPr marL="0" indent="0">
              <a:buNone/>
            </a:pPr>
            <a:r>
              <a:rPr lang="en-US" dirty="0"/>
              <a:t>        self.id = id;    </a:t>
            </a:r>
          </a:p>
          <a:p>
            <a:pPr marL="0" indent="0">
              <a:buNone/>
            </a:pPr>
            <a:r>
              <a:rPr lang="en-US" dirty="0"/>
              <a:t>        </a:t>
            </a:r>
            <a:r>
              <a:rPr lang="en-US" dirty="0" err="1"/>
              <a:t>self.age</a:t>
            </a:r>
            <a:r>
              <a:rPr lang="en-US" dirty="0"/>
              <a:t> = age    </a:t>
            </a:r>
          </a:p>
          <a:p>
            <a:pPr marL="0" indent="0">
              <a:buNone/>
            </a:pPr>
            <a:r>
              <a:rPr lang="en-US" dirty="0"/>
              <a:t>    </a:t>
            </a:r>
            <a:r>
              <a:rPr lang="en-US" b="1" dirty="0" err="1"/>
              <a:t>def</a:t>
            </a:r>
            <a:r>
              <a:rPr lang="en-US" dirty="0"/>
              <a:t> </a:t>
            </a:r>
            <a:r>
              <a:rPr lang="en-US" dirty="0" err="1"/>
              <a:t>display_details</a:t>
            </a:r>
            <a:r>
              <a:rPr lang="en-US" dirty="0"/>
              <a:t>(self):    </a:t>
            </a:r>
          </a:p>
          <a:p>
            <a:pPr marL="0" indent="0">
              <a:buNone/>
            </a:pPr>
            <a:r>
              <a:rPr lang="en-US" dirty="0"/>
              <a:t>        </a:t>
            </a:r>
            <a:r>
              <a:rPr lang="en-US" b="1" dirty="0"/>
              <a:t>print</a:t>
            </a:r>
            <a:r>
              <a:rPr lang="en-US" dirty="0"/>
              <a:t>("Name:%s, ID:%d, age:%d"%(</a:t>
            </a:r>
            <a:r>
              <a:rPr lang="en-US" dirty="0" err="1"/>
              <a:t>self.name,self.id</a:t>
            </a:r>
            <a:r>
              <a:rPr lang="en-US" dirty="0"/>
              <a:t>))    </a:t>
            </a:r>
          </a:p>
          <a:p>
            <a:pPr marL="0" indent="0">
              <a:buNone/>
            </a:pPr>
            <a:r>
              <a:rPr lang="en-US" dirty="0"/>
              <a:t>s = Student("John",101,22)    </a:t>
            </a:r>
          </a:p>
          <a:p>
            <a:pPr marL="0" indent="0">
              <a:buNone/>
            </a:pPr>
            <a:r>
              <a:rPr lang="en-US" b="1" dirty="0"/>
              <a:t>print</a:t>
            </a:r>
            <a:r>
              <a:rPr lang="en-US" dirty="0"/>
              <a:t>(</a:t>
            </a:r>
            <a:r>
              <a:rPr lang="en-US" dirty="0" err="1"/>
              <a:t>s.__doc</a:t>
            </a:r>
            <a:r>
              <a:rPr lang="en-US" dirty="0"/>
              <a:t>__)    </a:t>
            </a:r>
          </a:p>
          <a:p>
            <a:pPr marL="0" indent="0">
              <a:buNone/>
            </a:pPr>
            <a:r>
              <a:rPr lang="en-US" b="1" dirty="0"/>
              <a:t>print</a:t>
            </a:r>
            <a:r>
              <a:rPr lang="en-US" dirty="0"/>
              <a:t>(s.__</a:t>
            </a:r>
            <a:r>
              <a:rPr lang="en-US" dirty="0" err="1"/>
              <a:t>dict</a:t>
            </a:r>
            <a:r>
              <a:rPr lang="en-US" dirty="0"/>
              <a:t>__)    </a:t>
            </a:r>
          </a:p>
          <a:p>
            <a:pPr marL="0" indent="0">
              <a:buNone/>
            </a:pPr>
            <a:r>
              <a:rPr lang="en-US" b="1" dirty="0"/>
              <a:t>print</a:t>
            </a:r>
            <a:r>
              <a:rPr lang="en-US" dirty="0"/>
              <a:t>(</a:t>
            </a:r>
            <a:r>
              <a:rPr lang="en-US" dirty="0" err="1"/>
              <a:t>s.__module</a:t>
            </a:r>
            <a:r>
              <a:rPr lang="en-US" dirty="0"/>
              <a:t>__)   </a:t>
            </a:r>
          </a:p>
          <a:p>
            <a:pPr marL="0" indent="0">
              <a:buNone/>
            </a:pPr>
            <a:endParaRPr lang="en-US" dirty="0"/>
          </a:p>
        </p:txBody>
      </p:sp>
    </p:spTree>
    <p:extLst>
      <p:ext uri="{BB962C8B-B14F-4D97-AF65-F5344CB8AC3E}">
        <p14:creationId xmlns="" xmlns:p14="http://schemas.microsoft.com/office/powerpoint/2010/main" val="190150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sz="quarter" idx="1"/>
          </p:nvPr>
        </p:nvSpPr>
        <p:spPr>
          <a:xfrm>
            <a:off x="228600" y="1600200"/>
            <a:ext cx="8763000" cy="4724400"/>
          </a:xfrm>
        </p:spPr>
        <p:txBody>
          <a:bodyPr>
            <a:normAutofit lnSpcReduction="10000"/>
          </a:bodyPr>
          <a:lstStyle/>
          <a:p>
            <a:pPr marL="0" indent="0">
              <a:buNone/>
            </a:pPr>
            <a:r>
              <a:rPr lang="en-US" dirty="0"/>
              <a:t># Declare an object of a class  </a:t>
            </a:r>
          </a:p>
          <a:p>
            <a:pPr marL="0" indent="0">
              <a:buNone/>
            </a:pPr>
            <a:r>
              <a:rPr lang="en-US" dirty="0" err="1"/>
              <a:t>object_name</a:t>
            </a:r>
            <a:r>
              <a:rPr lang="en-US" dirty="0"/>
              <a:t> = </a:t>
            </a:r>
            <a:r>
              <a:rPr lang="en-US" dirty="0" err="1"/>
              <a:t>Class_Name</a:t>
            </a:r>
            <a:r>
              <a:rPr lang="en-US" dirty="0"/>
              <a:t>(arguments)  </a:t>
            </a:r>
          </a:p>
          <a:p>
            <a:pPr marL="0" indent="0">
              <a:buNone/>
            </a:pPr>
            <a:endParaRPr lang="en-US" dirty="0" smtClean="0"/>
          </a:p>
          <a:p>
            <a:pPr marL="0" indent="0">
              <a:buNone/>
            </a:pPr>
            <a:r>
              <a:rPr lang="en-US" dirty="0" smtClean="0"/>
              <a:t>Example:</a:t>
            </a:r>
            <a:endParaRPr lang="en-US" dirty="0"/>
          </a:p>
          <a:p>
            <a:pPr marL="0" indent="0">
              <a:buNone/>
            </a:pPr>
            <a:r>
              <a:rPr lang="en-US" dirty="0" smtClean="0"/>
              <a:t>class demo:</a:t>
            </a:r>
          </a:p>
          <a:p>
            <a:pPr marL="0" indent="0">
              <a:buNone/>
            </a:pPr>
            <a:r>
              <a:rPr lang="en-US" dirty="0" smtClean="0"/>
              <a:t>    name="DYPCET"</a:t>
            </a:r>
          </a:p>
          <a:p>
            <a:pPr marL="0" indent="0">
              <a:buNone/>
            </a:pPr>
            <a:r>
              <a:rPr lang="en-US" dirty="0" smtClean="0"/>
              <a:t>    </a:t>
            </a:r>
            <a:r>
              <a:rPr lang="en-US" dirty="0" err="1" smtClean="0"/>
              <a:t>def</a:t>
            </a:r>
            <a:r>
              <a:rPr lang="en-US" dirty="0" smtClean="0"/>
              <a:t> __</a:t>
            </a:r>
            <a:r>
              <a:rPr lang="en-US" dirty="0" err="1" smtClean="0"/>
              <a:t>init</a:t>
            </a:r>
            <a:r>
              <a:rPr lang="en-US" dirty="0" smtClean="0"/>
              <a:t>__(</a:t>
            </a:r>
            <a:r>
              <a:rPr lang="en-US" dirty="0" err="1" smtClean="0"/>
              <a:t>self,code</a:t>
            </a:r>
            <a:r>
              <a:rPr lang="en-US" dirty="0" smtClean="0"/>
              <a:t>):</a:t>
            </a:r>
          </a:p>
          <a:p>
            <a:pPr marL="0" indent="0">
              <a:buNone/>
            </a:pPr>
            <a:r>
              <a:rPr lang="en-US" dirty="0" smtClean="0"/>
              <a:t>        </a:t>
            </a:r>
            <a:r>
              <a:rPr lang="en-US" dirty="0" err="1" smtClean="0"/>
              <a:t>self.code</a:t>
            </a:r>
            <a:r>
              <a:rPr lang="en-US" dirty="0" smtClean="0"/>
              <a:t>=code</a:t>
            </a:r>
          </a:p>
          <a:p>
            <a:pPr marL="0" indent="0">
              <a:buNone/>
            </a:pPr>
            <a:r>
              <a:rPr lang="en-US" dirty="0" smtClean="0"/>
              <a:t>ob1=demo(6250)</a:t>
            </a:r>
          </a:p>
          <a:p>
            <a:pPr marL="0" indent="0">
              <a:buNone/>
            </a:pPr>
            <a:r>
              <a:rPr lang="en-US" dirty="0" smtClean="0"/>
              <a:t>print("College name is "+ob1.name+" and college code is : ",ob1.code)</a:t>
            </a:r>
          </a:p>
          <a:p>
            <a:pPr marL="0" indent="0">
              <a:buNone/>
            </a:pPr>
            <a:endParaRPr lang="en-US" dirty="0"/>
          </a:p>
        </p:txBody>
      </p:sp>
    </p:spTree>
    <p:extLst>
      <p:ext uri="{BB962C8B-B14F-4D97-AF65-F5344CB8AC3E}">
        <p14:creationId xmlns="" xmlns:p14="http://schemas.microsoft.com/office/powerpoint/2010/main" val="223127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smtClean="0"/>
              <a:t>class demo:</a:t>
            </a:r>
          </a:p>
          <a:p>
            <a:pPr marL="0" indent="0">
              <a:buNone/>
            </a:pPr>
            <a:r>
              <a:rPr lang="en-US" dirty="0" smtClean="0"/>
              <a:t>    name="DYPCET"</a:t>
            </a:r>
          </a:p>
          <a:p>
            <a:pPr marL="0" indent="0">
              <a:buNone/>
            </a:pPr>
            <a:r>
              <a:rPr lang="en-US" dirty="0" smtClean="0"/>
              <a:t>    </a:t>
            </a:r>
            <a:r>
              <a:rPr lang="en-US" dirty="0" err="1" smtClean="0"/>
              <a:t>def</a:t>
            </a:r>
            <a:r>
              <a:rPr lang="en-US" dirty="0" smtClean="0"/>
              <a:t> __</a:t>
            </a:r>
            <a:r>
              <a:rPr lang="en-US" dirty="0" err="1" smtClean="0"/>
              <a:t>init</a:t>
            </a:r>
            <a:r>
              <a:rPr lang="en-US" dirty="0" smtClean="0"/>
              <a:t>__(</a:t>
            </a:r>
            <a:r>
              <a:rPr lang="en-US" dirty="0" err="1" smtClean="0"/>
              <a:t>self,code</a:t>
            </a:r>
            <a:r>
              <a:rPr lang="en-US" dirty="0" smtClean="0"/>
              <a:t>):</a:t>
            </a:r>
          </a:p>
          <a:p>
            <a:pPr marL="0" indent="0">
              <a:buNone/>
            </a:pPr>
            <a:r>
              <a:rPr lang="en-US" dirty="0" smtClean="0"/>
              <a:t>        </a:t>
            </a:r>
            <a:r>
              <a:rPr lang="en-US" dirty="0" err="1" smtClean="0"/>
              <a:t>self.code</a:t>
            </a:r>
            <a:r>
              <a:rPr lang="en-US" dirty="0" smtClean="0"/>
              <a:t>=code</a:t>
            </a:r>
          </a:p>
          <a:p>
            <a:pPr marL="0" indent="0">
              <a:buNone/>
            </a:pPr>
            <a:r>
              <a:rPr lang="en-US" dirty="0" smtClean="0"/>
              <a:t>    </a:t>
            </a:r>
            <a:r>
              <a:rPr lang="en-US" dirty="0" err="1" smtClean="0"/>
              <a:t>def</a:t>
            </a:r>
            <a:r>
              <a:rPr lang="en-US" dirty="0" smtClean="0"/>
              <a:t> display(self):</a:t>
            </a:r>
          </a:p>
          <a:p>
            <a:pPr marL="0" indent="0">
              <a:buNone/>
            </a:pPr>
            <a:r>
              <a:rPr lang="en-US" dirty="0" smtClean="0"/>
              <a:t>        print("College name is "+ob1.name+" and college code is : ",ob1.code)</a:t>
            </a:r>
          </a:p>
          <a:p>
            <a:pPr marL="0" indent="0">
              <a:buNone/>
            </a:pPr>
            <a:r>
              <a:rPr lang="en-US" dirty="0" smtClean="0"/>
              <a:t>ob1=demo(6250)</a:t>
            </a:r>
          </a:p>
          <a:p>
            <a:pPr marL="0" indent="0">
              <a:buNone/>
            </a:pPr>
            <a:r>
              <a:rPr lang="en-US" dirty="0" smtClean="0"/>
              <a:t>ob1.display()</a:t>
            </a:r>
          </a:p>
          <a:p>
            <a:pPr marL="0" indent="0">
              <a:buNone/>
            </a:pPr>
            <a:endParaRPr lang="en-US" dirty="0"/>
          </a:p>
        </p:txBody>
      </p:sp>
    </p:spTree>
    <p:extLst>
      <p:ext uri="{BB962C8B-B14F-4D97-AF65-F5344CB8AC3E}">
        <p14:creationId xmlns="" xmlns:p14="http://schemas.microsoft.com/office/powerpoint/2010/main" val="379943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1143000"/>
          </a:xfrm>
        </p:spPr>
        <p:txBody>
          <a:bodyPr/>
          <a:lstStyle/>
          <a:p>
            <a:r>
              <a:rPr lang="en-US" dirty="0" smtClean="0"/>
              <a:t>Summary</a:t>
            </a:r>
            <a:endParaRPr lang="en-US" dirty="0"/>
          </a:p>
        </p:txBody>
      </p:sp>
      <p:sp>
        <p:nvSpPr>
          <p:cNvPr id="3" name="Content Placeholder 2"/>
          <p:cNvSpPr>
            <a:spLocks noGrp="1"/>
          </p:cNvSpPr>
          <p:nvPr>
            <p:ph sz="quarter" idx="1"/>
          </p:nvPr>
        </p:nvSpPr>
        <p:spPr>
          <a:xfrm>
            <a:off x="228600" y="1371600"/>
            <a:ext cx="8153400" cy="5181600"/>
          </a:xfrm>
        </p:spPr>
        <p:txBody>
          <a:bodyPr>
            <a:normAutofit fontScale="77500" lnSpcReduction="20000"/>
          </a:bodyPr>
          <a:lstStyle/>
          <a:p>
            <a:pPr algn="just" fontAlgn="base">
              <a:lnSpc>
                <a:spcPct val="150000"/>
              </a:lnSpc>
              <a:buFont typeface="Wingdings" pitchFamily="2" charset="2"/>
              <a:buChar char="Ø"/>
            </a:pPr>
            <a:r>
              <a:rPr lang="en-US" dirty="0">
                <a:latin typeface="Times New Roman" pitchFamily="18" charset="0"/>
                <a:cs typeface="Times New Roman" pitchFamily="18" charset="0"/>
              </a:rPr>
              <a:t>Classes are created by keyword class.</a:t>
            </a:r>
          </a:p>
          <a:p>
            <a:pPr algn="just" fontAlgn="base">
              <a:lnSpc>
                <a:spcPct val="150000"/>
              </a:lnSpc>
              <a:buFont typeface="Wingdings" pitchFamily="2" charset="2"/>
              <a:buChar char="Ø"/>
            </a:pPr>
            <a:r>
              <a:rPr lang="en-US" dirty="0">
                <a:latin typeface="Times New Roman" pitchFamily="18" charset="0"/>
                <a:cs typeface="Times New Roman" pitchFamily="18" charset="0"/>
              </a:rPr>
              <a:t>Attributes are the variables that belong to a class.</a:t>
            </a:r>
          </a:p>
          <a:p>
            <a:pPr algn="just" fontAlgn="base">
              <a:lnSpc>
                <a:spcPct val="150000"/>
              </a:lnSpc>
              <a:buFont typeface="Wingdings" pitchFamily="2" charset="2"/>
              <a:buChar char="Ø"/>
            </a:pPr>
            <a:r>
              <a:rPr lang="en-US" dirty="0">
                <a:latin typeface="Times New Roman" pitchFamily="18" charset="0"/>
                <a:cs typeface="Times New Roman" pitchFamily="18" charset="0"/>
              </a:rPr>
              <a:t>Attributes are always public and can be accessed using the dot (.) operator. </a:t>
            </a:r>
            <a:endParaRPr lang="en-US" dirty="0" smtClean="0">
              <a:latin typeface="Times New Roman" pitchFamily="18" charset="0"/>
              <a:cs typeface="Times New Roman" pitchFamily="18" charset="0"/>
            </a:endParaRP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In Python </a:t>
            </a:r>
            <a:r>
              <a:rPr lang="en-US" dirty="0">
                <a:latin typeface="Times New Roman" pitchFamily="18" charset="0"/>
                <a:cs typeface="Times New Roman" pitchFamily="18" charset="0"/>
              </a:rPr>
              <a:t>can make an instance variable private by adding double underscores before its name</a:t>
            </a:r>
            <a:r>
              <a:rPr lang="en-US" dirty="0" smtClean="0">
                <a:latin typeface="Times New Roman" pitchFamily="18" charset="0"/>
                <a:cs typeface="Times New Roman" pitchFamily="18" charset="0"/>
              </a:rPr>
              <a:t>.</a:t>
            </a:r>
          </a:p>
          <a:p>
            <a:pPr algn="just" fontAlgn="base">
              <a:lnSpc>
                <a:spcPct val="150000"/>
              </a:lnSpc>
              <a:buFont typeface="Wingdings" pitchFamily="2" charset="2"/>
              <a:buChar char="Ø"/>
            </a:pPr>
            <a:r>
              <a:rPr lang="en-US" dirty="0">
                <a:latin typeface="Times New Roman" pitchFamily="18" charset="0"/>
                <a:cs typeface="Times New Roman" pitchFamily="18" charset="0"/>
              </a:rPr>
              <a:t>The members of a class that are declared protected are only accessible to a class derived from it. Data members of a class are declared protected by adding a single underscore ‘_’ symbol before the data member of that class. </a:t>
            </a:r>
          </a:p>
          <a:p>
            <a:pPr marL="114300" indent="0" algn="just" fontAlgn="base">
              <a:lnSpc>
                <a:spcPct val="150000"/>
              </a:lnSpc>
              <a:buNone/>
            </a:pPr>
            <a:r>
              <a:rPr lang="en-US" b="1" dirty="0" smtClean="0">
                <a:latin typeface="Times New Roman" pitchFamily="18" charset="0"/>
                <a:cs typeface="Times New Roman" pitchFamily="18" charset="0"/>
              </a:rPr>
              <a:t>Note:-</a:t>
            </a:r>
            <a:r>
              <a:rPr lang="en-US" dirty="0" smtClean="0">
                <a:solidFill>
                  <a:srgbClr val="FF0000"/>
                </a:solidFill>
                <a:latin typeface="Times New Roman" pitchFamily="18" charset="0"/>
                <a:cs typeface="Times New Roman" pitchFamily="18" charset="0"/>
              </a:rPr>
              <a:t>A </a:t>
            </a:r>
            <a:r>
              <a:rPr lang="en-US" dirty="0">
                <a:solidFill>
                  <a:srgbClr val="FF0000"/>
                </a:solidFill>
                <a:latin typeface="Times New Roman" pitchFamily="18" charset="0"/>
                <a:cs typeface="Times New Roman" pitchFamily="18" charset="0"/>
              </a:rPr>
              <a:t>variable in Python is a named location in memory that can store a value, while an attribute is a value that is associated with an object and used to store the state or data of the object.</a:t>
            </a:r>
          </a:p>
          <a:p>
            <a:pPr marL="114300" indent="0" algn="just">
              <a:lnSpc>
                <a:spcPct val="150000"/>
              </a:lnSpc>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81036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7620000" cy="6553200"/>
          </a:xfrm>
        </p:spPr>
        <p:txBody>
          <a:bodyPr>
            <a:noAutofit/>
          </a:bodyPr>
          <a:lstStyle/>
          <a:p>
            <a:pPr marL="11430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super class</a:t>
            </a:r>
          </a:p>
          <a:p>
            <a:pPr marL="114300" indent="0">
              <a:buNone/>
            </a:pPr>
            <a:r>
              <a:rPr lang="en-US" sz="2000" dirty="0">
                <a:latin typeface="Times New Roman" pitchFamily="18" charset="0"/>
                <a:cs typeface="Times New Roman" pitchFamily="18" charset="0"/>
              </a:rPr>
              <a:t>class Student:</a:t>
            </a:r>
          </a:p>
          <a:p>
            <a:pPr marL="114300" indent="0">
              <a:buNone/>
            </a:pPr>
            <a:r>
              <a:rPr lang="en-US" sz="2000" dirty="0">
                <a:latin typeface="Times New Roman" pitchFamily="18" charset="0"/>
                <a:cs typeface="Times New Roman" pitchFamily="18" charset="0"/>
              </a:rPr>
              <a:t>	# protected data members</a:t>
            </a:r>
          </a:p>
          <a:p>
            <a:pPr marL="114300" indent="0">
              <a:buNone/>
            </a:pPr>
            <a:r>
              <a:rPr lang="en-US" sz="2000" dirty="0">
                <a:latin typeface="Times New Roman" pitchFamily="18" charset="0"/>
                <a:cs typeface="Times New Roman" pitchFamily="18" charset="0"/>
              </a:rPr>
              <a:t>	_name = None</a:t>
            </a:r>
          </a:p>
          <a:p>
            <a:pPr marL="114300" indent="0">
              <a:buNone/>
            </a:pPr>
            <a:r>
              <a:rPr lang="en-US" sz="2000" dirty="0">
                <a:latin typeface="Times New Roman" pitchFamily="18" charset="0"/>
                <a:cs typeface="Times New Roman" pitchFamily="18" charset="0"/>
              </a:rPr>
              <a:t>	_roll = None</a:t>
            </a:r>
          </a:p>
          <a:p>
            <a:pPr marL="114300" indent="0">
              <a:buNone/>
            </a:pPr>
            <a:r>
              <a:rPr lang="en-US" sz="2000" dirty="0">
                <a:latin typeface="Times New Roman" pitchFamily="18" charset="0"/>
                <a:cs typeface="Times New Roman" pitchFamily="18" charset="0"/>
              </a:rPr>
              <a:t>	_branch = None</a:t>
            </a:r>
          </a:p>
          <a:p>
            <a:pPr marL="114300" indent="0">
              <a:buNone/>
            </a:pPr>
            <a:r>
              <a:rPr lang="en-US" sz="2000" dirty="0">
                <a:latin typeface="Times New Roman" pitchFamily="18" charset="0"/>
                <a:cs typeface="Times New Roman" pitchFamily="18" charset="0"/>
              </a:rPr>
              <a:t>	</a:t>
            </a:r>
          </a:p>
          <a:p>
            <a:pPr marL="114300" indent="0">
              <a:buNone/>
            </a:pPr>
            <a:r>
              <a:rPr lang="en-US" sz="2000" dirty="0">
                <a:latin typeface="Times New Roman" pitchFamily="18" charset="0"/>
                <a:cs typeface="Times New Roman" pitchFamily="18" charset="0"/>
              </a:rPr>
              <a:t>	# constructor</a:t>
            </a:r>
          </a:p>
          <a:p>
            <a:pPr marL="11430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__</a:t>
            </a:r>
            <a:r>
              <a:rPr lang="en-US" sz="2000" dirty="0" err="1">
                <a:latin typeface="Times New Roman" pitchFamily="18" charset="0"/>
                <a:cs typeface="Times New Roman" pitchFamily="18" charset="0"/>
              </a:rPr>
              <a:t>init</a:t>
            </a:r>
            <a:r>
              <a:rPr lang="en-US" sz="2000" dirty="0">
                <a:latin typeface="Times New Roman" pitchFamily="18" charset="0"/>
                <a:cs typeface="Times New Roman" pitchFamily="18" charset="0"/>
              </a:rPr>
              <a:t>__(self, name, roll, branch):</a:t>
            </a:r>
          </a:p>
          <a:p>
            <a:pPr marL="11430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self._name</a:t>
            </a:r>
            <a:r>
              <a:rPr lang="en-US" sz="2000" dirty="0">
                <a:latin typeface="Times New Roman" pitchFamily="18" charset="0"/>
                <a:cs typeface="Times New Roman" pitchFamily="18" charset="0"/>
              </a:rPr>
              <a:t> = name</a:t>
            </a:r>
          </a:p>
          <a:p>
            <a:pPr marL="11430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self._roll</a:t>
            </a:r>
            <a:r>
              <a:rPr lang="en-US" sz="2000" dirty="0">
                <a:latin typeface="Times New Roman" pitchFamily="18" charset="0"/>
                <a:cs typeface="Times New Roman" pitchFamily="18" charset="0"/>
              </a:rPr>
              <a:t> = roll</a:t>
            </a:r>
          </a:p>
          <a:p>
            <a:pPr marL="11430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self._branch</a:t>
            </a:r>
            <a:r>
              <a:rPr lang="en-US" sz="2000" dirty="0">
                <a:latin typeface="Times New Roman" pitchFamily="18" charset="0"/>
                <a:cs typeface="Times New Roman" pitchFamily="18" charset="0"/>
              </a:rPr>
              <a:t> = branch</a:t>
            </a:r>
          </a:p>
          <a:p>
            <a:pPr marL="114300" indent="0">
              <a:buNone/>
            </a:pPr>
            <a:r>
              <a:rPr lang="en-US" sz="2000" dirty="0">
                <a:latin typeface="Times New Roman" pitchFamily="18" charset="0"/>
                <a:cs typeface="Times New Roman" pitchFamily="18" charset="0"/>
              </a:rPr>
              <a:t>	# protected member function</a:t>
            </a:r>
          </a:p>
          <a:p>
            <a:pPr marL="11430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def</a:t>
            </a:r>
            <a:r>
              <a:rPr lang="en-US" sz="2000" dirty="0">
                <a:latin typeface="Times New Roman" pitchFamily="18" charset="0"/>
                <a:cs typeface="Times New Roman" pitchFamily="18" charset="0"/>
              </a:rPr>
              <a:t> _</a:t>
            </a:r>
            <a:r>
              <a:rPr lang="en-US" sz="2000" dirty="0" err="1">
                <a:latin typeface="Times New Roman" pitchFamily="18" charset="0"/>
                <a:cs typeface="Times New Roman" pitchFamily="18" charset="0"/>
              </a:rPr>
              <a:t>displayRollAndBranch</a:t>
            </a:r>
            <a:r>
              <a:rPr lang="en-US" sz="2000" dirty="0">
                <a:latin typeface="Times New Roman" pitchFamily="18" charset="0"/>
                <a:cs typeface="Times New Roman" pitchFamily="18" charset="0"/>
              </a:rPr>
              <a:t>(self):</a:t>
            </a:r>
          </a:p>
          <a:p>
            <a:pPr marL="11430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accessing protected data members</a:t>
            </a:r>
          </a:p>
          <a:p>
            <a:pPr marL="114300" indent="0">
              <a:buNone/>
            </a:pPr>
            <a:r>
              <a:rPr lang="en-US" sz="2000" dirty="0">
                <a:latin typeface="Times New Roman" pitchFamily="18" charset="0"/>
                <a:cs typeface="Times New Roman" pitchFamily="18" charset="0"/>
              </a:rPr>
              <a:t>		print("Roll: ", </a:t>
            </a:r>
            <a:r>
              <a:rPr lang="en-US" sz="2000" dirty="0" err="1">
                <a:latin typeface="Times New Roman" pitchFamily="18" charset="0"/>
                <a:cs typeface="Times New Roman" pitchFamily="18" charset="0"/>
              </a:rPr>
              <a:t>self._roll</a:t>
            </a:r>
            <a:r>
              <a:rPr lang="en-US" sz="2000" dirty="0" smtClean="0">
                <a:latin typeface="Times New Roman" pitchFamily="18" charset="0"/>
                <a:cs typeface="Times New Roman" pitchFamily="18" charset="0"/>
              </a:rPr>
              <a:t>)</a:t>
            </a:r>
          </a:p>
          <a:p>
            <a:pPr marL="114300" indent="0">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print("Branch: ", </a:t>
            </a:r>
            <a:r>
              <a:rPr lang="en-US" sz="2000" dirty="0" err="1">
                <a:latin typeface="Times New Roman" pitchFamily="18" charset="0"/>
                <a:cs typeface="Times New Roman" pitchFamily="18" charset="0"/>
              </a:rPr>
              <a:t>self._branch</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862281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7467600" cy="6400800"/>
          </a:xfrm>
        </p:spPr>
        <p:txBody>
          <a:bodyPr>
            <a:normAutofit fontScale="92500" lnSpcReduction="10000"/>
          </a:bodyPr>
          <a:lstStyle/>
          <a:p>
            <a:pPr marL="114300" indent="0">
              <a:buNone/>
            </a:pPr>
            <a:r>
              <a:rPr lang="en-US" dirty="0" smtClean="0">
                <a:latin typeface="Times New Roman" pitchFamily="18" charset="0"/>
                <a:cs typeface="Times New Roman" pitchFamily="18" charset="0"/>
              </a:rPr>
              <a:t># derived class</a:t>
            </a:r>
          </a:p>
          <a:p>
            <a:pPr marL="114300" indent="0">
              <a:buNone/>
            </a:pPr>
            <a:r>
              <a:rPr lang="en-US" dirty="0" smtClean="0">
                <a:latin typeface="Times New Roman" pitchFamily="18" charset="0"/>
                <a:cs typeface="Times New Roman" pitchFamily="18" charset="0"/>
              </a:rPr>
              <a:t>class Geek(Student):</a:t>
            </a:r>
          </a:p>
          <a:p>
            <a:pPr marL="114300" indent="0">
              <a:buNone/>
            </a:pPr>
            <a:r>
              <a:rPr lang="en-US" dirty="0" smtClean="0">
                <a:latin typeface="Times New Roman" pitchFamily="18" charset="0"/>
                <a:cs typeface="Times New Roman" pitchFamily="18" charset="0"/>
              </a:rPr>
              <a:t>	# constructor</a:t>
            </a:r>
          </a:p>
          <a:p>
            <a:pPr marL="114300" indent="0">
              <a:buNone/>
            </a:pPr>
            <a:r>
              <a:rPr lang="en-US" dirty="0" smtClean="0">
                <a:latin typeface="Times New Roman" pitchFamily="18" charset="0"/>
                <a:cs typeface="Times New Roman" pitchFamily="18" charset="0"/>
              </a:rPr>
              <a:t>	def __init__(self, name, roll, branch):</a:t>
            </a:r>
          </a:p>
          <a:p>
            <a:pPr marL="11430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Student.__init</a:t>
            </a:r>
            <a:r>
              <a:rPr lang="en-US" dirty="0" smtClean="0">
                <a:latin typeface="Times New Roman" pitchFamily="18" charset="0"/>
                <a:cs typeface="Times New Roman" pitchFamily="18" charset="0"/>
              </a:rPr>
              <a:t>__(self, name, roll, branch)</a:t>
            </a:r>
          </a:p>
          <a:p>
            <a:pPr marL="114300" indent="0">
              <a:buNone/>
            </a:pPr>
            <a:r>
              <a:rPr lang="en-US" dirty="0" smtClean="0">
                <a:latin typeface="Times New Roman" pitchFamily="18" charset="0"/>
                <a:cs typeface="Times New Roman" pitchFamily="18" charset="0"/>
              </a:rPr>
              <a:t>	# public member function</a:t>
            </a:r>
          </a:p>
          <a:p>
            <a:pPr marL="114300" indent="0">
              <a:buNone/>
            </a:pPr>
            <a:r>
              <a:rPr lang="en-US" dirty="0" smtClean="0">
                <a:latin typeface="Times New Roman" pitchFamily="18" charset="0"/>
                <a:cs typeface="Times New Roman" pitchFamily="18" charset="0"/>
              </a:rPr>
              <a:t>	def </a:t>
            </a:r>
            <a:r>
              <a:rPr lang="en-US" dirty="0" err="1" smtClean="0">
                <a:latin typeface="Times New Roman" pitchFamily="18" charset="0"/>
                <a:cs typeface="Times New Roman" pitchFamily="18" charset="0"/>
              </a:rPr>
              <a:t>displayDetails</a:t>
            </a:r>
            <a:r>
              <a:rPr lang="en-US" dirty="0" smtClean="0">
                <a:latin typeface="Times New Roman" pitchFamily="18" charset="0"/>
                <a:cs typeface="Times New Roman" pitchFamily="18" charset="0"/>
              </a:rPr>
              <a:t>(self):			</a:t>
            </a:r>
          </a:p>
          <a:p>
            <a:pPr marL="114300" indent="0">
              <a:buNone/>
            </a:pPr>
            <a:r>
              <a:rPr lang="en-US" dirty="0" smtClean="0">
                <a:latin typeface="Times New Roman" pitchFamily="18" charset="0"/>
                <a:cs typeface="Times New Roman" pitchFamily="18" charset="0"/>
              </a:rPr>
              <a:t>	# accessing protected data members of super class</a:t>
            </a:r>
          </a:p>
          <a:p>
            <a:pPr marL="114300" indent="0">
              <a:buNone/>
            </a:pPr>
            <a:r>
              <a:rPr lang="en-US" dirty="0" smtClean="0">
                <a:latin typeface="Times New Roman" pitchFamily="18" charset="0"/>
                <a:cs typeface="Times New Roman" pitchFamily="18" charset="0"/>
              </a:rPr>
              <a:t>	 print("Name: ", </a:t>
            </a:r>
            <a:r>
              <a:rPr lang="en-US" dirty="0" err="1" smtClean="0">
                <a:latin typeface="Times New Roman" pitchFamily="18" charset="0"/>
                <a:cs typeface="Times New Roman" pitchFamily="18" charset="0"/>
              </a:rPr>
              <a:t>self._name</a:t>
            </a:r>
            <a:r>
              <a:rPr lang="en-US" dirty="0" smtClean="0">
                <a:latin typeface="Times New Roman" pitchFamily="18" charset="0"/>
                <a:cs typeface="Times New Roman" pitchFamily="18" charset="0"/>
              </a:rPr>
              <a:t>)				</a:t>
            </a:r>
          </a:p>
          <a:p>
            <a:pPr marL="114300" indent="0">
              <a:buNone/>
            </a:pPr>
            <a:r>
              <a:rPr lang="en-US" dirty="0" smtClean="0">
                <a:latin typeface="Times New Roman" pitchFamily="18" charset="0"/>
                <a:cs typeface="Times New Roman" pitchFamily="18" charset="0"/>
              </a:rPr>
              <a:t>	# accessing protected member functions of super class</a:t>
            </a:r>
          </a:p>
          <a:p>
            <a:pPr marL="11430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self._displayRollAndBranch</a:t>
            </a:r>
            <a:r>
              <a:rPr lang="en-US" dirty="0" smtClean="0">
                <a:latin typeface="Times New Roman" pitchFamily="18" charset="0"/>
                <a:cs typeface="Times New Roman" pitchFamily="18" charset="0"/>
              </a:rPr>
              <a:t>()</a:t>
            </a:r>
          </a:p>
          <a:p>
            <a:pPr marL="114300" indent="0">
              <a:buNone/>
            </a:pPr>
            <a:r>
              <a:rPr lang="en-US" dirty="0" smtClean="0">
                <a:latin typeface="Times New Roman" pitchFamily="18" charset="0"/>
                <a:cs typeface="Times New Roman" pitchFamily="18" charset="0"/>
              </a:rPr>
              <a:t># creating objects of the derived class	</a:t>
            </a:r>
          </a:p>
          <a:p>
            <a:pPr marL="114300" indent="0">
              <a:buNone/>
            </a:pPr>
            <a:r>
              <a:rPr lang="en-US" dirty="0" err="1" smtClean="0">
                <a:latin typeface="Times New Roman" pitchFamily="18" charset="0"/>
                <a:cs typeface="Times New Roman" pitchFamily="18" charset="0"/>
              </a:rPr>
              <a:t>obj</a:t>
            </a:r>
            <a:r>
              <a:rPr lang="en-US" dirty="0" smtClean="0">
                <a:latin typeface="Times New Roman" pitchFamily="18" charset="0"/>
                <a:cs typeface="Times New Roman" pitchFamily="18" charset="0"/>
              </a:rPr>
              <a:t> = Geek("R2J", 1706256, "Information Technology")</a:t>
            </a:r>
          </a:p>
          <a:p>
            <a:pPr marL="114300" indent="0">
              <a:buNone/>
            </a:pPr>
            <a:r>
              <a:rPr lang="en-US" dirty="0" smtClean="0">
                <a:latin typeface="Times New Roman" pitchFamily="18" charset="0"/>
                <a:cs typeface="Times New Roman" pitchFamily="18" charset="0"/>
              </a:rPr>
              <a:t># calling public member functions of the class</a:t>
            </a:r>
          </a:p>
          <a:p>
            <a:pPr marL="114300" indent="0">
              <a:buNone/>
            </a:pPr>
            <a:r>
              <a:rPr lang="en-US" dirty="0" err="1" smtClean="0">
                <a:latin typeface="Times New Roman" pitchFamily="18" charset="0"/>
                <a:cs typeface="Times New Roman" pitchFamily="18" charset="0"/>
              </a:rPr>
              <a:t>obj.displayDetails</a:t>
            </a:r>
            <a:r>
              <a:rPr lang="en-US" dirty="0" smtClean="0">
                <a:latin typeface="Times New Roman" pitchFamily="18" charset="0"/>
                <a:cs typeface="Times New Roman" pitchFamily="18" charset="0"/>
              </a:rPr>
              <a:t>()</a:t>
            </a:r>
          </a:p>
          <a:p>
            <a:pPr marL="114300" indent="0">
              <a:buNone/>
            </a:pPr>
            <a:endParaRPr lang="en-US" sz="14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US" sz="3200" dirty="0" smtClean="0">
                <a:solidFill>
                  <a:srgbClr val="000000"/>
                </a:solidFill>
                <a:effectLst/>
                <a:latin typeface="Times New Roman" pitchFamily="18" charset="0"/>
                <a:cs typeface="Times New Roman" pitchFamily="18" charset="0"/>
              </a:rPr>
              <a:t>Procedural  and Object-oriented Programming</a:t>
            </a:r>
            <a:br>
              <a:rPr lang="en-US" sz="3200" dirty="0" smtClean="0">
                <a:solidFill>
                  <a:srgbClr val="000000"/>
                </a:solidFill>
                <a:effectLst/>
                <a:latin typeface="Times New Roman" pitchFamily="18" charset="0"/>
                <a:cs typeface="Times New Roman" pitchFamily="18" charset="0"/>
              </a:rPr>
            </a:br>
            <a:endParaRPr lang="en-US" sz="3200"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3493182001"/>
              </p:ext>
            </p:extLst>
          </p:nvPr>
        </p:nvGraphicFramePr>
        <p:xfrm>
          <a:off x="152400" y="990600"/>
          <a:ext cx="8229600" cy="5583286"/>
        </p:xfrm>
        <a:graphic>
          <a:graphicData uri="http://schemas.openxmlformats.org/drawingml/2006/table">
            <a:tbl>
              <a:tblPr firstRow="1" bandRow="1">
                <a:tableStyleId>{5C22544A-7EE6-4342-B048-85BDC9FD1C3A}</a:tableStyleId>
              </a:tblPr>
              <a:tblGrid>
                <a:gridCol w="505326"/>
                <a:gridCol w="3609474"/>
                <a:gridCol w="4114800"/>
              </a:tblGrid>
              <a:tr h="650830">
                <a:tc>
                  <a:txBody>
                    <a:bodyPr/>
                    <a:lstStyle/>
                    <a:p>
                      <a:r>
                        <a:rPr lang="en-US" sz="1600" dirty="0" smtClean="0">
                          <a:latin typeface="Times New Roman" pitchFamily="18" charset="0"/>
                          <a:cs typeface="Times New Roman" pitchFamily="18" charset="0"/>
                        </a:rPr>
                        <a:t>Sr. No.</a:t>
                      </a:r>
                      <a:endParaRPr lang="en-US" sz="1600" dirty="0">
                        <a:latin typeface="Times New Roman" pitchFamily="18" charset="0"/>
                        <a:cs typeface="Times New Roman" pitchFamily="18" charset="0"/>
                      </a:endParaRPr>
                    </a:p>
                  </a:txBody>
                  <a:tcPr/>
                </a:tc>
                <a:tc>
                  <a:txBody>
                    <a:bodyPr/>
                    <a:lstStyle/>
                    <a:p>
                      <a:pPr algn="l" fontAlgn="t"/>
                      <a:r>
                        <a:rPr lang="en-US" sz="1600" dirty="0">
                          <a:solidFill>
                            <a:srgbClr val="000000"/>
                          </a:solidFill>
                          <a:effectLst/>
                          <a:latin typeface="Times New Roman" pitchFamily="18" charset="0"/>
                          <a:cs typeface="Times New Roman" pitchFamily="18" charset="0"/>
                        </a:rPr>
                        <a:t>Object-oriented Programming</a:t>
                      </a:r>
                    </a:p>
                  </a:txBody>
                  <a:tcPr marL="114300" marR="114300" marT="114300" marB="114300"/>
                </a:tc>
                <a:tc>
                  <a:txBody>
                    <a:bodyPr/>
                    <a:lstStyle/>
                    <a:p>
                      <a:pPr algn="l" fontAlgn="t"/>
                      <a:r>
                        <a:rPr lang="en-US" sz="1600" dirty="0">
                          <a:solidFill>
                            <a:srgbClr val="000000"/>
                          </a:solidFill>
                          <a:effectLst/>
                          <a:latin typeface="Times New Roman" pitchFamily="18" charset="0"/>
                          <a:cs typeface="Times New Roman" pitchFamily="18" charset="0"/>
                        </a:rPr>
                        <a:t>Procedural Programming</a:t>
                      </a:r>
                    </a:p>
                  </a:txBody>
                  <a:tcPr marL="114300" marR="114300" marT="114300" marB="114300"/>
                </a:tc>
              </a:tr>
              <a:tr h="878793">
                <a:tc>
                  <a:txBody>
                    <a:bodyPr/>
                    <a:lstStyle/>
                    <a:p>
                      <a:pPr algn="just" fontAlgn="t"/>
                      <a:r>
                        <a:rPr lang="en-US" sz="1600" dirty="0">
                          <a:solidFill>
                            <a:srgbClr val="333333"/>
                          </a:solidFill>
                          <a:effectLst/>
                          <a:latin typeface="Times New Roman" pitchFamily="18" charset="0"/>
                          <a:cs typeface="Times New Roman" pitchFamily="18" charset="0"/>
                        </a:rPr>
                        <a:t>1.</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Object-oriented programming is the problem-solving approach and used where computation is done by using objects.</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Procedural programming uses a list of instructions to do computation step by step.</a:t>
                      </a:r>
                    </a:p>
                  </a:txBody>
                  <a:tcPr marL="76200" marR="76200" marT="76200" marB="76200"/>
                </a:tc>
              </a:tr>
              <a:tr h="878793">
                <a:tc>
                  <a:txBody>
                    <a:bodyPr/>
                    <a:lstStyle/>
                    <a:p>
                      <a:pPr algn="just" fontAlgn="t"/>
                      <a:r>
                        <a:rPr lang="en-US" sz="1600" dirty="0">
                          <a:solidFill>
                            <a:srgbClr val="333333"/>
                          </a:solidFill>
                          <a:effectLst/>
                          <a:latin typeface="Times New Roman" pitchFamily="18" charset="0"/>
                          <a:cs typeface="Times New Roman" pitchFamily="18" charset="0"/>
                        </a:rPr>
                        <a:t>2.</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It makes the development and maintenance easier.</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In procedural programming, It is not easy to maintain the codes when the project becomes lengthy.</a:t>
                      </a:r>
                    </a:p>
                  </a:txBody>
                  <a:tcPr marL="76200" marR="76200" marT="76200" marB="76200"/>
                </a:tc>
              </a:tr>
              <a:tr h="878793">
                <a:tc>
                  <a:txBody>
                    <a:bodyPr/>
                    <a:lstStyle/>
                    <a:p>
                      <a:pPr algn="just" fontAlgn="t"/>
                      <a:r>
                        <a:rPr lang="en-US" sz="1600" dirty="0">
                          <a:solidFill>
                            <a:srgbClr val="333333"/>
                          </a:solidFill>
                          <a:effectLst/>
                          <a:latin typeface="Times New Roman" pitchFamily="18" charset="0"/>
                          <a:cs typeface="Times New Roman" pitchFamily="18" charset="0"/>
                        </a:rPr>
                        <a:t>3.</a:t>
                      </a:r>
                    </a:p>
                  </a:txBody>
                  <a:tcPr marL="76200" marR="76200" marT="76200" marB="76200"/>
                </a:tc>
                <a:tc>
                  <a:txBody>
                    <a:bodyPr/>
                    <a:lstStyle/>
                    <a:p>
                      <a:pPr algn="just" fontAlgn="t"/>
                      <a:r>
                        <a:rPr lang="en-US" sz="1600">
                          <a:solidFill>
                            <a:srgbClr val="333333"/>
                          </a:solidFill>
                          <a:effectLst/>
                          <a:latin typeface="Times New Roman" pitchFamily="18" charset="0"/>
                          <a:cs typeface="Times New Roman" pitchFamily="18" charset="0"/>
                        </a:rPr>
                        <a:t>It simulates the real world entity. So real-world problems can be easily solved through oops.</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It doesn't simulate the real world. It works on step by step instructions divided into small parts called functions.</a:t>
                      </a:r>
                    </a:p>
                  </a:txBody>
                  <a:tcPr marL="76200" marR="76200" marT="76200" marB="76200"/>
                </a:tc>
              </a:tr>
              <a:tr h="909096">
                <a:tc>
                  <a:txBody>
                    <a:bodyPr/>
                    <a:lstStyle/>
                    <a:p>
                      <a:pPr algn="just" fontAlgn="t"/>
                      <a:r>
                        <a:rPr lang="en-US" sz="1600" dirty="0">
                          <a:solidFill>
                            <a:srgbClr val="333333"/>
                          </a:solidFill>
                          <a:effectLst/>
                          <a:latin typeface="Times New Roman" pitchFamily="18" charset="0"/>
                          <a:cs typeface="Times New Roman" pitchFamily="18" charset="0"/>
                        </a:rPr>
                        <a:t>4.</a:t>
                      </a:r>
                    </a:p>
                  </a:txBody>
                  <a:tcPr marL="76200" marR="76200" marT="76200" marB="76200"/>
                </a:tc>
                <a:tc>
                  <a:txBody>
                    <a:bodyPr/>
                    <a:lstStyle/>
                    <a:p>
                      <a:pPr algn="just" fontAlgn="t"/>
                      <a:r>
                        <a:rPr lang="en-US" sz="1600">
                          <a:solidFill>
                            <a:srgbClr val="333333"/>
                          </a:solidFill>
                          <a:effectLst/>
                          <a:latin typeface="Times New Roman" pitchFamily="18" charset="0"/>
                          <a:cs typeface="Times New Roman" pitchFamily="18" charset="0"/>
                        </a:rPr>
                        <a:t>It provides data hiding. So it is more secure than procedural languages. You cannot access private data from anywhere.</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Procedural language doesn't provide any proper way for data binding, so it is less secure.</a:t>
                      </a:r>
                    </a:p>
                  </a:txBody>
                  <a:tcPr marL="76200" marR="76200" marT="76200" marB="76200"/>
                </a:tc>
              </a:tr>
              <a:tr h="909096">
                <a:tc>
                  <a:txBody>
                    <a:bodyPr/>
                    <a:lstStyle/>
                    <a:p>
                      <a:pPr algn="just" fontAlgn="t"/>
                      <a:r>
                        <a:rPr lang="en-US" sz="1600" dirty="0">
                          <a:solidFill>
                            <a:srgbClr val="333333"/>
                          </a:solidFill>
                          <a:effectLst/>
                          <a:latin typeface="Times New Roman" pitchFamily="18" charset="0"/>
                          <a:cs typeface="Times New Roman" pitchFamily="18" charset="0"/>
                        </a:rPr>
                        <a:t>5.</a:t>
                      </a:r>
                    </a:p>
                  </a:txBody>
                  <a:tcPr marL="76200" marR="76200" marT="76200" marB="76200"/>
                </a:tc>
                <a:tc>
                  <a:txBody>
                    <a:bodyPr/>
                    <a:lstStyle/>
                    <a:p>
                      <a:pPr algn="just" fontAlgn="t"/>
                      <a:r>
                        <a:rPr lang="en-US" sz="1600">
                          <a:solidFill>
                            <a:srgbClr val="333333"/>
                          </a:solidFill>
                          <a:effectLst/>
                          <a:latin typeface="Times New Roman" pitchFamily="18" charset="0"/>
                          <a:cs typeface="Times New Roman" pitchFamily="18" charset="0"/>
                        </a:rPr>
                        <a:t>Example of object-oriented programming languages is C++, Java, .Net, Python, C#, etc.</a:t>
                      </a:r>
                    </a:p>
                  </a:txBody>
                  <a:tcPr marL="76200" marR="76200" marT="76200" marB="76200"/>
                </a:tc>
                <a:tc>
                  <a:txBody>
                    <a:bodyPr/>
                    <a:lstStyle/>
                    <a:p>
                      <a:pPr algn="just" fontAlgn="t"/>
                      <a:r>
                        <a:rPr lang="en-US" sz="1600" dirty="0">
                          <a:solidFill>
                            <a:srgbClr val="333333"/>
                          </a:solidFill>
                          <a:effectLst/>
                          <a:latin typeface="Times New Roman" pitchFamily="18" charset="0"/>
                          <a:cs typeface="Times New Roman" pitchFamily="18" charset="0"/>
                        </a:rPr>
                        <a:t>Example of procedural languages are: C, Fortran, Pascal, VB etc.</a:t>
                      </a:r>
                    </a:p>
                  </a:txBody>
                  <a:tcPr marL="76200" marR="76200" marT="76200" marB="76200"/>
                </a:tc>
              </a:tr>
            </a:tbl>
          </a:graphicData>
        </a:graphic>
      </p:graphicFrame>
    </p:spTree>
    <p:extLst>
      <p:ext uri="{BB962C8B-B14F-4D97-AF65-F5344CB8AC3E}">
        <p14:creationId xmlns="" xmlns:p14="http://schemas.microsoft.com/office/powerpoint/2010/main" val="385458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7620000" cy="6477000"/>
          </a:xfrm>
        </p:spPr>
        <p:txBody>
          <a:bodyPr>
            <a:normAutofit/>
          </a:bodyPr>
          <a:lstStyle/>
          <a:p>
            <a:pPr marL="114300" indent="0">
              <a:buNone/>
            </a:pPr>
            <a:r>
              <a:rPr lang="en-US" dirty="0" smtClean="0"/>
              <a:t>class </a:t>
            </a:r>
            <a:r>
              <a:rPr lang="en-US" dirty="0"/>
              <a:t>C(object):</a:t>
            </a:r>
          </a:p>
          <a:p>
            <a:pPr marL="114300" indent="0">
              <a:buNone/>
            </a:pPr>
            <a:r>
              <a:rPr lang="en-US" dirty="0"/>
              <a:t>	</a:t>
            </a:r>
            <a:r>
              <a:rPr lang="en-US" dirty="0" err="1"/>
              <a:t>def</a:t>
            </a:r>
            <a:r>
              <a:rPr lang="en-US" dirty="0"/>
              <a:t> __</a:t>
            </a:r>
            <a:r>
              <a:rPr lang="en-US" dirty="0" err="1"/>
              <a:t>init</a:t>
            </a:r>
            <a:r>
              <a:rPr lang="en-US" dirty="0"/>
              <a:t>__(self):</a:t>
            </a:r>
          </a:p>
          <a:p>
            <a:pPr marL="114300" indent="0">
              <a:buNone/>
            </a:pPr>
            <a:r>
              <a:rPr lang="en-US" dirty="0"/>
              <a:t>		</a:t>
            </a:r>
            <a:r>
              <a:rPr lang="en-US" dirty="0" err="1"/>
              <a:t>self.c</a:t>
            </a:r>
            <a:r>
              <a:rPr lang="en-US" dirty="0"/>
              <a:t> = 21</a:t>
            </a:r>
          </a:p>
          <a:p>
            <a:pPr marL="114300" indent="0">
              <a:buNone/>
            </a:pPr>
            <a:endParaRPr lang="en-US" dirty="0"/>
          </a:p>
          <a:p>
            <a:pPr marL="114300" indent="0">
              <a:buNone/>
            </a:pPr>
            <a:r>
              <a:rPr lang="en-US" dirty="0"/>
              <a:t>		# d is private instance variable</a:t>
            </a:r>
          </a:p>
          <a:p>
            <a:pPr marL="114300" indent="0">
              <a:buNone/>
            </a:pPr>
            <a:r>
              <a:rPr lang="en-US" dirty="0"/>
              <a:t>		</a:t>
            </a:r>
            <a:r>
              <a:rPr lang="en-US" dirty="0" err="1"/>
              <a:t>self.__d</a:t>
            </a:r>
            <a:r>
              <a:rPr lang="en-US" dirty="0"/>
              <a:t> = 42</a:t>
            </a:r>
          </a:p>
          <a:p>
            <a:pPr marL="114300" indent="0">
              <a:buNone/>
            </a:pPr>
            <a:r>
              <a:rPr lang="en-US" dirty="0" smtClean="0"/>
              <a:t>class </a:t>
            </a:r>
            <a:r>
              <a:rPr lang="en-US" dirty="0"/>
              <a:t>D(C):</a:t>
            </a:r>
          </a:p>
          <a:p>
            <a:pPr marL="114300" indent="0">
              <a:buNone/>
            </a:pPr>
            <a:r>
              <a:rPr lang="en-US" dirty="0"/>
              <a:t>	</a:t>
            </a:r>
            <a:r>
              <a:rPr lang="en-US" dirty="0" err="1"/>
              <a:t>def</a:t>
            </a:r>
            <a:r>
              <a:rPr lang="en-US" dirty="0"/>
              <a:t> __</a:t>
            </a:r>
            <a:r>
              <a:rPr lang="en-US" dirty="0" err="1"/>
              <a:t>init</a:t>
            </a:r>
            <a:r>
              <a:rPr lang="en-US" dirty="0"/>
              <a:t>__(self):</a:t>
            </a:r>
          </a:p>
          <a:p>
            <a:pPr marL="114300" indent="0">
              <a:buNone/>
            </a:pPr>
            <a:r>
              <a:rPr lang="en-US" dirty="0"/>
              <a:t>		</a:t>
            </a:r>
            <a:r>
              <a:rPr lang="en-US" dirty="0" err="1"/>
              <a:t>self.e</a:t>
            </a:r>
            <a:r>
              <a:rPr lang="en-US" dirty="0"/>
              <a:t> = 84</a:t>
            </a:r>
          </a:p>
          <a:p>
            <a:pPr marL="114300" indent="0">
              <a:buNone/>
            </a:pPr>
            <a:r>
              <a:rPr lang="en-US" dirty="0"/>
              <a:t>		C.__</a:t>
            </a:r>
            <a:r>
              <a:rPr lang="en-US" dirty="0" err="1"/>
              <a:t>init</a:t>
            </a:r>
            <a:r>
              <a:rPr lang="en-US" dirty="0"/>
              <a:t>__(self)</a:t>
            </a:r>
          </a:p>
          <a:p>
            <a:pPr marL="114300" indent="0">
              <a:buNone/>
            </a:pPr>
            <a:r>
              <a:rPr lang="en-US" dirty="0" smtClean="0"/>
              <a:t>object1 </a:t>
            </a:r>
            <a:r>
              <a:rPr lang="en-US" dirty="0"/>
              <a:t>= D()</a:t>
            </a:r>
          </a:p>
          <a:p>
            <a:pPr marL="114300" indent="0">
              <a:buNone/>
            </a:pPr>
            <a:r>
              <a:rPr lang="en-US" dirty="0" smtClean="0"/>
              <a:t># </a:t>
            </a:r>
            <a:r>
              <a:rPr lang="en-US" dirty="0"/>
              <a:t>produces an error as d is private instance variable</a:t>
            </a:r>
          </a:p>
          <a:p>
            <a:pPr marL="114300" indent="0">
              <a:buNone/>
            </a:pPr>
            <a:r>
              <a:rPr lang="en-US" dirty="0"/>
              <a:t>print(object1.c)</a:t>
            </a:r>
          </a:p>
          <a:p>
            <a:pPr marL="114300" indent="0">
              <a:buNone/>
            </a:pPr>
            <a:r>
              <a:rPr lang="en-US" dirty="0"/>
              <a:t>print(object1.__d)</a:t>
            </a:r>
          </a:p>
          <a:p>
            <a:pPr marL="114300" indent="0">
              <a:buNone/>
            </a:pPr>
            <a:endParaRPr lang="en-US" dirty="0"/>
          </a:p>
        </p:txBody>
      </p:sp>
    </p:spTree>
    <p:extLst>
      <p:ext uri="{BB962C8B-B14F-4D97-AF65-F5344CB8AC3E}">
        <p14:creationId xmlns="" xmlns:p14="http://schemas.microsoft.com/office/powerpoint/2010/main" val="382738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Inheritance</a:t>
            </a:r>
            <a:endParaRPr lang="en-US" dirty="0"/>
          </a:p>
        </p:txBody>
      </p:sp>
      <p:sp>
        <p:nvSpPr>
          <p:cNvPr id="7" name="Rectangle 6"/>
          <p:cNvSpPr/>
          <p:nvPr/>
        </p:nvSpPr>
        <p:spPr>
          <a:xfrm>
            <a:off x="564954" y="5768232"/>
            <a:ext cx="1871025" cy="369332"/>
          </a:xfrm>
          <a:prstGeom prst="rect">
            <a:avLst/>
          </a:prstGeom>
        </p:spPr>
        <p:txBody>
          <a:bodyPr wrap="none">
            <a:spAutoFit/>
          </a:bodyPr>
          <a:lstStyle/>
          <a:p>
            <a:r>
              <a:rPr lang="en-US" dirty="0" smtClean="0">
                <a:latin typeface="Times New Roman" pitchFamily="18" charset="0"/>
                <a:cs typeface="Times New Roman" pitchFamily="18" charset="0"/>
              </a:rPr>
              <a:t>Single Inheritance</a:t>
            </a:r>
          </a:p>
        </p:txBody>
      </p:sp>
      <p:sp>
        <p:nvSpPr>
          <p:cNvPr id="8" name="Rectangle 7"/>
          <p:cNvSpPr/>
          <p:nvPr/>
        </p:nvSpPr>
        <p:spPr>
          <a:xfrm>
            <a:off x="4876800" y="5772973"/>
            <a:ext cx="2743201" cy="369332"/>
          </a:xfrm>
          <a:prstGeom prst="rect">
            <a:avLst/>
          </a:prstGeom>
        </p:spPr>
        <p:txBody>
          <a:bodyPr wrap="square">
            <a:spAutoFit/>
          </a:bodyPr>
          <a:lstStyle/>
          <a:p>
            <a:pPr algn="ctr"/>
            <a:r>
              <a:rPr lang="en-US" dirty="0" smtClean="0">
                <a:latin typeface="Times New Roman" pitchFamily="18" charset="0"/>
                <a:cs typeface="Times New Roman" pitchFamily="18" charset="0"/>
              </a:rPr>
              <a:t>Multilevel Inheritance</a:t>
            </a: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16809" y="1583312"/>
            <a:ext cx="3025752" cy="3955540"/>
          </a:xfrm>
          <a:prstGeom prst="rect">
            <a:avLst/>
          </a:prstGeom>
        </p:spPr>
      </p:pic>
      <p:pic>
        <p:nvPicPr>
          <p:cNvPr id="10" name="Picture 9"/>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560618" y="828081"/>
            <a:ext cx="4267200" cy="4703844"/>
          </a:xfrm>
          <a:prstGeom prst="rect">
            <a:avLst/>
          </a:prstGeom>
        </p:spPr>
      </p:pic>
    </p:spTree>
    <p:extLst>
      <p:ext uri="{BB962C8B-B14F-4D97-AF65-F5344CB8AC3E}">
        <p14:creationId xmlns="" xmlns:p14="http://schemas.microsoft.com/office/powerpoint/2010/main" val="2856039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99568" y="1905000"/>
            <a:ext cx="4548632" cy="2514600"/>
          </a:xfr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457388" y="2209799"/>
            <a:ext cx="3772212" cy="2931273"/>
          </a:xfrm>
          <a:prstGeom prst="rect">
            <a:avLst/>
          </a:prstGeom>
        </p:spPr>
      </p:pic>
      <p:sp>
        <p:nvSpPr>
          <p:cNvPr id="6" name="Rectangle 5"/>
          <p:cNvSpPr/>
          <p:nvPr/>
        </p:nvSpPr>
        <p:spPr>
          <a:xfrm>
            <a:off x="990600" y="5131959"/>
            <a:ext cx="2414379" cy="369332"/>
          </a:xfrm>
          <a:prstGeom prst="rect">
            <a:avLst/>
          </a:prstGeom>
        </p:spPr>
        <p:txBody>
          <a:bodyPr wrap="none">
            <a:spAutoFit/>
          </a:bodyPr>
          <a:lstStyle/>
          <a:p>
            <a:r>
              <a:rPr lang="en-US" dirty="0" smtClean="0">
                <a:latin typeface="Times New Roman" pitchFamily="18" charset="0"/>
                <a:cs typeface="Times New Roman" pitchFamily="18" charset="0"/>
              </a:rPr>
              <a:t>Hierarchical Inheritance</a:t>
            </a:r>
          </a:p>
        </p:txBody>
      </p:sp>
      <p:sp>
        <p:nvSpPr>
          <p:cNvPr id="7" name="Rectangle 6"/>
          <p:cNvSpPr/>
          <p:nvPr/>
        </p:nvSpPr>
        <p:spPr>
          <a:xfrm>
            <a:off x="5410200" y="5469025"/>
            <a:ext cx="2099036" cy="369332"/>
          </a:xfrm>
          <a:prstGeom prst="rect">
            <a:avLst/>
          </a:prstGeom>
        </p:spPr>
        <p:txBody>
          <a:bodyPr wrap="none">
            <a:spAutoFit/>
          </a:bodyPr>
          <a:lstStyle/>
          <a:p>
            <a:r>
              <a:rPr lang="en-US" dirty="0" smtClean="0">
                <a:latin typeface="Times New Roman" pitchFamily="18" charset="0"/>
                <a:cs typeface="Times New Roman" pitchFamily="18" charset="0"/>
              </a:rPr>
              <a:t>Multiple Inheritance</a:t>
            </a:r>
          </a:p>
        </p:txBody>
      </p:sp>
    </p:spTree>
    <p:extLst>
      <p:ext uri="{BB962C8B-B14F-4D97-AF65-F5344CB8AC3E}">
        <p14:creationId xmlns="" xmlns:p14="http://schemas.microsoft.com/office/powerpoint/2010/main" val="89063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marL="114300" indent="0">
              <a:buNone/>
            </a:pPr>
            <a:r>
              <a:rPr lang="en-US" dirty="0" smtClean="0"/>
              <a:t>Syntax:-</a:t>
            </a:r>
          </a:p>
          <a:p>
            <a:pPr marL="114300" indent="0">
              <a:buNone/>
            </a:pPr>
            <a:r>
              <a:rPr lang="en-US" dirty="0" smtClean="0"/>
              <a:t>Class Base Class</a:t>
            </a:r>
            <a:r>
              <a:rPr lang="en-US" dirty="0"/>
              <a:t>:</a:t>
            </a:r>
          </a:p>
          <a:p>
            <a:pPr marL="114300" indent="0">
              <a:buNone/>
            </a:pPr>
            <a:r>
              <a:rPr lang="en-US" dirty="0"/>
              <a:t>    {</a:t>
            </a:r>
            <a:r>
              <a:rPr lang="en-US" dirty="0" smtClean="0"/>
              <a:t>Body}</a:t>
            </a:r>
          </a:p>
          <a:p>
            <a:pPr marL="114300" indent="0">
              <a:buNone/>
            </a:pPr>
            <a:r>
              <a:rPr lang="en-US" dirty="0" smtClean="0"/>
              <a:t>Class Derived Class(Base Class</a:t>
            </a:r>
            <a:r>
              <a:rPr lang="en-US" dirty="0"/>
              <a:t>):</a:t>
            </a:r>
          </a:p>
          <a:p>
            <a:pPr marL="114300" indent="0">
              <a:buNone/>
            </a:pPr>
            <a:r>
              <a:rPr lang="en-US" dirty="0" smtClean="0"/>
              <a:t>    {</a:t>
            </a:r>
            <a:r>
              <a:rPr lang="en-US" dirty="0"/>
              <a:t>Body</a:t>
            </a:r>
            <a:r>
              <a:rPr lang="en-US" dirty="0" smtClean="0"/>
              <a:t>}</a:t>
            </a:r>
          </a:p>
          <a:p>
            <a:pPr marL="114300" indent="0">
              <a:buNone/>
            </a:pPr>
            <a:endParaRPr lang="en-US" dirty="0" smtClean="0"/>
          </a:p>
          <a:p>
            <a:pPr marL="114300" indent="0">
              <a:buNone/>
            </a:pPr>
            <a:endParaRPr lang="en-US" dirty="0" smtClean="0"/>
          </a:p>
        </p:txBody>
      </p:sp>
    </p:spTree>
    <p:extLst>
      <p:ext uri="{BB962C8B-B14F-4D97-AF65-F5344CB8AC3E}">
        <p14:creationId xmlns="" xmlns:p14="http://schemas.microsoft.com/office/powerpoint/2010/main" val="242733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sz="quarter" idx="1"/>
          </p:nvPr>
        </p:nvSpPr>
        <p:spPr>
          <a:xfrm>
            <a:off x="228600" y="1295400"/>
            <a:ext cx="7620000" cy="5410200"/>
          </a:xfrm>
        </p:spPr>
        <p:txBody>
          <a:bodyPr>
            <a:normAutofit fontScale="92500" lnSpcReduction="10000"/>
          </a:bodyPr>
          <a:lstStyle/>
          <a:p>
            <a:pPr marL="114300" indent="0">
              <a:buNone/>
            </a:pPr>
            <a:r>
              <a:rPr lang="en-US" dirty="0">
                <a:latin typeface="Times New Roman" pitchFamily="18" charset="0"/>
                <a:cs typeface="Times New Roman" pitchFamily="18" charset="0"/>
              </a:rPr>
              <a:t># Here, we will create the base class or the Parent class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Parent1: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func_1(self):  </a:t>
            </a:r>
          </a:p>
          <a:p>
            <a:pPr marL="11430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print</a:t>
            </a:r>
            <a:r>
              <a:rPr lang="en-US" dirty="0">
                <a:latin typeface="Times New Roman" pitchFamily="18" charset="0"/>
                <a:cs typeface="Times New Roman" pitchFamily="18" charset="0"/>
              </a:rPr>
              <a:t> ("This function is defined inside the parent class.")  </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now, we will create the Derived class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Child1(Parent1):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func_2(self):  </a:t>
            </a:r>
          </a:p>
          <a:p>
            <a:pPr marL="11430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print</a:t>
            </a:r>
            <a:r>
              <a:rPr lang="en-US" dirty="0">
                <a:latin typeface="Times New Roman" pitchFamily="18" charset="0"/>
                <a:cs typeface="Times New Roman" pitchFamily="18" charset="0"/>
              </a:rPr>
              <a:t> ("This function is defined inside the child class.")  </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Driver's code  </a:t>
            </a:r>
          </a:p>
          <a:p>
            <a:pPr marL="114300" indent="0">
              <a:buNone/>
            </a:pPr>
            <a:r>
              <a:rPr lang="en-US" dirty="0">
                <a:latin typeface="Times New Roman" pitchFamily="18" charset="0"/>
                <a:cs typeface="Times New Roman" pitchFamily="18" charset="0"/>
              </a:rPr>
              <a:t>object = Child1()  </a:t>
            </a:r>
          </a:p>
          <a:p>
            <a:pPr marL="114300" indent="0">
              <a:buNone/>
            </a:pPr>
            <a:r>
              <a:rPr lang="en-US" dirty="0">
                <a:latin typeface="Times New Roman" pitchFamily="18" charset="0"/>
                <a:cs typeface="Times New Roman" pitchFamily="18" charset="0"/>
              </a:rPr>
              <a:t>object.func_1()  </a:t>
            </a:r>
          </a:p>
          <a:p>
            <a:pPr marL="114300" indent="0">
              <a:buNone/>
            </a:pPr>
            <a:r>
              <a:rPr lang="en-US" dirty="0">
                <a:latin typeface="Times New Roman" pitchFamily="18" charset="0"/>
                <a:cs typeface="Times New Roman" pitchFamily="18" charset="0"/>
              </a:rPr>
              <a:t>object.func_2()  </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50855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dirty="0" smtClean="0"/>
              <a:t>Multilevel Inheritance</a:t>
            </a:r>
            <a:endParaRPr lang="en-US" dirty="0"/>
          </a:p>
        </p:txBody>
      </p:sp>
      <p:sp>
        <p:nvSpPr>
          <p:cNvPr id="3" name="Content Placeholder 2"/>
          <p:cNvSpPr>
            <a:spLocks noGrp="1"/>
          </p:cNvSpPr>
          <p:nvPr>
            <p:ph sz="quarter" idx="1"/>
          </p:nvPr>
        </p:nvSpPr>
        <p:spPr>
          <a:xfrm>
            <a:off x="228600" y="914400"/>
            <a:ext cx="7620000" cy="5791200"/>
          </a:xfrm>
        </p:spPr>
        <p:txBody>
          <a:bodyPr>
            <a:normAutofit/>
          </a:bodyPr>
          <a:lstStyle/>
          <a:p>
            <a:pPr marL="114300" indent="0">
              <a:buNone/>
            </a:pPr>
            <a:r>
              <a:rPr lang="en-US" dirty="0">
                <a:latin typeface="Times New Roman" pitchFamily="18" charset="0"/>
                <a:cs typeface="Times New Roman" pitchFamily="18" charset="0"/>
              </a:rPr>
              <a:t># Here, we will create the Base class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Grandfather1: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__(self, grandfathername1):  </a:t>
            </a:r>
          </a:p>
          <a:p>
            <a:pPr marL="114300" indent="0">
              <a:buNone/>
            </a:pPr>
            <a:r>
              <a:rPr lang="en-US" dirty="0">
                <a:latin typeface="Times New Roman" pitchFamily="18" charset="0"/>
                <a:cs typeface="Times New Roman" pitchFamily="18" charset="0"/>
              </a:rPr>
              <a:t>        self.grandfathername1 = grandfathername1  </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here, we will create the Intermediate class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Father1(Grandfather1):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__(self, fathername1, grandfathername1):  </a:t>
            </a:r>
          </a:p>
          <a:p>
            <a:pPr marL="114300" indent="0">
              <a:buNone/>
            </a:pPr>
            <a:r>
              <a:rPr lang="en-US" dirty="0">
                <a:latin typeface="Times New Roman" pitchFamily="18" charset="0"/>
                <a:cs typeface="Times New Roman" pitchFamily="18" charset="0"/>
              </a:rPr>
              <a:t>        self.fathername1 = fathername1  </a:t>
            </a:r>
          </a:p>
          <a:p>
            <a:pPr marL="114300" indent="0">
              <a:buNone/>
            </a:pPr>
            <a:r>
              <a:rPr lang="en-US" dirty="0">
                <a:latin typeface="Times New Roman" pitchFamily="18" charset="0"/>
                <a:cs typeface="Times New Roman" pitchFamily="18" charset="0"/>
              </a:rPr>
              <a:t>          # here, we will invoke the constructor of Grandfather class  </a:t>
            </a:r>
          </a:p>
          <a:p>
            <a:pPr marL="114300" indent="0">
              <a:buNone/>
            </a:pPr>
            <a:r>
              <a:rPr lang="en-US" dirty="0">
                <a:latin typeface="Times New Roman" pitchFamily="18" charset="0"/>
                <a:cs typeface="Times New Roman" pitchFamily="18" charset="0"/>
              </a:rPr>
              <a:t>        Grandfather1.__init__(self, grandfathername1)  </a:t>
            </a:r>
          </a:p>
          <a:p>
            <a:pPr marL="114300" indent="0">
              <a:buNone/>
            </a:pPr>
            <a:r>
              <a:rPr lang="en-US" dirty="0">
                <a:latin typeface="Times New Roman" pitchFamily="18" charset="0"/>
                <a:cs typeface="Times New Roman" pitchFamily="18" charset="0"/>
              </a:rPr>
              <a:t>  </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80840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0000" lnSpcReduction="20000"/>
          </a:bodyPr>
          <a:lstStyle/>
          <a:p>
            <a:pPr marL="114300" indent="0">
              <a:buNone/>
            </a:pPr>
            <a:r>
              <a:rPr lang="en-US" dirty="0" smtClean="0">
                <a:latin typeface="Times New Roman" pitchFamily="18" charset="0"/>
                <a:cs typeface="Times New Roman" pitchFamily="18" charset="0"/>
              </a:rPr>
              <a:t># here, we will create the Derived class  </a:t>
            </a:r>
          </a:p>
          <a:p>
            <a:pPr marL="114300" indent="0">
              <a:buNone/>
            </a:pPr>
            <a:r>
              <a:rPr lang="en-US" b="1" dirty="0" smtClean="0">
                <a:latin typeface="Times New Roman" pitchFamily="18" charset="0"/>
                <a:cs typeface="Times New Roman" pitchFamily="18" charset="0"/>
              </a:rPr>
              <a:t>class</a:t>
            </a:r>
            <a:r>
              <a:rPr lang="en-US" dirty="0" smtClean="0">
                <a:latin typeface="Times New Roman" pitchFamily="18" charset="0"/>
                <a:cs typeface="Times New Roman" pitchFamily="18" charset="0"/>
              </a:rPr>
              <a:t> Son1(Father1):  </a:t>
            </a:r>
          </a:p>
          <a:p>
            <a:pPr marL="11430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def</a:t>
            </a:r>
            <a:r>
              <a:rPr lang="en-US" dirty="0" smtClean="0">
                <a:latin typeface="Times New Roman" pitchFamily="18" charset="0"/>
                <a:cs typeface="Times New Roman" pitchFamily="18" charset="0"/>
              </a:rPr>
              <a:t> __init__(self,sonname1, fathername1, grandfathername1):  </a:t>
            </a:r>
          </a:p>
          <a:p>
            <a:pPr marL="114300" indent="0">
              <a:buNone/>
            </a:pPr>
            <a:r>
              <a:rPr lang="en-US" dirty="0" smtClean="0">
                <a:latin typeface="Times New Roman" pitchFamily="18" charset="0"/>
                <a:cs typeface="Times New Roman" pitchFamily="18" charset="0"/>
              </a:rPr>
              <a:t>        self.sonname1 = sonname1  </a:t>
            </a:r>
          </a:p>
          <a:p>
            <a:pPr marL="114300" indent="0">
              <a:buNone/>
            </a:pPr>
            <a:r>
              <a:rPr lang="en-US" dirty="0" smtClean="0">
                <a:latin typeface="Times New Roman" pitchFamily="18" charset="0"/>
                <a:cs typeface="Times New Roman" pitchFamily="18" charset="0"/>
              </a:rPr>
              <a:t>  </a:t>
            </a:r>
          </a:p>
          <a:p>
            <a:pPr marL="114300" indent="0">
              <a:buNone/>
            </a:pPr>
            <a:r>
              <a:rPr lang="en-US" dirty="0" smtClean="0">
                <a:latin typeface="Times New Roman" pitchFamily="18" charset="0"/>
                <a:cs typeface="Times New Roman" pitchFamily="18" charset="0"/>
              </a:rPr>
              <a:t>        # here, we will invoke the constructor of Father class  </a:t>
            </a:r>
          </a:p>
          <a:p>
            <a:pPr marL="114300" indent="0">
              <a:buNone/>
            </a:pPr>
            <a:r>
              <a:rPr lang="en-US" dirty="0" smtClean="0">
                <a:latin typeface="Times New Roman" pitchFamily="18" charset="0"/>
                <a:cs typeface="Times New Roman" pitchFamily="18" charset="0"/>
              </a:rPr>
              <a:t>        Father1.__init__(self, fathername1, grandfathername1)  </a:t>
            </a:r>
          </a:p>
          <a:p>
            <a:pPr marL="114300" indent="0">
              <a:buNone/>
            </a:pPr>
            <a:r>
              <a:rPr lang="en-US" dirty="0" smtClean="0">
                <a:latin typeface="Times New Roman" pitchFamily="18" charset="0"/>
                <a:cs typeface="Times New Roman" pitchFamily="18" charset="0"/>
              </a:rPr>
              <a:t>  </a:t>
            </a:r>
          </a:p>
          <a:p>
            <a:pPr marL="11430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print_name</a:t>
            </a:r>
            <a:r>
              <a:rPr lang="en-US" dirty="0" smtClean="0">
                <a:latin typeface="Times New Roman" pitchFamily="18" charset="0"/>
                <a:cs typeface="Times New Roman" pitchFamily="18" charset="0"/>
              </a:rPr>
              <a:t>(self):  </a:t>
            </a:r>
          </a:p>
          <a:p>
            <a:pPr marL="11430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print</a:t>
            </a:r>
            <a:r>
              <a:rPr lang="en-US" dirty="0" smtClean="0">
                <a:latin typeface="Times New Roman" pitchFamily="18" charset="0"/>
                <a:cs typeface="Times New Roman" pitchFamily="18" charset="0"/>
              </a:rPr>
              <a:t>('Grandfather name is :', self.grandfathername1)  </a:t>
            </a:r>
          </a:p>
          <a:p>
            <a:pPr marL="11430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print</a:t>
            </a:r>
            <a:r>
              <a:rPr lang="en-US" dirty="0" smtClean="0">
                <a:latin typeface="Times New Roman" pitchFamily="18" charset="0"/>
                <a:cs typeface="Times New Roman" pitchFamily="18" charset="0"/>
              </a:rPr>
              <a:t>("Father name is :", self.fathername1)  </a:t>
            </a:r>
          </a:p>
          <a:p>
            <a:pPr marL="114300" indent="0">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print</a:t>
            </a:r>
            <a:r>
              <a:rPr lang="en-US" dirty="0" smtClean="0">
                <a:latin typeface="Times New Roman" pitchFamily="18" charset="0"/>
                <a:cs typeface="Times New Roman" pitchFamily="18" charset="0"/>
              </a:rPr>
              <a:t>("Son name is :", self.sonname1)  </a:t>
            </a:r>
          </a:p>
          <a:p>
            <a:pPr marL="114300" indent="0">
              <a:buNone/>
            </a:pPr>
            <a:r>
              <a:rPr lang="en-US" dirty="0" smtClean="0">
                <a:latin typeface="Times New Roman" pitchFamily="18" charset="0"/>
                <a:cs typeface="Times New Roman" pitchFamily="18" charset="0"/>
              </a:rPr>
              <a:t>  </a:t>
            </a:r>
          </a:p>
          <a:p>
            <a:pPr marL="114300" indent="0">
              <a:buNone/>
            </a:pPr>
            <a:r>
              <a:rPr lang="en-US" dirty="0" smtClean="0">
                <a:latin typeface="Times New Roman" pitchFamily="18" charset="0"/>
                <a:cs typeface="Times New Roman" pitchFamily="18" charset="0"/>
              </a:rPr>
              <a:t># Driver code  </a:t>
            </a:r>
          </a:p>
          <a:p>
            <a:pPr marL="114300" indent="0">
              <a:buNone/>
            </a:pPr>
            <a:r>
              <a:rPr lang="en-US" dirty="0" smtClean="0">
                <a:latin typeface="Times New Roman" pitchFamily="18" charset="0"/>
                <a:cs typeface="Times New Roman" pitchFamily="18" charset="0"/>
              </a:rPr>
              <a:t>s1 = Son1('John', 'John </a:t>
            </a:r>
            <a:r>
              <a:rPr lang="en-US" dirty="0" err="1" smtClean="0">
                <a:latin typeface="Times New Roman" pitchFamily="18" charset="0"/>
                <a:cs typeface="Times New Roman" pitchFamily="18" charset="0"/>
              </a:rPr>
              <a:t>Jr</a:t>
            </a:r>
            <a:r>
              <a:rPr lang="en-US" dirty="0" smtClean="0">
                <a:latin typeface="Times New Roman" pitchFamily="18" charset="0"/>
                <a:cs typeface="Times New Roman" pitchFamily="18" charset="0"/>
              </a:rPr>
              <a:t>', 'John </a:t>
            </a:r>
            <a:r>
              <a:rPr lang="en-US" dirty="0" err="1" smtClean="0">
                <a:latin typeface="Times New Roman" pitchFamily="18" charset="0"/>
                <a:cs typeface="Times New Roman" pitchFamily="18" charset="0"/>
              </a:rPr>
              <a:t>Jr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Jr</a:t>
            </a:r>
            <a:r>
              <a:rPr lang="en-US" dirty="0" smtClean="0">
                <a:latin typeface="Times New Roman" pitchFamily="18" charset="0"/>
                <a:cs typeface="Times New Roman" pitchFamily="18" charset="0"/>
              </a:rPr>
              <a:t>')  </a:t>
            </a:r>
          </a:p>
          <a:p>
            <a:pPr marL="114300" indent="0">
              <a:buNone/>
            </a:pPr>
            <a:r>
              <a:rPr lang="en-US" b="1" dirty="0" smtClean="0">
                <a:latin typeface="Times New Roman" pitchFamily="18" charset="0"/>
                <a:cs typeface="Times New Roman" pitchFamily="18" charset="0"/>
              </a:rPr>
              <a:t>print</a:t>
            </a:r>
            <a:r>
              <a:rPr lang="en-US" dirty="0" smtClean="0">
                <a:latin typeface="Times New Roman" pitchFamily="18" charset="0"/>
                <a:cs typeface="Times New Roman" pitchFamily="18" charset="0"/>
              </a:rPr>
              <a:t> (s1.grandfathername1)  </a:t>
            </a:r>
          </a:p>
          <a:p>
            <a:pPr marL="114300" indent="0">
              <a:buNone/>
            </a:pPr>
            <a:r>
              <a:rPr lang="en-US" dirty="0" smtClean="0">
                <a:latin typeface="Times New Roman" pitchFamily="18" charset="0"/>
                <a:cs typeface="Times New Roman" pitchFamily="18" charset="0"/>
              </a:rPr>
              <a:t>s1.print_name()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855"/>
            <a:ext cx="7620000" cy="1143000"/>
          </a:xfrm>
        </p:spPr>
        <p:txBody>
          <a:bodyPr/>
          <a:lstStyle/>
          <a:p>
            <a:r>
              <a:rPr lang="en-US" dirty="0" smtClean="0"/>
              <a:t>Multiple Inheritance</a:t>
            </a:r>
            <a:endParaRPr lang="en-US" dirty="0"/>
          </a:p>
        </p:txBody>
      </p:sp>
      <p:sp>
        <p:nvSpPr>
          <p:cNvPr id="3" name="Content Placeholder 2"/>
          <p:cNvSpPr>
            <a:spLocks noGrp="1"/>
          </p:cNvSpPr>
          <p:nvPr>
            <p:ph sz="quarter" idx="1"/>
          </p:nvPr>
        </p:nvSpPr>
        <p:spPr>
          <a:xfrm>
            <a:off x="152400" y="1066800"/>
            <a:ext cx="7620000" cy="5791200"/>
          </a:xfrm>
        </p:spPr>
        <p:txBody>
          <a:bodyPr>
            <a:normAutofit fontScale="55000" lnSpcReduction="20000"/>
          </a:bodyPr>
          <a:lstStyle/>
          <a:p>
            <a:pPr marL="114300" indent="0">
              <a:buNone/>
            </a:pPr>
            <a:r>
              <a:rPr lang="en-US" dirty="0">
                <a:latin typeface="Times New Roman" pitchFamily="18" charset="0"/>
                <a:cs typeface="Times New Roman" pitchFamily="18" charset="0"/>
              </a:rPr>
              <a:t># Here, we will create the Base class 1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Mother1:  </a:t>
            </a:r>
          </a:p>
          <a:p>
            <a:pPr marL="114300" indent="0">
              <a:buNone/>
            </a:pPr>
            <a:r>
              <a:rPr lang="en-US" dirty="0">
                <a:latin typeface="Times New Roman" pitchFamily="18" charset="0"/>
                <a:cs typeface="Times New Roman" pitchFamily="18" charset="0"/>
              </a:rPr>
              <a:t>    mothername1 = ""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mother1(self):  </a:t>
            </a:r>
          </a:p>
          <a:p>
            <a:pPr marL="11430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print</a:t>
            </a:r>
            <a:r>
              <a:rPr lang="en-US" dirty="0">
                <a:latin typeface="Times New Roman" pitchFamily="18" charset="0"/>
                <a:cs typeface="Times New Roman" pitchFamily="18" charset="0"/>
              </a:rPr>
              <a:t>(self.mothername1)  </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Here, we will create the Base class 2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Father1:  </a:t>
            </a:r>
          </a:p>
          <a:p>
            <a:pPr marL="114300" indent="0">
              <a:buNone/>
            </a:pPr>
            <a:r>
              <a:rPr lang="en-US" dirty="0">
                <a:latin typeface="Times New Roman" pitchFamily="18" charset="0"/>
                <a:cs typeface="Times New Roman" pitchFamily="18" charset="0"/>
              </a:rPr>
              <a:t>    fathername1 = ""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father1(self):  </a:t>
            </a:r>
          </a:p>
          <a:p>
            <a:pPr marL="11430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print</a:t>
            </a:r>
            <a:r>
              <a:rPr lang="en-US" dirty="0">
                <a:latin typeface="Times New Roman" pitchFamily="18" charset="0"/>
                <a:cs typeface="Times New Roman" pitchFamily="18" charset="0"/>
              </a:rPr>
              <a:t>(self.fathername1)  </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now, we will create the Derived class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Son1(Mother1, Father1):  </a:t>
            </a:r>
          </a:p>
          <a:p>
            <a:pPr marL="114300" indent="0">
              <a:buNone/>
            </a:pP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def</a:t>
            </a:r>
            <a:r>
              <a:rPr lang="en-US" dirty="0">
                <a:latin typeface="Times New Roman" pitchFamily="18" charset="0"/>
                <a:cs typeface="Times New Roman" pitchFamily="18" charset="0"/>
              </a:rPr>
              <a:t> parents1(self):  </a:t>
            </a:r>
          </a:p>
          <a:p>
            <a:pPr marL="11430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print</a:t>
            </a:r>
            <a:r>
              <a:rPr lang="en-US" dirty="0">
                <a:latin typeface="Times New Roman" pitchFamily="18" charset="0"/>
                <a:cs typeface="Times New Roman" pitchFamily="18" charset="0"/>
              </a:rPr>
              <a:t> ("Father name is :", self.fathername1)  </a:t>
            </a:r>
          </a:p>
          <a:p>
            <a:pPr marL="11430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print</a:t>
            </a:r>
            <a:r>
              <a:rPr lang="en-US" dirty="0">
                <a:latin typeface="Times New Roman" pitchFamily="18" charset="0"/>
                <a:cs typeface="Times New Roman" pitchFamily="18" charset="0"/>
              </a:rPr>
              <a:t> ("Mother name is :", self.mothername1)  </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Driver's code  </a:t>
            </a:r>
          </a:p>
          <a:p>
            <a:pPr marL="114300" indent="0">
              <a:buNone/>
            </a:pPr>
            <a:r>
              <a:rPr lang="en-US" dirty="0">
                <a:latin typeface="Times New Roman" pitchFamily="18" charset="0"/>
                <a:cs typeface="Times New Roman" pitchFamily="18" charset="0"/>
              </a:rPr>
              <a:t>s1 = Son1()  </a:t>
            </a:r>
          </a:p>
          <a:p>
            <a:pPr marL="114300" indent="0">
              <a:buNone/>
            </a:pPr>
            <a:r>
              <a:rPr lang="en-US" dirty="0">
                <a:latin typeface="Times New Roman" pitchFamily="18" charset="0"/>
                <a:cs typeface="Times New Roman" pitchFamily="18" charset="0"/>
              </a:rPr>
              <a:t>s1.fathername1 = "Rajesh"  </a:t>
            </a:r>
          </a:p>
          <a:p>
            <a:pPr marL="114300" indent="0">
              <a:buNone/>
            </a:pPr>
            <a:r>
              <a:rPr lang="en-US" dirty="0">
                <a:latin typeface="Times New Roman" pitchFamily="18" charset="0"/>
                <a:cs typeface="Times New Roman" pitchFamily="18" charset="0"/>
              </a:rPr>
              <a:t>s1.mothername1 = "</a:t>
            </a:r>
            <a:r>
              <a:rPr lang="en-US" dirty="0" err="1">
                <a:latin typeface="Times New Roman" pitchFamily="18" charset="0"/>
                <a:cs typeface="Times New Roman" pitchFamily="18" charset="0"/>
              </a:rPr>
              <a:t>Shreya</a:t>
            </a: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s1.parents1()  </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00087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620000" cy="685800"/>
          </a:xfrm>
        </p:spPr>
        <p:txBody>
          <a:bodyPr/>
          <a:lstStyle/>
          <a:p>
            <a:r>
              <a:rPr lang="en-US" dirty="0" smtClean="0"/>
              <a:t>Hierarchical Inheritance</a:t>
            </a:r>
            <a:endParaRPr lang="en-US" dirty="0"/>
          </a:p>
        </p:txBody>
      </p:sp>
      <p:sp>
        <p:nvSpPr>
          <p:cNvPr id="3" name="Content Placeholder 2"/>
          <p:cNvSpPr>
            <a:spLocks noGrp="1"/>
          </p:cNvSpPr>
          <p:nvPr>
            <p:ph sz="quarter" idx="1"/>
          </p:nvPr>
        </p:nvSpPr>
        <p:spPr>
          <a:xfrm>
            <a:off x="228600" y="762000"/>
            <a:ext cx="8001000" cy="5486400"/>
          </a:xfrm>
        </p:spPr>
        <p:txBody>
          <a:bodyPr>
            <a:noAutofit/>
          </a:bodyPr>
          <a:lstStyle/>
          <a:p>
            <a:pPr marL="114300" indent="0">
              <a:buNone/>
            </a:pPr>
            <a:r>
              <a:rPr lang="en-US" sz="1600" dirty="0">
                <a:latin typeface="Times New Roman" pitchFamily="18" charset="0"/>
                <a:cs typeface="Times New Roman" pitchFamily="18" charset="0"/>
              </a:rPr>
              <a:t># Here, we will create the Base class   </a:t>
            </a:r>
          </a:p>
          <a:p>
            <a:pPr marL="114300" indent="0">
              <a:buNone/>
            </a:pPr>
            <a:r>
              <a:rPr lang="en-US" sz="1600" b="1" dirty="0">
                <a:latin typeface="Times New Roman" pitchFamily="18" charset="0"/>
                <a:cs typeface="Times New Roman" pitchFamily="18" charset="0"/>
              </a:rPr>
              <a:t>class</a:t>
            </a:r>
            <a:r>
              <a:rPr lang="en-US" sz="1600" dirty="0">
                <a:latin typeface="Times New Roman" pitchFamily="18" charset="0"/>
                <a:cs typeface="Times New Roman" pitchFamily="18" charset="0"/>
              </a:rPr>
              <a:t> Parent1:  </a:t>
            </a:r>
          </a:p>
          <a:p>
            <a:pPr marL="114300" indent="0">
              <a:buNone/>
            </a:pPr>
            <a:r>
              <a:rPr lang="en-US" sz="1600" dirty="0">
                <a:latin typeface="Times New Roman" pitchFamily="18" charset="0"/>
                <a:cs typeface="Times New Roman" pitchFamily="18" charset="0"/>
              </a:rPr>
              <a:t>    </a:t>
            </a:r>
            <a:r>
              <a:rPr lang="en-US" sz="1600" b="1" dirty="0" err="1">
                <a:latin typeface="Times New Roman" pitchFamily="18" charset="0"/>
                <a:cs typeface="Times New Roman" pitchFamily="18" charset="0"/>
              </a:rPr>
              <a:t>def</a:t>
            </a:r>
            <a:r>
              <a:rPr lang="en-US" sz="1600" dirty="0">
                <a:latin typeface="Times New Roman" pitchFamily="18" charset="0"/>
                <a:cs typeface="Times New Roman" pitchFamily="18" charset="0"/>
              </a:rPr>
              <a:t> func_1(self):  </a:t>
            </a:r>
          </a:p>
          <a:p>
            <a:pPr marL="11430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print</a:t>
            </a:r>
            <a:r>
              <a:rPr lang="en-US" sz="1600" dirty="0">
                <a:latin typeface="Times New Roman" pitchFamily="18" charset="0"/>
                <a:cs typeface="Times New Roman" pitchFamily="18" charset="0"/>
              </a:rPr>
              <a:t> ("This function is defined inside the parent class.")   </a:t>
            </a:r>
          </a:p>
          <a:p>
            <a:pPr marL="114300" indent="0">
              <a:buNone/>
            </a:pPr>
            <a:r>
              <a:rPr lang="en-US" sz="1600" dirty="0">
                <a:latin typeface="Times New Roman" pitchFamily="18" charset="0"/>
                <a:cs typeface="Times New Roman" pitchFamily="18" charset="0"/>
              </a:rPr>
              <a:t># Derived class1  </a:t>
            </a:r>
          </a:p>
          <a:p>
            <a:pPr marL="114300" indent="0">
              <a:buNone/>
            </a:pPr>
            <a:r>
              <a:rPr lang="en-US" sz="1600" b="1" dirty="0">
                <a:latin typeface="Times New Roman" pitchFamily="18" charset="0"/>
                <a:cs typeface="Times New Roman" pitchFamily="18" charset="0"/>
              </a:rPr>
              <a:t>class</a:t>
            </a:r>
            <a:r>
              <a:rPr lang="en-US" sz="1600" dirty="0">
                <a:latin typeface="Times New Roman" pitchFamily="18" charset="0"/>
                <a:cs typeface="Times New Roman" pitchFamily="18" charset="0"/>
              </a:rPr>
              <a:t> Child_1(Parent1):  </a:t>
            </a:r>
          </a:p>
          <a:p>
            <a:pPr marL="114300" indent="0">
              <a:buNone/>
            </a:pPr>
            <a:r>
              <a:rPr lang="en-US" sz="1600" dirty="0">
                <a:latin typeface="Times New Roman" pitchFamily="18" charset="0"/>
                <a:cs typeface="Times New Roman" pitchFamily="18" charset="0"/>
              </a:rPr>
              <a:t>    </a:t>
            </a:r>
            <a:r>
              <a:rPr lang="en-US" sz="1600" b="1" dirty="0" err="1">
                <a:latin typeface="Times New Roman" pitchFamily="18" charset="0"/>
                <a:cs typeface="Times New Roman" pitchFamily="18" charset="0"/>
              </a:rPr>
              <a:t>def</a:t>
            </a:r>
            <a:r>
              <a:rPr lang="en-US" sz="1600" dirty="0">
                <a:latin typeface="Times New Roman" pitchFamily="18" charset="0"/>
                <a:cs typeface="Times New Roman" pitchFamily="18" charset="0"/>
              </a:rPr>
              <a:t> func_2(self):  </a:t>
            </a:r>
          </a:p>
          <a:p>
            <a:pPr marL="11430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print</a:t>
            </a:r>
            <a:r>
              <a:rPr lang="en-US" sz="1600" dirty="0">
                <a:latin typeface="Times New Roman" pitchFamily="18" charset="0"/>
                <a:cs typeface="Times New Roman" pitchFamily="18" charset="0"/>
              </a:rPr>
              <a:t> ("This function is defined inside the child 1.")  </a:t>
            </a:r>
          </a:p>
          <a:p>
            <a:pPr marL="114300" indent="0">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Derivied</a:t>
            </a:r>
            <a:r>
              <a:rPr lang="en-US" sz="1600" dirty="0">
                <a:latin typeface="Times New Roman" pitchFamily="18" charset="0"/>
                <a:cs typeface="Times New Roman" pitchFamily="18" charset="0"/>
              </a:rPr>
              <a:t> class2  </a:t>
            </a:r>
          </a:p>
          <a:p>
            <a:pPr marL="114300" indent="0">
              <a:buNone/>
            </a:pPr>
            <a:r>
              <a:rPr lang="en-US" sz="1600" b="1" dirty="0">
                <a:latin typeface="Times New Roman" pitchFamily="18" charset="0"/>
                <a:cs typeface="Times New Roman" pitchFamily="18" charset="0"/>
              </a:rPr>
              <a:t>class</a:t>
            </a:r>
            <a:r>
              <a:rPr lang="en-US" sz="1600" dirty="0">
                <a:latin typeface="Times New Roman" pitchFamily="18" charset="0"/>
                <a:cs typeface="Times New Roman" pitchFamily="18" charset="0"/>
              </a:rPr>
              <a:t> Child_2(Parent1):  </a:t>
            </a:r>
          </a:p>
          <a:p>
            <a:pPr marL="114300" indent="0">
              <a:buNone/>
            </a:pPr>
            <a:r>
              <a:rPr lang="en-US" sz="1600" dirty="0">
                <a:latin typeface="Times New Roman" pitchFamily="18" charset="0"/>
                <a:cs typeface="Times New Roman" pitchFamily="18" charset="0"/>
              </a:rPr>
              <a:t>    </a:t>
            </a:r>
            <a:r>
              <a:rPr lang="en-US" sz="1600" b="1" dirty="0" err="1">
                <a:latin typeface="Times New Roman" pitchFamily="18" charset="0"/>
                <a:cs typeface="Times New Roman" pitchFamily="18" charset="0"/>
              </a:rPr>
              <a:t>def</a:t>
            </a:r>
            <a:r>
              <a:rPr lang="en-US" sz="1600" dirty="0">
                <a:latin typeface="Times New Roman" pitchFamily="18" charset="0"/>
                <a:cs typeface="Times New Roman" pitchFamily="18" charset="0"/>
              </a:rPr>
              <a:t> func_3(self):  </a:t>
            </a:r>
          </a:p>
          <a:p>
            <a:pPr marL="114300" indent="0">
              <a:buNone/>
            </a:pP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print</a:t>
            </a:r>
            <a:r>
              <a:rPr lang="en-US" sz="1600" dirty="0">
                <a:latin typeface="Times New Roman" pitchFamily="18" charset="0"/>
                <a:cs typeface="Times New Roman" pitchFamily="18" charset="0"/>
              </a:rPr>
              <a:t> ("This function is defined inside the child 2.")  </a:t>
            </a:r>
            <a:endParaRPr lang="en-US" sz="1600" dirty="0" smtClean="0">
              <a:latin typeface="Times New Roman" pitchFamily="18" charset="0"/>
              <a:cs typeface="Times New Roman" pitchFamily="18" charset="0"/>
            </a:endParaRPr>
          </a:p>
          <a:p>
            <a:pPr marL="114300" indent="0">
              <a:buNone/>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 Driver's code  </a:t>
            </a:r>
          </a:p>
          <a:p>
            <a:pPr marL="114300" indent="0">
              <a:buNone/>
            </a:pPr>
            <a:r>
              <a:rPr lang="en-US" sz="1600" dirty="0">
                <a:latin typeface="Times New Roman" pitchFamily="18" charset="0"/>
                <a:cs typeface="Times New Roman" pitchFamily="18" charset="0"/>
              </a:rPr>
              <a:t>object1 = Child_1()  </a:t>
            </a:r>
          </a:p>
          <a:p>
            <a:pPr marL="114300" indent="0">
              <a:buNone/>
            </a:pPr>
            <a:r>
              <a:rPr lang="en-US" sz="1600" dirty="0">
                <a:latin typeface="Times New Roman" pitchFamily="18" charset="0"/>
                <a:cs typeface="Times New Roman" pitchFamily="18" charset="0"/>
              </a:rPr>
              <a:t>object2 = Child_2()  </a:t>
            </a:r>
          </a:p>
          <a:p>
            <a:pPr marL="114300" indent="0">
              <a:buNone/>
            </a:pPr>
            <a:r>
              <a:rPr lang="en-US" sz="1600" dirty="0">
                <a:latin typeface="Times New Roman" pitchFamily="18" charset="0"/>
                <a:cs typeface="Times New Roman" pitchFamily="18" charset="0"/>
              </a:rPr>
              <a:t>object1.func_1()  </a:t>
            </a:r>
          </a:p>
          <a:p>
            <a:pPr marL="114300" indent="0">
              <a:buNone/>
            </a:pPr>
            <a:r>
              <a:rPr lang="en-US" sz="1600" dirty="0">
                <a:latin typeface="Times New Roman" pitchFamily="18" charset="0"/>
                <a:cs typeface="Times New Roman" pitchFamily="18" charset="0"/>
              </a:rPr>
              <a:t>object1.func_2()  </a:t>
            </a:r>
          </a:p>
          <a:p>
            <a:pPr marL="114300" indent="0">
              <a:buNone/>
            </a:pPr>
            <a:r>
              <a:rPr lang="en-US" sz="1600" dirty="0">
                <a:latin typeface="Times New Roman" pitchFamily="18" charset="0"/>
                <a:cs typeface="Times New Roman" pitchFamily="18" charset="0"/>
              </a:rPr>
              <a:t>object2.func_1()  </a:t>
            </a:r>
          </a:p>
          <a:p>
            <a:pPr marL="114300" indent="0">
              <a:buNone/>
            </a:pPr>
            <a:r>
              <a:rPr lang="en-US" sz="1600" dirty="0">
                <a:latin typeface="Times New Roman" pitchFamily="18" charset="0"/>
                <a:cs typeface="Times New Roman" pitchFamily="18" charset="0"/>
              </a:rPr>
              <a:t>object2.func_3()  </a:t>
            </a:r>
          </a:p>
          <a:p>
            <a:pPr marL="114300" indent="0">
              <a:buNone/>
            </a:pP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28459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super</a:t>
            </a:r>
            <a:r>
              <a:rPr lang="en-US" b="1" dirty="0" smtClean="0"/>
              <a:t>( ) </a:t>
            </a:r>
            <a:r>
              <a:rPr lang="en-US" b="1" dirty="0"/>
              <a:t>Function</a:t>
            </a:r>
            <a:br>
              <a:rPr lang="en-US" b="1" dirty="0"/>
            </a:br>
            <a:endParaRPr lang="en-US" dirty="0"/>
          </a:p>
        </p:txBody>
      </p:sp>
      <p:sp>
        <p:nvSpPr>
          <p:cNvPr id="3" name="Content Placeholder 2"/>
          <p:cNvSpPr>
            <a:spLocks noGrp="1"/>
          </p:cNvSpPr>
          <p:nvPr>
            <p:ph sz="quarter" idx="1"/>
          </p:nvPr>
        </p:nvSpPr>
        <p:spPr>
          <a:xfrm>
            <a:off x="228600" y="990600"/>
            <a:ext cx="7620000" cy="5867400"/>
          </a:xfrm>
        </p:spPr>
        <p:txBody>
          <a:bodyPr>
            <a:normAutofit fontScale="47500" lnSpcReduction="20000"/>
          </a:bodyPr>
          <a:lstStyle/>
          <a:p>
            <a:pPr marL="114300" indent="0" algn="just">
              <a:buNone/>
            </a:pPr>
            <a:r>
              <a:rPr lang="en-US" dirty="0">
                <a:latin typeface="Times New Roman" pitchFamily="18" charset="0"/>
                <a:cs typeface="Times New Roman" pitchFamily="18" charset="0"/>
              </a:rPr>
              <a:t>The super</a:t>
            </a:r>
            <a:r>
              <a:rPr lang="en-US" dirty="0" smtClean="0">
                <a:latin typeface="Times New Roman" pitchFamily="18" charset="0"/>
                <a:cs typeface="Times New Roman" pitchFamily="18" charset="0"/>
              </a:rPr>
              <a:t>() function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is </a:t>
            </a:r>
            <a:r>
              <a:rPr lang="en-US" dirty="0">
                <a:latin typeface="Times New Roman" pitchFamily="18" charset="0"/>
                <a:cs typeface="Times New Roman" pitchFamily="18" charset="0"/>
              </a:rPr>
              <a:t>a built-in function that returns the objects that represent the parent class. </a:t>
            </a:r>
            <a:endParaRPr lang="en-US" dirty="0" smtClean="0">
              <a:latin typeface="Times New Roman" pitchFamily="18" charset="0"/>
              <a:cs typeface="Times New Roman" pitchFamily="18" charset="0"/>
            </a:endParaRPr>
          </a:p>
          <a:p>
            <a:pPr marL="114300" indent="0" algn="just">
              <a:buNone/>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allows to access the parent class’s methods and attributes in the child class</a:t>
            </a:r>
            <a:r>
              <a:rPr lang="en-US" dirty="0" smtClean="0">
                <a:latin typeface="Times New Roman" pitchFamily="18" charset="0"/>
                <a:cs typeface="Times New Roman" pitchFamily="18" charset="0"/>
              </a:rPr>
              <a:t>.</a:t>
            </a:r>
          </a:p>
          <a:p>
            <a:pPr marL="114300" indent="0">
              <a:buNone/>
            </a:pPr>
            <a:endParaRPr lang="en-US" dirty="0" smtClean="0"/>
          </a:p>
          <a:p>
            <a:pPr marL="11430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parent class</a:t>
            </a:r>
          </a:p>
          <a:p>
            <a:pPr marL="114300" indent="0">
              <a:buNone/>
            </a:pPr>
            <a:r>
              <a:rPr lang="en-US" dirty="0">
                <a:latin typeface="Times New Roman" pitchFamily="18" charset="0"/>
                <a:cs typeface="Times New Roman" pitchFamily="18" charset="0"/>
              </a:rPr>
              <a:t>class Person():</a:t>
            </a:r>
          </a:p>
          <a:p>
            <a:pPr marL="114300" indent="0">
              <a:buNone/>
            </a:pP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__(self, name, age):</a:t>
            </a:r>
          </a:p>
          <a:p>
            <a:pPr marL="114300" indent="0">
              <a:buNone/>
            </a:pPr>
            <a:r>
              <a:rPr lang="en-US" dirty="0">
                <a:latin typeface="Times New Roman" pitchFamily="18" charset="0"/>
                <a:cs typeface="Times New Roman" pitchFamily="18" charset="0"/>
              </a:rPr>
              <a:t>	self.name = name</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self.age</a:t>
            </a:r>
            <a:r>
              <a:rPr lang="en-US" dirty="0">
                <a:latin typeface="Times New Roman" pitchFamily="18" charset="0"/>
                <a:cs typeface="Times New Roman" pitchFamily="18" charset="0"/>
              </a:rPr>
              <a:t> = age</a:t>
            </a:r>
          </a:p>
          <a:p>
            <a:pPr marL="114300" indent="0">
              <a:buNone/>
            </a:pPr>
            <a:endParaRPr lang="en-US" dirty="0">
              <a:latin typeface="Times New Roman" pitchFamily="18" charset="0"/>
              <a:cs typeface="Times New Roman" pitchFamily="18" charset="0"/>
            </a:endParaRPr>
          </a:p>
          <a:p>
            <a:pPr marL="114300" indent="0">
              <a:buNone/>
            </a:pP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display(self):</a:t>
            </a:r>
          </a:p>
          <a:p>
            <a:pPr marL="114300" indent="0">
              <a:buNone/>
            </a:pPr>
            <a:r>
              <a:rPr lang="en-US" dirty="0">
                <a:latin typeface="Times New Roman" pitchFamily="18" charset="0"/>
                <a:cs typeface="Times New Roman" pitchFamily="18" charset="0"/>
              </a:rPr>
              <a:t>	print(self.name, </a:t>
            </a:r>
            <a:r>
              <a:rPr lang="en-US" dirty="0" err="1">
                <a:latin typeface="Times New Roman" pitchFamily="18" charset="0"/>
                <a:cs typeface="Times New Roman" pitchFamily="18" charset="0"/>
              </a:rPr>
              <a:t>self.age</a:t>
            </a:r>
            <a:r>
              <a:rPr lang="en-US" dirty="0">
                <a:latin typeface="Times New Roman" pitchFamily="18" charset="0"/>
                <a:cs typeface="Times New Roman" pitchFamily="18" charset="0"/>
              </a:rPr>
              <a:t>)</a:t>
            </a:r>
          </a:p>
          <a:p>
            <a:pPr marL="114300" indent="0">
              <a:buNone/>
            </a:pPr>
            <a:endParaRPr lang="en-US"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child class</a:t>
            </a:r>
          </a:p>
          <a:p>
            <a:pPr marL="114300" indent="0">
              <a:buNone/>
            </a:pPr>
            <a:r>
              <a:rPr lang="en-US" dirty="0">
                <a:latin typeface="Times New Roman" pitchFamily="18" charset="0"/>
                <a:cs typeface="Times New Roman" pitchFamily="18" charset="0"/>
              </a:rPr>
              <a:t>class Student(Person):</a:t>
            </a:r>
          </a:p>
          <a:p>
            <a:pPr marL="114300" indent="0">
              <a:buNone/>
            </a:pP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__(self, name, age, dob):</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self.sName</a:t>
            </a:r>
            <a:r>
              <a:rPr lang="en-US" dirty="0">
                <a:latin typeface="Times New Roman" pitchFamily="18" charset="0"/>
                <a:cs typeface="Times New Roman" pitchFamily="18" charset="0"/>
              </a:rPr>
              <a:t> = name</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self.sAge</a:t>
            </a:r>
            <a:r>
              <a:rPr lang="en-US" dirty="0">
                <a:latin typeface="Times New Roman" pitchFamily="18" charset="0"/>
                <a:cs typeface="Times New Roman" pitchFamily="18" charset="0"/>
              </a:rPr>
              <a:t> = age</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self.dob</a:t>
            </a:r>
            <a:r>
              <a:rPr lang="en-US" dirty="0">
                <a:latin typeface="Times New Roman" pitchFamily="18" charset="0"/>
                <a:cs typeface="Times New Roman" pitchFamily="18" charset="0"/>
              </a:rPr>
              <a:t> = dob</a:t>
            </a:r>
          </a:p>
          <a:p>
            <a:pPr marL="114300" indent="0">
              <a:buNone/>
            </a:pPr>
            <a:r>
              <a:rPr lang="en-US" dirty="0">
                <a:latin typeface="Times New Roman" pitchFamily="18" charset="0"/>
                <a:cs typeface="Times New Roman" pitchFamily="18" charset="0"/>
              </a:rPr>
              <a:t>	# inheriting the properties of parent class</a:t>
            </a:r>
          </a:p>
          <a:p>
            <a:pPr marL="114300" indent="0">
              <a:buNone/>
            </a:pPr>
            <a:r>
              <a:rPr lang="en-US" dirty="0">
                <a:latin typeface="Times New Roman" pitchFamily="18" charset="0"/>
                <a:cs typeface="Times New Roman" pitchFamily="18" charset="0"/>
              </a:rPr>
              <a:t>	super().__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__("Rahul", age)</a:t>
            </a:r>
          </a:p>
          <a:p>
            <a:pPr marL="114300" indent="0">
              <a:buNone/>
            </a:pPr>
            <a:endParaRPr lang="en-US" dirty="0">
              <a:latin typeface="Times New Roman" pitchFamily="18" charset="0"/>
              <a:cs typeface="Times New Roman" pitchFamily="18" charset="0"/>
            </a:endParaRPr>
          </a:p>
          <a:p>
            <a:pPr marL="114300" indent="0">
              <a:buNone/>
            </a:pP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displayInfo</a:t>
            </a:r>
            <a:r>
              <a:rPr lang="en-US" dirty="0">
                <a:latin typeface="Times New Roman" pitchFamily="18" charset="0"/>
                <a:cs typeface="Times New Roman" pitchFamily="18" charset="0"/>
              </a:rPr>
              <a:t>(self):</a:t>
            </a:r>
          </a:p>
          <a:p>
            <a:pPr marL="114300" indent="0">
              <a:buNone/>
            </a:pPr>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self.sName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self.sAge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self.dob</a:t>
            </a:r>
            <a:r>
              <a:rPr lang="en-US" dirty="0">
                <a:latin typeface="Times New Roman" pitchFamily="18" charset="0"/>
                <a:cs typeface="Times New Roman" pitchFamily="18" charset="0"/>
              </a:rPr>
              <a:t>)</a:t>
            </a:r>
          </a:p>
          <a:p>
            <a:pPr marL="114300" indent="0">
              <a:buNone/>
            </a:pPr>
            <a:endParaRPr lang="en-US" dirty="0">
              <a:latin typeface="Times New Roman" pitchFamily="18" charset="0"/>
              <a:cs typeface="Times New Roman" pitchFamily="18" charset="0"/>
            </a:endParaRPr>
          </a:p>
          <a:p>
            <a:pPr marL="114300" indent="0">
              <a:buNone/>
            </a:pP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 = Student("</a:t>
            </a:r>
            <a:r>
              <a:rPr lang="en-US" dirty="0" err="1">
                <a:latin typeface="Times New Roman" pitchFamily="18" charset="0"/>
                <a:cs typeface="Times New Roman" pitchFamily="18" charset="0"/>
              </a:rPr>
              <a:t>Mayank</a:t>
            </a:r>
            <a:r>
              <a:rPr lang="en-US" dirty="0">
                <a:latin typeface="Times New Roman" pitchFamily="18" charset="0"/>
                <a:cs typeface="Times New Roman" pitchFamily="18" charset="0"/>
              </a:rPr>
              <a:t>", 23, "16-03-2000")</a:t>
            </a:r>
          </a:p>
          <a:p>
            <a:pPr marL="114300" indent="0">
              <a:buNone/>
            </a:pPr>
            <a:r>
              <a:rPr lang="en-US" dirty="0" err="1">
                <a:latin typeface="Times New Roman" pitchFamily="18" charset="0"/>
                <a:cs typeface="Times New Roman" pitchFamily="18" charset="0"/>
              </a:rPr>
              <a:t>obj.display</a:t>
            </a:r>
            <a:r>
              <a:rPr lang="en-US" dirty="0">
                <a:latin typeface="Times New Roman" pitchFamily="18" charset="0"/>
                <a:cs typeface="Times New Roman" pitchFamily="18" charset="0"/>
              </a:rPr>
              <a:t>()</a:t>
            </a:r>
          </a:p>
          <a:p>
            <a:pPr marL="114300" indent="0">
              <a:buNone/>
            </a:pPr>
            <a:r>
              <a:rPr lang="en-US" dirty="0" err="1">
                <a:latin typeface="Times New Roman" pitchFamily="18" charset="0"/>
                <a:cs typeface="Times New Roman" pitchFamily="18" charset="0"/>
              </a:rPr>
              <a:t>obj.displayInfo</a:t>
            </a:r>
            <a:r>
              <a:rPr lang="en-US" dirty="0">
                <a:latin typeface="Times New Roman" pitchFamily="18" charset="0"/>
                <a:cs typeface="Times New Roman" pitchFamily="18" charset="0"/>
              </a:rPr>
              <a:t>()</a:t>
            </a:r>
          </a:p>
          <a:p>
            <a:pPr marL="114300" indent="0">
              <a:buNone/>
            </a:pPr>
            <a:endParaRPr lang="en-US" dirty="0"/>
          </a:p>
        </p:txBody>
      </p:sp>
    </p:spTree>
    <p:extLst>
      <p:ext uri="{BB962C8B-B14F-4D97-AF65-F5344CB8AC3E}">
        <p14:creationId xmlns="" xmlns:p14="http://schemas.microsoft.com/office/powerpoint/2010/main" val="347246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 Concepts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sz="3200" dirty="0" smtClean="0"/>
              <a:t>Class</a:t>
            </a:r>
          </a:p>
          <a:p>
            <a:pPr>
              <a:buFont typeface="Wingdings" pitchFamily="2" charset="2"/>
              <a:buChar char="Ø"/>
            </a:pPr>
            <a:r>
              <a:rPr lang="en-US" sz="3200" dirty="0" smtClean="0"/>
              <a:t>Object</a:t>
            </a:r>
          </a:p>
          <a:p>
            <a:pPr>
              <a:buFont typeface="Wingdings" pitchFamily="2" charset="2"/>
              <a:buChar char="Ø"/>
            </a:pPr>
            <a:r>
              <a:rPr lang="en-US" sz="3200" dirty="0" smtClean="0"/>
              <a:t>Method</a:t>
            </a:r>
          </a:p>
          <a:p>
            <a:pPr>
              <a:buFont typeface="Wingdings" pitchFamily="2" charset="2"/>
              <a:buChar char="Ø"/>
            </a:pPr>
            <a:r>
              <a:rPr lang="en-US" sz="3200" dirty="0" smtClean="0"/>
              <a:t>Inheritance</a:t>
            </a:r>
          </a:p>
          <a:p>
            <a:pPr>
              <a:buFont typeface="Wingdings" pitchFamily="2" charset="2"/>
              <a:buChar char="Ø"/>
            </a:pPr>
            <a:r>
              <a:rPr lang="en-US" sz="3200" dirty="0" smtClean="0"/>
              <a:t>Encapsulation</a:t>
            </a:r>
          </a:p>
          <a:p>
            <a:pPr>
              <a:buFont typeface="Wingdings" pitchFamily="2" charset="2"/>
              <a:buChar char="Ø"/>
            </a:pPr>
            <a:r>
              <a:rPr lang="en-US" sz="3200" dirty="0" smtClean="0"/>
              <a:t>Data Abstraction</a:t>
            </a:r>
          </a:p>
          <a:p>
            <a:pPr>
              <a:buFont typeface="Wingdings" pitchFamily="2" charset="2"/>
              <a:buChar char="Ø"/>
            </a:pPr>
            <a:r>
              <a:rPr lang="en-US" sz="3200" dirty="0" smtClean="0"/>
              <a:t>Polymorphism</a:t>
            </a:r>
          </a:p>
          <a:p>
            <a:endParaRPr lang="en-US" dirty="0"/>
          </a:p>
        </p:txBody>
      </p:sp>
    </p:spTree>
    <p:extLst>
      <p:ext uri="{BB962C8B-B14F-4D97-AF65-F5344CB8AC3E}">
        <p14:creationId xmlns="" xmlns:p14="http://schemas.microsoft.com/office/powerpoint/2010/main" val="155001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sz="quarter" idx="1"/>
          </p:nvPr>
        </p:nvSpPr>
        <p:spPr/>
        <p:txBody>
          <a:bodyPr>
            <a:normAutofit fontScale="92500" lnSpcReduction="10000"/>
          </a:bodyPr>
          <a:lstStyle/>
          <a:p>
            <a:pPr algn="just">
              <a:buFont typeface="Wingdings" pitchFamily="2" charset="2"/>
              <a:buChar char="Ø"/>
            </a:pPr>
            <a:r>
              <a:rPr lang="en-US" dirty="0">
                <a:latin typeface="Times New Roman" pitchFamily="18" charset="0"/>
                <a:cs typeface="Times New Roman" pitchFamily="18" charset="0"/>
              </a:rPr>
              <a:t>Polymorphism is a very important concept in programming.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refers to the use of a single type entity (method, operator or object) to represent different types in different scenarios</a:t>
            </a:r>
            <a:r>
              <a:rPr lang="en-US" dirty="0" smtClean="0">
                <a:latin typeface="Times New Roman" pitchFamily="18" charset="0"/>
                <a:cs typeface="Times New Roman" pitchFamily="18" charset="0"/>
              </a:rPr>
              <a:t>.</a:t>
            </a:r>
          </a:p>
          <a:p>
            <a:pPr marL="114300" indent="0" algn="just">
              <a:buNone/>
            </a:pPr>
            <a:endParaRPr lang="en-US" b="1" dirty="0" smtClean="0">
              <a:latin typeface="Times New Roman" pitchFamily="18" charset="0"/>
              <a:cs typeface="Times New Roman" pitchFamily="18" charset="0"/>
            </a:endParaRPr>
          </a:p>
          <a:p>
            <a:pPr marL="114300" indent="0" algn="just">
              <a:buNone/>
            </a:pPr>
            <a:r>
              <a:rPr lang="en-US" b="1" dirty="0" smtClean="0">
                <a:latin typeface="Times New Roman" pitchFamily="18" charset="0"/>
                <a:cs typeface="Times New Roman" pitchFamily="18" charset="0"/>
              </a:rPr>
              <a:t>Example </a:t>
            </a:r>
            <a:r>
              <a:rPr lang="en-US" b="1" dirty="0">
                <a:latin typeface="Times New Roman" pitchFamily="18" charset="0"/>
                <a:cs typeface="Times New Roman" pitchFamily="18" charset="0"/>
              </a:rPr>
              <a:t>1: Polymorphism in addition operator</a:t>
            </a:r>
          </a:p>
          <a:p>
            <a:pPr marL="114300" indent="0" algn="just">
              <a:buNone/>
            </a:pPr>
            <a:r>
              <a:rPr lang="pt-BR" dirty="0">
                <a:latin typeface="Times New Roman" pitchFamily="18" charset="0"/>
                <a:cs typeface="Times New Roman" pitchFamily="18" charset="0"/>
              </a:rPr>
              <a:t>num1 = 1 </a:t>
            </a:r>
            <a:endParaRPr lang="pt-BR" dirty="0" smtClean="0">
              <a:latin typeface="Times New Roman" pitchFamily="18" charset="0"/>
              <a:cs typeface="Times New Roman" pitchFamily="18" charset="0"/>
            </a:endParaRPr>
          </a:p>
          <a:p>
            <a:pPr marL="114300" indent="0" algn="just">
              <a:buNone/>
            </a:pPr>
            <a:r>
              <a:rPr lang="pt-BR" dirty="0" smtClean="0">
                <a:latin typeface="Times New Roman" pitchFamily="18" charset="0"/>
                <a:cs typeface="Times New Roman" pitchFamily="18" charset="0"/>
              </a:rPr>
              <a:t>num2 </a:t>
            </a:r>
            <a:r>
              <a:rPr lang="pt-BR" dirty="0">
                <a:latin typeface="Times New Roman" pitchFamily="18" charset="0"/>
                <a:cs typeface="Times New Roman" pitchFamily="18" charset="0"/>
              </a:rPr>
              <a:t>= 2 </a:t>
            </a:r>
            <a:endParaRPr lang="pt-BR" dirty="0" smtClean="0">
              <a:latin typeface="Times New Roman" pitchFamily="18" charset="0"/>
              <a:cs typeface="Times New Roman" pitchFamily="18" charset="0"/>
            </a:endParaRPr>
          </a:p>
          <a:p>
            <a:pPr marL="114300" indent="0" algn="just">
              <a:buNone/>
            </a:pPr>
            <a:r>
              <a:rPr lang="pt-BR" dirty="0" smtClean="0">
                <a:latin typeface="Times New Roman" pitchFamily="18" charset="0"/>
                <a:cs typeface="Times New Roman" pitchFamily="18" charset="0"/>
              </a:rPr>
              <a:t>print(num1+num2)</a:t>
            </a:r>
          </a:p>
          <a:p>
            <a:pPr marL="114300" indent="0" algn="just">
              <a:buNone/>
            </a:pPr>
            <a:endParaRPr lang="pt-BR" dirty="0">
              <a:latin typeface="Times New Roman" pitchFamily="18" charset="0"/>
              <a:cs typeface="Times New Roman" pitchFamily="18" charset="0"/>
            </a:endParaRPr>
          </a:p>
          <a:p>
            <a:pPr marL="114300" indent="0" algn="just">
              <a:buNone/>
            </a:pPr>
            <a:r>
              <a:rPr lang="en-US" dirty="0">
                <a:latin typeface="Times New Roman" pitchFamily="18" charset="0"/>
                <a:cs typeface="Times New Roman" pitchFamily="18" charset="0"/>
              </a:rPr>
              <a:t>str1 = "Python" </a:t>
            </a:r>
            <a:endParaRPr lang="en-US" dirty="0" smtClean="0">
              <a:latin typeface="Times New Roman" pitchFamily="18" charset="0"/>
              <a:cs typeface="Times New Roman" pitchFamily="18" charset="0"/>
            </a:endParaRPr>
          </a:p>
          <a:p>
            <a:pPr marL="114300" indent="0" algn="just">
              <a:buNone/>
            </a:pPr>
            <a:r>
              <a:rPr lang="en-US" dirty="0" smtClean="0">
                <a:latin typeface="Times New Roman" pitchFamily="18" charset="0"/>
                <a:cs typeface="Times New Roman" pitchFamily="18" charset="0"/>
              </a:rPr>
              <a:t>str2 </a:t>
            </a:r>
            <a:r>
              <a:rPr lang="en-US" dirty="0">
                <a:latin typeface="Times New Roman" pitchFamily="18" charset="0"/>
                <a:cs typeface="Times New Roman" pitchFamily="18" charset="0"/>
              </a:rPr>
              <a:t>= "Programming" </a:t>
            </a:r>
            <a:endParaRPr lang="en-US" dirty="0" smtClean="0">
              <a:latin typeface="Times New Roman" pitchFamily="18" charset="0"/>
              <a:cs typeface="Times New Roman" pitchFamily="18" charset="0"/>
            </a:endParaRPr>
          </a:p>
          <a:p>
            <a:pPr marL="114300" indent="0" algn="just">
              <a:buNone/>
            </a:pPr>
            <a:r>
              <a:rPr lang="en-US" dirty="0" smtClean="0">
                <a:latin typeface="Times New Roman" pitchFamily="18" charset="0"/>
                <a:cs typeface="Times New Roman" pitchFamily="18" charset="0"/>
              </a:rPr>
              <a:t>print(str1</a:t>
            </a:r>
            <a:r>
              <a:rPr lang="en-US" dirty="0">
                <a:latin typeface="Times New Roman" pitchFamily="18" charset="0"/>
                <a:cs typeface="Times New Roman" pitchFamily="18" charset="0"/>
              </a:rPr>
              <a:t>+" "+str2)</a:t>
            </a:r>
          </a:p>
        </p:txBody>
      </p:sp>
    </p:spTree>
    <p:extLst>
      <p:ext uri="{BB962C8B-B14F-4D97-AF65-F5344CB8AC3E}">
        <p14:creationId xmlns="" xmlns:p14="http://schemas.microsoft.com/office/powerpoint/2010/main" val="2738305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305800" cy="1325562"/>
          </a:xfrm>
        </p:spPr>
        <p:txBody>
          <a:bodyPr/>
          <a:lstStyle/>
          <a:p>
            <a:r>
              <a:rPr lang="en-US" b="1" dirty="0"/>
              <a:t>Function Polymorphism in Python</a:t>
            </a:r>
            <a:br>
              <a:rPr lang="en-US" b="1" dirty="0"/>
            </a:br>
            <a:endParaRPr lang="en-US" dirty="0"/>
          </a:p>
        </p:txBody>
      </p:sp>
      <p:sp>
        <p:nvSpPr>
          <p:cNvPr id="3" name="Content Placeholder 2"/>
          <p:cNvSpPr>
            <a:spLocks noGrp="1"/>
          </p:cNvSpPr>
          <p:nvPr>
            <p:ph sz="quarter" idx="1"/>
          </p:nvPr>
        </p:nvSpPr>
        <p:spPr/>
        <p:txBody>
          <a:bodyPr/>
          <a:lstStyle/>
          <a:p>
            <a:pPr algn="just">
              <a:buFont typeface="Wingdings" pitchFamily="2" charset="2"/>
              <a:buChar char="Ø"/>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some functions in Python which are compatible to run with multiple data types.</a:t>
            </a:r>
          </a:p>
          <a:p>
            <a:pPr algn="just">
              <a:buFont typeface="Wingdings" pitchFamily="2" charset="2"/>
              <a:buChar char="Ø"/>
            </a:pPr>
            <a:r>
              <a:rPr lang="en-US" dirty="0">
                <a:latin typeface="Times New Roman" pitchFamily="18" charset="0"/>
                <a:cs typeface="Times New Roman" pitchFamily="18" charset="0"/>
              </a:rPr>
              <a:t>One such function is the </a:t>
            </a:r>
            <a:r>
              <a:rPr lang="en-US" dirty="0" err="1">
                <a:latin typeface="Times New Roman" pitchFamily="18" charset="0"/>
                <a:cs typeface="Times New Roman" pitchFamily="18" charset="0"/>
              </a:rPr>
              <a:t>len</a:t>
            </a:r>
            <a:r>
              <a:rPr lang="en-US" dirty="0">
                <a:latin typeface="Times New Roman" pitchFamily="18" charset="0"/>
                <a:cs typeface="Times New Roman" pitchFamily="18" charset="0"/>
              </a:rPr>
              <a:t>() function. It can run with many data types in Python</a:t>
            </a:r>
            <a:r>
              <a:rPr lang="en-US" dirty="0" smtClean="0">
                <a:latin typeface="Times New Roman" pitchFamily="18" charset="0"/>
                <a:cs typeface="Times New Roman" pitchFamily="18" charset="0"/>
              </a:rPr>
              <a:t>.</a:t>
            </a:r>
          </a:p>
          <a:p>
            <a:pPr marL="114300" indent="0">
              <a:buNone/>
            </a:pPr>
            <a:endParaRPr lang="en-US" dirty="0">
              <a:latin typeface="Times New Roman" pitchFamily="18" charset="0"/>
              <a:cs typeface="Times New Roman" pitchFamily="18" charset="0"/>
            </a:endParaRPr>
          </a:p>
          <a:p>
            <a:pPr marL="114300" indent="0">
              <a:buNone/>
            </a:pPr>
            <a:r>
              <a:rPr lang="en-US" b="1" dirty="0">
                <a:latin typeface="Times New Roman" pitchFamily="18" charset="0"/>
                <a:cs typeface="Times New Roman" pitchFamily="18" charset="0"/>
              </a:rPr>
              <a:t>Example 2: Polymorphic </a:t>
            </a:r>
            <a:r>
              <a:rPr lang="en-US" b="1" dirty="0" err="1">
                <a:latin typeface="Times New Roman" pitchFamily="18" charset="0"/>
                <a:cs typeface="Times New Roman" pitchFamily="18" charset="0"/>
              </a:rPr>
              <a:t>len</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function</a:t>
            </a:r>
            <a:endParaRPr lang="en-US" dirty="0" smtClean="0">
              <a:latin typeface="Times New Roman" pitchFamily="18" charset="0"/>
              <a:cs typeface="Times New Roman" pitchFamily="18" charset="0"/>
            </a:endParaRPr>
          </a:p>
          <a:p>
            <a:pPr marL="114300" indent="0">
              <a:buNone/>
            </a:pP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len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Programiz</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len</a:t>
            </a:r>
            <a:r>
              <a:rPr lang="en-US" dirty="0">
                <a:latin typeface="Times New Roman" pitchFamily="18" charset="0"/>
                <a:cs typeface="Times New Roman" pitchFamily="18" charset="0"/>
              </a:rPr>
              <a:t>(["Python", "Java", "C"])) </a:t>
            </a:r>
            <a:endParaRPr lang="en-US" dirty="0" smtClean="0">
              <a:latin typeface="Times New Roman" pitchFamily="18" charset="0"/>
              <a:cs typeface="Times New Roman" pitchFamily="18" charset="0"/>
            </a:endParaRPr>
          </a:p>
          <a:p>
            <a:pPr marL="114300" indent="0">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len</a:t>
            </a:r>
            <a:r>
              <a:rPr lang="en-US" dirty="0">
                <a:latin typeface="Times New Roman" pitchFamily="18" charset="0"/>
                <a:cs typeface="Times New Roman" pitchFamily="18" charset="0"/>
              </a:rPr>
              <a:t>({"Name": "John", "Address": "Nepal"}))</a:t>
            </a:r>
          </a:p>
        </p:txBody>
      </p:sp>
    </p:spTree>
    <p:extLst>
      <p:ext uri="{BB962C8B-B14F-4D97-AF65-F5344CB8AC3E}">
        <p14:creationId xmlns="" xmlns:p14="http://schemas.microsoft.com/office/powerpoint/2010/main" val="1248312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 xmlns:a14="http://schemas.microsoft.com/office/drawing/2010/main" val="0"/>
              </a:ext>
            </a:extLst>
          </a:blip>
          <a:stretch>
            <a:fillRect/>
          </a:stretch>
        </p:blipFill>
        <p:spPr>
          <a:xfrm>
            <a:off x="152400" y="533400"/>
            <a:ext cx="8015390" cy="4724400"/>
          </a:xfrm>
        </p:spPr>
      </p:pic>
    </p:spTree>
    <p:extLst>
      <p:ext uri="{BB962C8B-B14F-4D97-AF65-F5344CB8AC3E}">
        <p14:creationId xmlns="" xmlns:p14="http://schemas.microsoft.com/office/powerpoint/2010/main" val="17428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249362"/>
          </a:xfrm>
        </p:spPr>
        <p:txBody>
          <a:bodyPr/>
          <a:lstStyle/>
          <a:p>
            <a:r>
              <a:rPr lang="en-US" b="1" dirty="0"/>
              <a:t>Class Polymorphism in Python</a:t>
            </a:r>
            <a:br>
              <a:rPr lang="en-US" b="1" dirty="0"/>
            </a:br>
            <a:endParaRPr lang="en-US" dirty="0"/>
          </a:p>
        </p:txBody>
      </p:sp>
      <p:sp>
        <p:nvSpPr>
          <p:cNvPr id="3" name="Content Placeholder 2"/>
          <p:cNvSpPr>
            <a:spLocks noGrp="1"/>
          </p:cNvSpPr>
          <p:nvPr>
            <p:ph sz="quarter" idx="1"/>
          </p:nvPr>
        </p:nvSpPr>
        <p:spPr>
          <a:xfrm>
            <a:off x="228600" y="1066800"/>
            <a:ext cx="7848600" cy="5638800"/>
          </a:xfrm>
        </p:spPr>
        <p:txBody>
          <a:bodyPr>
            <a:normAutofit/>
          </a:bodyPr>
          <a:lstStyle/>
          <a:p>
            <a:pPr>
              <a:buFont typeface="Wingdings" pitchFamily="2" charset="2"/>
              <a:buChar char="Ø"/>
            </a:pPr>
            <a:r>
              <a:rPr lang="en-US" dirty="0">
                <a:latin typeface="Times New Roman" pitchFamily="18" charset="0"/>
                <a:cs typeface="Times New Roman" pitchFamily="18" charset="0"/>
              </a:rPr>
              <a:t>Polymorphism is a very important concept in Object-Oriented Programming</a:t>
            </a:r>
            <a:r>
              <a:rPr lang="en-US" dirty="0" smtClean="0">
                <a:latin typeface="Times New Roman" pitchFamily="18" charset="0"/>
                <a:cs typeface="Times New Roman" pitchFamily="18" charset="0"/>
              </a:rPr>
              <a:t>.</a:t>
            </a:r>
          </a:p>
          <a:p>
            <a:pPr marL="114300" indent="0">
              <a:buNone/>
            </a:pPr>
            <a:r>
              <a:rPr lang="en-US" b="1" dirty="0">
                <a:latin typeface="Times New Roman" pitchFamily="18" charset="0"/>
                <a:cs typeface="Times New Roman" pitchFamily="18" charset="0"/>
              </a:rPr>
              <a:t>Example 3: Polymorphism in Class Methods</a:t>
            </a:r>
          </a:p>
          <a:p>
            <a:pPr marL="114300" indent="0">
              <a:buNone/>
            </a:pPr>
            <a:r>
              <a:rPr lang="en-US" dirty="0">
                <a:latin typeface="Times New Roman" pitchFamily="18" charset="0"/>
                <a:cs typeface="Times New Roman" pitchFamily="18" charset="0"/>
              </a:rPr>
              <a:t>class Cat:</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__(self, name, age):</a:t>
            </a:r>
          </a:p>
          <a:p>
            <a:pPr marL="114300" indent="0">
              <a:buNone/>
            </a:pPr>
            <a:r>
              <a:rPr lang="en-US" dirty="0">
                <a:latin typeface="Times New Roman" pitchFamily="18" charset="0"/>
                <a:cs typeface="Times New Roman" pitchFamily="18" charset="0"/>
              </a:rPr>
              <a:t>        self.name = name</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self.age</a:t>
            </a:r>
            <a:r>
              <a:rPr lang="en-US" dirty="0">
                <a:latin typeface="Times New Roman" pitchFamily="18" charset="0"/>
                <a:cs typeface="Times New Roman" pitchFamily="18" charset="0"/>
              </a:rPr>
              <a:t> = age</a:t>
            </a:r>
          </a:p>
          <a:p>
            <a:pPr marL="114300" indent="0">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info(self):</a:t>
            </a:r>
          </a:p>
          <a:p>
            <a:pPr marL="114300" indent="0">
              <a:buNone/>
            </a:pPr>
            <a:r>
              <a:rPr lang="en-US" dirty="0">
                <a:latin typeface="Times New Roman" pitchFamily="18" charset="0"/>
                <a:cs typeface="Times New Roman" pitchFamily="18" charset="0"/>
              </a:rPr>
              <a:t>        print(</a:t>
            </a:r>
            <a:r>
              <a:rPr lang="en-US" dirty="0" err="1">
                <a:latin typeface="Times New Roman" pitchFamily="18" charset="0"/>
                <a:cs typeface="Times New Roman" pitchFamily="18" charset="0"/>
              </a:rPr>
              <a:t>f"I</a:t>
            </a:r>
            <a:r>
              <a:rPr lang="en-US" dirty="0">
                <a:latin typeface="Times New Roman" pitchFamily="18" charset="0"/>
                <a:cs typeface="Times New Roman" pitchFamily="18" charset="0"/>
              </a:rPr>
              <a:t> am a cat. My name is {self.name}. I am {</a:t>
            </a:r>
            <a:r>
              <a:rPr lang="en-US" dirty="0" err="1">
                <a:latin typeface="Times New Roman" pitchFamily="18" charset="0"/>
                <a:cs typeface="Times New Roman" pitchFamily="18" charset="0"/>
              </a:rPr>
              <a:t>self.age</a:t>
            </a:r>
            <a:r>
              <a:rPr lang="en-US" dirty="0">
                <a:latin typeface="Times New Roman" pitchFamily="18" charset="0"/>
                <a:cs typeface="Times New Roman" pitchFamily="18" charset="0"/>
              </a:rPr>
              <a:t>} years old.")</a:t>
            </a:r>
          </a:p>
          <a:p>
            <a:pPr marL="114300" indent="0">
              <a:buNone/>
            </a:pP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make_sound</a:t>
            </a:r>
            <a:r>
              <a:rPr lang="en-US" dirty="0">
                <a:latin typeface="Times New Roman" pitchFamily="18" charset="0"/>
                <a:cs typeface="Times New Roman" pitchFamily="18" charset="0"/>
              </a:rPr>
              <a:t>(self):</a:t>
            </a:r>
          </a:p>
          <a:p>
            <a:pPr marL="114300" indent="0">
              <a:buNone/>
            </a:pPr>
            <a:r>
              <a:rPr lang="en-US" dirty="0">
                <a:latin typeface="Times New Roman" pitchFamily="18" charset="0"/>
                <a:cs typeface="Times New Roman" pitchFamily="18" charset="0"/>
              </a:rPr>
              <a:t>        print("Meow</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30826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marL="114300" indent="0">
              <a:buNone/>
            </a:pPr>
            <a:r>
              <a:rPr lang="en-US" dirty="0" smtClean="0">
                <a:latin typeface="Times New Roman" pitchFamily="18" charset="0"/>
                <a:cs typeface="Times New Roman" pitchFamily="18" charset="0"/>
              </a:rPr>
              <a:t>class Dog:</a:t>
            </a:r>
          </a:p>
          <a:p>
            <a:pPr marL="114300" indent="0">
              <a:buNone/>
            </a:pPr>
            <a:r>
              <a:rPr lang="en-US" dirty="0" smtClean="0">
                <a:latin typeface="Times New Roman" pitchFamily="18" charset="0"/>
                <a:cs typeface="Times New Roman" pitchFamily="18" charset="0"/>
              </a:rPr>
              <a:t>    def __init__(self, name, age):</a:t>
            </a:r>
          </a:p>
          <a:p>
            <a:pPr marL="114300" indent="0">
              <a:buNone/>
            </a:pPr>
            <a:r>
              <a:rPr lang="en-US" dirty="0" smtClean="0">
                <a:latin typeface="Times New Roman" pitchFamily="18" charset="0"/>
                <a:cs typeface="Times New Roman" pitchFamily="18" charset="0"/>
              </a:rPr>
              <a:t>        self.name = name</a:t>
            </a:r>
          </a:p>
          <a:p>
            <a:pPr marL="11430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self.age</a:t>
            </a:r>
            <a:r>
              <a:rPr lang="en-US" dirty="0" smtClean="0">
                <a:latin typeface="Times New Roman" pitchFamily="18" charset="0"/>
                <a:cs typeface="Times New Roman" pitchFamily="18" charset="0"/>
              </a:rPr>
              <a:t> = age</a:t>
            </a:r>
          </a:p>
          <a:p>
            <a:pPr marL="114300" indent="0">
              <a:buNone/>
            </a:pPr>
            <a:r>
              <a:rPr lang="en-US" dirty="0" smtClean="0">
                <a:latin typeface="Times New Roman" pitchFamily="18" charset="0"/>
                <a:cs typeface="Times New Roman" pitchFamily="18" charset="0"/>
              </a:rPr>
              <a:t>    def info(self):</a:t>
            </a:r>
          </a:p>
          <a:p>
            <a:pPr marL="114300" indent="0">
              <a:buNone/>
            </a:pPr>
            <a:r>
              <a:rPr lang="en-US" dirty="0" smtClean="0">
                <a:latin typeface="Times New Roman" pitchFamily="18" charset="0"/>
                <a:cs typeface="Times New Roman" pitchFamily="18" charset="0"/>
              </a:rPr>
              <a:t>        print(</a:t>
            </a:r>
            <a:r>
              <a:rPr lang="en-US" dirty="0" err="1" smtClean="0">
                <a:latin typeface="Times New Roman" pitchFamily="18" charset="0"/>
                <a:cs typeface="Times New Roman" pitchFamily="18" charset="0"/>
              </a:rPr>
              <a:t>f"I</a:t>
            </a:r>
            <a:r>
              <a:rPr lang="en-US" dirty="0" smtClean="0">
                <a:latin typeface="Times New Roman" pitchFamily="18" charset="0"/>
                <a:cs typeface="Times New Roman" pitchFamily="18" charset="0"/>
              </a:rPr>
              <a:t> am a dog. My name is {self.name}. I am {</a:t>
            </a:r>
            <a:r>
              <a:rPr lang="en-US" dirty="0" err="1" smtClean="0">
                <a:latin typeface="Times New Roman" pitchFamily="18" charset="0"/>
                <a:cs typeface="Times New Roman" pitchFamily="18" charset="0"/>
              </a:rPr>
              <a:t>self.age</a:t>
            </a:r>
            <a:r>
              <a:rPr lang="en-US" dirty="0" smtClean="0">
                <a:latin typeface="Times New Roman" pitchFamily="18" charset="0"/>
                <a:cs typeface="Times New Roman" pitchFamily="18" charset="0"/>
              </a:rPr>
              <a:t>} years old.")</a:t>
            </a:r>
          </a:p>
          <a:p>
            <a:pPr marL="114300" indent="0">
              <a:buNone/>
            </a:pPr>
            <a:r>
              <a:rPr lang="en-US" dirty="0" smtClean="0">
                <a:latin typeface="Times New Roman" pitchFamily="18" charset="0"/>
                <a:cs typeface="Times New Roman" pitchFamily="18" charset="0"/>
              </a:rPr>
              <a:t>    def </a:t>
            </a:r>
            <a:r>
              <a:rPr lang="en-US" dirty="0" err="1" smtClean="0">
                <a:latin typeface="Times New Roman" pitchFamily="18" charset="0"/>
                <a:cs typeface="Times New Roman" pitchFamily="18" charset="0"/>
              </a:rPr>
              <a:t>make_sound</a:t>
            </a:r>
            <a:r>
              <a:rPr lang="en-US" dirty="0" smtClean="0">
                <a:latin typeface="Times New Roman" pitchFamily="18" charset="0"/>
                <a:cs typeface="Times New Roman" pitchFamily="18" charset="0"/>
              </a:rPr>
              <a:t>(self):</a:t>
            </a:r>
          </a:p>
          <a:p>
            <a:pPr marL="114300" indent="0">
              <a:buNone/>
            </a:pPr>
            <a:r>
              <a:rPr lang="en-US" dirty="0" smtClean="0">
                <a:latin typeface="Times New Roman" pitchFamily="18" charset="0"/>
                <a:cs typeface="Times New Roman" pitchFamily="18" charset="0"/>
              </a:rPr>
              <a:t>        print("Bark")</a:t>
            </a:r>
          </a:p>
          <a:p>
            <a:pPr marL="114300" indent="0">
              <a:buNone/>
            </a:pPr>
            <a:r>
              <a:rPr lang="en-US" dirty="0" smtClean="0">
                <a:latin typeface="Times New Roman" pitchFamily="18" charset="0"/>
                <a:cs typeface="Times New Roman" pitchFamily="18" charset="0"/>
              </a:rPr>
              <a:t>cat1 = Cat("Kitty", 2.5)</a:t>
            </a:r>
          </a:p>
          <a:p>
            <a:pPr marL="114300" indent="0">
              <a:buNone/>
            </a:pPr>
            <a:r>
              <a:rPr lang="en-US" dirty="0" smtClean="0">
                <a:latin typeface="Times New Roman" pitchFamily="18" charset="0"/>
                <a:cs typeface="Times New Roman" pitchFamily="18" charset="0"/>
              </a:rPr>
              <a:t>dog1 = Dog("Fluffy", 4)</a:t>
            </a:r>
          </a:p>
          <a:p>
            <a:pPr marL="114300" indent="0">
              <a:buNone/>
            </a:pPr>
            <a:r>
              <a:rPr lang="en-US" dirty="0" smtClean="0">
                <a:latin typeface="Times New Roman" pitchFamily="18" charset="0"/>
                <a:cs typeface="Times New Roman" pitchFamily="18" charset="0"/>
              </a:rPr>
              <a:t>for animal in (cat1, dog1):</a:t>
            </a:r>
          </a:p>
          <a:p>
            <a:pPr marL="11430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animal.make_sound</a:t>
            </a:r>
            <a:r>
              <a:rPr lang="en-US" dirty="0" smtClean="0">
                <a:latin typeface="Times New Roman" pitchFamily="18" charset="0"/>
                <a:cs typeface="Times New Roman" pitchFamily="18" charset="0"/>
              </a:rPr>
              <a:t>()</a:t>
            </a:r>
          </a:p>
          <a:p>
            <a:pPr marL="114300" indent="0">
              <a:buNone/>
            </a:pPr>
            <a:r>
              <a:rPr lang="en-US" dirty="0" smtClean="0">
                <a:latin typeface="Times New Roman" pitchFamily="18" charset="0"/>
                <a:cs typeface="Times New Roman" pitchFamily="18" charset="0"/>
              </a:rPr>
              <a:t>    animal.info()</a:t>
            </a:r>
          </a:p>
          <a:p>
            <a:pPr marL="11430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animal.make_sound</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305800" cy="1325562"/>
          </a:xfrm>
        </p:spPr>
        <p:txBody>
          <a:bodyPr/>
          <a:lstStyle/>
          <a:p>
            <a:r>
              <a:rPr lang="en-US" b="1" dirty="0"/>
              <a:t>Polymorphism and Inheritance</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pPr algn="just">
              <a:buFont typeface="Wingdings" pitchFamily="2" charset="2"/>
              <a:buChar char="Ø"/>
            </a:pPr>
            <a:r>
              <a:rPr lang="en-US" dirty="0">
                <a:latin typeface="Times New Roman" pitchFamily="18" charset="0"/>
                <a:cs typeface="Times New Roman" pitchFamily="18" charset="0"/>
              </a:rPr>
              <a:t>Like in other programming languages, the child classes in Python also inherit methods and attributes from the parent class.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redefine certain methods and attributes specifically to fit the child class, which is known as </a:t>
            </a:r>
            <a:r>
              <a:rPr lang="en-US" b="1" dirty="0">
                <a:latin typeface="Times New Roman" pitchFamily="18" charset="0"/>
                <a:cs typeface="Times New Roman" pitchFamily="18" charset="0"/>
              </a:rPr>
              <a:t>Method Overriding</a:t>
            </a:r>
            <a:r>
              <a:rPr lang="en-US" dirty="0">
                <a:latin typeface="Times New Roman" pitchFamily="18" charset="0"/>
                <a:cs typeface="Times New Roman" pitchFamily="18" charset="0"/>
              </a:rPr>
              <a:t>.</a:t>
            </a:r>
          </a:p>
          <a:p>
            <a:pPr algn="just">
              <a:buFont typeface="Wingdings" pitchFamily="2" charset="2"/>
              <a:buChar char="Ø"/>
            </a:pPr>
            <a:r>
              <a:rPr lang="en-US" dirty="0">
                <a:latin typeface="Times New Roman" pitchFamily="18" charset="0"/>
                <a:cs typeface="Times New Roman" pitchFamily="18" charset="0"/>
              </a:rPr>
              <a:t>Polymorphism allows us to access these overridden methods and attributes that have the same name as the parent class.</a:t>
            </a:r>
          </a:p>
          <a:p>
            <a:pPr marL="114300" indent="0" algn="just">
              <a:buNone/>
            </a:pPr>
            <a:endParaRPr lang="en-US" b="1" dirty="0" smtClean="0">
              <a:latin typeface="Times New Roman" pitchFamily="18" charset="0"/>
              <a:cs typeface="Times New Roman" pitchFamily="18" charset="0"/>
            </a:endParaRPr>
          </a:p>
          <a:p>
            <a:pPr marL="114300" indent="0" algn="just">
              <a:buNone/>
            </a:pPr>
            <a:r>
              <a:rPr lang="en-US" b="1" dirty="0" smtClean="0">
                <a:latin typeface="Times New Roman" pitchFamily="18" charset="0"/>
                <a:cs typeface="Times New Roman" pitchFamily="18" charset="0"/>
              </a:rPr>
              <a:t>Note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Method Overloading</a:t>
            </a:r>
            <a:r>
              <a:rPr lang="en-US" dirty="0">
                <a:latin typeface="Times New Roman" pitchFamily="18" charset="0"/>
                <a:cs typeface="Times New Roman" pitchFamily="18" charset="0"/>
              </a:rPr>
              <a:t>, a way to create multiple methods with the same name but different arguments, is not possible in Python.</a:t>
            </a:r>
          </a:p>
        </p:txBody>
      </p:sp>
    </p:spTree>
    <p:extLst>
      <p:ext uri="{BB962C8B-B14F-4D97-AF65-F5344CB8AC3E}">
        <p14:creationId xmlns="" xmlns:p14="http://schemas.microsoft.com/office/powerpoint/2010/main" val="1882112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7620000" cy="6781800"/>
          </a:xfrm>
        </p:spPr>
        <p:txBody>
          <a:bodyPr>
            <a:normAutofit fontScale="85000" lnSpcReduction="20000"/>
          </a:bodyPr>
          <a:lstStyle/>
          <a:p>
            <a:pPr marL="114300" indent="0">
              <a:buNone/>
            </a:pPr>
            <a:r>
              <a:rPr lang="en-US" sz="3800" b="1" dirty="0">
                <a:latin typeface="Times New Roman" pitchFamily="18" charset="0"/>
                <a:cs typeface="Times New Roman" pitchFamily="18" charset="0"/>
              </a:rPr>
              <a:t>Example 4: Method Overriding</a:t>
            </a:r>
          </a:p>
          <a:p>
            <a:pPr marL="114300" indent="0">
              <a:buNone/>
            </a:pPr>
            <a:r>
              <a:rPr lang="en-US" sz="2500" dirty="0">
                <a:latin typeface="Times New Roman" pitchFamily="18" charset="0"/>
                <a:cs typeface="Times New Roman" pitchFamily="18" charset="0"/>
              </a:rPr>
              <a:t>from math import </a:t>
            </a:r>
            <a:r>
              <a:rPr lang="en-US" sz="2500" dirty="0" smtClean="0">
                <a:latin typeface="Times New Roman" pitchFamily="18" charset="0"/>
                <a:cs typeface="Times New Roman" pitchFamily="18" charset="0"/>
              </a:rPr>
              <a:t>pi</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class Shape:</a:t>
            </a: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def</a:t>
            </a:r>
            <a:r>
              <a:rPr lang="en-US" sz="2500" dirty="0">
                <a:latin typeface="Times New Roman" pitchFamily="18" charset="0"/>
                <a:cs typeface="Times New Roman" pitchFamily="18" charset="0"/>
              </a:rPr>
              <a:t> __</a:t>
            </a:r>
            <a:r>
              <a:rPr lang="en-US" sz="2500" dirty="0" err="1">
                <a:latin typeface="Times New Roman" pitchFamily="18" charset="0"/>
                <a:cs typeface="Times New Roman" pitchFamily="18" charset="0"/>
              </a:rPr>
              <a:t>init</a:t>
            </a:r>
            <a:r>
              <a:rPr lang="en-US" sz="2500" dirty="0">
                <a:latin typeface="Times New Roman" pitchFamily="18" charset="0"/>
                <a:cs typeface="Times New Roman" pitchFamily="18" charset="0"/>
              </a:rPr>
              <a:t>__(self, name):</a:t>
            </a:r>
          </a:p>
          <a:p>
            <a:pPr marL="114300" indent="0">
              <a:buNone/>
            </a:pPr>
            <a:r>
              <a:rPr lang="en-US" sz="2500" dirty="0">
                <a:latin typeface="Times New Roman" pitchFamily="18" charset="0"/>
                <a:cs typeface="Times New Roman" pitchFamily="18" charset="0"/>
              </a:rPr>
              <a:t>        self.name = </a:t>
            </a:r>
            <a:r>
              <a:rPr lang="en-US" sz="2500" dirty="0" smtClean="0">
                <a:latin typeface="Times New Roman" pitchFamily="18" charset="0"/>
                <a:cs typeface="Times New Roman" pitchFamily="18" charset="0"/>
              </a:rPr>
              <a:t>name</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def</a:t>
            </a:r>
            <a:r>
              <a:rPr lang="en-US" sz="2500" dirty="0">
                <a:latin typeface="Times New Roman" pitchFamily="18" charset="0"/>
                <a:cs typeface="Times New Roman" pitchFamily="18" charset="0"/>
              </a:rPr>
              <a:t> area(self):</a:t>
            </a:r>
          </a:p>
          <a:p>
            <a:pPr marL="114300" indent="0">
              <a:buNone/>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pass</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   </a:t>
            </a:r>
            <a:r>
              <a:rPr lang="en-US" sz="2500" dirty="0" err="1" smtClean="0">
                <a:latin typeface="Times New Roman" pitchFamily="18" charset="0"/>
                <a:cs typeface="Times New Roman" pitchFamily="18" charset="0"/>
              </a:rPr>
              <a:t>def</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fact(self):</a:t>
            </a:r>
          </a:p>
          <a:p>
            <a:pPr marL="114300" indent="0">
              <a:buNone/>
            </a:pPr>
            <a:r>
              <a:rPr lang="en-US" sz="2500" dirty="0">
                <a:latin typeface="Times New Roman" pitchFamily="18" charset="0"/>
                <a:cs typeface="Times New Roman" pitchFamily="18" charset="0"/>
              </a:rPr>
              <a:t>        return "I am a two-dimensional shape</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def</a:t>
            </a:r>
            <a:r>
              <a:rPr lang="en-US" sz="2500" dirty="0">
                <a:latin typeface="Times New Roman" pitchFamily="18" charset="0"/>
                <a:cs typeface="Times New Roman" pitchFamily="18" charset="0"/>
              </a:rPr>
              <a:t> __</a:t>
            </a:r>
            <a:r>
              <a:rPr lang="en-US" sz="2500" dirty="0" err="1">
                <a:latin typeface="Times New Roman" pitchFamily="18" charset="0"/>
                <a:cs typeface="Times New Roman" pitchFamily="18" charset="0"/>
              </a:rPr>
              <a:t>str</a:t>
            </a:r>
            <a:r>
              <a:rPr lang="en-US" sz="2500" dirty="0">
                <a:latin typeface="Times New Roman" pitchFamily="18" charset="0"/>
                <a:cs typeface="Times New Roman" pitchFamily="18" charset="0"/>
              </a:rPr>
              <a:t>__(self):</a:t>
            </a:r>
          </a:p>
          <a:p>
            <a:pPr marL="114300" indent="0">
              <a:buNone/>
            </a:pPr>
            <a:r>
              <a:rPr lang="en-US" sz="2500" dirty="0">
                <a:latin typeface="Times New Roman" pitchFamily="18" charset="0"/>
                <a:cs typeface="Times New Roman" pitchFamily="18" charset="0"/>
              </a:rPr>
              <a:t>        return </a:t>
            </a:r>
            <a:r>
              <a:rPr lang="en-US" sz="2500" dirty="0" smtClean="0">
                <a:latin typeface="Times New Roman" pitchFamily="18" charset="0"/>
                <a:cs typeface="Times New Roman" pitchFamily="18" charset="0"/>
              </a:rPr>
              <a:t>self.name</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class Square(Shape):</a:t>
            </a: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def</a:t>
            </a:r>
            <a:r>
              <a:rPr lang="en-US" sz="2500" dirty="0">
                <a:latin typeface="Times New Roman" pitchFamily="18" charset="0"/>
                <a:cs typeface="Times New Roman" pitchFamily="18" charset="0"/>
              </a:rPr>
              <a:t> __</a:t>
            </a:r>
            <a:r>
              <a:rPr lang="en-US" sz="2500" dirty="0" err="1">
                <a:latin typeface="Times New Roman" pitchFamily="18" charset="0"/>
                <a:cs typeface="Times New Roman" pitchFamily="18" charset="0"/>
              </a:rPr>
              <a:t>init</a:t>
            </a:r>
            <a:r>
              <a:rPr lang="en-US" sz="2500" dirty="0">
                <a:latin typeface="Times New Roman" pitchFamily="18" charset="0"/>
                <a:cs typeface="Times New Roman" pitchFamily="18" charset="0"/>
              </a:rPr>
              <a:t>__(self, length):</a:t>
            </a:r>
          </a:p>
          <a:p>
            <a:pPr marL="114300" indent="0">
              <a:buNone/>
            </a:pPr>
            <a:r>
              <a:rPr lang="en-US" sz="2500" dirty="0">
                <a:latin typeface="Times New Roman" pitchFamily="18" charset="0"/>
                <a:cs typeface="Times New Roman" pitchFamily="18" charset="0"/>
              </a:rPr>
              <a:t>        super().__</a:t>
            </a:r>
            <a:r>
              <a:rPr lang="en-US" sz="2500" dirty="0" err="1">
                <a:latin typeface="Times New Roman" pitchFamily="18" charset="0"/>
                <a:cs typeface="Times New Roman" pitchFamily="18" charset="0"/>
              </a:rPr>
              <a:t>init</a:t>
            </a:r>
            <a:r>
              <a:rPr lang="en-US" sz="2500" dirty="0">
                <a:latin typeface="Times New Roman" pitchFamily="18" charset="0"/>
                <a:cs typeface="Times New Roman" pitchFamily="18" charset="0"/>
              </a:rPr>
              <a:t>__("Square")</a:t>
            </a: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self.length</a:t>
            </a:r>
            <a:r>
              <a:rPr lang="en-US" sz="2500" dirty="0">
                <a:latin typeface="Times New Roman" pitchFamily="18" charset="0"/>
                <a:cs typeface="Times New Roman" pitchFamily="18" charset="0"/>
              </a:rPr>
              <a:t> = </a:t>
            </a:r>
            <a:r>
              <a:rPr lang="en-US" sz="2500" dirty="0" smtClean="0">
                <a:latin typeface="Times New Roman" pitchFamily="18" charset="0"/>
                <a:cs typeface="Times New Roman" pitchFamily="18" charset="0"/>
              </a:rPr>
              <a:t>length</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def</a:t>
            </a:r>
            <a:r>
              <a:rPr lang="en-US" sz="2500" dirty="0">
                <a:latin typeface="Times New Roman" pitchFamily="18" charset="0"/>
                <a:cs typeface="Times New Roman" pitchFamily="18" charset="0"/>
              </a:rPr>
              <a:t> area(self):</a:t>
            </a:r>
          </a:p>
          <a:p>
            <a:pPr marL="114300" indent="0">
              <a:buNone/>
            </a:pPr>
            <a:r>
              <a:rPr lang="en-US" sz="2500" dirty="0">
                <a:latin typeface="Times New Roman" pitchFamily="18" charset="0"/>
                <a:cs typeface="Times New Roman" pitchFamily="18" charset="0"/>
              </a:rPr>
              <a:t>        return </a:t>
            </a:r>
            <a:r>
              <a:rPr lang="en-US" sz="2500" dirty="0" err="1">
                <a:latin typeface="Times New Roman" pitchFamily="18" charset="0"/>
                <a:cs typeface="Times New Roman" pitchFamily="18" charset="0"/>
              </a:rPr>
              <a:t>self.length</a:t>
            </a:r>
            <a:r>
              <a:rPr lang="en-US" sz="2500" dirty="0">
                <a:latin typeface="Times New Roman" pitchFamily="18" charset="0"/>
                <a:cs typeface="Times New Roman" pitchFamily="18" charset="0"/>
              </a:rPr>
              <a:t>**</a:t>
            </a:r>
            <a:r>
              <a:rPr lang="en-US" sz="2500" dirty="0" smtClean="0">
                <a:latin typeface="Times New Roman" pitchFamily="18" charset="0"/>
                <a:cs typeface="Times New Roman" pitchFamily="18" charset="0"/>
              </a:rPr>
              <a:t>2</a:t>
            </a:r>
            <a:endParaRPr lang="en-US" sz="2500" dirty="0">
              <a:latin typeface="Times New Roman" pitchFamily="18" charset="0"/>
              <a:cs typeface="Times New Roman" pitchFamily="18" charset="0"/>
            </a:endParaRPr>
          </a:p>
          <a:p>
            <a:pPr marL="114300" indent="0">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def</a:t>
            </a:r>
            <a:r>
              <a:rPr lang="en-US" sz="2500" dirty="0">
                <a:latin typeface="Times New Roman" pitchFamily="18" charset="0"/>
                <a:cs typeface="Times New Roman" pitchFamily="18" charset="0"/>
              </a:rPr>
              <a:t> fact(self):</a:t>
            </a:r>
          </a:p>
          <a:p>
            <a:pPr marL="114300" indent="0">
              <a:buNone/>
            </a:pPr>
            <a:r>
              <a:rPr lang="en-US" sz="2500" dirty="0">
                <a:latin typeface="Times New Roman" pitchFamily="18" charset="0"/>
                <a:cs typeface="Times New Roman" pitchFamily="18" charset="0"/>
              </a:rPr>
              <a:t>        return "Squares have each angle equal to 90 degrees</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Tree>
    <p:extLst>
      <p:ext uri="{BB962C8B-B14F-4D97-AF65-F5344CB8AC3E}">
        <p14:creationId xmlns="" xmlns:p14="http://schemas.microsoft.com/office/powerpoint/2010/main" val="944535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marL="114300" indent="0">
              <a:buNone/>
            </a:pPr>
            <a:r>
              <a:rPr lang="en-US" dirty="0" smtClean="0">
                <a:latin typeface="Times New Roman" pitchFamily="18" charset="0"/>
                <a:cs typeface="Times New Roman" pitchFamily="18" charset="0"/>
              </a:rPr>
              <a:t>class Circle(Shape):</a:t>
            </a:r>
          </a:p>
          <a:p>
            <a:pPr marL="114300" indent="0">
              <a:buNone/>
            </a:pPr>
            <a:r>
              <a:rPr lang="en-US" dirty="0" smtClean="0">
                <a:latin typeface="Times New Roman" pitchFamily="18" charset="0"/>
                <a:cs typeface="Times New Roman" pitchFamily="18" charset="0"/>
              </a:rPr>
              <a:t>    def __init__(self, radius):</a:t>
            </a:r>
          </a:p>
          <a:p>
            <a:pPr marL="114300" indent="0">
              <a:buNone/>
            </a:pPr>
            <a:r>
              <a:rPr lang="en-US" dirty="0" smtClean="0">
                <a:latin typeface="Times New Roman" pitchFamily="18" charset="0"/>
                <a:cs typeface="Times New Roman" pitchFamily="18" charset="0"/>
              </a:rPr>
              <a:t>        super().__init__("Circle")</a:t>
            </a:r>
          </a:p>
          <a:p>
            <a:pPr marL="11430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self.radius</a:t>
            </a:r>
            <a:r>
              <a:rPr lang="en-US" dirty="0" smtClean="0">
                <a:latin typeface="Times New Roman" pitchFamily="18" charset="0"/>
                <a:cs typeface="Times New Roman" pitchFamily="18" charset="0"/>
              </a:rPr>
              <a:t> = radius</a:t>
            </a:r>
          </a:p>
          <a:p>
            <a:pPr marL="114300" indent="0">
              <a:buNone/>
            </a:pPr>
            <a:r>
              <a:rPr lang="en-US" dirty="0" smtClean="0">
                <a:latin typeface="Times New Roman" pitchFamily="18" charset="0"/>
                <a:cs typeface="Times New Roman" pitchFamily="18" charset="0"/>
              </a:rPr>
              <a:t>    def area(self):</a:t>
            </a:r>
          </a:p>
          <a:p>
            <a:pPr marL="114300" indent="0">
              <a:buNone/>
            </a:pPr>
            <a:r>
              <a:rPr lang="en-US" dirty="0" smtClean="0">
                <a:latin typeface="Times New Roman" pitchFamily="18" charset="0"/>
                <a:cs typeface="Times New Roman" pitchFamily="18" charset="0"/>
              </a:rPr>
              <a:t>        return pi*</a:t>
            </a:r>
            <a:r>
              <a:rPr lang="en-US" dirty="0" err="1" smtClean="0">
                <a:latin typeface="Times New Roman" pitchFamily="18" charset="0"/>
                <a:cs typeface="Times New Roman" pitchFamily="18" charset="0"/>
              </a:rPr>
              <a:t>self.radius</a:t>
            </a:r>
            <a:r>
              <a:rPr lang="en-US" dirty="0" smtClean="0">
                <a:latin typeface="Times New Roman" pitchFamily="18" charset="0"/>
                <a:cs typeface="Times New Roman" pitchFamily="18" charset="0"/>
              </a:rPr>
              <a:t>**2</a:t>
            </a:r>
          </a:p>
          <a:p>
            <a:pPr marL="114300" indent="0">
              <a:buNone/>
            </a:pPr>
            <a:r>
              <a:rPr lang="en-US" dirty="0" smtClean="0">
                <a:latin typeface="Times New Roman" pitchFamily="18" charset="0"/>
                <a:cs typeface="Times New Roman" pitchFamily="18" charset="0"/>
              </a:rPr>
              <a:t>a = Square(4)</a:t>
            </a:r>
          </a:p>
          <a:p>
            <a:pPr marL="114300" indent="0">
              <a:buNone/>
            </a:pPr>
            <a:r>
              <a:rPr lang="en-US" dirty="0" smtClean="0">
                <a:latin typeface="Times New Roman" pitchFamily="18" charset="0"/>
                <a:cs typeface="Times New Roman" pitchFamily="18" charset="0"/>
              </a:rPr>
              <a:t>b = Circle(7)</a:t>
            </a:r>
          </a:p>
          <a:p>
            <a:pPr marL="114300" indent="0">
              <a:buNone/>
            </a:pPr>
            <a:r>
              <a:rPr lang="en-US" dirty="0" smtClean="0">
                <a:latin typeface="Times New Roman" pitchFamily="18" charset="0"/>
                <a:cs typeface="Times New Roman" pitchFamily="18" charset="0"/>
              </a:rPr>
              <a:t>print(b)</a:t>
            </a:r>
          </a:p>
          <a:p>
            <a:pPr marL="114300" indent="0">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b.fact</a:t>
            </a:r>
            <a:r>
              <a:rPr lang="en-US" dirty="0" smtClean="0">
                <a:latin typeface="Times New Roman" pitchFamily="18" charset="0"/>
                <a:cs typeface="Times New Roman" pitchFamily="18" charset="0"/>
              </a:rPr>
              <a:t>())</a:t>
            </a:r>
          </a:p>
          <a:p>
            <a:pPr marL="114300" indent="0">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a.fact</a:t>
            </a:r>
            <a:r>
              <a:rPr lang="en-US" dirty="0" smtClean="0">
                <a:latin typeface="Times New Roman" pitchFamily="18" charset="0"/>
                <a:cs typeface="Times New Roman" pitchFamily="18" charset="0"/>
              </a:rPr>
              <a:t>())</a:t>
            </a:r>
          </a:p>
          <a:p>
            <a:pPr marL="114300" indent="0">
              <a:buNone/>
            </a:pPr>
            <a:r>
              <a:rPr lang="en-US" dirty="0" smtClean="0">
                <a:latin typeface="Times New Roman" pitchFamily="18" charset="0"/>
                <a:cs typeface="Times New Roman" pitchFamily="18" charset="0"/>
              </a:rPr>
              <a:t>print(</a:t>
            </a:r>
            <a:r>
              <a:rPr lang="en-US" dirty="0" err="1" smtClean="0">
                <a:latin typeface="Times New Roman" pitchFamily="18" charset="0"/>
                <a:cs typeface="Times New Roman" pitchFamily="18" charset="0"/>
              </a:rPr>
              <a:t>b.area</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 Overloading</a:t>
            </a:r>
            <a:endParaRPr lang="en-US" dirty="0"/>
          </a:p>
        </p:txBody>
      </p:sp>
      <p:sp>
        <p:nvSpPr>
          <p:cNvPr id="3" name="Content Placeholder 2"/>
          <p:cNvSpPr>
            <a:spLocks noGrp="1"/>
          </p:cNvSpPr>
          <p:nvPr>
            <p:ph sz="quarter" idx="1"/>
          </p:nvPr>
        </p:nvSpPr>
        <p:spPr/>
        <p:txBody>
          <a:bodyPr>
            <a:normAutofit fontScale="92500" lnSpcReduction="10000"/>
          </a:bodyPr>
          <a:lstStyle/>
          <a:p>
            <a:pPr marL="114300" indent="0">
              <a:buNone/>
            </a:pPr>
            <a:r>
              <a:rPr lang="en-US" dirty="0"/>
              <a:t>class </a:t>
            </a:r>
            <a:r>
              <a:rPr lang="en-US" dirty="0" err="1"/>
              <a:t>mathoperation</a:t>
            </a:r>
            <a:r>
              <a:rPr lang="en-US" dirty="0"/>
              <a:t>:</a:t>
            </a:r>
          </a:p>
          <a:p>
            <a:pPr marL="114300" indent="0">
              <a:buNone/>
            </a:pPr>
            <a:r>
              <a:rPr lang="en-US" dirty="0"/>
              <a:t>   </a:t>
            </a:r>
            <a:r>
              <a:rPr lang="en-US" dirty="0" err="1"/>
              <a:t>def</a:t>
            </a:r>
            <a:r>
              <a:rPr lang="en-US" dirty="0"/>
              <a:t> add(self, a, b):</a:t>
            </a:r>
          </a:p>
          <a:p>
            <a:pPr marL="114300" indent="0">
              <a:buNone/>
            </a:pPr>
            <a:r>
              <a:rPr lang="en-US" dirty="0"/>
              <a:t>      print(a + b)</a:t>
            </a:r>
          </a:p>
          <a:p>
            <a:pPr marL="114300" indent="0">
              <a:buNone/>
            </a:pPr>
            <a:r>
              <a:rPr lang="en-US" dirty="0"/>
              <a:t>   </a:t>
            </a:r>
            <a:r>
              <a:rPr lang="en-US" dirty="0" err="1"/>
              <a:t>def</a:t>
            </a:r>
            <a:r>
              <a:rPr lang="en-US" dirty="0"/>
              <a:t> add(self, a, b, c):</a:t>
            </a:r>
          </a:p>
          <a:p>
            <a:pPr marL="114300" indent="0">
              <a:buNone/>
            </a:pPr>
            <a:r>
              <a:rPr lang="en-US" dirty="0"/>
              <a:t>      print(a + b + c)</a:t>
            </a:r>
          </a:p>
          <a:p>
            <a:pPr marL="114300" indent="0">
              <a:buNone/>
            </a:pPr>
            <a:r>
              <a:rPr lang="en-US" dirty="0"/>
              <a:t> </a:t>
            </a:r>
          </a:p>
          <a:p>
            <a:pPr marL="114300" indent="0">
              <a:buNone/>
            </a:pPr>
            <a:r>
              <a:rPr lang="en-US" dirty="0" err="1"/>
              <a:t>obj</a:t>
            </a:r>
            <a:r>
              <a:rPr lang="en-US" dirty="0"/>
              <a:t> = </a:t>
            </a:r>
            <a:r>
              <a:rPr lang="en-US" dirty="0" err="1"/>
              <a:t>mathoperation</a:t>
            </a:r>
            <a:r>
              <a:rPr lang="en-US" dirty="0"/>
              <a:t>()</a:t>
            </a:r>
          </a:p>
          <a:p>
            <a:pPr marL="114300" indent="0">
              <a:buNone/>
            </a:pPr>
            <a:r>
              <a:rPr lang="en-US" dirty="0"/>
              <a:t>#</a:t>
            </a:r>
            <a:r>
              <a:rPr lang="en-US" dirty="0" err="1"/>
              <a:t>obj.add</a:t>
            </a:r>
            <a:r>
              <a:rPr lang="en-US" dirty="0"/>
              <a:t>(8,9)</a:t>
            </a:r>
          </a:p>
          <a:p>
            <a:pPr marL="114300" indent="0">
              <a:buNone/>
            </a:pPr>
            <a:r>
              <a:rPr lang="en-US" dirty="0" err="1"/>
              <a:t>obj.add</a:t>
            </a:r>
            <a:r>
              <a:rPr lang="en-US" dirty="0"/>
              <a:t>(8, 9, 12</a:t>
            </a:r>
            <a:r>
              <a:rPr lang="en-US" dirty="0" smtClean="0"/>
              <a:t>)</a:t>
            </a:r>
          </a:p>
          <a:p>
            <a:pPr marL="114300" indent="0">
              <a:buNone/>
            </a:pPr>
            <a:endParaRPr lang="en-US" dirty="0"/>
          </a:p>
          <a:p>
            <a:pPr algn="just">
              <a:buFont typeface="Wingdings" pitchFamily="2" charset="2"/>
              <a:buChar char="Ø"/>
            </a:pPr>
            <a:r>
              <a:rPr lang="en-US" dirty="0"/>
              <a:t>To achieve method overloading in python, you need to create methods either using default arguments or variable-length arguments.</a:t>
            </a:r>
          </a:p>
          <a:p>
            <a:pPr marL="114300" indent="0">
              <a:buNone/>
            </a:pPr>
            <a:endParaRPr lang="en-US" dirty="0"/>
          </a:p>
        </p:txBody>
      </p:sp>
    </p:spTree>
    <p:extLst>
      <p:ext uri="{BB962C8B-B14F-4D97-AF65-F5344CB8AC3E}">
        <p14:creationId xmlns="" xmlns:p14="http://schemas.microsoft.com/office/powerpoint/2010/main" val="3736351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Default Arguments</a:t>
            </a:r>
            <a:br>
              <a:rPr lang="en-US" dirty="0"/>
            </a:br>
            <a:endParaRPr lang="en-US" dirty="0"/>
          </a:p>
        </p:txBody>
      </p:sp>
      <p:sp>
        <p:nvSpPr>
          <p:cNvPr id="3" name="Content Placeholder 2"/>
          <p:cNvSpPr>
            <a:spLocks noGrp="1"/>
          </p:cNvSpPr>
          <p:nvPr>
            <p:ph sz="quarter" idx="1"/>
          </p:nvPr>
        </p:nvSpPr>
        <p:spPr>
          <a:xfrm>
            <a:off x="228600" y="1066800"/>
            <a:ext cx="7620000" cy="5486400"/>
          </a:xfrm>
        </p:spPr>
        <p:txBody>
          <a:bodyPr>
            <a:normAutofit/>
          </a:bodyPr>
          <a:lstStyle/>
          <a:p>
            <a:pPr algn="just"/>
            <a:r>
              <a:rPr lang="en-US" dirty="0" smtClean="0"/>
              <a:t>If </a:t>
            </a:r>
            <a:r>
              <a:rPr lang="en-US" dirty="0"/>
              <a:t>you create a method with default arguments, you can call that method with a different number of arguments to achieve method overloading.</a:t>
            </a:r>
          </a:p>
          <a:p>
            <a:pPr marL="114300" indent="0">
              <a:buNone/>
            </a:pPr>
            <a:endParaRPr lang="en-US" dirty="0" smtClean="0"/>
          </a:p>
          <a:p>
            <a:pPr marL="114300" indent="0">
              <a:buNone/>
            </a:pPr>
            <a:r>
              <a:rPr lang="en-US" dirty="0" smtClean="0"/>
              <a:t>class</a:t>
            </a:r>
            <a:r>
              <a:rPr lang="en-US" dirty="0"/>
              <a:t> Calculate:</a:t>
            </a:r>
            <a:br>
              <a:rPr lang="en-US" dirty="0"/>
            </a:br>
            <a:r>
              <a:rPr lang="en-US" dirty="0"/>
              <a:t>   </a:t>
            </a:r>
            <a:r>
              <a:rPr lang="en-US" dirty="0" err="1"/>
              <a:t>def</a:t>
            </a:r>
            <a:r>
              <a:rPr lang="en-US" dirty="0"/>
              <a:t> add(self, a, b, c = 0):</a:t>
            </a:r>
            <a:br>
              <a:rPr lang="en-US" dirty="0"/>
            </a:br>
            <a:r>
              <a:rPr lang="en-US" dirty="0"/>
              <a:t>     if c &gt; 0:</a:t>
            </a:r>
            <a:br>
              <a:rPr lang="en-US" dirty="0"/>
            </a:br>
            <a:r>
              <a:rPr lang="en-US" dirty="0"/>
              <a:t>         print("a + b + c = {}".format(a + b + c))</a:t>
            </a:r>
            <a:br>
              <a:rPr lang="en-US" dirty="0"/>
            </a:br>
            <a:r>
              <a:rPr lang="en-US" dirty="0"/>
              <a:t>     else:</a:t>
            </a:r>
            <a:br>
              <a:rPr lang="en-US" dirty="0"/>
            </a:br>
            <a:r>
              <a:rPr lang="en-US" dirty="0"/>
              <a:t>         print("a + b = {}".format(a + b</a:t>
            </a:r>
            <a:r>
              <a:rPr lang="en-US" dirty="0" smtClean="0"/>
              <a:t>))</a:t>
            </a:r>
            <a:r>
              <a:rPr lang="en-US" dirty="0"/>
              <a:t/>
            </a:r>
            <a:br>
              <a:rPr lang="en-US" dirty="0"/>
            </a:br>
            <a:r>
              <a:rPr lang="en-US" dirty="0"/>
              <a:t>c1 = Calculate()</a:t>
            </a:r>
            <a:br>
              <a:rPr lang="en-US" dirty="0"/>
            </a:br>
            <a:r>
              <a:rPr lang="en-US" dirty="0"/>
              <a:t>c1.add(10, 20, 30)</a:t>
            </a:r>
            <a:br>
              <a:rPr lang="en-US" dirty="0"/>
            </a:br>
            <a:r>
              <a:rPr lang="en-US" dirty="0"/>
              <a:t>c1.add(10,20)  </a:t>
            </a:r>
          </a:p>
          <a:p>
            <a:pPr marL="114300" indent="0">
              <a:buNone/>
            </a:pPr>
            <a:endParaRPr lang="en-US" dirty="0"/>
          </a:p>
        </p:txBody>
      </p:sp>
    </p:spTree>
    <p:extLst>
      <p:ext uri="{BB962C8B-B14F-4D97-AF65-F5344CB8AC3E}">
        <p14:creationId xmlns="" xmlns:p14="http://schemas.microsoft.com/office/powerpoint/2010/main" val="194178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sz="quarter" idx="1"/>
          </p:nvPr>
        </p:nvSpPr>
        <p:spPr>
          <a:xfrm>
            <a:off x="228600" y="1295400"/>
            <a:ext cx="7924800" cy="5181600"/>
          </a:xfrm>
        </p:spPr>
        <p:txBody>
          <a:bodyPr>
            <a:normAutofit fontScale="92500" lnSpcReduction="10000"/>
          </a:bodyPr>
          <a:lstStyle/>
          <a:p>
            <a:pPr marL="0" indent="0">
              <a:buNone/>
            </a:pPr>
            <a:r>
              <a:rPr lang="en-US" b="1" dirty="0"/>
              <a:t>class</a:t>
            </a:r>
            <a:r>
              <a:rPr lang="en-US" dirty="0"/>
              <a:t> </a:t>
            </a:r>
            <a:r>
              <a:rPr lang="en-US" dirty="0" err="1"/>
              <a:t>ClassName</a:t>
            </a:r>
            <a:r>
              <a:rPr lang="en-US" dirty="0"/>
              <a:t>:    </a:t>
            </a:r>
          </a:p>
          <a:p>
            <a:pPr marL="0" indent="0">
              <a:buNone/>
            </a:pPr>
            <a:r>
              <a:rPr lang="en-US" dirty="0"/>
              <a:t>    #</a:t>
            </a:r>
            <a:r>
              <a:rPr lang="en-US" dirty="0" err="1"/>
              <a:t>statement_suite</a:t>
            </a:r>
            <a:endParaRPr lang="en-US" dirty="0"/>
          </a:p>
          <a:p>
            <a:pPr marL="0" indent="0">
              <a:buNone/>
            </a:pPr>
            <a:r>
              <a:rPr lang="en-US" dirty="0" smtClean="0"/>
              <a:t>Example:</a:t>
            </a:r>
          </a:p>
          <a:p>
            <a:pPr marL="0" indent="0">
              <a:buNone/>
            </a:pPr>
            <a:r>
              <a:rPr lang="en-US" dirty="0" smtClean="0"/>
              <a:t>class demo:</a:t>
            </a:r>
          </a:p>
          <a:p>
            <a:pPr marL="0" indent="0">
              <a:buNone/>
            </a:pPr>
            <a:r>
              <a:rPr lang="en-US" dirty="0" smtClean="0"/>
              <a:t>    name="DYPCET"</a:t>
            </a:r>
          </a:p>
          <a:p>
            <a:pPr marL="0" indent="0">
              <a:buNone/>
            </a:pPr>
            <a:r>
              <a:rPr lang="en-US" dirty="0" smtClean="0"/>
              <a:t>    </a:t>
            </a:r>
            <a:r>
              <a:rPr lang="en-US" dirty="0" err="1" smtClean="0"/>
              <a:t>def</a:t>
            </a:r>
            <a:r>
              <a:rPr lang="en-US" dirty="0" smtClean="0"/>
              <a:t> __</a:t>
            </a:r>
            <a:r>
              <a:rPr lang="en-US" dirty="0" err="1" smtClean="0"/>
              <a:t>init</a:t>
            </a:r>
            <a:r>
              <a:rPr lang="en-US" dirty="0" smtClean="0"/>
              <a:t>__(</a:t>
            </a:r>
            <a:r>
              <a:rPr lang="en-US" dirty="0" err="1" smtClean="0"/>
              <a:t>self,code</a:t>
            </a:r>
            <a:r>
              <a:rPr lang="en-US" dirty="0" smtClean="0"/>
              <a:t>):		#Constructor</a:t>
            </a:r>
          </a:p>
          <a:p>
            <a:pPr marL="0" indent="0">
              <a:buNone/>
            </a:pPr>
            <a:r>
              <a:rPr lang="en-US" dirty="0" smtClean="0"/>
              <a:t>        </a:t>
            </a:r>
            <a:r>
              <a:rPr lang="en-US" dirty="0" err="1" smtClean="0"/>
              <a:t>self.code</a:t>
            </a:r>
            <a:r>
              <a:rPr lang="en-US" dirty="0" smtClean="0"/>
              <a:t>=code</a:t>
            </a:r>
          </a:p>
          <a:p>
            <a:pPr marL="0" indent="0">
              <a:buNone/>
            </a:pPr>
            <a:endParaRPr lang="en-US" dirty="0" smtClean="0"/>
          </a:p>
          <a:p>
            <a:pPr marL="0" indent="0">
              <a:buNone/>
            </a:pPr>
            <a:r>
              <a:rPr lang="en-US" dirty="0" smtClean="0"/>
              <a:t>The self-parameter:</a:t>
            </a:r>
            <a:endParaRPr lang="en-US" dirty="0"/>
          </a:p>
          <a:p>
            <a:pPr algn="just">
              <a:buFont typeface="Wingdings" pitchFamily="2" charset="2"/>
              <a:buChar char="Ø"/>
            </a:pPr>
            <a:r>
              <a:rPr lang="en-US" dirty="0"/>
              <a:t>The self-parameter refers to the current instance of the class and accesses the class variables. </a:t>
            </a:r>
            <a:endParaRPr lang="en-US" dirty="0" smtClean="0"/>
          </a:p>
          <a:p>
            <a:pPr algn="just">
              <a:buFont typeface="Wingdings" pitchFamily="2" charset="2"/>
              <a:buChar char="Ø"/>
            </a:pPr>
            <a:r>
              <a:rPr lang="en-US" dirty="0" smtClean="0"/>
              <a:t>We </a:t>
            </a:r>
            <a:r>
              <a:rPr lang="en-US" dirty="0"/>
              <a:t>can use anything instead of self, but it must be the first parameter of any function which belongs to the class.</a:t>
            </a:r>
          </a:p>
          <a:p>
            <a:pPr marL="0" indent="0">
              <a:buNone/>
            </a:pPr>
            <a:endParaRPr lang="en-US" dirty="0"/>
          </a:p>
          <a:p>
            <a:pPr marL="0" indent="0">
              <a:buNone/>
            </a:pPr>
            <a:endParaRPr lang="en-US" dirty="0" smtClean="0"/>
          </a:p>
        </p:txBody>
      </p:sp>
    </p:spTree>
    <p:extLst>
      <p:ext uri="{BB962C8B-B14F-4D97-AF65-F5344CB8AC3E}">
        <p14:creationId xmlns="" xmlns:p14="http://schemas.microsoft.com/office/powerpoint/2010/main" val="4222031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05800" cy="1143000"/>
          </a:xfrm>
        </p:spPr>
        <p:txBody>
          <a:bodyPr/>
          <a:lstStyle/>
          <a:p>
            <a:r>
              <a:rPr lang="en-US" dirty="0"/>
              <a:t>Using Variable Length Arguments</a:t>
            </a:r>
            <a:br>
              <a:rPr lang="en-US" dirty="0"/>
            </a:br>
            <a:endParaRPr lang="en-US" dirty="0"/>
          </a:p>
        </p:txBody>
      </p:sp>
      <p:sp>
        <p:nvSpPr>
          <p:cNvPr id="3" name="Content Placeholder 2"/>
          <p:cNvSpPr>
            <a:spLocks noGrp="1"/>
          </p:cNvSpPr>
          <p:nvPr>
            <p:ph sz="quarter" idx="1"/>
          </p:nvPr>
        </p:nvSpPr>
        <p:spPr>
          <a:xfrm>
            <a:off x="228600" y="1066800"/>
            <a:ext cx="7620000" cy="5562600"/>
          </a:xfrm>
        </p:spPr>
        <p:txBody>
          <a:bodyPr>
            <a:normAutofit lnSpcReduction="10000"/>
          </a:bodyPr>
          <a:lstStyle/>
          <a:p>
            <a:pPr algn="just">
              <a:buFont typeface="Wingdings" pitchFamily="2" charset="2"/>
              <a:buChar char="Ø"/>
            </a:pPr>
            <a:r>
              <a:rPr lang="en-US" dirty="0"/>
              <a:t>If you create a method with variable length arguments, you can call that method with a different number of arguments.</a:t>
            </a:r>
            <a:endParaRPr lang="en-US" dirty="0" smtClean="0"/>
          </a:p>
          <a:p>
            <a:pPr marL="114300" indent="0">
              <a:buNone/>
            </a:pPr>
            <a:endParaRPr lang="en-US" dirty="0" smtClean="0"/>
          </a:p>
          <a:p>
            <a:pPr marL="114300" indent="0">
              <a:buNone/>
            </a:pPr>
            <a:r>
              <a:rPr lang="en-US" dirty="0" smtClean="0"/>
              <a:t>class </a:t>
            </a:r>
            <a:r>
              <a:rPr lang="en-US" dirty="0"/>
              <a:t>maths1:</a:t>
            </a:r>
          </a:p>
          <a:p>
            <a:pPr marL="114300" indent="0">
              <a:buNone/>
            </a:pPr>
            <a:r>
              <a:rPr lang="en-US" dirty="0"/>
              <a:t>   </a:t>
            </a:r>
            <a:r>
              <a:rPr lang="en-US" dirty="0" err="1"/>
              <a:t>def</a:t>
            </a:r>
            <a:r>
              <a:rPr lang="en-US" dirty="0"/>
              <a:t> add(self, *</a:t>
            </a:r>
            <a:r>
              <a:rPr lang="en-US" dirty="0" err="1"/>
              <a:t>args</a:t>
            </a:r>
            <a:r>
              <a:rPr lang="en-US" dirty="0"/>
              <a:t>):</a:t>
            </a:r>
          </a:p>
          <a:p>
            <a:pPr marL="114300" indent="0">
              <a:buNone/>
            </a:pPr>
            <a:r>
              <a:rPr lang="en-US" dirty="0"/>
              <a:t>      sum = 0</a:t>
            </a:r>
          </a:p>
          <a:p>
            <a:pPr marL="114300" indent="0">
              <a:buNone/>
            </a:pPr>
            <a:r>
              <a:rPr lang="en-US" dirty="0"/>
              <a:t>      for a in </a:t>
            </a:r>
            <a:r>
              <a:rPr lang="en-US" dirty="0" err="1"/>
              <a:t>args</a:t>
            </a:r>
            <a:r>
              <a:rPr lang="en-US" dirty="0"/>
              <a:t>:</a:t>
            </a:r>
          </a:p>
          <a:p>
            <a:pPr marL="114300" indent="0">
              <a:buNone/>
            </a:pPr>
            <a:r>
              <a:rPr lang="en-US" dirty="0"/>
              <a:t>         sum = sum + a</a:t>
            </a:r>
          </a:p>
          <a:p>
            <a:pPr marL="114300" indent="0">
              <a:buNone/>
            </a:pPr>
            <a:r>
              <a:rPr lang="en-US" dirty="0"/>
              <a:t>      print(sum)</a:t>
            </a:r>
          </a:p>
          <a:p>
            <a:pPr marL="114300" indent="0">
              <a:buNone/>
            </a:pPr>
            <a:r>
              <a:rPr lang="en-US" dirty="0"/>
              <a:t> </a:t>
            </a:r>
          </a:p>
          <a:p>
            <a:pPr marL="114300" indent="0">
              <a:buNone/>
            </a:pPr>
            <a:r>
              <a:rPr lang="en-US" dirty="0" err="1"/>
              <a:t>obj</a:t>
            </a:r>
            <a:r>
              <a:rPr lang="en-US" dirty="0"/>
              <a:t> = maths1()</a:t>
            </a:r>
          </a:p>
          <a:p>
            <a:pPr marL="114300" indent="0">
              <a:buNone/>
            </a:pPr>
            <a:r>
              <a:rPr lang="en-US" dirty="0" err="1"/>
              <a:t>obj.add</a:t>
            </a:r>
            <a:r>
              <a:rPr lang="en-US" dirty="0"/>
              <a:t>(8, 9, 12)</a:t>
            </a:r>
          </a:p>
          <a:p>
            <a:pPr marL="114300" indent="0">
              <a:buNone/>
            </a:pPr>
            <a:r>
              <a:rPr lang="en-US" dirty="0" err="1"/>
              <a:t>obj.add</a:t>
            </a:r>
            <a:r>
              <a:rPr lang="en-US" dirty="0"/>
              <a:t>(8, 9)</a:t>
            </a:r>
          </a:p>
          <a:p>
            <a:pPr marL="114300" indent="0">
              <a:buNone/>
            </a:pPr>
            <a:endParaRPr lang="en-US" dirty="0"/>
          </a:p>
        </p:txBody>
      </p:sp>
    </p:spTree>
    <p:extLst>
      <p:ext uri="{BB962C8B-B14F-4D97-AF65-F5344CB8AC3E}">
        <p14:creationId xmlns="" xmlns:p14="http://schemas.microsoft.com/office/powerpoint/2010/main" val="2571376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sz="quarter" idx="1"/>
          </p:nvPr>
        </p:nvSpPr>
        <p:spPr/>
        <p:txBody>
          <a:bodyPr>
            <a:normAutofit lnSpcReduction="10000"/>
          </a:bodyPr>
          <a:lstStyle/>
          <a:p>
            <a:pPr algn="just">
              <a:buFont typeface="Wingdings" pitchFamily="2" charset="2"/>
              <a:buChar char="Ø"/>
            </a:pPr>
            <a:r>
              <a:rPr lang="en-US" dirty="0">
                <a:latin typeface="Times New Roman" pitchFamily="18" charset="0"/>
                <a:cs typeface="Times New Roman" pitchFamily="18" charset="0"/>
              </a:rPr>
              <a:t>Abstraction is used to hide the internal functionality of the function from the users.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users only interact with the basic implementation of the function, but inner working is hidden.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User </a:t>
            </a:r>
            <a:r>
              <a:rPr lang="en-US" dirty="0">
                <a:latin typeface="Times New Roman" pitchFamily="18" charset="0"/>
                <a:cs typeface="Times New Roman" pitchFamily="18" charset="0"/>
              </a:rPr>
              <a:t>is familiar with that </a:t>
            </a:r>
            <a:r>
              <a:rPr lang="en-US" b="1" dirty="0">
                <a:latin typeface="Times New Roman" pitchFamily="18" charset="0"/>
                <a:cs typeface="Times New Roman" pitchFamily="18" charset="0"/>
              </a:rPr>
              <a:t>"what function does"</a:t>
            </a:r>
            <a:r>
              <a:rPr lang="en-US" dirty="0">
                <a:latin typeface="Times New Roman" pitchFamily="18" charset="0"/>
                <a:cs typeface="Times New Roman" pitchFamily="18" charset="0"/>
              </a:rPr>
              <a:t> but they don't know </a:t>
            </a:r>
            <a:r>
              <a:rPr lang="en-US" b="1" dirty="0">
                <a:latin typeface="Times New Roman" pitchFamily="18" charset="0"/>
                <a:cs typeface="Times New Roman" pitchFamily="18" charset="0"/>
              </a:rPr>
              <a:t>"how it does</a:t>
            </a:r>
            <a:r>
              <a:rPr lang="en-US" b="1" dirty="0" smtClean="0">
                <a:latin typeface="Times New Roman" pitchFamily="18" charset="0"/>
                <a:cs typeface="Times New Roman" pitchFamily="18" charset="0"/>
              </a:rPr>
              <a:t>.“</a:t>
            </a:r>
          </a:p>
          <a:p>
            <a:pPr algn="just">
              <a:buFont typeface="Wingdings" pitchFamily="2" charset="2"/>
              <a:buChar char="Ø"/>
            </a:pPr>
            <a:r>
              <a:rPr lang="en-US" dirty="0">
                <a:latin typeface="Times New Roman" pitchFamily="18" charset="0"/>
                <a:cs typeface="Times New Roman" pitchFamily="18" charset="0"/>
              </a:rPr>
              <a:t>In </a:t>
            </a:r>
            <a:r>
              <a:rPr lang="en-US" dirty="0" smtClean="0">
                <a:latin typeface="Times New Roman" pitchFamily="18" charset="0"/>
                <a:cs typeface="Times New Roman" pitchFamily="18" charset="0"/>
              </a:rPr>
              <a:t>Python, </a:t>
            </a:r>
            <a:r>
              <a:rPr lang="en-US" dirty="0">
                <a:latin typeface="Times New Roman" pitchFamily="18" charset="0"/>
                <a:cs typeface="Times New Roman" pitchFamily="18" charset="0"/>
              </a:rPr>
              <a:t>abstraction can be achieved by using abstract classes and interfaces</a:t>
            </a:r>
            <a:r>
              <a:rPr lang="en-US" dirty="0" smtClean="0">
                <a:latin typeface="Times New Roman" pitchFamily="18" charset="0"/>
                <a:cs typeface="Times New Roman" pitchFamily="18" charset="0"/>
              </a:rPr>
              <a:t>.</a:t>
            </a:r>
          </a:p>
          <a:p>
            <a:pPr algn="just">
              <a:buFont typeface="Wingdings" pitchFamily="2" charset="2"/>
              <a:buChar char="Ø"/>
            </a:pPr>
            <a:r>
              <a:rPr lang="en-US" dirty="0">
                <a:latin typeface="Times New Roman" pitchFamily="18" charset="0"/>
                <a:cs typeface="Times New Roman" pitchFamily="18" charset="0"/>
              </a:rPr>
              <a:t>A class that consists of one or more abstract method is called the abstract class.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Abstract </a:t>
            </a:r>
            <a:r>
              <a:rPr lang="en-US" dirty="0">
                <a:latin typeface="Times New Roman" pitchFamily="18" charset="0"/>
                <a:cs typeface="Times New Roman" pitchFamily="18" charset="0"/>
              </a:rPr>
              <a:t>methods do not contain their implementation. Abstract class can be inherited by the subclass and abstract method gets its definition in the subclass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009950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lgn="just">
              <a:buFont typeface="Wingdings" pitchFamily="2" charset="2"/>
              <a:buChar char="Ø"/>
            </a:pPr>
            <a:r>
              <a:rPr lang="en-US" dirty="0">
                <a:latin typeface="Times New Roman" pitchFamily="18" charset="0"/>
                <a:cs typeface="Times New Roman" pitchFamily="18" charset="0"/>
              </a:rPr>
              <a:t> Abstraction classes are meant to be the blueprint of the other class.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abstract class can be useful </a:t>
            </a:r>
            <a:r>
              <a:rPr lang="en-US" dirty="0" smtClean="0">
                <a:latin typeface="Times New Roman" pitchFamily="18" charset="0"/>
                <a:cs typeface="Times New Roman" pitchFamily="18" charset="0"/>
              </a:rPr>
              <a:t>while designing </a:t>
            </a:r>
            <a:r>
              <a:rPr lang="en-US" dirty="0">
                <a:latin typeface="Times New Roman" pitchFamily="18" charset="0"/>
                <a:cs typeface="Times New Roman" pitchFamily="18" charset="0"/>
              </a:rPr>
              <a:t>large functions.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abstract class is also helpful to provide the standard interface for different implementations of </a:t>
            </a:r>
            <a:r>
              <a:rPr lang="en-US" dirty="0" smtClean="0">
                <a:latin typeface="Times New Roman" pitchFamily="18" charset="0"/>
                <a:cs typeface="Times New Roman" pitchFamily="18" charset="0"/>
              </a:rPr>
              <a:t>components.</a:t>
            </a:r>
          </a:p>
          <a:p>
            <a:pPr algn="just">
              <a:buFont typeface="Wingdings" pitchFamily="2" charset="2"/>
              <a:buChar char="Ø"/>
            </a:pPr>
            <a:r>
              <a:rPr lang="en-US" dirty="0" smtClean="0">
                <a:latin typeface="Times New Roman" pitchFamily="18" charset="0"/>
                <a:cs typeface="Times New Roman" pitchFamily="18" charset="0"/>
              </a:rPr>
              <a:t>Python </a:t>
            </a:r>
            <a:r>
              <a:rPr lang="en-US" dirty="0">
                <a:latin typeface="Times New Roman" pitchFamily="18" charset="0"/>
                <a:cs typeface="Times New Roman" pitchFamily="18" charset="0"/>
              </a:rPr>
              <a:t>provides the </a:t>
            </a:r>
            <a:r>
              <a:rPr lang="en-US" b="1" dirty="0" err="1">
                <a:latin typeface="Times New Roman" pitchFamily="18" charset="0"/>
                <a:cs typeface="Times New Roman" pitchFamily="18" charset="0"/>
              </a:rPr>
              <a:t>abc</a:t>
            </a:r>
            <a:r>
              <a:rPr lang="en-US" dirty="0">
                <a:latin typeface="Times New Roman" pitchFamily="18" charset="0"/>
                <a:cs typeface="Times New Roman" pitchFamily="18" charset="0"/>
              </a:rPr>
              <a:t> module to use the abstraction in the Python program.</a:t>
            </a:r>
          </a:p>
          <a:p>
            <a:pPr marL="114300" indent="0">
              <a:buNone/>
            </a:pPr>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abc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import</a:t>
            </a:r>
            <a:r>
              <a:rPr lang="en-US" dirty="0">
                <a:latin typeface="Times New Roman" pitchFamily="18" charset="0"/>
                <a:cs typeface="Times New Roman" pitchFamily="18" charset="0"/>
              </a:rPr>
              <a:t> ABC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ClassName</a:t>
            </a:r>
            <a:r>
              <a:rPr lang="en-US" dirty="0">
                <a:latin typeface="Times New Roman" pitchFamily="18" charset="0"/>
                <a:cs typeface="Times New Roman" pitchFamily="18" charset="0"/>
              </a:rPr>
              <a:t>(ABC):  </a:t>
            </a:r>
            <a:endParaRPr lang="en-US" dirty="0" smtClean="0">
              <a:latin typeface="Times New Roman" pitchFamily="18" charset="0"/>
              <a:cs typeface="Times New Roman" pitchFamily="18" charset="0"/>
            </a:endParaRPr>
          </a:p>
          <a:p>
            <a:pPr marL="114300" indent="0">
              <a:buNone/>
            </a:pPr>
            <a:endParaRPr lang="en-US" dirty="0">
              <a:latin typeface="Times New Roman" pitchFamily="18" charset="0"/>
              <a:cs typeface="Times New Roman" pitchFamily="18" charset="0"/>
            </a:endParaRPr>
          </a:p>
          <a:p>
            <a:pPr marL="114300" indent="0">
              <a:buNone/>
            </a:pPr>
            <a:r>
              <a:rPr lang="en-US" dirty="0">
                <a:latin typeface="Times New Roman" pitchFamily="18" charset="0"/>
                <a:cs typeface="Times New Roman" pitchFamily="18" charset="0"/>
              </a:rPr>
              <a:t> import the ABC class from the </a:t>
            </a:r>
            <a:r>
              <a:rPr lang="en-US" b="1" dirty="0" err="1">
                <a:latin typeface="Times New Roman" pitchFamily="18" charset="0"/>
                <a:cs typeface="Times New Roman" pitchFamily="18" charset="0"/>
              </a:rPr>
              <a:t>abc</a:t>
            </a:r>
            <a:r>
              <a:rPr lang="en-US" dirty="0">
                <a:latin typeface="Times New Roman" pitchFamily="18" charset="0"/>
                <a:cs typeface="Times New Roman" pitchFamily="18" charset="0"/>
              </a:rPr>
              <a:t> module.</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1396607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abstract base class is the common application program of the interface for a set of subclasses.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 be used by the third-party, which will provide the implementations such as with plugins.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also beneficial when </a:t>
            </a:r>
            <a:r>
              <a:rPr lang="en-US" dirty="0" smtClean="0">
                <a:latin typeface="Times New Roman" pitchFamily="18" charset="0"/>
                <a:cs typeface="Times New Roman" pitchFamily="18" charset="0"/>
              </a:rPr>
              <a:t>work </a:t>
            </a:r>
            <a:r>
              <a:rPr lang="en-US" dirty="0">
                <a:latin typeface="Times New Roman" pitchFamily="18" charset="0"/>
                <a:cs typeface="Times New Roman" pitchFamily="18" charset="0"/>
              </a:rPr>
              <a:t>with the large code-base hard to remember all the classes.</a:t>
            </a:r>
          </a:p>
          <a:p>
            <a:pPr algn="just">
              <a:lnSpc>
                <a:spcPct val="150000"/>
              </a:lnSpc>
              <a:buFont typeface="Wingdings" pitchFamily="2" charset="2"/>
              <a:buChar char="Ø"/>
            </a:pPr>
            <a:r>
              <a:rPr lang="en-US" dirty="0">
                <a:latin typeface="Times New Roman" pitchFamily="18" charset="0"/>
                <a:cs typeface="Times New Roman" pitchFamily="18" charset="0"/>
              </a:rPr>
              <a:t>Unlike the other high-level language, Python doesn't provide the abstract class itself. </a:t>
            </a:r>
            <a:endParaRPr lang="en-US" dirty="0" smtClean="0">
              <a:latin typeface="Times New Roman" pitchFamily="18" charset="0"/>
              <a:cs typeface="Times New Roman" pitchFamily="18" charset="0"/>
            </a:endParaRPr>
          </a:p>
          <a:p>
            <a:pPr algn="just">
              <a:lnSpc>
                <a:spcPct val="150000"/>
              </a:lnSpc>
              <a:buFont typeface="Wingdings" pitchFamily="2" charset="2"/>
              <a:buChar char="Ø"/>
            </a:pPr>
            <a:r>
              <a:rPr lang="en-US" dirty="0">
                <a:latin typeface="Times New Roman" pitchFamily="18" charset="0"/>
                <a:cs typeface="Times New Roman" pitchFamily="18" charset="0"/>
              </a:rPr>
              <a:t> Need to import the </a:t>
            </a:r>
            <a:r>
              <a:rPr lang="en-US" dirty="0" err="1">
                <a:latin typeface="Times New Roman" pitchFamily="18" charset="0"/>
                <a:cs typeface="Times New Roman" pitchFamily="18" charset="0"/>
              </a:rPr>
              <a:t>abc</a:t>
            </a:r>
            <a:r>
              <a:rPr lang="en-US" dirty="0">
                <a:latin typeface="Times New Roman" pitchFamily="18" charset="0"/>
                <a:cs typeface="Times New Roman" pitchFamily="18" charset="0"/>
              </a:rPr>
              <a:t> module, which provides the base for defining Abstract Base classes (ABC). </a:t>
            </a:r>
          </a:p>
          <a:p>
            <a:pPr algn="just">
              <a:lnSpc>
                <a:spcPct val="150000"/>
              </a:lnSpc>
              <a:buFont typeface="Wingdings" pitchFamily="2" charset="2"/>
              <a:buChar char="Ø"/>
            </a:pP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686226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524000"/>
            <a:ext cx="7467600" cy="4873752"/>
          </a:xfrm>
        </p:spPr>
        <p:txBody>
          <a:bodyPr>
            <a:normAutofit fontScale="85000" lnSpcReduction="1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ABC works by decorating methods of the base class as abstract.</a:t>
            </a:r>
          </a:p>
          <a:p>
            <a:pPr algn="just">
              <a:lnSpc>
                <a:spcPct val="150000"/>
              </a:lnSpc>
              <a:buFont typeface="Wingdings" pitchFamily="2" charset="2"/>
              <a:buChar char="Ø"/>
            </a:pPr>
            <a:r>
              <a:rPr lang="en-US" dirty="0">
                <a:latin typeface="Times New Roman" pitchFamily="18" charset="0"/>
                <a:cs typeface="Times New Roman" pitchFamily="18" charset="0"/>
              </a:rPr>
              <a:t>It registers concrete classes as the implementation of the abstract base. </a:t>
            </a:r>
          </a:p>
          <a:p>
            <a:pPr algn="just">
              <a:lnSpc>
                <a:spcPct val="150000"/>
              </a:lnSpc>
              <a:buFont typeface="Wingdings" pitchFamily="2" charset="2"/>
              <a:buChar char="Ø"/>
            </a:pPr>
            <a:r>
              <a:rPr lang="en-US" dirty="0" smtClean="0">
                <a:latin typeface="Times New Roman" pitchFamily="18" charset="0"/>
                <a:cs typeface="Times New Roman" pitchFamily="18" charset="0"/>
              </a:rPr>
              <a:t>Use </a:t>
            </a:r>
            <a:r>
              <a:rPr lang="en-US" dirty="0">
                <a:latin typeface="Times New Roman" pitchFamily="18" charset="0"/>
                <a:cs typeface="Times New Roman" pitchFamily="18" charset="0"/>
              </a:rPr>
              <a:t>the </a:t>
            </a:r>
            <a:r>
              <a:rPr lang="en-US" b="1" i="1" dirty="0">
                <a:latin typeface="Times New Roman" pitchFamily="18" charset="0"/>
                <a:cs typeface="Times New Roman" pitchFamily="18" charset="0"/>
              </a:rPr>
              <a:t>@</a:t>
            </a:r>
            <a:r>
              <a:rPr lang="en-US" b="1" i="1" dirty="0" err="1">
                <a:latin typeface="Times New Roman" pitchFamily="18" charset="0"/>
                <a:cs typeface="Times New Roman" pitchFamily="18" charset="0"/>
              </a:rPr>
              <a:t>abstractmethod</a:t>
            </a:r>
            <a:r>
              <a:rPr lang="en-US" dirty="0">
                <a:latin typeface="Times New Roman" pitchFamily="18" charset="0"/>
                <a:cs typeface="Times New Roman" pitchFamily="18" charset="0"/>
              </a:rPr>
              <a:t> decorator to define an abstract method or if </a:t>
            </a:r>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don't provide the definition to the method, it automatically becomes the abstract method.</a:t>
            </a:r>
          </a:p>
          <a:p>
            <a:pPr algn="just">
              <a:lnSpc>
                <a:spcPct val="150000"/>
              </a:lnSpc>
              <a:buFont typeface="Wingdings" pitchFamily="2" charset="2"/>
              <a:buChar char="Ø"/>
            </a:pPr>
            <a:r>
              <a:rPr lang="en-US" dirty="0">
                <a:latin typeface="Times New Roman" pitchFamily="18" charset="0"/>
                <a:cs typeface="Times New Roman" pitchFamily="18" charset="0"/>
              </a:rPr>
              <a:t>An Abstract class can contain the both method normal and abstract method.</a:t>
            </a:r>
          </a:p>
          <a:p>
            <a:pPr algn="just">
              <a:lnSpc>
                <a:spcPct val="150000"/>
              </a:lnSpc>
              <a:buFont typeface="Wingdings" pitchFamily="2" charset="2"/>
              <a:buChar char="Ø"/>
            </a:pPr>
            <a:r>
              <a:rPr lang="en-US" dirty="0">
                <a:latin typeface="Times New Roman" pitchFamily="18" charset="0"/>
                <a:cs typeface="Times New Roman" pitchFamily="18" charset="0"/>
              </a:rPr>
              <a:t>An Abstract cannot be </a:t>
            </a:r>
            <a:r>
              <a:rPr lang="en-US" dirty="0" smtClean="0">
                <a:latin typeface="Times New Roman" pitchFamily="18" charset="0"/>
                <a:cs typeface="Times New Roman" pitchFamily="18" charset="0"/>
              </a:rPr>
              <a:t>instantiated; cannot </a:t>
            </a:r>
            <a:r>
              <a:rPr lang="en-US" dirty="0">
                <a:latin typeface="Times New Roman" pitchFamily="18" charset="0"/>
                <a:cs typeface="Times New Roman" pitchFamily="18" charset="0"/>
              </a:rPr>
              <a:t>create objects for the abstract class.</a:t>
            </a:r>
          </a:p>
          <a:p>
            <a:pPr>
              <a:lnSpc>
                <a:spcPct val="150000"/>
              </a:lnSpc>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075952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7620000" cy="6705600"/>
          </a:xfrm>
        </p:spPr>
        <p:txBody>
          <a:bodyPr>
            <a:normAutofit fontScale="62500" lnSpcReduction="20000"/>
          </a:bodyPr>
          <a:lstStyle/>
          <a:p>
            <a:pPr marL="114300" indent="0">
              <a:buNone/>
            </a:pPr>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abc</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import</a:t>
            </a:r>
            <a:r>
              <a:rPr lang="en-US" dirty="0">
                <a:latin typeface="Times New Roman" pitchFamily="18" charset="0"/>
                <a:cs typeface="Times New Roman" pitchFamily="18" charset="0"/>
              </a:rPr>
              <a:t> ABC, </a:t>
            </a:r>
            <a:r>
              <a:rPr lang="en-US" dirty="0" err="1">
                <a:latin typeface="Times New Roman" pitchFamily="18" charset="0"/>
                <a:cs typeface="Times New Roman" pitchFamily="18" charset="0"/>
              </a:rPr>
              <a:t>abstractmethod</a:t>
            </a:r>
            <a:r>
              <a:rPr lang="en-US" dirty="0">
                <a:latin typeface="Times New Roman" pitchFamily="18" charset="0"/>
                <a:cs typeface="Times New Roman" pitchFamily="18" charset="0"/>
              </a:rPr>
              <a:t>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Car(ABC):   </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mileage(self):   </a:t>
            </a:r>
          </a:p>
          <a:p>
            <a:pPr marL="114300" indent="0">
              <a:buNone/>
            </a:pPr>
            <a:r>
              <a:rPr lang="en-US" dirty="0">
                <a:latin typeface="Times New Roman" pitchFamily="18" charset="0"/>
                <a:cs typeface="Times New Roman" pitchFamily="18" charset="0"/>
              </a:rPr>
              <a:t>        pass  </a:t>
            </a:r>
          </a:p>
          <a:p>
            <a:pPr marL="114300" indent="0">
              <a:buNone/>
            </a:pP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class</a:t>
            </a:r>
            <a:r>
              <a:rPr lang="en-US" dirty="0">
                <a:latin typeface="Times New Roman" pitchFamily="18" charset="0"/>
                <a:cs typeface="Times New Roman" pitchFamily="18" charset="0"/>
              </a:rPr>
              <a:t> Tesla(Car):   </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mileage(self):   </a:t>
            </a:r>
          </a:p>
          <a:p>
            <a:pPr marL="114300" indent="0">
              <a:buNone/>
            </a:pPr>
            <a:r>
              <a:rPr lang="en-US" dirty="0">
                <a:latin typeface="Times New Roman" pitchFamily="18" charset="0"/>
                <a:cs typeface="Times New Roman" pitchFamily="18" charset="0"/>
              </a:rPr>
              <a:t>        print("The mileage is 30kmph")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Suzuki(Car):   </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mileage(self):   </a:t>
            </a:r>
          </a:p>
          <a:p>
            <a:pPr marL="114300" indent="0">
              <a:buNone/>
            </a:pPr>
            <a:r>
              <a:rPr lang="en-US" dirty="0">
                <a:latin typeface="Times New Roman" pitchFamily="18" charset="0"/>
                <a:cs typeface="Times New Roman" pitchFamily="18" charset="0"/>
              </a:rPr>
              <a:t>        print("The mileage is 25kmph ")   </a:t>
            </a:r>
          </a:p>
          <a:p>
            <a:pPr marL="114300" indent="0">
              <a:buNone/>
            </a:pPr>
            <a:r>
              <a:rPr lang="en-US" b="1" dirty="0">
                <a:latin typeface="Times New Roman" pitchFamily="18" charset="0"/>
                <a:cs typeface="Times New Roman" pitchFamily="18" charset="0"/>
              </a:rPr>
              <a:t>class</a:t>
            </a:r>
            <a:r>
              <a:rPr lang="en-US" dirty="0">
                <a:latin typeface="Times New Roman" pitchFamily="18" charset="0"/>
                <a:cs typeface="Times New Roman" pitchFamily="18" charset="0"/>
              </a:rPr>
              <a:t> Duster(Car):   </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mileage(self):   </a:t>
            </a:r>
          </a:p>
          <a:p>
            <a:pPr marL="114300" indent="0">
              <a:buNone/>
            </a:pPr>
            <a:r>
              <a:rPr lang="en-US" dirty="0">
                <a:latin typeface="Times New Roman" pitchFamily="18" charset="0"/>
                <a:cs typeface="Times New Roman" pitchFamily="18" charset="0"/>
              </a:rPr>
              <a:t>          print("The mileage is 24kmph ")   </a:t>
            </a:r>
          </a:p>
          <a:p>
            <a:pPr marL="114300" indent="0">
              <a:buNone/>
            </a:pP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class</a:t>
            </a:r>
            <a:r>
              <a:rPr lang="en-US" dirty="0">
                <a:latin typeface="Times New Roman" pitchFamily="18" charset="0"/>
                <a:cs typeface="Times New Roman" pitchFamily="18" charset="0"/>
              </a:rPr>
              <a:t> Renault(Car):   </a:t>
            </a:r>
          </a:p>
          <a:p>
            <a:pPr marL="11430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mileage(self):   </a:t>
            </a:r>
          </a:p>
          <a:p>
            <a:pPr marL="114300" indent="0">
              <a:buNone/>
            </a:pPr>
            <a:r>
              <a:rPr lang="en-US" dirty="0">
                <a:latin typeface="Times New Roman" pitchFamily="18" charset="0"/>
                <a:cs typeface="Times New Roman" pitchFamily="18" charset="0"/>
              </a:rPr>
              <a:t>            print("The mileage is 27kmph ")        </a:t>
            </a:r>
          </a:p>
          <a:p>
            <a:pPr marL="114300" indent="0">
              <a:buNone/>
            </a:pPr>
            <a:r>
              <a:rPr lang="en-US" dirty="0">
                <a:latin typeface="Times New Roman" pitchFamily="18" charset="0"/>
                <a:cs typeface="Times New Roman" pitchFamily="18" charset="0"/>
              </a:rPr>
              <a:t># Driver code   </a:t>
            </a:r>
          </a:p>
          <a:p>
            <a:pPr marL="114300" indent="0">
              <a:buNone/>
            </a:pPr>
            <a:r>
              <a:rPr lang="en-US" dirty="0">
                <a:latin typeface="Times New Roman" pitchFamily="18" charset="0"/>
                <a:cs typeface="Times New Roman" pitchFamily="18" charset="0"/>
              </a:rPr>
              <a:t>t= Tesla ()   </a:t>
            </a:r>
          </a:p>
          <a:p>
            <a:pPr marL="114300" indent="0">
              <a:buNone/>
            </a:pPr>
            <a:r>
              <a:rPr lang="en-US" dirty="0" err="1">
                <a:latin typeface="Times New Roman" pitchFamily="18" charset="0"/>
                <a:cs typeface="Times New Roman" pitchFamily="18" charset="0"/>
              </a:rPr>
              <a:t>t.mileage</a:t>
            </a: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r = Renault()   </a:t>
            </a:r>
          </a:p>
          <a:p>
            <a:pPr marL="114300" indent="0">
              <a:buNone/>
            </a:pPr>
            <a:r>
              <a:rPr lang="en-US" dirty="0" err="1">
                <a:latin typeface="Times New Roman" pitchFamily="18" charset="0"/>
                <a:cs typeface="Times New Roman" pitchFamily="18" charset="0"/>
              </a:rPr>
              <a:t>r.mileage</a:t>
            </a: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s = Suzuki()   </a:t>
            </a:r>
          </a:p>
          <a:p>
            <a:pPr marL="114300" indent="0">
              <a:buNone/>
            </a:pPr>
            <a:r>
              <a:rPr lang="en-US" dirty="0" err="1">
                <a:latin typeface="Times New Roman" pitchFamily="18" charset="0"/>
                <a:cs typeface="Times New Roman" pitchFamily="18" charset="0"/>
              </a:rPr>
              <a:t>s.mileage</a:t>
            </a: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d = Duster()   </a:t>
            </a:r>
          </a:p>
          <a:p>
            <a:pPr marL="114300" indent="0">
              <a:buNone/>
            </a:pPr>
            <a:r>
              <a:rPr lang="en-US" dirty="0" err="1">
                <a:latin typeface="Times New Roman" pitchFamily="18" charset="0"/>
                <a:cs typeface="Times New Roman" pitchFamily="18" charset="0"/>
              </a:rPr>
              <a:t>d.mileage</a:t>
            </a:r>
            <a:r>
              <a:rPr lang="en-US" dirty="0">
                <a:latin typeface="Times New Roman" pitchFamily="18" charset="0"/>
                <a:cs typeface="Times New Roman" pitchFamily="18" charset="0"/>
              </a:rPr>
              <a:t>()  </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16796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dirty="0"/>
              <a:t>_ _</a:t>
            </a:r>
            <a:r>
              <a:rPr lang="en-US" dirty="0" err="1"/>
              <a:t>init</a:t>
            </a:r>
            <a:r>
              <a:rPr lang="en-US" dirty="0"/>
              <a:t>_ _ </a:t>
            </a:r>
            <a:r>
              <a:rPr lang="en-US" dirty="0" smtClean="0"/>
              <a:t>method:</a:t>
            </a:r>
            <a:endParaRPr lang="en-US" dirty="0"/>
          </a:p>
          <a:p>
            <a:pPr algn="just">
              <a:buFont typeface="Wingdings" pitchFamily="2" charset="2"/>
              <a:buChar char="Ø"/>
            </a:pPr>
            <a:r>
              <a:rPr lang="en-US" dirty="0"/>
              <a:t>In order to make an instance of a class in Python, a specific function called __</a:t>
            </a:r>
            <a:r>
              <a:rPr lang="en-US" dirty="0" err="1"/>
              <a:t>init</a:t>
            </a:r>
            <a:r>
              <a:rPr lang="en-US" dirty="0"/>
              <a:t>__ is called. </a:t>
            </a:r>
            <a:endParaRPr lang="en-US" dirty="0" smtClean="0"/>
          </a:p>
          <a:p>
            <a:pPr algn="just">
              <a:buFont typeface="Wingdings" pitchFamily="2" charset="2"/>
              <a:buChar char="Ø"/>
            </a:pPr>
            <a:r>
              <a:rPr lang="en-US" dirty="0" smtClean="0"/>
              <a:t>Although </a:t>
            </a:r>
            <a:r>
              <a:rPr lang="en-US" dirty="0"/>
              <a:t>it is used to set the object's attributes, it is often referred to as a constructor.</a:t>
            </a:r>
          </a:p>
          <a:p>
            <a:pPr algn="just">
              <a:buFont typeface="Wingdings" pitchFamily="2" charset="2"/>
              <a:buChar char="Ø"/>
            </a:pPr>
            <a:r>
              <a:rPr lang="en-US" dirty="0"/>
              <a:t>The self-argument is the only one required by the __</a:t>
            </a:r>
            <a:r>
              <a:rPr lang="en-US" dirty="0" err="1"/>
              <a:t>init</a:t>
            </a:r>
            <a:r>
              <a:rPr lang="en-US" dirty="0"/>
              <a:t>__ method. </a:t>
            </a:r>
            <a:endParaRPr lang="en-US" dirty="0" smtClean="0"/>
          </a:p>
          <a:p>
            <a:pPr algn="just">
              <a:buFont typeface="Wingdings" pitchFamily="2" charset="2"/>
              <a:buChar char="Ø"/>
            </a:pPr>
            <a:r>
              <a:rPr lang="en-US" dirty="0" smtClean="0"/>
              <a:t>This </a:t>
            </a:r>
            <a:r>
              <a:rPr lang="en-US" dirty="0"/>
              <a:t>argument refers to the newly generated instance of the class. </a:t>
            </a:r>
            <a:endParaRPr lang="en-US" dirty="0" smtClean="0"/>
          </a:p>
          <a:p>
            <a:pPr algn="just">
              <a:buFont typeface="Wingdings" pitchFamily="2" charset="2"/>
              <a:buChar char="Ø"/>
            </a:pPr>
            <a:r>
              <a:rPr lang="en-US" dirty="0" smtClean="0"/>
              <a:t>To initialize </a:t>
            </a:r>
            <a:r>
              <a:rPr lang="en-US" dirty="0"/>
              <a:t>the values of each attribute associated with the objects, you can declare extra arguments in the __</a:t>
            </a:r>
            <a:r>
              <a:rPr lang="en-US" dirty="0" err="1"/>
              <a:t>init</a:t>
            </a:r>
            <a:r>
              <a:rPr lang="en-US" dirty="0"/>
              <a:t>__ method.</a:t>
            </a:r>
          </a:p>
          <a:p>
            <a:pPr marL="0" indent="0" algn="just">
              <a:buNone/>
            </a:pPr>
            <a:endParaRPr lang="en-US" dirty="0"/>
          </a:p>
        </p:txBody>
      </p:sp>
    </p:spTree>
    <p:extLst>
      <p:ext uri="{BB962C8B-B14F-4D97-AF65-F5344CB8AC3E}">
        <p14:creationId xmlns="" xmlns:p14="http://schemas.microsoft.com/office/powerpoint/2010/main" val="245322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sz="quarter" idx="1"/>
          </p:nvPr>
        </p:nvSpPr>
        <p:spPr>
          <a:xfrm>
            <a:off x="304800" y="1295400"/>
            <a:ext cx="7924800" cy="5181600"/>
          </a:xfrm>
        </p:spPr>
        <p:txBody>
          <a:bodyPr>
            <a:noAutofit/>
          </a:bodyPr>
          <a:lstStyle/>
          <a:p>
            <a:pPr>
              <a:buFont typeface="Wingdings" pitchFamily="2" charset="2"/>
              <a:buChar char="Ø"/>
            </a:pPr>
            <a:r>
              <a:rPr lang="en-US" sz="2100" dirty="0"/>
              <a:t>Constructors can be of two types.</a:t>
            </a:r>
          </a:p>
          <a:p>
            <a:pPr marL="514350" indent="-514350">
              <a:buFont typeface="+mj-lt"/>
              <a:buAutoNum type="arabicPeriod"/>
            </a:pPr>
            <a:r>
              <a:rPr lang="en-US" sz="2100" dirty="0"/>
              <a:t>Parameterized </a:t>
            </a:r>
            <a:r>
              <a:rPr lang="en-US" sz="2100" dirty="0" smtClean="0"/>
              <a:t>Constructor</a:t>
            </a:r>
          </a:p>
          <a:p>
            <a:pPr marL="514350" indent="-514350">
              <a:buFont typeface="+mj-lt"/>
              <a:buAutoNum type="arabicPeriod"/>
            </a:pPr>
            <a:r>
              <a:rPr lang="en-US" sz="2100" dirty="0" smtClean="0"/>
              <a:t>Non-parameterized Constructor</a:t>
            </a:r>
          </a:p>
          <a:p>
            <a:pPr marL="0" indent="0">
              <a:buNone/>
            </a:pPr>
            <a:r>
              <a:rPr lang="en-US" sz="2100" b="1" dirty="0"/>
              <a:t>class</a:t>
            </a:r>
            <a:r>
              <a:rPr lang="en-US" sz="2100" dirty="0"/>
              <a:t> Student:  </a:t>
            </a:r>
            <a:endParaRPr lang="en-US" sz="2100" dirty="0" smtClean="0"/>
          </a:p>
          <a:p>
            <a:pPr marL="0" indent="0">
              <a:buNone/>
            </a:pPr>
            <a:r>
              <a:rPr lang="en-US" sz="2100" dirty="0" smtClean="0"/>
              <a:t>#</a:t>
            </a:r>
            <a:r>
              <a:rPr lang="en-US" sz="2100" dirty="0"/>
              <a:t> Constructor - non parameterized  </a:t>
            </a:r>
          </a:p>
          <a:p>
            <a:pPr marL="0" indent="0">
              <a:buNone/>
            </a:pPr>
            <a:r>
              <a:rPr lang="en-US" sz="2100" dirty="0" smtClean="0"/>
              <a:t>	</a:t>
            </a:r>
            <a:r>
              <a:rPr lang="en-US" sz="2100" dirty="0"/>
              <a:t> </a:t>
            </a:r>
            <a:r>
              <a:rPr lang="en-US" sz="2100" b="1" dirty="0" err="1"/>
              <a:t>def</a:t>
            </a:r>
            <a:r>
              <a:rPr lang="en-US" sz="2100" dirty="0"/>
              <a:t> __</a:t>
            </a:r>
            <a:r>
              <a:rPr lang="en-US" sz="2100" dirty="0" err="1"/>
              <a:t>init</a:t>
            </a:r>
            <a:r>
              <a:rPr lang="en-US" sz="2100" dirty="0"/>
              <a:t>__(self):  </a:t>
            </a:r>
            <a:endParaRPr lang="en-US" sz="2100" dirty="0" smtClean="0"/>
          </a:p>
          <a:p>
            <a:pPr marL="0" indent="0">
              <a:buNone/>
            </a:pPr>
            <a:r>
              <a:rPr lang="en-US" sz="2100" dirty="0"/>
              <a:t>	   </a:t>
            </a:r>
            <a:r>
              <a:rPr lang="en-US" sz="2100" b="1" dirty="0"/>
              <a:t>print</a:t>
            </a:r>
            <a:r>
              <a:rPr lang="en-US" sz="2100" dirty="0"/>
              <a:t>("This is non </a:t>
            </a:r>
            <a:r>
              <a:rPr lang="en-US" sz="2100" dirty="0" err="1"/>
              <a:t>parametrized</a:t>
            </a:r>
            <a:r>
              <a:rPr lang="en-US" sz="2100" dirty="0"/>
              <a:t> constructor")  </a:t>
            </a:r>
          </a:p>
          <a:p>
            <a:pPr marL="0" indent="0">
              <a:buNone/>
            </a:pPr>
            <a:r>
              <a:rPr lang="en-US" sz="2100" dirty="0" smtClean="0"/>
              <a:t>	</a:t>
            </a:r>
            <a:r>
              <a:rPr lang="en-US" sz="2100" b="1" dirty="0" err="1" smtClean="0"/>
              <a:t>def</a:t>
            </a:r>
            <a:r>
              <a:rPr lang="en-US" sz="2100" dirty="0"/>
              <a:t> show(</a:t>
            </a:r>
            <a:r>
              <a:rPr lang="en-US" sz="2100" dirty="0" err="1"/>
              <a:t>self,name</a:t>
            </a:r>
            <a:r>
              <a:rPr lang="en-US" sz="2100" dirty="0"/>
              <a:t>):  </a:t>
            </a:r>
          </a:p>
          <a:p>
            <a:pPr marL="0" indent="0">
              <a:buNone/>
            </a:pPr>
            <a:r>
              <a:rPr lang="en-US" sz="2100" dirty="0" smtClean="0"/>
              <a:t>	</a:t>
            </a:r>
            <a:r>
              <a:rPr lang="en-US" sz="2100" dirty="0"/>
              <a:t> </a:t>
            </a:r>
            <a:r>
              <a:rPr lang="en-US" sz="2100" dirty="0" smtClean="0"/>
              <a:t>  </a:t>
            </a:r>
            <a:r>
              <a:rPr lang="en-US" sz="2100" b="1" dirty="0" smtClean="0"/>
              <a:t>print</a:t>
            </a:r>
            <a:r>
              <a:rPr lang="en-US" sz="2100" dirty="0"/>
              <a:t>("</a:t>
            </a:r>
            <a:r>
              <a:rPr lang="en-US" sz="2100" dirty="0" err="1"/>
              <a:t>Hello",name</a:t>
            </a:r>
            <a:r>
              <a:rPr lang="en-US" sz="2100" dirty="0"/>
              <a:t>)  </a:t>
            </a:r>
          </a:p>
          <a:p>
            <a:pPr marL="0" indent="0">
              <a:buNone/>
            </a:pPr>
            <a:r>
              <a:rPr lang="en-US" sz="2100" dirty="0"/>
              <a:t>student = Student()  </a:t>
            </a:r>
          </a:p>
          <a:p>
            <a:pPr marL="0" indent="0">
              <a:buNone/>
            </a:pPr>
            <a:r>
              <a:rPr lang="en-US" sz="2100" dirty="0" err="1"/>
              <a:t>student.show</a:t>
            </a:r>
            <a:r>
              <a:rPr lang="en-US" sz="2100" dirty="0"/>
              <a:t>("John")      </a:t>
            </a:r>
          </a:p>
          <a:p>
            <a:pPr marL="0" indent="0">
              <a:buNone/>
            </a:pPr>
            <a:endParaRPr lang="en-US" sz="2100" dirty="0"/>
          </a:p>
          <a:p>
            <a:pPr>
              <a:buFont typeface="Wingdings" pitchFamily="2" charset="2"/>
              <a:buChar char="Ø"/>
            </a:pPr>
            <a:r>
              <a:rPr lang="en-US" sz="2100" dirty="0" smtClean="0"/>
              <a:t>The </a:t>
            </a:r>
            <a:r>
              <a:rPr lang="en-US" sz="2100" dirty="0"/>
              <a:t>constructor overloading is not allowed in Python.</a:t>
            </a:r>
          </a:p>
          <a:p>
            <a:endParaRPr lang="en-US" sz="2100" dirty="0"/>
          </a:p>
        </p:txBody>
      </p:sp>
    </p:spTree>
    <p:extLst>
      <p:ext uri="{BB962C8B-B14F-4D97-AF65-F5344CB8AC3E}">
        <p14:creationId xmlns="" xmlns:p14="http://schemas.microsoft.com/office/powerpoint/2010/main" val="152206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7696200" cy="5486400"/>
          </a:xfrm>
        </p:spPr>
        <p:txBody>
          <a:bodyPr>
            <a:normAutofit fontScale="92500"/>
          </a:bodyPr>
          <a:lstStyle/>
          <a:p>
            <a:pPr>
              <a:buNone/>
            </a:pPr>
            <a:r>
              <a:rPr lang="en-US" b="1" dirty="0" smtClean="0"/>
              <a:t># Parameterized Constructor</a:t>
            </a:r>
          </a:p>
          <a:p>
            <a:pPr>
              <a:buNone/>
            </a:pPr>
            <a:r>
              <a:rPr lang="en-US" b="1" dirty="0" smtClean="0"/>
              <a:t>class</a:t>
            </a:r>
            <a:r>
              <a:rPr lang="en-US" dirty="0" smtClean="0"/>
              <a:t> Employee:  </a:t>
            </a:r>
          </a:p>
          <a:p>
            <a:pPr>
              <a:buNone/>
            </a:pPr>
            <a:r>
              <a:rPr lang="en-US" dirty="0" smtClean="0"/>
              <a:t>    </a:t>
            </a:r>
            <a:r>
              <a:rPr lang="en-US" b="1" dirty="0" smtClean="0"/>
              <a:t>def</a:t>
            </a:r>
            <a:r>
              <a:rPr lang="en-US" dirty="0" smtClean="0"/>
              <a:t> __init__(self, name, id):  </a:t>
            </a:r>
          </a:p>
          <a:p>
            <a:pPr>
              <a:buNone/>
            </a:pPr>
            <a:r>
              <a:rPr lang="en-US" dirty="0" smtClean="0"/>
              <a:t>        self.id = id  </a:t>
            </a:r>
          </a:p>
          <a:p>
            <a:pPr>
              <a:buNone/>
            </a:pPr>
            <a:r>
              <a:rPr lang="en-US" dirty="0" smtClean="0"/>
              <a:t>        self.name = name  </a:t>
            </a:r>
          </a:p>
          <a:p>
            <a:pPr>
              <a:buNone/>
            </a:pPr>
            <a:r>
              <a:rPr lang="en-US" dirty="0" smtClean="0"/>
              <a:t>  </a:t>
            </a:r>
          </a:p>
          <a:p>
            <a:pPr>
              <a:buNone/>
            </a:pPr>
            <a:r>
              <a:rPr lang="en-US" dirty="0" smtClean="0"/>
              <a:t>    </a:t>
            </a:r>
            <a:r>
              <a:rPr lang="en-US" b="1" dirty="0" smtClean="0"/>
              <a:t>def</a:t>
            </a:r>
            <a:r>
              <a:rPr lang="en-US" dirty="0" smtClean="0"/>
              <a:t> display(self):  </a:t>
            </a:r>
          </a:p>
          <a:p>
            <a:pPr>
              <a:buNone/>
            </a:pPr>
            <a:r>
              <a:rPr lang="en-US" dirty="0" smtClean="0"/>
              <a:t>        </a:t>
            </a:r>
            <a:r>
              <a:rPr lang="en-US" b="1" dirty="0" smtClean="0"/>
              <a:t>print</a:t>
            </a:r>
            <a:r>
              <a:rPr lang="en-US" dirty="0" smtClean="0"/>
              <a:t>("ID: %d \</a:t>
            </a:r>
            <a:r>
              <a:rPr lang="en-US" dirty="0" err="1" smtClean="0"/>
              <a:t>nName</a:t>
            </a:r>
            <a:r>
              <a:rPr lang="en-US" dirty="0" smtClean="0"/>
              <a:t>: %s" % (self.id, self.name))  </a:t>
            </a:r>
          </a:p>
          <a:p>
            <a:pPr>
              <a:buNone/>
            </a:pPr>
            <a:r>
              <a:rPr lang="en-US" dirty="0" smtClean="0"/>
              <a:t>  </a:t>
            </a:r>
          </a:p>
          <a:p>
            <a:pPr>
              <a:buNone/>
            </a:pPr>
            <a:r>
              <a:rPr lang="en-US" dirty="0" smtClean="0"/>
              <a:t>emp1 = Employee("John", 101)  </a:t>
            </a:r>
          </a:p>
          <a:p>
            <a:pPr>
              <a:buNone/>
            </a:pPr>
            <a:r>
              <a:rPr lang="en-US" dirty="0" smtClean="0"/>
              <a:t>emp2 = Employee("David", 102)</a:t>
            </a:r>
          </a:p>
          <a:p>
            <a:pPr>
              <a:buNone/>
            </a:pPr>
            <a:r>
              <a:rPr lang="en-US" dirty="0" smtClean="0"/>
              <a:t>emp1.display()</a:t>
            </a:r>
          </a:p>
          <a:p>
            <a:pPr>
              <a:buNone/>
            </a:pPr>
            <a:r>
              <a:rPr lang="en-US" smtClean="0"/>
              <a:t>emp2.display()</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sz="quarter" idx="1"/>
          </p:nvPr>
        </p:nvSpPr>
        <p:spPr/>
        <p:txBody>
          <a:bodyPr>
            <a:normAutofit fontScale="85000" lnSpcReduction="10000"/>
          </a:bodyPr>
          <a:lstStyle/>
          <a:p>
            <a:pPr algn="just">
              <a:lnSpc>
                <a:spcPct val="160000"/>
              </a:lnSpc>
              <a:buFont typeface="Wingdings" pitchFamily="2" charset="2"/>
              <a:buChar char="Ø"/>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__</a:t>
            </a:r>
            <a:r>
              <a:rPr lang="en-US" b="1" u="sng" dirty="0">
                <a:latin typeface="Times New Roman" pitchFamily="18" charset="0"/>
                <a:cs typeface="Times New Roman" pitchFamily="18" charset="0"/>
                <a:hlinkClick r:id="rId2"/>
              </a:rPr>
              <a:t>del</a:t>
            </a:r>
            <a:r>
              <a:rPr lang="en-US" b="1" dirty="0">
                <a:latin typeface="Times New Roman" pitchFamily="18" charset="0"/>
                <a:cs typeface="Times New Roman" pitchFamily="18" charset="0"/>
              </a:rPr>
              <a:t>__()</a:t>
            </a:r>
            <a:r>
              <a:rPr lang="en-US" dirty="0">
                <a:latin typeface="Times New Roman" pitchFamily="18" charset="0"/>
                <a:cs typeface="Times New Roman" pitchFamily="18" charset="0"/>
              </a:rPr>
              <a:t> method is a known as a destructor method in Python. </a:t>
            </a:r>
            <a:endParaRPr lang="en-US" dirty="0" smtClean="0">
              <a:latin typeface="Times New Roman" pitchFamily="18" charset="0"/>
              <a:cs typeface="Times New Roman" pitchFamily="18" charset="0"/>
            </a:endParaRPr>
          </a:p>
          <a:p>
            <a:pPr algn="just">
              <a:lnSpc>
                <a:spcPct val="160000"/>
              </a:lnSpc>
              <a:buFont typeface="Wingdings" pitchFamily="2" charset="2"/>
              <a:buChar char="Ø"/>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called when all references to the object have been deleted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when </a:t>
            </a: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object is garbage collected. </a:t>
            </a:r>
            <a:endParaRPr lang="en-US" dirty="0" smtClean="0">
              <a:latin typeface="Times New Roman" pitchFamily="18" charset="0"/>
              <a:cs typeface="Times New Roman" pitchFamily="18" charset="0"/>
            </a:endParaRPr>
          </a:p>
          <a:p>
            <a:pPr marL="114300" indent="0" algn="just" fontAlgn="base">
              <a:buNone/>
            </a:pPr>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Employee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114300" indent="0" algn="just" fontAlgn="base">
              <a:buNone/>
            </a:pPr>
            <a:r>
              <a:rPr lang="en-US" dirty="0">
                <a:latin typeface="Times New Roman" pitchFamily="18" charset="0"/>
                <a:cs typeface="Times New Roman" pitchFamily="18" charset="0"/>
              </a:rPr>
              <a:t>    # Initializing</a:t>
            </a:r>
          </a:p>
          <a:p>
            <a:pPr marL="114300" indent="0" algn="just" fontAlgn="base">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__</a:t>
            </a:r>
            <a:r>
              <a:rPr lang="en-US" dirty="0" err="1">
                <a:latin typeface="Times New Roman" pitchFamily="18" charset="0"/>
                <a:cs typeface="Times New Roman" pitchFamily="18" charset="0"/>
              </a:rPr>
              <a:t>init</a:t>
            </a:r>
            <a:r>
              <a:rPr lang="en-US" dirty="0">
                <a:latin typeface="Times New Roman" pitchFamily="18" charset="0"/>
                <a:cs typeface="Times New Roman" pitchFamily="18" charset="0"/>
              </a:rPr>
              <a:t>__(self):</a:t>
            </a:r>
          </a:p>
          <a:p>
            <a:pPr marL="114300" indent="0" algn="just" fontAlgn="base">
              <a:buNone/>
            </a:pPr>
            <a:r>
              <a:rPr lang="en-US" dirty="0">
                <a:latin typeface="Times New Roman" pitchFamily="18" charset="0"/>
                <a:cs typeface="Times New Roman" pitchFamily="18" charset="0"/>
              </a:rPr>
              <a:t>        print('Employee created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114300" indent="0" algn="just" fontAlgn="base">
              <a:buNone/>
            </a:pPr>
            <a:r>
              <a:rPr lang="en-US" dirty="0">
                <a:latin typeface="Times New Roman" pitchFamily="18" charset="0"/>
                <a:cs typeface="Times New Roman" pitchFamily="18" charset="0"/>
              </a:rPr>
              <a:t>    # Deleting (Calling destructor)</a:t>
            </a:r>
          </a:p>
          <a:p>
            <a:pPr marL="114300" indent="0" algn="just" fontAlgn="base">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__del__(self):</a:t>
            </a:r>
          </a:p>
          <a:p>
            <a:pPr marL="114300" indent="0" algn="just" fontAlgn="base">
              <a:buNone/>
            </a:pPr>
            <a:r>
              <a:rPr lang="en-US" dirty="0">
                <a:latin typeface="Times New Roman" pitchFamily="18" charset="0"/>
                <a:cs typeface="Times New Roman" pitchFamily="18" charset="0"/>
              </a:rPr>
              <a:t>        print('Destructor called, Employee deleted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114300" indent="0" algn="just" fontAlgn="base">
              <a:buNone/>
            </a:pP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 = Employee()</a:t>
            </a:r>
          </a:p>
          <a:p>
            <a:pPr marL="114300" indent="0" algn="just" fontAlgn="base">
              <a:buNone/>
            </a:pPr>
            <a:r>
              <a:rPr lang="en-US" dirty="0">
                <a:latin typeface="Times New Roman" pitchFamily="18" charset="0"/>
                <a:cs typeface="Times New Roman" pitchFamily="18" charset="0"/>
              </a:rPr>
              <a:t>del </a:t>
            </a:r>
            <a:r>
              <a:rPr lang="en-US" dirty="0" err="1">
                <a:latin typeface="Times New Roman" pitchFamily="18" charset="0"/>
                <a:cs typeface="Times New Roman" pitchFamily="18" charset="0"/>
              </a:rPr>
              <a:t>obj</a:t>
            </a:r>
            <a:endParaRPr lang="en-US" dirty="0">
              <a:latin typeface="Times New Roman" pitchFamily="18" charset="0"/>
              <a:cs typeface="Times New Roman" pitchFamily="18" charset="0"/>
            </a:endParaRPr>
          </a:p>
          <a:p>
            <a:pPr marL="114300" indent="0" algn="just">
              <a:buNone/>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3145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458200" cy="1143000"/>
          </a:xfrm>
        </p:spPr>
        <p:txBody>
          <a:bodyPr>
            <a:normAutofit fontScale="90000"/>
          </a:bodyPr>
          <a:lstStyle/>
          <a:p>
            <a:r>
              <a:rPr lang="en-US" b="1" dirty="0"/>
              <a:t>Advantages of using destructors in Python</a:t>
            </a:r>
            <a:br>
              <a:rPr lang="en-US" b="1" dirty="0"/>
            </a:br>
            <a:endParaRPr lang="en-US" dirty="0"/>
          </a:p>
        </p:txBody>
      </p:sp>
      <p:sp>
        <p:nvSpPr>
          <p:cNvPr id="3" name="Content Placeholder 2"/>
          <p:cNvSpPr>
            <a:spLocks noGrp="1"/>
          </p:cNvSpPr>
          <p:nvPr>
            <p:ph sz="quarter" idx="1"/>
          </p:nvPr>
        </p:nvSpPr>
        <p:spPr/>
        <p:txBody>
          <a:bodyPr>
            <a:normAutofit lnSpcReduction="10000"/>
          </a:bodyPr>
          <a:lstStyle/>
          <a:p>
            <a:pPr algn="just" fontAlgn="base">
              <a:lnSpc>
                <a:spcPct val="150000"/>
              </a:lnSpc>
              <a:buFont typeface="Wingdings" pitchFamily="2" charset="2"/>
              <a:buChar char="Ø"/>
            </a:pPr>
            <a:r>
              <a:rPr lang="en-US" b="1" dirty="0">
                <a:latin typeface="Times New Roman" pitchFamily="18" charset="0"/>
                <a:cs typeface="Times New Roman" pitchFamily="18" charset="0"/>
              </a:rPr>
              <a:t>Automatic cleanup</a:t>
            </a:r>
            <a:r>
              <a:rPr lang="en-US" dirty="0">
                <a:latin typeface="Times New Roman" pitchFamily="18" charset="0"/>
                <a:cs typeface="Times New Roman" pitchFamily="18" charset="0"/>
              </a:rPr>
              <a:t>: Destructors provide automatic cleanup of resources used by an object when it is no longer needed. This can be especially useful in cases where resources are limited, or where failure to clean up can lead to memory leaks or other issues.</a:t>
            </a:r>
          </a:p>
          <a:p>
            <a:pPr algn="just" fontAlgn="base">
              <a:lnSpc>
                <a:spcPct val="150000"/>
              </a:lnSpc>
              <a:buFont typeface="Wingdings" pitchFamily="2" charset="2"/>
              <a:buChar char="Ø"/>
            </a:pPr>
            <a:r>
              <a:rPr lang="en-US" b="1" dirty="0">
                <a:latin typeface="Times New Roman" pitchFamily="18" charset="0"/>
                <a:cs typeface="Times New Roman" pitchFamily="18" charset="0"/>
              </a:rPr>
              <a:t>Consistent behavior: </a:t>
            </a:r>
            <a:r>
              <a:rPr lang="en-US" dirty="0">
                <a:latin typeface="Times New Roman" pitchFamily="18" charset="0"/>
                <a:cs typeface="Times New Roman" pitchFamily="18" charset="0"/>
              </a:rPr>
              <a:t>Destructors ensure that an object is properly cleaned up, regardless of how it is used or when it is destroyed. This helps to ensure consistent behavior and can help to prevent bugs and other issues.</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967930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325</TotalTime>
  <Words>1555</Words>
  <Application>Microsoft Office PowerPoint</Application>
  <PresentationFormat>On-screen Show (4:3)</PresentationFormat>
  <Paragraphs>522</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Oriel</vt:lpstr>
      <vt:lpstr>Unit-IV   OOP Concepts</vt:lpstr>
      <vt:lpstr>Procedural  and Object-oriented Programming </vt:lpstr>
      <vt:lpstr>OOP Concepts</vt:lpstr>
      <vt:lpstr>Class</vt:lpstr>
      <vt:lpstr>Constructor</vt:lpstr>
      <vt:lpstr>Contd…</vt:lpstr>
      <vt:lpstr>Slide 7</vt:lpstr>
      <vt:lpstr>Destructor</vt:lpstr>
      <vt:lpstr>Advantages of using destructors in Python </vt:lpstr>
      <vt:lpstr>Slide 10</vt:lpstr>
      <vt:lpstr>Python built-in class functions </vt:lpstr>
      <vt:lpstr>Slide 12</vt:lpstr>
      <vt:lpstr>Built-in class attributes </vt:lpstr>
      <vt:lpstr>Slide 14</vt:lpstr>
      <vt:lpstr>Object</vt:lpstr>
      <vt:lpstr>Method</vt:lpstr>
      <vt:lpstr>Summary</vt:lpstr>
      <vt:lpstr>Slide 18</vt:lpstr>
      <vt:lpstr>Slide 19</vt:lpstr>
      <vt:lpstr>Slide 20</vt:lpstr>
      <vt:lpstr>Inheritance</vt:lpstr>
      <vt:lpstr>Inheritance</vt:lpstr>
      <vt:lpstr>Slide 23</vt:lpstr>
      <vt:lpstr>Single Inheritance</vt:lpstr>
      <vt:lpstr>Multilevel Inheritance</vt:lpstr>
      <vt:lpstr>Slide 26</vt:lpstr>
      <vt:lpstr>Multiple Inheritance</vt:lpstr>
      <vt:lpstr>Hierarchical Inheritance</vt:lpstr>
      <vt:lpstr>The super( ) Function </vt:lpstr>
      <vt:lpstr>Polymorphism</vt:lpstr>
      <vt:lpstr>Function Polymorphism in Python </vt:lpstr>
      <vt:lpstr>Slide 32</vt:lpstr>
      <vt:lpstr>Class Polymorphism in Python </vt:lpstr>
      <vt:lpstr>Slide 34</vt:lpstr>
      <vt:lpstr>Polymorphism and Inheritance </vt:lpstr>
      <vt:lpstr>Slide 36</vt:lpstr>
      <vt:lpstr>Slide 37</vt:lpstr>
      <vt:lpstr>Method Overloading</vt:lpstr>
      <vt:lpstr>Using Default Arguments </vt:lpstr>
      <vt:lpstr>Using Variable Length Arguments </vt:lpstr>
      <vt:lpstr>Abstraction</vt:lpstr>
      <vt:lpstr>Slide 42</vt:lpstr>
      <vt:lpstr>Abstract Base Classes </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SVShinge</dc:creator>
  <cp:lastModifiedBy>dyp</cp:lastModifiedBy>
  <cp:revision>129</cp:revision>
  <dcterms:created xsi:type="dcterms:W3CDTF">2023-09-06T03:44:00Z</dcterms:created>
  <dcterms:modified xsi:type="dcterms:W3CDTF">2024-09-03T09:26:19Z</dcterms:modified>
</cp:coreProperties>
</file>