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8" r:id="rId14"/>
    <p:sldId id="281" r:id="rId15"/>
    <p:sldId id="269" r:id="rId16"/>
    <p:sldId id="282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" initials="A" lastIdx="1" clrIdx="0">
    <p:extLst>
      <p:ext uri="{19B8F6BF-5375-455C-9EA6-DF929625EA0E}">
        <p15:presenceInfo xmlns:p15="http://schemas.microsoft.com/office/powerpoint/2012/main" userId="075a5883da0a2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C18A-BF3C-4BFF-ADBD-D2036FE1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4" y="339365"/>
            <a:ext cx="8644380" cy="3459638"/>
          </a:xfrm>
        </p:spPr>
        <p:txBody>
          <a:bodyPr/>
          <a:lstStyle/>
          <a:p>
            <a:r>
              <a:rPr lang="en-US" b="1" dirty="0"/>
              <a:t>                                                          Credit Card Financial Dashboard</a:t>
            </a:r>
            <a:br>
              <a:rPr lang="en-US" b="1" dirty="0"/>
            </a:br>
            <a:r>
              <a:rPr lang="en-US" b="1" dirty="0"/>
              <a:t>              </a:t>
            </a:r>
            <a:r>
              <a:rPr lang="en-US" sz="1800" b="1" dirty="0"/>
              <a:t>An Interactive Analysis of Transaction &amp; Customer Insights</a:t>
            </a:r>
            <a:endParaRPr lang="en-IN" sz="1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C307-955D-4EFB-80B3-2AAD2FE86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-Pawar Karina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30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DC23-EEF9-4600-8F8B-616A7900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080" y="5429839"/>
            <a:ext cx="8340348" cy="7352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br>
              <a:rPr lang="en-IN" sz="1400" dirty="0"/>
            </a:br>
            <a:r>
              <a:rPr lang="en-IN" sz="1400" dirty="0"/>
              <a:t> Both Revenue and Transaction Volume peaked in Q3 with 14.24M and 166.57K respectively . This shows strong seasonal performance. A consistent upward trend indicates positive business growth.                                     </a:t>
            </a:r>
            <a:endParaRPr lang="en-IN" sz="1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9C80C-3B3A-40E9-A874-D1A942EA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24" y="942680"/>
            <a:ext cx="6523348" cy="42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9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50E9-731E-43D5-893B-8D7163AB4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105" y="4524866"/>
            <a:ext cx="8091340" cy="1555423"/>
          </a:xfrm>
        </p:spPr>
        <p:txBody>
          <a:bodyPr/>
          <a:lstStyle/>
          <a:p>
            <a:r>
              <a:rPr lang="en-US" sz="2000" b="1" dirty="0"/>
              <a:t> </a:t>
            </a:r>
            <a:r>
              <a:rPr lang="en-US" sz="1400" dirty="0"/>
              <a:t>Bills lead the way as top spending category , contributing over $13.78 Million in revenue. Following closely, Entertainment and fuel also show strong performance , generating $9.52 Million and $9.33, Million respectively These categories are key drivers of revenue growth</a:t>
            </a:r>
            <a:r>
              <a:rPr lang="en-US" sz="1400" b="1" dirty="0"/>
              <a:t>.</a:t>
            </a:r>
            <a:endParaRPr lang="en-IN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EAA5C-EC2F-4322-BD33-7CC101AC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05" y="1065229"/>
            <a:ext cx="7060675" cy="36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7393-9204-4D72-995E-D7F6BE4CF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4991724"/>
            <a:ext cx="8825658" cy="861421"/>
          </a:xfrm>
        </p:spPr>
        <p:txBody>
          <a:bodyPr/>
          <a:lstStyle/>
          <a:p>
            <a:r>
              <a:rPr lang="en-US" sz="1400" dirty="0"/>
              <a:t>Bule cards dominate revenue , contributing over $ 46.14 Million , far surpassing the other card . Silver ,Gold, and Platinum cards contribute significantly less, with $5.59 Million, $2.45 Million, and $1.14 Million respectively. 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D5E63-71BC-4409-957D-40F0CCED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12" y="1488141"/>
            <a:ext cx="706418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0501-F08C-4B49-9C63-109096305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0" y="5271247"/>
            <a:ext cx="8041341" cy="761999"/>
          </a:xfrm>
        </p:spPr>
        <p:txBody>
          <a:bodyPr/>
          <a:lstStyle/>
          <a:p>
            <a:r>
              <a:rPr lang="en-US" sz="1800" dirty="0"/>
              <a:t>             </a:t>
            </a:r>
            <a:r>
              <a:rPr lang="en-US" sz="1600" dirty="0"/>
              <a:t>Businessman leads with $17.4M in revenue, significantly outpacing other job roles . White-collar contribute $10.1M, while Retirees contribute the least at $4.5M,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3C790-DC91-4DCC-8516-A9503D3A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90" y="897579"/>
            <a:ext cx="6466787" cy="36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5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5B3B-13EB-43BE-A8BE-8A6C91829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613" y="4977353"/>
            <a:ext cx="8825658" cy="987806"/>
          </a:xfrm>
        </p:spPr>
        <p:txBody>
          <a:bodyPr/>
          <a:lstStyle/>
          <a:p>
            <a:r>
              <a:rPr lang="en-IN" sz="1400" dirty="0"/>
              <a:t>Men generated $30.22 in revenue, while women generated $ 25.09M. This indicates that men contribute about 17% more to the total revenue than women. To increase revenue, marketing  efforts should be targeted toward women,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56C82-1D88-47B9-B3B0-31633EE1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46" y="892841"/>
            <a:ext cx="5769205" cy="39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3ED7-070A-476E-B78E-E62AC2DB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619" y="5071621"/>
            <a:ext cx="8707994" cy="1112363"/>
          </a:xfrm>
        </p:spPr>
        <p:txBody>
          <a:bodyPr/>
          <a:lstStyle/>
          <a:p>
            <a:r>
              <a:rPr lang="en-US" sz="1600" dirty="0"/>
              <a:t>Graduates lead in revenue, with Males contributing $12.5M and Females $9.8M. High School Level follows, with a near-equal gender split ($6.1M Males, $5.1M Females). Post-Graduate and Doctorate Level show the lowest revenue, with similar contributions from both genders.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8AC6A-F3B4-4CA2-8B0E-834F180F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94" y="857839"/>
            <a:ext cx="4798243" cy="39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6D5C-875F-4F0C-8C56-0FF5E0DC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544" y="5797484"/>
            <a:ext cx="8312069" cy="93325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Graduates lead in revenue with Males contributing $12.5M and Females $9.8M High School level follows with a near-equal gender split ($6.1M  Males, $5.1M Females), Post-Graduate and Doctorate level show the lowest revenue, with similar contributions from both genders.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CE852-69C1-4600-8C40-6461C5EC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3" y="612741"/>
            <a:ext cx="6938128" cy="48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4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AF9-3C7F-450B-80AC-3F05B3639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020" y="5062194"/>
            <a:ext cx="9068585" cy="12631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 Weekly revenue peaked on May 21,2023, with Male revenue at $7.71M and Female revenue at $3.76M Overall male revenue consistently exceeds Female revenue While there are fluctuation , the revenue trend remains relatively stable throughout the year, without major spikes or drops outside of the peak week. 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84FC1-AD5B-4C3B-86B8-D2DAC670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82" y="1253765"/>
            <a:ext cx="7371761" cy="34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8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6CBF-83FA-4586-8BB6-A58433F5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93889"/>
            <a:ext cx="8761413" cy="575035"/>
          </a:xfrm>
        </p:spPr>
        <p:txBody>
          <a:bodyPr/>
          <a:lstStyle/>
          <a:p>
            <a:r>
              <a:rPr lang="en-US" b="1" dirty="0"/>
              <a:t>                </a:t>
            </a:r>
            <a:r>
              <a:rPr lang="en-US" sz="2000" b="1" dirty="0"/>
              <a:t>Key Insights  From Transaction Report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C507-3C66-4676-A6BC-2EB1AD10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78" y="2253005"/>
            <a:ext cx="10444899" cy="4392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Revenue and transaction volume both peaked in Q3.</a:t>
            </a:r>
            <a:br>
              <a:rPr lang="en-US" sz="1600" dirty="0"/>
            </a:br>
            <a:r>
              <a:rPr lang="en-US" sz="1600" dirty="0"/>
              <a:t>showing strong seasonal performance</a:t>
            </a:r>
            <a:r>
              <a:rPr lang="en-US" sz="2400" b="1" dirty="0"/>
              <a:t>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1600" dirty="0"/>
              <a:t>Bills were the top expenditure type, followed by  Entertainment and fuel.</a:t>
            </a:r>
            <a:br>
              <a:rPr lang="en-US" sz="1600" dirty="0"/>
            </a:b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Businessmen contributed the most by job category, followed by White-collar workers.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Overall, Men generated more revenue than Women, Contributing about 17% more.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Bule card dominated revenue generation . Far ahead of other card types.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345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5AE4-A308-4930-9038-0A0662FF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                                      Key Insights From Customer Report 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853C-012D-49BC-BAC3-0EEC3B24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  High-income customer , especially Meles ($21.99M). Contributed the most to revenue , compared to Females (7.24M).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 the medium –income group, Females slightly outperformed Males,</a:t>
            </a:r>
            <a:br>
              <a:rPr lang="en-US" dirty="0"/>
            </a:br>
            <a:r>
              <a:rPr lang="en-US" dirty="0"/>
              <a:t>Among Low –income customers, Females slightly a significantly higher contribution than males (539k)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Weekly trend shows stable revenue throughout the year, peaking on May 21,2023. with consistent Male dominance in revenue,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4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D28D-169A-4024-BDF8-640CB56E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dirty="0"/>
              <a:t>Project 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8F6A-4F95-42CB-8F9F-C5C0A4DA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934387" cy="50254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objective of this project is to build an interactive and insightful dashboard using Power BI that helps in analyzing:</a:t>
            </a:r>
            <a:br>
              <a:rPr lang="en-US" sz="1600" dirty="0"/>
            </a:b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 analyze the monthly credit card spending patterns of users.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To evaluate user repayment behavior and credit utilization ration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 suggest recommendations  for reducing unnecessary credit card expenses.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This dashboard enables a data- driven understanding of credit card usage. Aiding business decisions and improving customer targeting.</a:t>
            </a:r>
            <a:br>
              <a:rPr lang="en-US" sz="1600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0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0B62-3C05-44F6-9B1F-1DFEA68C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61913"/>
            <a:ext cx="8761413" cy="1206631"/>
          </a:xfrm>
        </p:spPr>
        <p:txBody>
          <a:bodyPr/>
          <a:lstStyle/>
          <a:p>
            <a:r>
              <a:rPr lang="en-US" sz="1800" dirty="0"/>
              <a:t>                                                        </a:t>
            </a:r>
            <a:r>
              <a:rPr lang="en-US" sz="1800" b="1" dirty="0"/>
              <a:t>Business Value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4A90-67E4-4D41-87BD-4A8F9567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Identified top-performing customer segments loke, Businessmen High-income earners. Graduates for focused marketing strategies.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Revealed Blue Card holders as the most valuable group. Guiding future</a:t>
            </a:r>
            <a:br>
              <a:rPr lang="en-US" sz="1600" dirty="0"/>
            </a:br>
            <a:r>
              <a:rPr lang="en-US" sz="1600" dirty="0"/>
              <a:t> Card promotion strategies.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Insights into spending behavior by category like, Bills, Entertainment, and fuel can help tailor targeted cashback or loyalty programs.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Stable weekly revenue trend enables better forecasting and resource planning.</a:t>
            </a:r>
            <a:br>
              <a:rPr lang="en-US" sz="1600" dirty="0"/>
            </a:br>
            <a:r>
              <a:rPr lang="en-US" sz="1600" dirty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646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8D74-83BA-47AC-841A-889B248E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99B6-34CD-40A4-9F45-4FDD0C85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4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successfully shows how Power BI can be used to uncover deep insights from financial and customer data.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dashboards offer clear visibility into key revenue drivers. Customer behaviors, and transaction trends,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insights can support data-driven decision-making across marketing , product strategy, and customer targeting.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project reflects strong visual storytelling. Efficient  use of Power BI Features, and an understanding of Business context through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35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D911-E148-4A58-8955-4794A6CF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454" y="2080620"/>
            <a:ext cx="8825658" cy="1482712"/>
          </a:xfrm>
        </p:spPr>
        <p:txBody>
          <a:bodyPr/>
          <a:lstStyle/>
          <a:p>
            <a:r>
              <a:rPr lang="en-US" b="1" dirty="0"/>
              <a:t>            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42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DC45-543C-4821-94C1-23DEEE24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Data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2DBD-25F0-4D3B-9BF9-3860B904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03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dataset was sourced from an open dataset available online, which includes a variety of features around credit card transactions and customer profiles.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Dataset Highlights:</a:t>
            </a:r>
            <a:br>
              <a:rPr lang="en-US" sz="1600" b="1" dirty="0"/>
            </a:br>
            <a:r>
              <a:rPr lang="en-US" sz="1600" b="1" dirty="0"/>
              <a:t>             Transactions:</a:t>
            </a:r>
            <a:r>
              <a:rPr lang="en-US" sz="1600" dirty="0"/>
              <a:t> 656K</a:t>
            </a:r>
            <a:br>
              <a:rPr lang="en-US" sz="1600" dirty="0"/>
            </a:br>
            <a:r>
              <a:rPr lang="en-US" sz="1600" b="1" dirty="0"/>
              <a:t>              Income : </a:t>
            </a:r>
            <a:r>
              <a:rPr lang="en-US" sz="1600" dirty="0"/>
              <a:t>576M</a:t>
            </a:r>
            <a:br>
              <a:rPr lang="en-US" sz="1600" dirty="0"/>
            </a:br>
            <a:r>
              <a:rPr lang="en-US" sz="1600" b="1" dirty="0"/>
              <a:t>               Customer Satisfaction Score : </a:t>
            </a:r>
            <a:r>
              <a:rPr lang="en-US" sz="1600" dirty="0"/>
              <a:t>3.19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Key Fields: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 </a:t>
            </a:r>
            <a:r>
              <a:rPr lang="en-US" sz="1600" dirty="0"/>
              <a:t>Card Category, Gender, Age, Income, Group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  Revenue , Interest Earned, Transaction </a:t>
            </a:r>
            <a:r>
              <a:rPr lang="en-US" sz="1600" dirty="0" err="1"/>
              <a:t>Volum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 Education ,Job, Risk, Level, Marital Status.</a:t>
            </a:r>
            <a:br>
              <a:rPr lang="en-US" sz="1600" b="1" dirty="0"/>
            </a:br>
            <a:r>
              <a:rPr lang="en-US" sz="1600" b="1" dirty="0"/>
              <a:t>        </a:t>
            </a:r>
            <a:br>
              <a:rPr lang="en-US" sz="1600" b="1" dirty="0"/>
            </a:br>
            <a:r>
              <a:rPr lang="en-US" sz="1600" b="1" dirty="0"/>
              <a:t>                        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6193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3B3B-E40D-4DFC-BAC6-BF82A6B07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ADE26-CFF2-44A9-9329-B1C5F7DC4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6DEED-38A8-431D-9BB8-B81AAE25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6" y="575035"/>
            <a:ext cx="10897385" cy="5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B59B-638E-44F3-BC19-E9AA5439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Dashboard Structure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1AAE-0A29-4BCD-9B78-60A46C16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5555"/>
            <a:ext cx="8825659" cy="4628559"/>
          </a:xfrm>
        </p:spPr>
        <p:txBody>
          <a:bodyPr>
            <a:normAutofit fontScale="55000" lnSpcReduction="20000"/>
          </a:bodyPr>
          <a:lstStyle/>
          <a:p>
            <a:pPr>
              <a:buSzPct val="79000"/>
              <a:buFont typeface="Wingdings" panose="05000000000000000000" pitchFamily="2" charset="2"/>
              <a:buChar char="v"/>
            </a:pPr>
            <a:r>
              <a:rPr lang="en-US" sz="2900" dirty="0"/>
              <a:t>This report focuses on the financial aspect of credit card transactions . It provides a broad view of how revenue and transaction volumes very across different dimensions.</a:t>
            </a:r>
            <a:br>
              <a:rPr lang="en-US" sz="2900" dirty="0"/>
            </a:br>
            <a:br>
              <a:rPr lang="en-US" sz="2900" dirty="0"/>
            </a:br>
            <a:br>
              <a:rPr lang="en-US" sz="2900" dirty="0"/>
            </a:br>
            <a:r>
              <a:rPr lang="en-US" sz="2900" b="1" dirty="0"/>
              <a:t>Key Elements:</a:t>
            </a:r>
          </a:p>
          <a:p>
            <a:pPr>
              <a:buSzPct val="79000"/>
              <a:buFont typeface="Courier New" panose="02070309020205020404" pitchFamily="49" charset="0"/>
              <a:buChar char="o"/>
            </a:pPr>
            <a:r>
              <a:rPr lang="en-US" sz="2900" b="1" dirty="0"/>
              <a:t>KPI Cards: </a:t>
            </a:r>
            <a:r>
              <a:rPr lang="en-US" sz="2900" dirty="0"/>
              <a:t>Overall   Revenue, Interest, Transaction Amount &amp; Count </a:t>
            </a:r>
          </a:p>
          <a:p>
            <a:pPr>
              <a:buSzPct val="79000"/>
              <a:buFont typeface="Courier New" panose="02070309020205020404" pitchFamily="49" charset="0"/>
              <a:buChar char="o"/>
            </a:pPr>
            <a:r>
              <a:rPr lang="en-US" sz="2900" dirty="0"/>
              <a:t> </a:t>
            </a:r>
            <a:r>
              <a:rPr lang="en-US" sz="2900" b="1" dirty="0"/>
              <a:t>Card Categories: </a:t>
            </a:r>
            <a:r>
              <a:rPr lang="en-US" sz="2900" dirty="0"/>
              <a:t>Blue, Gold, Platinum, Silver</a:t>
            </a:r>
          </a:p>
          <a:p>
            <a:pPr>
              <a:buSzPct val="79000"/>
              <a:buFont typeface="Courier New" panose="02070309020205020404" pitchFamily="49" charset="0"/>
              <a:buChar char="o"/>
            </a:pPr>
            <a:r>
              <a:rPr lang="en-US" sz="2900" dirty="0"/>
              <a:t>   </a:t>
            </a:r>
            <a:r>
              <a:rPr lang="en-US" sz="2900" b="1" dirty="0"/>
              <a:t>Trends: </a:t>
            </a:r>
            <a:r>
              <a:rPr lang="en-US" sz="2900" dirty="0"/>
              <a:t>Revenue &amp; Transaction Volume by Quarter </a:t>
            </a:r>
            <a:br>
              <a:rPr lang="en-US" sz="2900" dirty="0"/>
            </a:br>
            <a:r>
              <a:rPr lang="en-US" sz="2900" dirty="0"/>
              <a:t>  </a:t>
            </a:r>
            <a:r>
              <a:rPr lang="en-US" sz="2900" b="1" dirty="0"/>
              <a:t>Demographics &amp; Usage Analysis : </a:t>
            </a:r>
            <a:br>
              <a:rPr lang="en-US" sz="2900" b="1" dirty="0"/>
            </a:br>
            <a:r>
              <a:rPr lang="en-US" sz="2900" b="1" dirty="0"/>
              <a:t>     </a:t>
            </a:r>
            <a:r>
              <a:rPr lang="en-US" sz="2900" dirty="0"/>
              <a:t>Revenue by job, Education, card Category, and Use Type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                               Expenditure Types and their revenue contributions .The report is prepared with slicers for Quarter, Gender, Card Type, Income Group, and Start Data of Week to enable dynamic filtering.</a:t>
            </a:r>
            <a:br>
              <a:rPr lang="en-US" sz="2900" dirty="0"/>
            </a:b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01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AD02-6159-45F3-A309-C804CD2FD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893A-A588-48E1-98EC-BC0A1385E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7C66AF-0504-482F-8599-211BD990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0" y="613165"/>
            <a:ext cx="10831398" cy="56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5F1D-D2DC-47F6-A4E6-29DF55A5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Dashboard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7819-90C0-4395-B437-D7381F05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This report highlights the customer profile side of credit card usage. It helps understand which customer groups are contributing more to revenue and how usage patterns vary.</a:t>
            </a:r>
            <a:br>
              <a:rPr lang="en-IN" sz="1600" dirty="0"/>
            </a:br>
            <a:br>
              <a:rPr lang="en-IN" sz="1600" dirty="0"/>
            </a:br>
            <a:r>
              <a:rPr lang="en-IN" sz="1600" b="1" dirty="0"/>
              <a:t>      Key Elements: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    </a:t>
            </a:r>
            <a:r>
              <a:rPr lang="en-IN" sz="1600" b="1" dirty="0"/>
              <a:t>KPI Cards</a:t>
            </a:r>
            <a:r>
              <a:rPr lang="en-IN" sz="1600" dirty="0"/>
              <a:t>: Revenue. Interest. Income, and CSS </a:t>
            </a:r>
            <a:br>
              <a:rPr lang="en-IN" sz="1600" dirty="0"/>
            </a:br>
            <a:r>
              <a:rPr lang="en-IN" sz="1600" dirty="0"/>
              <a:t>Customer Segment Table: Job-wise Revenue, Interest, and Income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Slicers are available for Quarter, Gender, Card Type, and  Start Data of Week, providing interactive filtering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11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8168-6E58-471D-8BA8-BDFCD7EE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720B-F87B-488F-8D13-58D4AF26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86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Our dashboard presents key performance indicators that provide a quick snapshot of the credit card business performance. These metrics are displayed as KPI cards  across both reports for quick analysis.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          Financial Metrics:  </a:t>
            </a:r>
            <a:br>
              <a:rPr lang="en-IN" b="1" dirty="0"/>
            </a:br>
            <a:r>
              <a:rPr lang="en-IN" b="1" dirty="0"/>
              <a:t>                  </a:t>
            </a:r>
            <a:r>
              <a:rPr lang="en-IN" sz="1400" dirty="0"/>
              <a:t>Total revenue : 55M</a:t>
            </a:r>
            <a:br>
              <a:rPr lang="en-IN" sz="1400" dirty="0"/>
            </a:br>
            <a:r>
              <a:rPr lang="en-IN" sz="1400" dirty="0"/>
              <a:t>                  Total Interest Earned: 7.84M</a:t>
            </a:r>
            <a:br>
              <a:rPr lang="en-IN" sz="1400" dirty="0"/>
            </a:br>
            <a:r>
              <a:rPr lang="en-IN" sz="1400" dirty="0"/>
              <a:t>                  Total Transaction Amount: 45M</a:t>
            </a:r>
            <a:br>
              <a:rPr lang="en-IN" sz="1400" dirty="0"/>
            </a:br>
            <a:r>
              <a:rPr lang="en-IN" sz="1400" dirty="0"/>
              <a:t>                  Total Income: 576M</a:t>
            </a:r>
            <a:br>
              <a:rPr lang="en-IN" sz="1400" dirty="0"/>
            </a:b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Volume Metrics :</a:t>
            </a:r>
            <a:br>
              <a:rPr lang="en-IN" b="1" dirty="0"/>
            </a:br>
            <a:r>
              <a:rPr lang="en-IN" b="1" dirty="0"/>
              <a:t>     </a:t>
            </a:r>
            <a:r>
              <a:rPr lang="en-IN" dirty="0"/>
              <a:t>Transaction Count : 656K</a:t>
            </a:r>
            <a:br>
              <a:rPr lang="en-IN" dirty="0"/>
            </a:br>
            <a:r>
              <a:rPr lang="en-IN" dirty="0"/>
              <a:t>     Customer Satisfaction Score (CSS): 3,19          </a:t>
            </a:r>
          </a:p>
        </p:txBody>
      </p:sp>
    </p:spTree>
    <p:extLst>
      <p:ext uri="{BB962C8B-B14F-4D97-AF65-F5344CB8AC3E}">
        <p14:creationId xmlns:p14="http://schemas.microsoft.com/office/powerpoint/2010/main" val="256468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6383-3047-4473-9804-21F368F9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Key Metrics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652E-BF10-4730-82FB-AFB88C8D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147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Filter Capabilities </a:t>
            </a:r>
            <a:br>
              <a:rPr lang="en-IN" dirty="0"/>
            </a:br>
            <a:r>
              <a:rPr lang="en-IN" dirty="0"/>
              <a:t>       	Both reports allow filtering based on:</a:t>
            </a:r>
            <a:br>
              <a:rPr lang="en-IN" dirty="0"/>
            </a:br>
            <a:r>
              <a:rPr lang="en-IN" dirty="0"/>
              <a:t>                Time period(Quarter / Start Date of Week)</a:t>
            </a:r>
            <a:br>
              <a:rPr lang="en-IN" dirty="0"/>
            </a:br>
            <a:r>
              <a:rPr lang="en-IN" dirty="0"/>
              <a:t>                 Demographics (Gender, Marital Status, Education)</a:t>
            </a:r>
            <a:br>
              <a:rPr lang="en-IN" dirty="0"/>
            </a:br>
            <a:r>
              <a:rPr lang="en-IN" dirty="0"/>
              <a:t>                 Financial Attributes (Card Category. Income. Group)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These filters help in Analyzing KPIs across different customer segments and time frames.</a:t>
            </a:r>
          </a:p>
        </p:txBody>
      </p:sp>
    </p:spTree>
    <p:extLst>
      <p:ext uri="{BB962C8B-B14F-4D97-AF65-F5344CB8AC3E}">
        <p14:creationId xmlns:p14="http://schemas.microsoft.com/office/powerpoint/2010/main" val="21301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{DAF2451E-68DE-49CC-B8B2-6C9E236AA09C}TF229edf6a-8a49-49ee-a0a6-5037052947485fb3ca0c-bc27bf41d645</Template>
  <TotalTime>649</TotalTime>
  <Words>1231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Courier New</vt:lpstr>
      <vt:lpstr>Wingdings</vt:lpstr>
      <vt:lpstr>Wingdings 3</vt:lpstr>
      <vt:lpstr>Ion Boardroom</vt:lpstr>
      <vt:lpstr>                                                          Credit Card Financial Dashboard               An Interactive Analysis of Transaction &amp; Customer Insights</vt:lpstr>
      <vt:lpstr>                   Project Objective</vt:lpstr>
      <vt:lpstr>                  Data Overview</vt:lpstr>
      <vt:lpstr>PowerPoint Presentation</vt:lpstr>
      <vt:lpstr>               Dashboard Structure</vt:lpstr>
      <vt:lpstr>PowerPoint Presentation</vt:lpstr>
      <vt:lpstr>               Dashboard Structure</vt:lpstr>
      <vt:lpstr>                        Key Metrics</vt:lpstr>
      <vt:lpstr>                        Key Metrics   </vt:lpstr>
      <vt:lpstr>  Both Revenue and Transaction Volume peaked in Q3 with 14.24M and 166.57K respectively . This shows strong seasonal performance. A consistent upward trend indicates positive business growth.                                     </vt:lpstr>
      <vt:lpstr> Bills lead the way as top spending category , contributing over $13.78 Million in revenue. Following closely, Entertainment and fuel also show strong performance , generating $9.52 Million and $9.33, Million respectively These categories are key drivers of revenue growth.</vt:lpstr>
      <vt:lpstr>Bule cards dominate revenue , contributing over $ 46.14 Million , far surpassing the other card . Silver ,Gold, and Platinum cards contribute significantly less, with $5.59 Million, $2.45 Million, and $1.14 Million respectively. </vt:lpstr>
      <vt:lpstr>             Businessman leads with $17.4M in revenue, significantly outpacing other job roles . White-collar contribute $10.1M, while Retirees contribute the least at $4.5M,</vt:lpstr>
      <vt:lpstr>Men generated $30.22 in revenue, while women generated $ 25.09M. This indicates that men contribute about 17% more to the total revenue than women. To increase revenue, marketing  efforts should be targeted toward women, </vt:lpstr>
      <vt:lpstr>Graduates lead in revenue, with Males contributing $12.5M and Females $9.8M. High School Level follows, with a near-equal gender split ($6.1M Males, $5.1M Females). Post-Graduate and Doctorate Level show the lowest revenue, with similar contributions from both genders.</vt:lpstr>
      <vt:lpstr>PowerPoint Presentation</vt:lpstr>
      <vt:lpstr> Weekly revenue peaked on May 21,2023, with Male revenue at $7.71M and Female revenue at $3.76M Overall male revenue consistently exceeds Female revenue While there are fluctuation , the revenue trend remains relatively stable throughout the year, without major spikes or drops outside of the peak week. </vt:lpstr>
      <vt:lpstr>                Key Insights  From Transaction Report</vt:lpstr>
      <vt:lpstr>                                      Key Insights From Customer Report </vt:lpstr>
      <vt:lpstr>                                                        Business Value</vt:lpstr>
      <vt:lpstr>                       Conclusion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Financial Report 2025</dc:title>
  <dc:creator>AKSHAY</dc:creator>
  <cp:lastModifiedBy>AKSHAY</cp:lastModifiedBy>
  <cp:revision>44</cp:revision>
  <dcterms:created xsi:type="dcterms:W3CDTF">2025-08-01T09:56:35Z</dcterms:created>
  <dcterms:modified xsi:type="dcterms:W3CDTF">2025-08-03T12:10:18Z</dcterms:modified>
</cp:coreProperties>
</file>