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1" r:id="rId7"/>
    <p:sldId id="260" r:id="rId8"/>
    <p:sldId id="262" r:id="rId10"/>
    <p:sldId id="264"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7" d="100"/>
          <a:sy n="77" d="100"/>
        </p:scale>
        <p:origin x="72"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EDDB21-E732-42BD-B17B-3401B8E4B4D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EEC2B-934C-493B-BA2E-A17C189C2C0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4EEC2B-934C-493B-BA2E-A17C189C2C0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147098B-C62B-43E8-B7B3-FADF3420CE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147098B-C62B-43E8-B7B3-FADF3420CE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147098B-C62B-43E8-B7B3-FADF3420CEA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8147098B-C62B-43E8-B7B3-FADF3420CEAC}"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147098B-C62B-43E8-B7B3-FADF3420CE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2F6B3-31D1-406E-89C6-78B024E15EC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713"/>
          <a:stretch>
            <a:fillRect/>
          </a:stretch>
        </p:blipFill>
        <p:spPr>
          <a:xfrm>
            <a:off x="8000197" y="0"/>
            <a:ext cx="1603387" cy="1143000"/>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4199"/>
          <a:stretch>
            <a:fillRect/>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47098B-C62B-43E8-B7B3-FADF3420CEAC}"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72F6B3-31D1-406E-89C6-78B024E15ECA}"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87520" y="4070350"/>
            <a:ext cx="3596640" cy="874713"/>
          </a:xfrm>
          <a:solidFill>
            <a:srgbClr val="FFC000">
              <a:alpha val="24000"/>
            </a:srgbClr>
          </a:solidFill>
        </p:spPr>
        <p:txBody>
          <a:bodyPr>
            <a:normAutofit/>
          </a:bodyPr>
          <a:lstStyle/>
          <a:p>
            <a:pPr algn="ctr"/>
            <a:r>
              <a:rPr lang="en-US" sz="1600" dirty="0">
                <a:solidFill>
                  <a:schemeClr val="bg1"/>
                </a:solidFill>
                <a:latin typeface="Arial Black" panose="020B0A04020102020204" pitchFamily="34" charset="0"/>
              </a:rPr>
              <a:t> Guide By :-</a:t>
            </a:r>
            <a:br>
              <a:rPr lang="en-US" sz="1600" dirty="0">
                <a:solidFill>
                  <a:schemeClr val="bg1"/>
                </a:solidFill>
                <a:latin typeface="Arial Black" panose="020B0A04020102020204" pitchFamily="34" charset="0"/>
              </a:rPr>
            </a:br>
            <a:br>
              <a:rPr lang="en-US" sz="1600" dirty="0">
                <a:solidFill>
                  <a:schemeClr val="bg1"/>
                </a:solidFill>
                <a:latin typeface="Arial Black" panose="020B0A04020102020204" pitchFamily="34" charset="0"/>
              </a:rPr>
            </a:br>
            <a:r>
              <a:rPr lang="en-US" sz="1600" dirty="0">
                <a:solidFill>
                  <a:schemeClr val="bg1"/>
                </a:solidFill>
                <a:latin typeface="Arial Black" panose="020B0A04020102020204" pitchFamily="34" charset="0"/>
              </a:rPr>
              <a:t> Abhishek </a:t>
            </a:r>
            <a:r>
              <a:rPr lang="en-US" sz="1600" dirty="0" err="1">
                <a:solidFill>
                  <a:schemeClr val="bg1"/>
                </a:solidFill>
                <a:latin typeface="Arial Black" panose="020B0A04020102020204" pitchFamily="34" charset="0"/>
              </a:rPr>
              <a:t>Wavhal</a:t>
            </a:r>
            <a:r>
              <a:rPr lang="en-US" sz="1600" dirty="0">
                <a:solidFill>
                  <a:schemeClr val="bg1"/>
                </a:solidFill>
                <a:latin typeface="Arial Black" panose="020B0A04020102020204" pitchFamily="34" charset="0"/>
              </a:rPr>
              <a:t>  </a:t>
            </a:r>
            <a:endParaRPr lang="en-US" sz="1600" dirty="0">
              <a:solidFill>
                <a:schemeClr val="bg1"/>
              </a:solidFill>
              <a:latin typeface="Arial Black" panose="020B0A04020102020204" pitchFamily="34" charset="0"/>
            </a:endParaRPr>
          </a:p>
        </p:txBody>
      </p:sp>
      <p:sp>
        <p:nvSpPr>
          <p:cNvPr id="3" name="Subtitle 2"/>
          <p:cNvSpPr>
            <a:spLocks noGrp="1"/>
          </p:cNvSpPr>
          <p:nvPr>
            <p:ph type="subTitle" idx="4294967295"/>
          </p:nvPr>
        </p:nvSpPr>
        <p:spPr>
          <a:xfrm>
            <a:off x="4422775" y="5229585"/>
            <a:ext cx="3596640" cy="1465494"/>
          </a:xfrm>
          <a:solidFill>
            <a:srgbClr val="FFC000">
              <a:alpha val="24000"/>
            </a:srgbClr>
          </a:solidFill>
          <a:ln>
            <a:solidFill>
              <a:schemeClr val="accent1"/>
            </a:solidFill>
            <a:round/>
          </a:ln>
        </p:spPr>
        <p:txBody>
          <a:bodyPr>
            <a:normAutofit lnSpcReduction="10000"/>
          </a:bodyPr>
          <a:lstStyle/>
          <a:p>
            <a:pPr marL="0" indent="0" algn="ctr">
              <a:buNone/>
            </a:pPr>
            <a:r>
              <a:rPr lang="en-US" sz="1600" dirty="0">
                <a:solidFill>
                  <a:schemeClr val="bg1">
                    <a:lumMod val="95000"/>
                    <a:lumOff val="5000"/>
                  </a:schemeClr>
                </a:solidFill>
                <a:latin typeface="Arial Black" panose="020B0A04020102020204" pitchFamily="34" charset="0"/>
              </a:rPr>
              <a:t>  Presented By:- </a:t>
            </a:r>
            <a:endParaRPr lang="en-US" sz="1600" dirty="0">
              <a:solidFill>
                <a:schemeClr val="bg1">
                  <a:lumMod val="95000"/>
                  <a:lumOff val="5000"/>
                </a:schemeClr>
              </a:solidFill>
              <a:latin typeface="Arial Black" panose="020B0A04020102020204" pitchFamily="34" charset="0"/>
            </a:endParaRPr>
          </a:p>
          <a:p>
            <a:pPr marL="0" indent="0" algn="ctr">
              <a:buNone/>
            </a:pPr>
            <a:r>
              <a:rPr lang="en-US" sz="1600" dirty="0">
                <a:solidFill>
                  <a:schemeClr val="bg1">
                    <a:lumMod val="95000"/>
                    <a:lumOff val="5000"/>
                  </a:schemeClr>
                </a:solidFill>
                <a:latin typeface="Arial Black" panose="020B0A04020102020204" pitchFamily="34" charset="0"/>
              </a:rPr>
              <a:t> </a:t>
            </a:r>
            <a:r>
              <a:rPr lang="en-US" sz="1600" dirty="0">
                <a:solidFill>
                  <a:schemeClr val="bg1">
                    <a:lumMod val="95000"/>
                    <a:lumOff val="5000"/>
                  </a:schemeClr>
                </a:solidFill>
                <a:latin typeface="Arial Black" panose="020B0A04020102020204" pitchFamily="34" charset="0"/>
                <a:sym typeface="+mn-ea"/>
              </a:rPr>
              <a:t>Payal Pawar</a:t>
            </a:r>
            <a:endParaRPr lang="en-US" sz="1600" dirty="0">
              <a:solidFill>
                <a:schemeClr val="bg1">
                  <a:lumMod val="95000"/>
                  <a:lumOff val="5000"/>
                </a:schemeClr>
              </a:solidFill>
              <a:latin typeface="Arial Black" panose="020B0A04020102020204" pitchFamily="34" charset="0"/>
              <a:sym typeface="+mn-ea"/>
            </a:endParaRPr>
          </a:p>
          <a:p>
            <a:pPr marL="0" indent="0" algn="ctr">
              <a:buNone/>
            </a:pPr>
            <a:r>
              <a:rPr lang="en-US" sz="1600" dirty="0">
                <a:solidFill>
                  <a:schemeClr val="bg1">
                    <a:lumMod val="95000"/>
                    <a:lumOff val="5000"/>
                  </a:schemeClr>
                </a:solidFill>
                <a:latin typeface="Arial Black" panose="020B0A04020102020204" pitchFamily="34" charset="0"/>
                <a:sym typeface="+mn-ea"/>
              </a:rPr>
              <a:t>Shweta </a:t>
            </a:r>
            <a:r>
              <a:rPr lang="en-US" sz="1600" dirty="0" err="1">
                <a:solidFill>
                  <a:schemeClr val="bg1">
                    <a:lumMod val="95000"/>
                    <a:lumOff val="5000"/>
                  </a:schemeClr>
                </a:solidFill>
                <a:latin typeface="Arial Black" panose="020B0A04020102020204" pitchFamily="34" charset="0"/>
                <a:sym typeface="+mn-ea"/>
              </a:rPr>
              <a:t>Auti</a:t>
            </a:r>
            <a:r>
              <a:rPr lang="en-US" sz="1600" dirty="0">
                <a:solidFill>
                  <a:schemeClr val="bg1">
                    <a:lumMod val="95000"/>
                    <a:lumOff val="5000"/>
                  </a:schemeClr>
                </a:solidFill>
                <a:latin typeface="Arial Black" panose="020B0A04020102020204" pitchFamily="34" charset="0"/>
                <a:sym typeface="+mn-ea"/>
              </a:rPr>
              <a:t> </a:t>
            </a:r>
            <a:endParaRPr lang="en-US" sz="1600" dirty="0">
              <a:solidFill>
                <a:schemeClr val="bg1">
                  <a:lumMod val="95000"/>
                  <a:lumOff val="5000"/>
                </a:schemeClr>
              </a:solidFill>
              <a:latin typeface="Arial Black" panose="020B0A04020102020204" pitchFamily="34" charset="0"/>
            </a:endParaRPr>
          </a:p>
          <a:p>
            <a:pPr marL="0" indent="0" algn="ctr">
              <a:buNone/>
            </a:pPr>
            <a:r>
              <a:rPr lang="en-US" sz="1600" dirty="0">
                <a:solidFill>
                  <a:schemeClr val="bg1">
                    <a:lumMod val="95000"/>
                    <a:lumOff val="5000"/>
                  </a:schemeClr>
                </a:solidFill>
                <a:latin typeface="Arial Black" panose="020B0A04020102020204" pitchFamily="34" charset="0"/>
              </a:rPr>
              <a:t> Atharav Tarate </a:t>
            </a:r>
            <a:endParaRPr lang="en-US" sz="1600" dirty="0">
              <a:solidFill>
                <a:schemeClr val="bg1">
                  <a:lumMod val="95000"/>
                  <a:lumOff val="5000"/>
                </a:schemeClr>
              </a:solidFill>
              <a:latin typeface="Arial Black" panose="020B0A04020102020204" pitchFamily="34" charset="0"/>
            </a:endParaRPr>
          </a:p>
          <a:p>
            <a:endParaRPr lang="en-US" sz="1600" dirty="0">
              <a:latin typeface="Arial Black" panose="020B0A04020102020204" pitchFamily="34" charset="0"/>
            </a:endParaRPr>
          </a:p>
        </p:txBody>
      </p:sp>
      <p:sp>
        <p:nvSpPr>
          <p:cNvPr id="6" name="Subtitle 2"/>
          <p:cNvSpPr txBox="1"/>
          <p:nvPr/>
        </p:nvSpPr>
        <p:spPr>
          <a:xfrm>
            <a:off x="1391919" y="1256472"/>
            <a:ext cx="9387841" cy="950428"/>
          </a:xfrm>
          <a:prstGeom prst="rect">
            <a:avLst/>
          </a:prstGeom>
          <a:solidFill>
            <a:srgbClr val="FFC000">
              <a:alpha val="24000"/>
            </a:srgbClr>
          </a:solidFill>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100" b="1" dirty="0">
                <a:solidFill>
                  <a:schemeClr val="bg1">
                    <a:lumMod val="95000"/>
                    <a:lumOff val="5000"/>
                  </a:schemeClr>
                </a:solidFill>
                <a:latin typeface="Arial Black" panose="020B0A04020102020204" pitchFamily="34" charset="0"/>
              </a:rPr>
              <a:t> Topic Name :-</a:t>
            </a:r>
            <a:endParaRPr lang="en-US" sz="3100" b="1" dirty="0">
              <a:solidFill>
                <a:schemeClr val="bg1">
                  <a:lumMod val="95000"/>
                  <a:lumOff val="5000"/>
                </a:schemeClr>
              </a:solidFill>
              <a:latin typeface="Arial Black" panose="020B0A04020102020204" pitchFamily="34" charset="0"/>
            </a:endParaRPr>
          </a:p>
          <a:p>
            <a:pPr marL="0" indent="0" algn="ctr">
              <a:buFont typeface="Arial" panose="020B0604020202020204" pitchFamily="34" charset="0"/>
              <a:buNone/>
            </a:pPr>
            <a:r>
              <a:rPr lang="en-US" sz="3100" b="1" dirty="0">
                <a:solidFill>
                  <a:schemeClr val="bg1">
                    <a:lumMod val="95000"/>
                    <a:lumOff val="5000"/>
                  </a:schemeClr>
                </a:solidFill>
                <a:latin typeface="Arial Black" panose="020B0A04020102020204" pitchFamily="34" charset="0"/>
              </a:rPr>
              <a:t>Exploratory Data Analysis Hotel Booking</a:t>
            </a:r>
            <a:endParaRPr lang="en-US" sz="3100" b="1" dirty="0">
              <a:solidFill>
                <a:schemeClr val="bg1">
                  <a:lumMod val="95000"/>
                  <a:lumOff val="5000"/>
                </a:schemeClr>
              </a:solidFill>
              <a:latin typeface="Arial Black" panose="020B0A04020102020204" pitchFamily="34" charset="0"/>
            </a:endParaRPr>
          </a:p>
          <a:p>
            <a:pPr marL="0" indent="0" algn="just">
              <a:buFont typeface="Arial" panose="020B0604020202020204" pitchFamily="34" charset="0"/>
              <a:buNone/>
            </a:pPr>
            <a:endParaRPr lang="en-US" sz="3100" b="1" dirty="0">
              <a:solidFill>
                <a:schemeClr val="bg1">
                  <a:lumMod val="95000"/>
                  <a:lumOff val="5000"/>
                </a:schemeClr>
              </a:solidFill>
              <a:latin typeface="Arial Black" panose="020B0A04020102020204" pitchFamily="34" charset="0"/>
            </a:endParaRPr>
          </a:p>
          <a:p>
            <a:endParaRPr lang="en-US" dirty="0">
              <a:solidFill>
                <a:schemeClr val="bg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667258" y="1287624"/>
            <a:ext cx="7977673" cy="4282752"/>
          </a:xfrm>
          <a:prstGeom prst="rect">
            <a:avLst/>
          </a:prstGeom>
        </p:spPr>
      </p:pic>
      <p:sp>
        <p:nvSpPr>
          <p:cNvPr id="5" name="Title 1"/>
          <p:cNvSpPr txBox="1">
            <a:spLocks noGrp="1"/>
          </p:cNvSpPr>
          <p:nvPr>
            <p:ph type="title"/>
          </p:nvPr>
        </p:nvSpPr>
        <p:spPr>
          <a:xfrm>
            <a:off x="646113" y="452438"/>
            <a:ext cx="9404350" cy="711200"/>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4.from which kind of market we are getting more booking?</a:t>
            </a:r>
            <a:endParaRPr lang="en-IN" sz="1800" dirty="0">
              <a:solidFill>
                <a:schemeClr val="accent1">
                  <a:lumMod val="60000"/>
                  <a:lumOff val="40000"/>
                </a:schemeClr>
              </a:solidFill>
            </a:endParaRPr>
          </a:p>
        </p:txBody>
      </p:sp>
      <p:sp>
        <p:nvSpPr>
          <p:cNvPr id="6" name="TextBox 5"/>
          <p:cNvSpPr txBox="1"/>
          <p:nvPr/>
        </p:nvSpPr>
        <p:spPr>
          <a:xfrm>
            <a:off x="2430388" y="5883748"/>
            <a:ext cx="6097554" cy="646331"/>
          </a:xfrm>
          <a:prstGeom prst="rect">
            <a:avLst/>
          </a:prstGeom>
          <a:noFill/>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Most of Booking in both hotel were done Online TA</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Highest booking in City Hotel</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46113" y="452439"/>
            <a:ext cx="9404350" cy="86946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5.which hotel have higher Avg ADR ?</a:t>
            </a:r>
            <a:endParaRPr lang="en-IN" sz="1800"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1"/>
          <a:stretch>
            <a:fillRect/>
          </a:stretch>
        </p:blipFill>
        <p:spPr>
          <a:xfrm>
            <a:off x="2533178" y="1053773"/>
            <a:ext cx="6171487" cy="4195762"/>
          </a:xfrm>
          <a:prstGeom prst="rect">
            <a:avLst/>
          </a:prstGeom>
        </p:spPr>
      </p:pic>
      <p:sp>
        <p:nvSpPr>
          <p:cNvPr id="6" name="TextBox 5"/>
          <p:cNvSpPr txBox="1"/>
          <p:nvPr/>
        </p:nvSpPr>
        <p:spPr>
          <a:xfrm>
            <a:off x="1480930" y="5249535"/>
            <a:ext cx="9202232" cy="1200329"/>
          </a:xfrm>
          <a:prstGeom prst="rect">
            <a:avLst/>
          </a:prstGeom>
          <a:noFill/>
        </p:spPr>
        <p:txBody>
          <a:bodyPr wrap="square">
            <a:spAutoFit/>
          </a:bodyPr>
          <a:lstStyle/>
          <a:p>
            <a:pPr marL="285750" indent="-285750">
              <a:buFont typeface="Arial" panose="020B0604020202020204" pitchFamily="34" charset="0"/>
              <a:buChar char="•"/>
            </a:pPr>
            <a:r>
              <a:rPr lang="en-IN" dirty="0"/>
              <a:t>I have made a Dounut chart because there are not many categories in these questions.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City Hotel has the highest rate on the basis od dounut chart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2632143" y="1152525"/>
            <a:ext cx="6192218" cy="4195762"/>
          </a:xfrm>
          <a:prstGeom prst="rect">
            <a:avLst/>
          </a:prstGeom>
        </p:spPr>
      </p:pic>
      <p:sp>
        <p:nvSpPr>
          <p:cNvPr id="6" name="TextBox 5"/>
          <p:cNvSpPr txBox="1"/>
          <p:nvPr/>
        </p:nvSpPr>
        <p:spPr>
          <a:xfrm>
            <a:off x="1760764" y="5534561"/>
            <a:ext cx="8670471" cy="1323439"/>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Resort Hotel have Longer Lead_time based on this pie chart</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City hotel owners will have to see what facilities a resort hotel provides due to which the lead time of resort hotel is more then that of city hotels .</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p:cNvSpPr txBox="1">
            <a:spLocks noGrp="1"/>
          </p:cNvSpPr>
          <p:nvPr>
            <p:ph type="title"/>
          </p:nvPr>
        </p:nvSpPr>
        <p:spPr>
          <a:xfrm>
            <a:off x="646113" y="452438"/>
            <a:ext cx="9404350" cy="140017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6.which hotel has longer lead_time ?</a:t>
            </a:r>
            <a:endParaRPr lang="en-IN" sz="1800" dirty="0">
              <a:solidFill>
                <a:schemeClr val="accent1">
                  <a:lumMod val="60000"/>
                  <a:lumOff val="4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26235" y="248894"/>
            <a:ext cx="9404350" cy="869466"/>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7.which type of customer do you book more ?</a:t>
            </a:r>
            <a:endParaRPr lang="en-IN" sz="1800"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1"/>
          <a:stretch>
            <a:fillRect/>
          </a:stretch>
        </p:blipFill>
        <p:spPr>
          <a:xfrm>
            <a:off x="2599311" y="931798"/>
            <a:ext cx="5699863" cy="3848877"/>
          </a:xfrm>
          <a:prstGeom prst="rect">
            <a:avLst/>
          </a:prstGeom>
        </p:spPr>
      </p:pic>
      <p:sp>
        <p:nvSpPr>
          <p:cNvPr id="6" name="TextBox 5"/>
          <p:cNvSpPr txBox="1"/>
          <p:nvPr/>
        </p:nvSpPr>
        <p:spPr>
          <a:xfrm>
            <a:off x="1332655" y="4880066"/>
            <a:ext cx="8873412"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It can be seen from the chart that transient type customers book more hotels and group customers book less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What are both the hotels not able to provide that group type customer are booking less?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To solve this problem , what facilities should be provided which will increase group and other types of customer booking</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88304" y="203960"/>
            <a:ext cx="9404350" cy="789953"/>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8.Which year has the maximum number of  reservations?</a:t>
            </a:r>
            <a:endParaRPr lang="en-IN" sz="1800"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1"/>
          <a:stretch>
            <a:fillRect/>
          </a:stretch>
        </p:blipFill>
        <p:spPr>
          <a:xfrm>
            <a:off x="2140619" y="993913"/>
            <a:ext cx="6176798" cy="4195762"/>
          </a:xfrm>
          <a:prstGeom prst="rect">
            <a:avLst/>
          </a:prstGeom>
        </p:spPr>
      </p:pic>
      <p:sp>
        <p:nvSpPr>
          <p:cNvPr id="6" name="TextBox 5"/>
          <p:cNvSpPr txBox="1"/>
          <p:nvPr/>
        </p:nvSpPr>
        <p:spPr>
          <a:xfrm>
            <a:off x="1150706" y="5518636"/>
            <a:ext cx="9423919"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From this chart it can be seen that the maximum number of reservations have been made in the year 2016</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46113" y="452438"/>
            <a:ext cx="9404350" cy="700501"/>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9.which hotel have higher waiting time ?</a:t>
            </a:r>
            <a:endParaRPr lang="en-IN" sz="1800"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1"/>
          <a:stretch>
            <a:fillRect/>
          </a:stretch>
        </p:blipFill>
        <p:spPr>
          <a:xfrm>
            <a:off x="2450832" y="1152939"/>
            <a:ext cx="6192476" cy="4195762"/>
          </a:xfrm>
          <a:prstGeom prst="rect">
            <a:avLst/>
          </a:prstGeom>
        </p:spPr>
      </p:pic>
      <p:sp>
        <p:nvSpPr>
          <p:cNvPr id="6" name="TextBox 5"/>
          <p:cNvSpPr txBox="1"/>
          <p:nvPr/>
        </p:nvSpPr>
        <p:spPr>
          <a:xfrm>
            <a:off x="1513247" y="5574565"/>
            <a:ext cx="9423919"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It can be seen from the chart that there is more waiting time in city hotels </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so the city hoteliers will have to work for waiting time ,which will increase their booking rate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36174" y="243717"/>
            <a:ext cx="9404350" cy="740257"/>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10.What kind of meal most preferred ?</a:t>
            </a:r>
            <a:endParaRPr lang="en-IN" sz="1800"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1"/>
          <a:stretch>
            <a:fillRect/>
          </a:stretch>
        </p:blipFill>
        <p:spPr>
          <a:xfrm>
            <a:off x="2568835" y="983974"/>
            <a:ext cx="6195012" cy="4195762"/>
          </a:xfrm>
          <a:prstGeom prst="rect">
            <a:avLst/>
          </a:prstGeom>
        </p:spPr>
      </p:pic>
      <p:sp>
        <p:nvSpPr>
          <p:cNvPr id="6" name="TextBox 5"/>
          <p:cNvSpPr txBox="1"/>
          <p:nvPr/>
        </p:nvSpPr>
        <p:spPr>
          <a:xfrm>
            <a:off x="1925781" y="5294835"/>
            <a:ext cx="8340437" cy="1569660"/>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a:t>
            </a:r>
            <a:r>
              <a:rPr lang="en-IN" sz="1600" dirty="0">
                <a:latin typeface="Calibri" panose="020F0502020204030204" pitchFamily="34" charset="0"/>
                <a:ea typeface="Calibri" panose="020F0502020204030204" pitchFamily="34" charset="0"/>
                <a:cs typeface="Calibri" panose="020F0502020204030204" pitchFamily="34" charset="0"/>
              </a:rPr>
              <a:t>rom this chart it can seen that people most preferred bb meal in both hotels.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people are preferred bb meal in Resort hotels  more than city hotels.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City hotels should see why their hotels bb meal are being preferred by less people than resort hotels and there should be a change in it.</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Both the hotels should be seen why are many people not preferred other  type of meal more.</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46113" y="452438"/>
            <a:ext cx="8517765" cy="700087"/>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12.In which hotel which type of rooms are booked the most?</a:t>
            </a:r>
            <a:endParaRPr lang="en-IN" sz="1800"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1"/>
          <a:stretch>
            <a:fillRect/>
          </a:stretch>
        </p:blipFill>
        <p:spPr>
          <a:xfrm>
            <a:off x="2235221" y="1152525"/>
            <a:ext cx="6166498" cy="4195762"/>
          </a:xfrm>
          <a:prstGeom prst="rect">
            <a:avLst/>
          </a:prstGeom>
        </p:spPr>
      </p:pic>
      <p:sp>
        <p:nvSpPr>
          <p:cNvPr id="6" name="TextBox 5"/>
          <p:cNvSpPr txBox="1"/>
          <p:nvPr/>
        </p:nvSpPr>
        <p:spPr>
          <a:xfrm>
            <a:off x="1910581" y="5398429"/>
            <a:ext cx="7795490" cy="1077218"/>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In this chart shows that most of the A type rooms are booked in both hotels.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So both hotels should increase the number of A type rooms.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It should be seen what both the hotels do so that other types of rooms are also booked more.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46113" y="452439"/>
            <a:ext cx="9404350" cy="690562"/>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13.</a:t>
            </a:r>
            <a:r>
              <a:rPr lang="en-US" sz="1800" dirty="0">
                <a:solidFill>
                  <a:schemeClr val="accent1">
                    <a:lumMod val="60000"/>
                    <a:lumOff val="40000"/>
                  </a:schemeClr>
                </a:solidFill>
              </a:rPr>
              <a:t> Which hotel has received the most special requests?</a:t>
            </a:r>
            <a:endParaRPr lang="en-IN" sz="1800" dirty="0">
              <a:solidFill>
                <a:schemeClr val="accent1">
                  <a:lumMod val="60000"/>
                  <a:lumOff val="40000"/>
                </a:schemeClr>
              </a:solidFill>
            </a:endParaRPr>
          </a:p>
        </p:txBody>
      </p:sp>
      <p:pic>
        <p:nvPicPr>
          <p:cNvPr id="5" name="Content Placeholder 4"/>
          <p:cNvPicPr>
            <a:picLocks noGrp="1" noChangeAspect="1"/>
          </p:cNvPicPr>
          <p:nvPr>
            <p:ph idx="1"/>
          </p:nvPr>
        </p:nvPicPr>
        <p:blipFill>
          <a:blip r:embed="rId1"/>
          <a:stretch>
            <a:fillRect/>
          </a:stretch>
        </p:blipFill>
        <p:spPr>
          <a:xfrm>
            <a:off x="2652315" y="1143001"/>
            <a:ext cx="6226831" cy="4195762"/>
          </a:xfrm>
          <a:prstGeom prst="rect">
            <a:avLst/>
          </a:prstGeom>
        </p:spPr>
      </p:pic>
      <p:sp>
        <p:nvSpPr>
          <p:cNvPr id="6" name="TextBox 5"/>
          <p:cNvSpPr txBox="1"/>
          <p:nvPr/>
        </p:nvSpPr>
        <p:spPr>
          <a:xfrm>
            <a:off x="2021543" y="5338763"/>
            <a:ext cx="8028920" cy="1077218"/>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City hotels have received more special requests then resort hotels.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City hotels have received 62.22% special request and resort hotels received 37.78% special request.</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3" y="452438"/>
            <a:ext cx="9404350" cy="1400175"/>
          </a:xfrm>
        </p:spPr>
        <p:txBody>
          <a:bodyPr/>
          <a:lstStyle/>
          <a:p>
            <a:r>
              <a:rPr lang="en-IN" sz="28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Business</a:t>
            </a:r>
            <a:r>
              <a:rPr lang="en-IN" sz="28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 </a:t>
            </a:r>
            <a:r>
              <a:rPr lang="en-IN" sz="28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Objective</a:t>
            </a:r>
            <a:endParaRPr lang="en-IN" sz="28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Content Placeholder 7"/>
          <p:cNvSpPr txBox="1">
            <a:spLocks noGrp="1"/>
          </p:cNvSpPr>
          <p:nvPr>
            <p:ph idx="1"/>
          </p:nvPr>
        </p:nvSpPr>
        <p:spPr>
          <a:xfrm>
            <a:off x="1103313" y="1152525"/>
            <a:ext cx="8947150" cy="7299434"/>
          </a:xfrm>
          <a:prstGeom prst="rect">
            <a:avLst/>
          </a:prstGeom>
          <a:noFill/>
        </p:spPr>
        <p:txBody>
          <a:bodyPr wrap="square" rtlCol="0">
            <a:spAutoFit/>
          </a:bodyPr>
          <a:lstStyle/>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From all the above visualization chart it is clear that the booking rate of resort hotel is less than that of city hotel.</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From the entire chart we can say that city hotels are booked more than resort hotels , which means people prefer  city hotels more</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Resort hotel owners need to improve their businesses a bit.</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Resort hotel owners will have to see what facilities are provided by city hotels due to which their booking rate is higher than that of resort hotels.</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After doing this complete visualization ,it becomes clear that the city can fulfil the customers needs and provide more facilities to the hoteliers to grow their business</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From the above chart , we can see that the request for car parking space near resort hotels is more than that city hotels.</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Resort hotel people need car parking spaces if they want to grow their business.</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More and more people are preferring city hotels foods compare to resort hotel.</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So the resort hotel owners will have to improve the food so that the booking rate increases.</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ea typeface="Calibri" panose="020F0502020204030204" pitchFamily="34" charset="0"/>
                <a:cs typeface="Calibri" panose="020F0502020204030204" pitchFamily="34" charset="0"/>
              </a:rPr>
              <a:t>Resort hotel owners need to find the best new offers so that their business increases</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161" y="0"/>
            <a:ext cx="8596668" cy="1320800"/>
          </a:xfrm>
        </p:spPr>
        <p:txBody>
          <a:bodyPr/>
          <a:lstStyle/>
          <a:p>
            <a:r>
              <a:rPr lang="en-US" sz="2400" b="1" u="sng" dirty="0">
                <a:solidFill>
                  <a:schemeClr val="accent1">
                    <a:lumMod val="60000"/>
                    <a:lumOff val="40000"/>
                  </a:schemeClr>
                </a:solidFill>
                <a:latin typeface="Arial Black" panose="020B0A04020102020204" pitchFamily="34" charset="0"/>
              </a:rPr>
              <a:t>Project</a:t>
            </a:r>
            <a:r>
              <a:rPr lang="en-US" sz="2400" dirty="0">
                <a:solidFill>
                  <a:schemeClr val="accent1">
                    <a:lumMod val="60000"/>
                    <a:lumOff val="40000"/>
                  </a:schemeClr>
                </a:solidFill>
                <a:latin typeface="Arial Black" panose="020B0A04020102020204" pitchFamily="34" charset="0"/>
              </a:rPr>
              <a:t> </a:t>
            </a:r>
            <a:r>
              <a:rPr lang="en-US" sz="2400" u="sng" dirty="0">
                <a:solidFill>
                  <a:schemeClr val="accent1">
                    <a:lumMod val="60000"/>
                    <a:lumOff val="40000"/>
                  </a:schemeClr>
                </a:solidFill>
                <a:latin typeface="Arial Black" panose="020B0A04020102020204" pitchFamily="34" charset="0"/>
              </a:rPr>
              <a:t>Summary</a:t>
            </a:r>
            <a:endParaRPr lang="en-US" sz="2400" u="sng" dirty="0">
              <a:solidFill>
                <a:schemeClr val="accent1">
                  <a:lumMod val="60000"/>
                  <a:lumOff val="40000"/>
                </a:schemeClr>
              </a:solidFill>
              <a:latin typeface="Arial Black" panose="020B0A04020102020204" pitchFamily="34" charset="0"/>
            </a:endParaRPr>
          </a:p>
        </p:txBody>
      </p:sp>
      <p:sp>
        <p:nvSpPr>
          <p:cNvPr id="3" name="Content Placeholder 2"/>
          <p:cNvSpPr>
            <a:spLocks noGrp="1"/>
          </p:cNvSpPr>
          <p:nvPr>
            <p:ph idx="1"/>
          </p:nvPr>
        </p:nvSpPr>
        <p:spPr>
          <a:xfrm>
            <a:off x="502041" y="640080"/>
            <a:ext cx="10252097" cy="6148346"/>
          </a:xfrm>
          <a:noFill/>
          <a:ln>
            <a:noFill/>
          </a:ln>
        </p:spPr>
        <p:txBody>
          <a:bodyPr>
            <a:noAutofit/>
          </a:bodyPr>
          <a:lstStyle/>
          <a:p>
            <a:pPr marL="914400" indent="-914400">
              <a:buFont typeface="+mj-lt"/>
              <a:buAutoNum type="arabicPeriod"/>
            </a:pPr>
            <a:r>
              <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This Project was given to us by the team with an intention to understand the Business done by Hotel Group. </a:t>
            </a:r>
            <a:endParaRPr lang="en-IN" sz="16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This Dataset had two hotels City Hotel and Resort Hotel.</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The data provided was for 3 years 2015 , 2016 and 2017.</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We also have the revenue and booking details with number of days of stay and booking cancellation , total number of guests including children. </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It also specifies guests wait period for booking , </a:t>
            </a:r>
            <a:r>
              <a:rPr lang="en-IN"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repetation</a:t>
            </a: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 of guests , their food choices among others.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The data also gives us an analysation of countries from which bookings have been done.</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 We also a agent and other channels who also help in business by booking rooms for guests on the resort and city hotel behalf.</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The data is divided between city hotel and resort hotel.</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914400" indent="-914400">
              <a:buFont typeface="+mj-lt"/>
              <a:buAutoNum type="arabicPeriod"/>
            </a:pP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We will also take help of charts for better analysis</a:t>
            </a:r>
            <a:r>
              <a:rPr lang="en-IN"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arenR"/>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646113" y="452438"/>
            <a:ext cx="9404350" cy="1400175"/>
          </a:xfrm>
          <a:prstGeom prst="rect">
            <a:avLst/>
          </a:prstGeom>
          <a:noFill/>
        </p:spPr>
        <p:style>
          <a:lnRef idx="0">
            <a:scrgbClr r="0" g="0" b="0"/>
          </a:lnRef>
          <a:fillRef idx="0">
            <a:scrgbClr r="0" g="0" b="0"/>
          </a:fillRef>
          <a:effectRef idx="0">
            <a:scrgbClr r="0" g="0" b="0"/>
          </a:effectRef>
          <a:fontRef idx="minor">
            <a:schemeClr val="lt1"/>
          </a:fontRef>
        </p:style>
        <p:txBody>
          <a:bodyPr>
            <a:noAutofit/>
          </a:bodyPr>
          <a:lstStyle>
            <a:defPPr>
              <a:defRPr lang="en-US"/>
            </a:defPPr>
            <a:lvl1pPr algn="ctr" defTabSz="457200">
              <a:lnSpc>
                <a:spcPct val="90000"/>
              </a:lnSpc>
              <a:spcBef>
                <a:spcPct val="0"/>
              </a:spcBef>
              <a:buNone/>
              <a:defRPr sz="2500">
                <a:ln>
                  <a:solidFill>
                    <a:schemeClr val="bg1">
                      <a:lumMod val="75000"/>
                      <a:lumOff val="25000"/>
                      <a:alpha val="10000"/>
                    </a:schemeClr>
                  </a:solidFill>
                </a:ln>
                <a:solidFill>
                  <a:schemeClr val="bg1"/>
                </a:solidFill>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40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Conclusion</a:t>
            </a:r>
            <a:endParaRPr lang="en-IN" sz="40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p:cNvSpPr>
            <a:spLocks noGrp="1"/>
          </p:cNvSpPr>
          <p:nvPr>
            <p:ph idx="1"/>
          </p:nvPr>
        </p:nvSpPr>
        <p:spPr>
          <a:xfrm>
            <a:off x="1103312" y="1282148"/>
            <a:ext cx="8946541" cy="4966251"/>
          </a:xfrm>
        </p:spPr>
        <p:txBody>
          <a:bodyPr>
            <a:normAutofit lnSpcReduction="10000"/>
          </a:bodyPr>
          <a:lstStyle/>
          <a:p>
            <a:pPr>
              <a:buFont typeface="Courier New" panose="02070309020205020404" pitchFamily="49" charset="0"/>
              <a:buChar char="o"/>
            </a:pPr>
            <a:r>
              <a:rPr lang="en-IN" sz="2000" dirty="0">
                <a:solidFill>
                  <a:srgbClr val="FFFEFC"/>
                </a:solidFill>
                <a:latin typeface="Arno Pro Display" panose="02020502050506020403"/>
              </a:rPr>
              <a:t>In this project, we observed that city hotels are the primary choice of the customers</a:t>
            </a:r>
            <a:endParaRPr lang="en-IN" sz="2000" dirty="0">
              <a:solidFill>
                <a:srgbClr val="FFFEFC"/>
              </a:solidFill>
              <a:latin typeface="Arno Pro Display" panose="02020502050506020403"/>
            </a:endParaRPr>
          </a:p>
          <a:p>
            <a:pPr>
              <a:buFont typeface="Courier New" panose="02070309020205020404" pitchFamily="49" charset="0"/>
              <a:buChar char="o"/>
            </a:pPr>
            <a:endParaRPr lang="en-IN" sz="2000" kern="0" dirty="0">
              <a:solidFill>
                <a:srgbClr val="FFFEFC"/>
              </a:solidFill>
              <a:effectLst/>
              <a:latin typeface="Arno Pro Display" panose="02020502050506020403" pitchFamily="18" charset="0"/>
              <a:ea typeface="Times New Roman" panose="02020603050405020304" pitchFamily="18" charset="0"/>
            </a:endParaRPr>
          </a:p>
          <a:p>
            <a:pPr>
              <a:buFont typeface="Courier New" panose="02070309020205020404" pitchFamily="49" charset="0"/>
              <a:buChar char="o"/>
            </a:pPr>
            <a:r>
              <a:rPr lang="en-IN" sz="2000" kern="0" dirty="0">
                <a:solidFill>
                  <a:srgbClr val="FFFEFC"/>
                </a:solidFill>
                <a:effectLst/>
                <a:latin typeface="Arno Pro Display" panose="02020502050506020403" pitchFamily="18" charset="0"/>
                <a:ea typeface="Times New Roman" panose="02020603050405020304" pitchFamily="18" charset="0"/>
              </a:rPr>
              <a:t>Bookings through agents are maximum predominant, and guests mainly hail from Portugal, the United Kingdom, France, and Spain.</a:t>
            </a:r>
            <a:endParaRPr lang="en-IN" sz="2000" kern="0" dirty="0">
              <a:solidFill>
                <a:srgbClr val="FFFEFC"/>
              </a:solidFill>
              <a:effectLst/>
              <a:latin typeface="Arno Pro Display" panose="02020502050506020403" pitchFamily="18" charset="0"/>
              <a:ea typeface="Times New Roman" panose="02020603050405020304" pitchFamily="18" charset="0"/>
            </a:endParaRPr>
          </a:p>
          <a:p>
            <a:pPr>
              <a:buFont typeface="Courier New" panose="02070309020205020404" pitchFamily="49" charset="0"/>
              <a:buChar char="o"/>
            </a:pPr>
            <a:endParaRPr lang="en-IN" sz="2000" kern="0" dirty="0">
              <a:solidFill>
                <a:srgbClr val="FFFEFC"/>
              </a:solidFill>
              <a:latin typeface="Arno Pro Display" panose="02020502050506020403" pitchFamily="18" charset="0"/>
              <a:ea typeface="Times New Roman" panose="02020603050405020304" pitchFamily="18" charset="0"/>
            </a:endParaRPr>
          </a:p>
          <a:p>
            <a:pPr>
              <a:buFont typeface="Courier New" panose="02070309020205020404" pitchFamily="49" charset="0"/>
              <a:buChar char="o"/>
            </a:pPr>
            <a:r>
              <a:rPr lang="en-IN" sz="2000" kern="0" dirty="0">
                <a:solidFill>
                  <a:srgbClr val="FFFEFC"/>
                </a:solidFill>
                <a:effectLst/>
                <a:latin typeface="Arno Pro Display" panose="02020502050506020403" pitchFamily="18" charset="0"/>
                <a:ea typeface="Times New Roman" panose="02020603050405020304" pitchFamily="18" charset="0"/>
              </a:rPr>
              <a:t>A and D room type are most preferred room with BB-type food. </a:t>
            </a:r>
            <a:endParaRPr lang="en-IN" sz="2000" kern="0" dirty="0">
              <a:solidFill>
                <a:srgbClr val="FFFEFC"/>
              </a:solidFill>
              <a:effectLst/>
              <a:latin typeface="Arno Pro Display" panose="02020502050506020403" pitchFamily="18" charset="0"/>
              <a:ea typeface="Times New Roman" panose="02020603050405020304" pitchFamily="18" charset="0"/>
            </a:endParaRPr>
          </a:p>
          <a:p>
            <a:pPr>
              <a:buFont typeface="Courier New" panose="02070309020205020404" pitchFamily="49" charset="0"/>
              <a:buChar char="o"/>
            </a:pPr>
            <a:endParaRPr lang="en-IN" sz="2000" kern="0" dirty="0">
              <a:solidFill>
                <a:srgbClr val="FFFEFC"/>
              </a:solidFill>
              <a:latin typeface="Arno Pro Display" panose="02020502050506020403" pitchFamily="18" charset="0"/>
              <a:ea typeface="Times New Roman" panose="02020603050405020304" pitchFamily="18" charset="0"/>
            </a:endParaRPr>
          </a:p>
          <a:p>
            <a:pPr>
              <a:buFont typeface="Courier New" panose="02070309020205020404" pitchFamily="49" charset="0"/>
              <a:buChar char="o"/>
            </a:pPr>
            <a:r>
              <a:rPr lang="en-IN" sz="2000" kern="0" dirty="0">
                <a:solidFill>
                  <a:srgbClr val="FFFEFC"/>
                </a:solidFill>
                <a:effectLst/>
                <a:latin typeface="Arno Pro Display" panose="02020502050506020403" pitchFamily="18" charset="0"/>
                <a:ea typeface="Times New Roman" panose="02020603050405020304" pitchFamily="18" charset="0"/>
              </a:rPr>
              <a:t>As bookings and guest arrivals increase, the Average Daily Rate (ADR) also rises, indicating a positive correlation between ADR and the number of guests. </a:t>
            </a:r>
            <a:endParaRPr lang="en-IN" sz="2000" kern="0" dirty="0">
              <a:solidFill>
                <a:srgbClr val="FFFEFC"/>
              </a:solidFill>
              <a:effectLst/>
              <a:latin typeface="Arno Pro Display" panose="02020502050506020403" pitchFamily="18" charset="0"/>
              <a:ea typeface="Times New Roman" panose="02020603050405020304" pitchFamily="18" charset="0"/>
            </a:endParaRPr>
          </a:p>
          <a:p>
            <a:pPr>
              <a:buFont typeface="Courier New" panose="02070309020205020404" pitchFamily="49" charset="0"/>
              <a:buChar char="o"/>
            </a:pPr>
            <a:endParaRPr lang="en-IN" sz="2000" kern="0" dirty="0">
              <a:solidFill>
                <a:srgbClr val="FFFEFC"/>
              </a:solidFill>
              <a:latin typeface="Arno Pro Display" panose="02020502050506020403" pitchFamily="18" charset="0"/>
              <a:ea typeface="Times New Roman" panose="02020603050405020304" pitchFamily="18" charset="0"/>
            </a:endParaRPr>
          </a:p>
          <a:p>
            <a:pPr>
              <a:buFont typeface="Courier New" panose="02070309020205020404" pitchFamily="49" charset="0"/>
              <a:buChar char="o"/>
            </a:pPr>
            <a:r>
              <a:rPr lang="en-IN" sz="2000" kern="0" dirty="0">
                <a:solidFill>
                  <a:srgbClr val="FFFEFC"/>
                </a:solidFill>
                <a:effectLst/>
                <a:latin typeface="Arno Pro Display" panose="02020502050506020403" pitchFamily="18" charset="0"/>
                <a:ea typeface="Times New Roman" panose="02020603050405020304" pitchFamily="18" charset="0"/>
              </a:rPr>
              <a:t>This suggests that ADR is proportional to the number of people, highlighting the financial growth potential as occupancy rates increase</a:t>
            </a:r>
            <a:endParaRPr lang="en-IN" sz="2000" dirty="0">
              <a:solidFill>
                <a:srgbClr val="FFFEFC"/>
              </a:solidFill>
            </a:endParaRPr>
          </a:p>
          <a:p>
            <a:pPr>
              <a:buFont typeface="Courier New" panose="02070309020205020404" pitchFamily="49" charset="0"/>
              <a:buChar char="o"/>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l="-24000" r="-2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sz="20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15925" y="382588"/>
            <a:ext cx="10018713" cy="5114221"/>
          </a:xfrm>
          <a:prstGeom prst="rect">
            <a:avLst/>
          </a:prstGeom>
          <a:noFill/>
        </p:spPr>
        <p:txBody>
          <a:bodyPr wrap="square">
            <a:spAutoFit/>
          </a:bodyPr>
          <a:lstStyle/>
          <a:p>
            <a:pPr marL="0" indent="0" algn="ctr">
              <a:buNone/>
            </a:pPr>
            <a:r>
              <a:rPr lang="en-IN" sz="2400" b="1" u="sng" dirty="0">
                <a:solidFill>
                  <a:schemeClr val="accent1">
                    <a:lumMod val="60000"/>
                    <a:lumOff val="40000"/>
                  </a:schemeClr>
                </a:solidFill>
              </a:rPr>
              <a:t>Problem Statement </a:t>
            </a:r>
            <a:endParaRPr lang="en-IN" sz="2400" b="1" dirty="0">
              <a:solidFill>
                <a:schemeClr val="accent1">
                  <a:lumMod val="60000"/>
                  <a:lumOff val="40000"/>
                </a:schemeClr>
              </a:solidFill>
            </a:endParaRPr>
          </a:p>
          <a:p>
            <a:endParaRPr lang="en-IN" sz="2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This data set contains booking information for a city hotel and a resort hotel, and includes information such as when the booking was made,the number of adults, children, and/or babies, and the number of available parking spaces, which agent made the booking, among other things.</a:t>
            </a:r>
            <a:endParaRPr lang="en-IN"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The objective of this project is Explore and analyze the data to discover important factors that govern the bookings.</a:t>
            </a:r>
            <a:endParaRPr lang="en-IN"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Analyse and visualize the data on bookings of City Hotel and Resort Hotel to gain insights on the different factors that affect the booking and ADR.</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950912" y="2741081"/>
            <a:ext cx="9788207" cy="3929364"/>
          </a:xfrm>
          <a:prstGeom prst="rect">
            <a:avLst/>
          </a:prstGeom>
        </p:spPr>
      </p:pic>
      <p:sp>
        <p:nvSpPr>
          <p:cNvPr id="10" name="TextBox 9"/>
          <p:cNvSpPr txBox="1"/>
          <p:nvPr/>
        </p:nvSpPr>
        <p:spPr>
          <a:xfrm>
            <a:off x="579121" y="155758"/>
            <a:ext cx="9651999" cy="2585323"/>
          </a:xfrm>
          <a:prstGeom prst="rect">
            <a:avLst/>
          </a:prstGeom>
          <a:noFill/>
        </p:spPr>
        <p:txBody>
          <a:bodyPr wrap="square" rtlCol="0">
            <a:spAutoFit/>
          </a:bodyPr>
          <a:lstStyle/>
          <a:p>
            <a:pPr algn="just"/>
            <a:r>
              <a:rPr lang="en-IN" sz="1800" b="1" u="sng"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What did you Know About Dataset ?</a:t>
            </a:r>
            <a:endParaRPr lang="en-US" i="0" dirty="0">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AutoNum type="arabicPeriod"/>
            </a:pPr>
            <a:r>
              <a:rPr lang="en-US" i="0" dirty="0">
                <a:effectLst/>
                <a:latin typeface="Calibri" panose="020F0502020204030204" pitchFamily="34" charset="0"/>
                <a:cs typeface="Calibri" panose="020F0502020204030204" pitchFamily="34" charset="0"/>
              </a:rPr>
              <a:t>The given dataset is of Hotel Booking and we have to analyze and explore this dataset to discover important factors which affects the Hotel Booking. This dataset has 119390 rows and 32 columns.</a:t>
            </a:r>
            <a:endParaRPr lang="en-US" i="0" dirty="0">
              <a:effectLst/>
              <a:latin typeface="Calibri" panose="020F0502020204030204" pitchFamily="34" charset="0"/>
              <a:cs typeface="Calibri" panose="020F0502020204030204" pitchFamily="34" charset="0"/>
            </a:endParaRPr>
          </a:p>
          <a:p>
            <a:pPr marL="342900" indent="-342900" algn="just">
              <a:buAutoNum type="arabicPeriod"/>
            </a:pPr>
            <a:r>
              <a:rPr lang="en-US" i="0" dirty="0">
                <a:effectLst/>
                <a:latin typeface="Calibri" panose="020F0502020204030204" pitchFamily="34" charset="0"/>
                <a:cs typeface="Calibri" panose="020F0502020204030204" pitchFamily="34" charset="0"/>
              </a:rPr>
              <a:t>The duplicate value count is 31994 rows.</a:t>
            </a:r>
            <a:endParaRPr lang="en-US" i="0" dirty="0">
              <a:effectLst/>
              <a:latin typeface="Calibri" panose="020F0502020204030204" pitchFamily="34" charset="0"/>
              <a:cs typeface="Calibri" panose="020F0502020204030204" pitchFamily="34" charset="0"/>
            </a:endParaRPr>
          </a:p>
          <a:p>
            <a:pPr marL="342900" indent="-342900" algn="just">
              <a:buAutoNum type="arabicPeriod"/>
            </a:pPr>
            <a:r>
              <a:rPr lang="en-US" i="0" dirty="0">
                <a:effectLst/>
                <a:latin typeface="Calibri" panose="020F0502020204030204" pitchFamily="34" charset="0"/>
                <a:cs typeface="Calibri" panose="020F0502020204030204" pitchFamily="34" charset="0"/>
              </a:rPr>
              <a:t>There are 4 columns in dataset which is having missing values and those columns are company, agent,   country and children.</a:t>
            </a:r>
            <a:endParaRPr lang="en-US" i="0" dirty="0">
              <a:effectLst/>
              <a:latin typeface="Calibri" panose="020F0502020204030204" pitchFamily="34" charset="0"/>
              <a:cs typeface="Calibri" panose="020F0502020204030204" pitchFamily="34" charset="0"/>
            </a:endParaRPr>
          </a:p>
          <a:p>
            <a:pPr marL="342900" indent="-342900" algn="just">
              <a:buAutoNum type="arabicPeriod"/>
            </a:pPr>
            <a:r>
              <a:rPr lang="en-US" i="0" dirty="0">
                <a:effectLst/>
                <a:latin typeface="Calibri" panose="020F0502020204030204" pitchFamily="34" charset="0"/>
                <a:cs typeface="Calibri" panose="020F0502020204030204" pitchFamily="34" charset="0"/>
              </a:rPr>
              <a:t>There are separate columns called adults, children and babies that show the total number of people who are coming to visit, so instead of different columns will add these three in one called </a:t>
            </a:r>
            <a:r>
              <a:rPr lang="en-US" i="0" dirty="0" err="1">
                <a:effectLst/>
                <a:latin typeface="Calibri" panose="020F0502020204030204" pitchFamily="34" charset="0"/>
                <a:cs typeface="Calibri" panose="020F0502020204030204" pitchFamily="34" charset="0"/>
              </a:rPr>
              <a:t>total_num_people</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4294967295"/>
          </p:nvPr>
        </p:nvSpPr>
        <p:spPr>
          <a:xfrm>
            <a:off x="0" y="960438"/>
            <a:ext cx="10226675" cy="5821362"/>
          </a:xfrm>
        </p:spPr>
        <p:txBody>
          <a:bodyPr>
            <a:normAutofit/>
          </a:bodyPr>
          <a:lstStyle/>
          <a:p>
            <a:pPr algn="just"/>
            <a:endParaRPr lang="en-US" i="0" dirty="0">
              <a:effectLst/>
              <a:latin typeface="Calibri" panose="020F0502020204030204" pitchFamily="34" charset="0"/>
              <a:cs typeface="Calibri" panose="020F0502020204030204" pitchFamily="34" charset="0"/>
            </a:endParaRPr>
          </a:p>
          <a:p>
            <a:pPr algn="just"/>
            <a:endParaRPr lang="en-US" sz="1100"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p:cNvSpPr txBox="1"/>
          <p:nvPr/>
        </p:nvSpPr>
        <p:spPr>
          <a:xfrm>
            <a:off x="419099" y="18157"/>
            <a:ext cx="9364981" cy="6555641"/>
          </a:xfrm>
          <a:prstGeom prst="rect">
            <a:avLst/>
          </a:prstGeom>
          <a:noFill/>
        </p:spPr>
        <p:txBody>
          <a:bodyPr wrap="square" rtlCol="0">
            <a:spAutoFit/>
          </a:bodyPr>
          <a:lstStyle/>
          <a:p>
            <a:pPr algn="just"/>
            <a:r>
              <a:rPr lang="en-US" sz="2000" b="1" u="sng"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Description of the Variables:-</a:t>
            </a:r>
            <a:endParaRPr lang="en-US" sz="2000" b="1" u="sng"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algn="just"/>
            <a:endParaRPr lang="en-US" i="0" dirty="0">
              <a:effectLst/>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hotel - Type of hotel(Resort or City).</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is_canceld</a:t>
            </a:r>
            <a:r>
              <a:rPr lang="en-US" sz="1600" dirty="0">
                <a:latin typeface="Calibri" panose="020F0502020204030204" pitchFamily="34" charset="0"/>
                <a:cs typeface="Calibri" panose="020F0502020204030204" pitchFamily="34" charset="0"/>
              </a:rPr>
              <a:t> - If there was booking cancel(0) or not(1).</a:t>
            </a:r>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lead time - The number of days between time books their room to arrive hotel.</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arrival_date_year</a:t>
            </a:r>
            <a:r>
              <a:rPr lang="en-US" sz="1600" dirty="0">
                <a:latin typeface="Calibri" panose="020F0502020204030204" pitchFamily="34" charset="0"/>
                <a:cs typeface="Calibri" panose="020F0502020204030204" pitchFamily="34" charset="0"/>
              </a:rPr>
              <a:t> - Year of arrival date.</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arrival_date_month</a:t>
            </a:r>
            <a:r>
              <a:rPr lang="en-US" sz="1600" dirty="0">
                <a:latin typeface="Calibri" panose="020F0502020204030204" pitchFamily="34" charset="0"/>
                <a:cs typeface="Calibri" panose="020F0502020204030204" pitchFamily="34" charset="0"/>
              </a:rPr>
              <a:t> - Month of arrival date.</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arrival_date_week_number</a:t>
            </a:r>
            <a:r>
              <a:rPr lang="en-US" sz="1600" dirty="0">
                <a:latin typeface="Calibri" panose="020F0502020204030204" pitchFamily="34" charset="0"/>
                <a:cs typeface="Calibri" panose="020F0502020204030204" pitchFamily="34" charset="0"/>
              </a:rPr>
              <a:t> - Week no. of year for arrival date.</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stays_in_weekend_nights</a:t>
            </a:r>
            <a:r>
              <a:rPr lang="en-US" sz="1600" dirty="0">
                <a:latin typeface="Calibri" panose="020F0502020204030204" pitchFamily="34" charset="0"/>
                <a:cs typeface="Calibri" panose="020F0502020204030204" pitchFamily="34" charset="0"/>
              </a:rPr>
              <a:t> - No. of weekend nights(Saturday or </a:t>
            </a:r>
            <a:r>
              <a:rPr lang="en-US" sz="1600" dirty="0" err="1">
                <a:latin typeface="Calibri" panose="020F0502020204030204" pitchFamily="34" charset="0"/>
                <a:cs typeface="Calibri" panose="020F0502020204030204" pitchFamily="34" charset="0"/>
              </a:rPr>
              <a:t>sunday</a:t>
            </a:r>
            <a:r>
              <a:rPr lang="en-US" sz="1600" dirty="0">
                <a:latin typeface="Calibri" panose="020F0502020204030204" pitchFamily="34" charset="0"/>
                <a:cs typeface="Calibri" panose="020F0502020204030204" pitchFamily="34" charset="0"/>
              </a:rPr>
              <a:t>) spend by guest at hotel.</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Stays_in_week_nights</a:t>
            </a:r>
            <a:r>
              <a:rPr lang="en-US" sz="1600" dirty="0">
                <a:latin typeface="Calibri" panose="020F0502020204030204" pitchFamily="34" charset="0"/>
                <a:cs typeface="Calibri" panose="020F0502020204030204" pitchFamily="34" charset="0"/>
              </a:rPr>
              <a:t> -No. of weeknight( Mon to Fri) spend by guest at hotel.</a:t>
            </a:r>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adults - No. of adults among guest.</a:t>
            </a:r>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children - No. of children among guest.</a:t>
            </a:r>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babies - No. of babies among guest.</a:t>
            </a:r>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meal - Type of meal booked by guest.</a:t>
            </a:r>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country - Country of </a:t>
            </a:r>
            <a:r>
              <a:rPr lang="en-US" sz="1600" dirty="0" err="1">
                <a:latin typeface="Calibri" panose="020F0502020204030204" pitchFamily="34" charset="0"/>
                <a:cs typeface="Calibri" panose="020F0502020204030204" pitchFamily="34" charset="0"/>
              </a:rPr>
              <a:t>guest.market_segment</a:t>
            </a:r>
            <a:r>
              <a:rPr lang="en-US" sz="1600" dirty="0">
                <a:latin typeface="Calibri" panose="020F0502020204030204" pitchFamily="34" charset="0"/>
                <a:cs typeface="Calibri" panose="020F0502020204030204" pitchFamily="34" charset="0"/>
              </a:rPr>
              <a:t> - grouping into categories based on their booking patterns and travel habits.</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distribution_channel</a:t>
            </a:r>
            <a:r>
              <a:rPr lang="en-US" sz="1600" dirty="0">
                <a:latin typeface="Calibri" panose="020F0502020204030204" pitchFamily="34" charset="0"/>
                <a:cs typeface="Calibri" panose="020F0502020204030204" pitchFamily="34" charset="0"/>
              </a:rPr>
              <a:t> - Name of booking distribution channel.</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is_repeated_guest</a:t>
            </a:r>
            <a:r>
              <a:rPr lang="en-US" sz="1600" dirty="0">
                <a:latin typeface="Calibri" panose="020F0502020204030204" pitchFamily="34" charset="0"/>
                <a:cs typeface="Calibri" panose="020F0502020204030204" pitchFamily="34" charset="0"/>
              </a:rPr>
              <a:t> - If the booking was from repeated by guest(1) or not(0).</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previous_cancelletions</a:t>
            </a:r>
            <a:r>
              <a:rPr lang="en-US" sz="1600" dirty="0">
                <a:latin typeface="Calibri" panose="020F0502020204030204" pitchFamily="34" charset="0"/>
                <a:cs typeface="Calibri" panose="020F0502020204030204" pitchFamily="34" charset="0"/>
              </a:rPr>
              <a:t> - No. of previous booking that were cancelled by the customer prior to the customer booking.</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previous_booking_not_canceled</a:t>
            </a:r>
            <a:r>
              <a:rPr lang="en-US" sz="1600" dirty="0">
                <a:latin typeface="Calibri" panose="020F0502020204030204" pitchFamily="34" charset="0"/>
                <a:cs typeface="Calibri" panose="020F0502020204030204" pitchFamily="34" charset="0"/>
              </a:rPr>
              <a:t> - No. of previous booking that were not cancelled by the customer prior to the customer booking.</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reserved_room_type</a:t>
            </a:r>
            <a:r>
              <a:rPr lang="en-US" sz="1600" dirty="0">
                <a:latin typeface="Calibri" panose="020F0502020204030204" pitchFamily="34" charset="0"/>
                <a:cs typeface="Calibri" panose="020F0502020204030204" pitchFamily="34" charset="0"/>
              </a:rPr>
              <a:t> - Code of room type reserved.</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assigned_room_type</a:t>
            </a:r>
            <a:r>
              <a:rPr lang="en-US" sz="1600" dirty="0">
                <a:latin typeface="Calibri" panose="020F0502020204030204" pitchFamily="34" charset="0"/>
                <a:cs typeface="Calibri" panose="020F0502020204030204" pitchFamily="34" charset="0"/>
              </a:rPr>
              <a:t> - code of room type reserved.</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booking_changes</a:t>
            </a:r>
            <a:r>
              <a:rPr lang="en-US" sz="1600" dirty="0">
                <a:latin typeface="Calibri" panose="020F0502020204030204" pitchFamily="34" charset="0"/>
                <a:cs typeface="Calibri" panose="020F0502020204030204" pitchFamily="34" charset="0"/>
              </a:rPr>
              <a:t> - No. of changes made to the booking.</a:t>
            </a:r>
            <a:endParaRPr lang="en-US" sz="1600" dirty="0">
              <a:latin typeface="Calibri" panose="020F0502020204030204" pitchFamily="34" charset="0"/>
              <a:cs typeface="Calibri" panose="020F0502020204030204" pitchFamily="34" charset="0"/>
            </a:endParaRPr>
          </a:p>
          <a:p>
            <a:pPr algn="just"/>
            <a:r>
              <a:rPr lang="en-US" sz="1600" dirty="0" err="1">
                <a:latin typeface="Calibri" panose="020F0502020204030204" pitchFamily="34" charset="0"/>
                <a:cs typeface="Calibri" panose="020F0502020204030204" pitchFamily="34" charset="0"/>
              </a:rPr>
              <a:t>deposit_type</a:t>
            </a:r>
            <a:r>
              <a:rPr lang="en-US" sz="1600" dirty="0">
                <a:latin typeface="Calibri" panose="020F0502020204030204" pitchFamily="34" charset="0"/>
                <a:cs typeface="Calibri" panose="020F0502020204030204" pitchFamily="34" charset="0"/>
              </a:rPr>
              <a:t> - Type of the deposit made by the guest.</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txBox="1">
            <a:spLocks noGrp="1"/>
          </p:cNvSpPr>
          <p:nvPr>
            <p:ph idx="4294967295"/>
          </p:nvPr>
        </p:nvSpPr>
        <p:spPr>
          <a:xfrm>
            <a:off x="152400" y="1026478"/>
            <a:ext cx="10454640" cy="3334246"/>
          </a:xfrm>
          <a:prstGeom prst="rect">
            <a:avLst/>
          </a:prstGeom>
          <a:noFill/>
        </p:spPr>
        <p:txBody>
          <a:bodyPr wrap="square" rtlCol="0">
            <a:spAutoFit/>
          </a:bodyPr>
          <a:lstStyle/>
          <a:p>
            <a:pPr marL="0" indent="0" algn="just">
              <a:buNone/>
            </a:pPr>
            <a:r>
              <a:rPr lang="en-US" sz="1600" dirty="0">
                <a:latin typeface="Calibri" panose="020F0502020204030204" pitchFamily="34" charset="0"/>
                <a:cs typeface="Calibri" panose="020F0502020204030204" pitchFamily="34" charset="0"/>
              </a:rPr>
              <a:t>agent - Id of the agent who made the booking.</a:t>
            </a:r>
            <a:endParaRPr lang="en-US" sz="1600" dirty="0">
              <a:latin typeface="Calibri" panose="020F0502020204030204" pitchFamily="34" charset="0"/>
              <a:cs typeface="Calibri" panose="020F0502020204030204" pitchFamily="34" charset="0"/>
            </a:endParaRPr>
          </a:p>
          <a:p>
            <a:pPr marL="0" indent="0" algn="just">
              <a:buNone/>
            </a:pPr>
            <a:r>
              <a:rPr lang="en-US" sz="1600" dirty="0">
                <a:latin typeface="Calibri" panose="020F0502020204030204" pitchFamily="34" charset="0"/>
                <a:cs typeface="Calibri" panose="020F0502020204030204" pitchFamily="34" charset="0"/>
              </a:rPr>
              <a:t>company - Id of the company that made the booking.</a:t>
            </a:r>
            <a:endParaRPr lang="en-US" sz="1600" dirty="0">
              <a:latin typeface="Calibri" panose="020F0502020204030204" pitchFamily="34" charset="0"/>
              <a:cs typeface="Calibri" panose="020F0502020204030204" pitchFamily="34" charset="0"/>
            </a:endParaRPr>
          </a:p>
          <a:p>
            <a:pPr marL="0" indent="0" algn="just">
              <a:buNone/>
            </a:pPr>
            <a:r>
              <a:rPr lang="en-US" sz="1600" dirty="0" err="1">
                <a:latin typeface="Calibri" panose="020F0502020204030204" pitchFamily="34" charset="0"/>
                <a:cs typeface="Calibri" panose="020F0502020204030204" pitchFamily="34" charset="0"/>
              </a:rPr>
              <a:t>days_in_waiting_list</a:t>
            </a:r>
            <a:r>
              <a:rPr lang="en-US" sz="1600" dirty="0">
                <a:latin typeface="Calibri" panose="020F0502020204030204" pitchFamily="34" charset="0"/>
                <a:cs typeface="Calibri" panose="020F0502020204030204" pitchFamily="34" charset="0"/>
              </a:rPr>
              <a:t> - No. of days the booking on the waiting list.</a:t>
            </a:r>
            <a:endParaRPr lang="en-US" sz="1600" dirty="0">
              <a:latin typeface="Calibri" panose="020F0502020204030204" pitchFamily="34" charset="0"/>
              <a:cs typeface="Calibri" panose="020F0502020204030204" pitchFamily="34" charset="0"/>
            </a:endParaRPr>
          </a:p>
          <a:p>
            <a:pPr marL="0" indent="0" algn="just">
              <a:buNone/>
            </a:pPr>
            <a:r>
              <a:rPr lang="en-US" sz="1600" dirty="0" err="1">
                <a:latin typeface="Calibri" panose="020F0502020204030204" pitchFamily="34" charset="0"/>
                <a:cs typeface="Calibri" panose="020F0502020204030204" pitchFamily="34" charset="0"/>
              </a:rPr>
              <a:t>customer_type</a:t>
            </a:r>
            <a:r>
              <a:rPr lang="en-US" sz="1600" dirty="0">
                <a:latin typeface="Calibri" panose="020F0502020204030204" pitchFamily="34" charset="0"/>
                <a:cs typeface="Calibri" panose="020F0502020204030204" pitchFamily="34" charset="0"/>
              </a:rPr>
              <a:t> - Type of customer, assuming one of four categories.</a:t>
            </a:r>
            <a:endParaRPr lang="en-US" sz="1600" dirty="0">
              <a:latin typeface="Calibri" panose="020F0502020204030204" pitchFamily="34" charset="0"/>
              <a:cs typeface="Calibri" panose="020F0502020204030204" pitchFamily="34" charset="0"/>
            </a:endParaRPr>
          </a:p>
          <a:p>
            <a:pPr marL="0" indent="0" algn="just">
              <a:buNone/>
            </a:pPr>
            <a:r>
              <a:rPr lang="en-US" sz="1600" dirty="0" err="1">
                <a:latin typeface="Calibri" panose="020F0502020204030204" pitchFamily="34" charset="0"/>
                <a:cs typeface="Calibri" panose="020F0502020204030204" pitchFamily="34" charset="0"/>
              </a:rPr>
              <a:t>adr</a:t>
            </a:r>
            <a:r>
              <a:rPr lang="en-US" sz="1600" dirty="0">
                <a:latin typeface="Calibri" panose="020F0502020204030204" pitchFamily="34" charset="0"/>
                <a:cs typeface="Calibri" panose="020F0502020204030204" pitchFamily="34" charset="0"/>
              </a:rPr>
              <a:t> - (Average Daily Rate) dividing the sum of </a:t>
            </a:r>
            <a:r>
              <a:rPr lang="en-US" sz="1600" dirty="0" err="1">
                <a:latin typeface="Calibri" panose="020F0502020204030204" pitchFamily="34" charset="0"/>
                <a:cs typeface="Calibri" panose="020F0502020204030204" pitchFamily="34" charset="0"/>
              </a:rPr>
              <a:t>lodgging</a:t>
            </a:r>
            <a:r>
              <a:rPr lang="en-US" sz="1600" dirty="0">
                <a:latin typeface="Calibri" panose="020F0502020204030204" pitchFamily="34" charset="0"/>
                <a:cs typeface="Calibri" panose="020F0502020204030204" pitchFamily="34" charset="0"/>
              </a:rPr>
              <a:t> transaction by the total number of staying night.</a:t>
            </a:r>
            <a:endParaRPr lang="en-US" sz="1600" dirty="0">
              <a:latin typeface="Calibri" panose="020F0502020204030204" pitchFamily="34" charset="0"/>
              <a:cs typeface="Calibri" panose="020F0502020204030204" pitchFamily="34" charset="0"/>
            </a:endParaRPr>
          </a:p>
          <a:p>
            <a:pPr marL="0" indent="0" algn="just">
              <a:buNone/>
            </a:pPr>
            <a:r>
              <a:rPr lang="en-US" sz="1600" dirty="0" err="1">
                <a:latin typeface="Calibri" panose="020F0502020204030204" pitchFamily="34" charset="0"/>
                <a:cs typeface="Calibri" panose="020F0502020204030204" pitchFamily="34" charset="0"/>
              </a:rPr>
              <a:t>required_car_parking_spaces</a:t>
            </a:r>
            <a:r>
              <a:rPr lang="en-US" sz="1600" dirty="0">
                <a:latin typeface="Calibri" panose="020F0502020204030204" pitchFamily="34" charset="0"/>
                <a:cs typeface="Calibri" panose="020F0502020204030204" pitchFamily="34" charset="0"/>
              </a:rPr>
              <a:t> - No. of car parking spaces required by the customer.</a:t>
            </a:r>
            <a:endParaRPr lang="en-US" sz="1600" dirty="0">
              <a:latin typeface="Calibri" panose="020F0502020204030204" pitchFamily="34" charset="0"/>
              <a:cs typeface="Calibri" panose="020F0502020204030204" pitchFamily="34" charset="0"/>
            </a:endParaRPr>
          </a:p>
          <a:p>
            <a:pPr marL="0" indent="0" algn="just">
              <a:buNone/>
            </a:pPr>
            <a:r>
              <a:rPr lang="en-US" sz="1600" dirty="0" err="1">
                <a:latin typeface="Calibri" panose="020F0502020204030204" pitchFamily="34" charset="0"/>
                <a:cs typeface="Calibri" panose="020F0502020204030204" pitchFamily="34" charset="0"/>
              </a:rPr>
              <a:t>total_of_special_request</a:t>
            </a:r>
            <a:r>
              <a:rPr lang="en-US" sz="1600" dirty="0">
                <a:latin typeface="Calibri" panose="020F0502020204030204" pitchFamily="34" charset="0"/>
                <a:cs typeface="Calibri" panose="020F0502020204030204" pitchFamily="34" charset="0"/>
              </a:rPr>
              <a:t> - No. of special request made by the customer.</a:t>
            </a:r>
            <a:endParaRPr lang="en-US" sz="1600" dirty="0">
              <a:latin typeface="Calibri" panose="020F0502020204030204" pitchFamily="34" charset="0"/>
              <a:cs typeface="Calibri" panose="020F0502020204030204" pitchFamily="34" charset="0"/>
            </a:endParaRPr>
          </a:p>
          <a:p>
            <a:pPr marL="0" indent="0" algn="just">
              <a:buNone/>
            </a:pPr>
            <a:r>
              <a:rPr lang="en-US" sz="1600" dirty="0" err="1">
                <a:latin typeface="Calibri" panose="020F0502020204030204" pitchFamily="34" charset="0"/>
                <a:cs typeface="Calibri" panose="020F0502020204030204" pitchFamily="34" charset="0"/>
              </a:rPr>
              <a:t>reservation_request</a:t>
            </a:r>
            <a:r>
              <a:rPr lang="en-US" sz="1600" dirty="0">
                <a:latin typeface="Calibri" panose="020F0502020204030204" pitchFamily="34" charset="0"/>
                <a:cs typeface="Calibri" panose="020F0502020204030204" pitchFamily="34" charset="0"/>
              </a:rPr>
              <a:t> - Reservation status</a:t>
            </a:r>
            <a:endParaRPr lang="en-US" sz="1600" dirty="0">
              <a:latin typeface="Calibri" panose="020F0502020204030204" pitchFamily="34" charset="0"/>
              <a:cs typeface="Calibri" panose="020F0502020204030204" pitchFamily="34" charset="0"/>
            </a:endParaRPr>
          </a:p>
          <a:p>
            <a:pPr marL="0" indent="0" algn="just">
              <a:buNone/>
            </a:pPr>
            <a:r>
              <a:rPr lang="en-US" sz="1600" dirty="0" err="1">
                <a:latin typeface="Calibri" panose="020F0502020204030204" pitchFamily="34" charset="0"/>
                <a:cs typeface="Calibri" panose="020F0502020204030204" pitchFamily="34" charset="0"/>
              </a:rPr>
              <a:t>reservation_request_date</a:t>
            </a:r>
            <a:r>
              <a:rPr lang="en-US" sz="1600" dirty="0">
                <a:latin typeface="Calibri" panose="020F0502020204030204" pitchFamily="34" charset="0"/>
                <a:cs typeface="Calibri" panose="020F0502020204030204" pitchFamily="34" charset="0"/>
              </a:rPr>
              <a:t> - Date of last reservation status updated.</a:t>
            </a: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6322"/>
          </a:xfrm>
        </p:spPr>
        <p:txBody>
          <a:bodyPr/>
          <a:lstStyle/>
          <a:p>
            <a:r>
              <a:rPr lang="en-US" sz="28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1.Number of peoples book resort hotel and city hotel ?</a:t>
            </a:r>
            <a:br>
              <a:rPr lang="en-IN" sz="4400" dirty="0"/>
            </a:br>
            <a:endParaRPr lang="en-US" dirty="0"/>
          </a:p>
        </p:txBody>
      </p:sp>
      <p:pic>
        <p:nvPicPr>
          <p:cNvPr id="4" name="Content Placeholder 3"/>
          <p:cNvPicPr>
            <a:picLocks noGrp="1" noChangeAspect="1"/>
          </p:cNvPicPr>
          <p:nvPr>
            <p:ph idx="1"/>
          </p:nvPr>
        </p:nvPicPr>
        <p:blipFill>
          <a:blip r:embed="rId1"/>
          <a:stretch>
            <a:fillRect/>
          </a:stretch>
        </p:blipFill>
        <p:spPr>
          <a:xfrm>
            <a:off x="1633783" y="983974"/>
            <a:ext cx="7428937" cy="395212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42572" y="5066524"/>
            <a:ext cx="9515775" cy="1169551"/>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I have </a:t>
            </a:r>
            <a:r>
              <a:rPr lang="en-IN" sz="1400" dirty="0"/>
              <a:t>made a pie chart because there are not many categories in these questions.</a:t>
            </a:r>
            <a:endParaRPr lang="en-IN" sz="1400" dirty="0"/>
          </a:p>
          <a:p>
            <a:endParaRPr lang="en-IN" sz="1400" dirty="0"/>
          </a:p>
          <a:p>
            <a:r>
              <a:rPr lang="en-US" sz="1400" b="0" i="0" dirty="0">
                <a:effectLst/>
              </a:rPr>
              <a:t>The majority of people, accounting for 60.84%, prefer staying in city hotels, while the remaining 39.16% opt for resort hotels</a:t>
            </a:r>
            <a:endParaRPr lang="en-IN" sz="1400" dirty="0"/>
          </a:p>
          <a:p>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56129" cy="700221"/>
          </a:xfrm>
        </p:spPr>
        <p:txBody>
          <a:bodyPr/>
          <a:lstStyle/>
          <a:p>
            <a:r>
              <a:rPr lang="en-IN" sz="24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2. from which country we have getting more bookings?</a:t>
            </a:r>
            <a:br>
              <a:rPr lang="en-IN"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1"/>
          <a:stretch>
            <a:fillRect/>
          </a:stretch>
        </p:blipFill>
        <p:spPr>
          <a:xfrm>
            <a:off x="2519704" y="1123122"/>
            <a:ext cx="6240261" cy="4195762"/>
          </a:xfrm>
          <a:prstGeom prst="rect">
            <a:avLst/>
          </a:prstGeom>
        </p:spPr>
      </p:pic>
      <p:sp>
        <p:nvSpPr>
          <p:cNvPr id="5" name="TextBox 4"/>
          <p:cNvSpPr txBox="1"/>
          <p:nvPr/>
        </p:nvSpPr>
        <p:spPr>
          <a:xfrm>
            <a:off x="2758243" y="5618161"/>
            <a:ext cx="6097554" cy="1015663"/>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The highest booking is from PRT country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PRT country has made the highest number of booking in resort hotels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IN" sz="1800" dirty="0">
                <a:solidFill>
                  <a:schemeClr val="accent1">
                    <a:lumMod val="60000"/>
                    <a:lumOff val="40000"/>
                  </a:schemeClr>
                </a:solidFill>
              </a:rPr>
              <a:t>3.in which year or month are more hotels booked ?</a:t>
            </a:r>
            <a:endParaRPr lang="en-IN" sz="1800" dirty="0">
              <a:solidFill>
                <a:schemeClr val="accent1">
                  <a:lumMod val="60000"/>
                  <a:lumOff val="40000"/>
                </a:schemeClr>
              </a:solidFill>
            </a:endParaRPr>
          </a:p>
        </p:txBody>
      </p:sp>
      <p:pic>
        <p:nvPicPr>
          <p:cNvPr id="7" name="Content Placeholder 6"/>
          <p:cNvPicPr>
            <a:picLocks noGrp="1" noChangeAspect="1"/>
          </p:cNvPicPr>
          <p:nvPr>
            <p:ph sz="half" idx="1"/>
          </p:nvPr>
        </p:nvPicPr>
        <p:blipFill>
          <a:blip r:embed="rId1"/>
          <a:stretch>
            <a:fillRect/>
          </a:stretch>
        </p:blipFill>
        <p:spPr>
          <a:xfrm>
            <a:off x="457201" y="1598845"/>
            <a:ext cx="5081656" cy="4194589"/>
          </a:xfrm>
          <a:prstGeom prst="rect">
            <a:avLst/>
          </a:prstGeom>
        </p:spPr>
      </p:pic>
      <p:pic>
        <p:nvPicPr>
          <p:cNvPr id="8" name="Content Placeholder 7"/>
          <p:cNvPicPr>
            <a:picLocks noGrp="1" noChangeAspect="1"/>
          </p:cNvPicPr>
          <p:nvPr>
            <p:ph sz="half" idx="2"/>
          </p:nvPr>
        </p:nvPicPr>
        <p:blipFill>
          <a:blip r:embed="rId2"/>
          <a:stretch>
            <a:fillRect/>
          </a:stretch>
        </p:blipFill>
        <p:spPr>
          <a:xfrm>
            <a:off x="5727767" y="1598846"/>
            <a:ext cx="5145642" cy="4194588"/>
          </a:xfrm>
          <a:prstGeom prst="rect">
            <a:avLst/>
          </a:prstGeom>
        </p:spPr>
      </p:pic>
      <p:sp>
        <p:nvSpPr>
          <p:cNvPr id="9" name="TextBox 8"/>
          <p:cNvSpPr txBox="1"/>
          <p:nvPr/>
        </p:nvSpPr>
        <p:spPr>
          <a:xfrm>
            <a:off x="646111" y="5793434"/>
            <a:ext cx="10997330" cy="923330"/>
          </a:xfrm>
          <a:prstGeom prst="rect">
            <a:avLst/>
          </a:prstGeom>
          <a:noFill/>
        </p:spPr>
        <p:txBody>
          <a:bodyPr wrap="square">
            <a:spAutoFit/>
          </a:bodyPr>
          <a:lstStyle/>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Maximum booking have been done in the year 2016 and in the month of August</a:t>
            </a:r>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Lowest booking have been done in the year 2015 and and in the month of January</a:t>
            </a:r>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8548</Words>
  <Application>WPS Presentation</Application>
  <PresentationFormat>Widescreen</PresentationFormat>
  <Paragraphs>189</Paragraphs>
  <Slides>22</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Wingdings 3</vt:lpstr>
      <vt:lpstr>Arial</vt:lpstr>
      <vt:lpstr>Arial Black</vt:lpstr>
      <vt:lpstr>Calibri</vt:lpstr>
      <vt:lpstr>Century Gothic</vt:lpstr>
      <vt:lpstr>Microsoft YaHei</vt:lpstr>
      <vt:lpstr>Arial Unicode MS</vt:lpstr>
      <vt:lpstr>Courier New</vt:lpstr>
      <vt:lpstr>Arno Pro Display</vt:lpstr>
      <vt:lpstr>PMingLiU-ExtB</vt:lpstr>
      <vt:lpstr>Arno Pro Display</vt:lpstr>
      <vt:lpstr>Times New Roman</vt:lpstr>
      <vt:lpstr>Ion</vt:lpstr>
      <vt:lpstr> Guide By :-   Abhishek Wavhal  </vt:lpstr>
      <vt:lpstr>Project Summary</vt:lpstr>
      <vt:lpstr>PowerPoint 演示文稿</vt:lpstr>
      <vt:lpstr>PowerPoint 演示文稿</vt:lpstr>
      <vt:lpstr>PowerPoint 演示文稿</vt:lpstr>
      <vt:lpstr>PowerPoint 演示文稿</vt:lpstr>
      <vt:lpstr>1.Number of peoples book resort hotel and city hotel ? </vt:lpstr>
      <vt:lpstr>2. from which country we have getting more bookings? </vt:lpstr>
      <vt:lpstr>3.in which year or month are more hotels booked ?</vt:lpstr>
      <vt:lpstr>4.from which kind of market we are getting more booking?</vt:lpstr>
      <vt:lpstr>5.which hotel have higher Avg ADR ?</vt:lpstr>
      <vt:lpstr>6.which hotel has longer lead_time ?</vt:lpstr>
      <vt:lpstr>7.which type of customer do you book more ?</vt:lpstr>
      <vt:lpstr>8.Which year has the maximum number of  reservations?</vt:lpstr>
      <vt:lpstr>9.which hotel have higher waiting time ?</vt:lpstr>
      <vt:lpstr>10.What kind of meal most preferred ?</vt:lpstr>
      <vt:lpstr>12.In which hotel which type of rooms are booked the most?</vt:lpstr>
      <vt:lpstr>13. Which hotel has received the most special requests?</vt:lpstr>
      <vt:lpstr>Business Objective</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Atharav Tarate</dc:creator>
  <cp:lastModifiedBy>Payal Pawar</cp:lastModifiedBy>
  <cp:revision>3</cp:revision>
  <dcterms:created xsi:type="dcterms:W3CDTF">2025-01-22T18:55:00Z</dcterms:created>
  <dcterms:modified xsi:type="dcterms:W3CDTF">2025-01-28T16:08:40Z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8F09B4EDF5F444FCAB29310B721FD58E_12</vt:lpwstr>
  </property>
  <property fmtid="{D5CDD505-2E9C-101B-9397-08002B2CF9AE}" pid="3" name="KSOProductBuildVer">
    <vt:lpwstr>1033-12.2.0.19805</vt:lpwstr>
  </property>
</Properties>
</file>