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ricolage Grotesque Semi-Bold" charset="1" panose="020B0605040402000204"/>
      <p:regular r:id="rId16"/>
    </p:embeddedFont>
    <p:embeddedFont>
      <p:font typeface="HK Grotesk" charset="1" panose="00000500000000000000"/>
      <p:regular r:id="rId17"/>
    </p:embeddedFont>
    <p:embeddedFont>
      <p:font typeface="Bricolage Grotesque Bold" charset="1" panose="020B0605040402000204"/>
      <p:regular r:id="rId18"/>
    </p:embeddedFont>
    <p:embeddedFont>
      <p:font typeface="HK Grotesk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34675" y="666750"/>
            <a:ext cx="7759788" cy="8953500"/>
            <a:chOff x="0" y="0"/>
            <a:chExt cx="1202194" cy="13871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2194" cy="1387131"/>
            </a:xfrm>
            <a:custGeom>
              <a:avLst/>
              <a:gdLst/>
              <a:ahLst/>
              <a:cxnLst/>
              <a:rect r="r" b="b" t="t" l="l"/>
              <a:pathLst>
                <a:path h="1387131" w="1202194">
                  <a:moveTo>
                    <a:pt x="19954" y="0"/>
                  </a:moveTo>
                  <a:lnTo>
                    <a:pt x="1182240" y="0"/>
                  </a:lnTo>
                  <a:cubicBezTo>
                    <a:pt x="1187532" y="0"/>
                    <a:pt x="1192608" y="2102"/>
                    <a:pt x="1196350" y="5844"/>
                  </a:cubicBezTo>
                  <a:cubicBezTo>
                    <a:pt x="1200092" y="9586"/>
                    <a:pt x="1202194" y="14662"/>
                    <a:pt x="1202194" y="19954"/>
                  </a:cubicBezTo>
                  <a:lnTo>
                    <a:pt x="1202194" y="1367177"/>
                  </a:lnTo>
                  <a:cubicBezTo>
                    <a:pt x="1202194" y="1378198"/>
                    <a:pt x="1193261" y="1387131"/>
                    <a:pt x="1182240" y="1387131"/>
                  </a:cubicBezTo>
                  <a:lnTo>
                    <a:pt x="19954" y="1387131"/>
                  </a:lnTo>
                  <a:cubicBezTo>
                    <a:pt x="8934" y="1387131"/>
                    <a:pt x="0" y="1378198"/>
                    <a:pt x="0" y="1367177"/>
                  </a:cubicBezTo>
                  <a:lnTo>
                    <a:pt x="0" y="19954"/>
                  </a:lnTo>
                  <a:cubicBezTo>
                    <a:pt x="0" y="8934"/>
                    <a:pt x="8934" y="0"/>
                    <a:pt x="1995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42" r="0" b="-242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3287922"/>
            <a:ext cx="9763125" cy="6332328"/>
            <a:chOff x="0" y="0"/>
            <a:chExt cx="13017500" cy="844310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47650"/>
              <a:ext cx="13017500" cy="7026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425"/>
                </a:lnSpc>
                <a:spcBef>
                  <a:spcPct val="0"/>
                </a:spcBef>
              </a:pPr>
              <a:r>
                <a:rPr lang="en-US" b="true" sz="13425" spc="-805" strike="noStrike" u="none">
                  <a:solidFill>
                    <a:srgbClr val="FFFFFF"/>
                  </a:solidFill>
                  <a:latin typeface="Bricolage Grotesque Semi-Bold"/>
                  <a:ea typeface="Bricolage Grotesque Semi-Bold"/>
                  <a:cs typeface="Bricolage Grotesque Semi-Bold"/>
                  <a:sym typeface="Bricolage Grotesque Semi-Bold"/>
                </a:rPr>
                <a:t>NIBM Event Management System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00104" y="7552286"/>
              <a:ext cx="12742965" cy="890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66"/>
                </a:lnSpc>
              </a:pPr>
              <a:r>
                <a:rPr lang="en-US" sz="4205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Group Project Presentation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5740737" y="6462606"/>
            <a:ext cx="3403364" cy="4524588"/>
            <a:chOff x="0" y="0"/>
            <a:chExt cx="4537818" cy="6032784"/>
          </a:xfrm>
        </p:grpSpPr>
        <p:grpSp>
          <p:nvGrpSpPr>
            <p:cNvPr name="Group 8" id="8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A4D8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4985928" cy="1193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4"/>
              </a:lnSpc>
              <a:spcBef>
                <a:spcPct val="0"/>
              </a:spcBef>
            </a:pPr>
            <a:r>
              <a:rPr lang="en-US" b="true" sz="788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</a:t>
            </a:r>
            <a:r>
              <a:rPr lang="en-US" b="true" sz="788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onclusion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5272742" y="7204062"/>
            <a:ext cx="3403364" cy="4524588"/>
            <a:chOff x="0" y="0"/>
            <a:chExt cx="4537818" cy="6032784"/>
          </a:xfrm>
        </p:grpSpPr>
        <p:grpSp>
          <p:nvGrpSpPr>
            <p:cNvPr name="Group 4" id="4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1E9F8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880466" y="3863014"/>
            <a:ext cx="14527069" cy="315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7842" indent="-563921" lvl="1">
              <a:lnSpc>
                <a:spcPts val="6268"/>
              </a:lnSpc>
              <a:buFont typeface="Arial"/>
              <a:buChar char="•"/>
            </a:pPr>
            <a:r>
              <a:rPr lang="en-US" sz="522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Designing</a:t>
            </a:r>
            <a:r>
              <a:rPr lang="en-US" sz="522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databases with MongoDB</a:t>
            </a:r>
          </a:p>
          <a:p>
            <a:pPr algn="ctr" marL="1127842" indent="-563921" lvl="1">
              <a:lnSpc>
                <a:spcPts val="6268"/>
              </a:lnSpc>
              <a:buFont typeface="Arial"/>
              <a:buChar char="•"/>
            </a:pPr>
            <a:r>
              <a:rPr lang="en-US" sz="522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Building REST APIs using Express</a:t>
            </a:r>
          </a:p>
          <a:p>
            <a:pPr algn="ctr" marL="1127842" indent="-563921" lvl="1">
              <a:lnSpc>
                <a:spcPts val="6268"/>
              </a:lnSpc>
              <a:buFont typeface="Arial"/>
              <a:buChar char="•"/>
            </a:pPr>
            <a:r>
              <a:rPr lang="en-US" sz="522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Integrating frontend and backend</a:t>
            </a:r>
          </a:p>
          <a:p>
            <a:pPr algn="ctr" marL="1127842" indent="-563921" lvl="1">
              <a:lnSpc>
                <a:spcPts val="6268"/>
              </a:lnSpc>
              <a:buFont typeface="Arial"/>
              <a:buChar char="•"/>
            </a:pPr>
            <a:r>
              <a:rPr lang="en-US" sz="522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Implementing authentication and authorization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0" y="622787"/>
            <a:ext cx="7436635" cy="206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26"/>
              </a:lnSpc>
              <a:spcBef>
                <a:spcPct val="0"/>
              </a:spcBef>
            </a:pPr>
            <a:r>
              <a:rPr lang="en-US" b="true" sz="5326" strike="noStrike" u="none">
                <a:solidFill>
                  <a:srgbClr val="003366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Introduction to the NIBM Event Management System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296400" y="3362976"/>
            <a:ext cx="6949703" cy="1225349"/>
            <a:chOff x="0" y="0"/>
            <a:chExt cx="9266270" cy="163379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926627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85"/>
                </a:lnSpc>
                <a:spcBef>
                  <a:spcPct val="0"/>
                </a:spcBef>
              </a:pPr>
              <a:r>
                <a:rPr lang="en-US" b="true" sz="2737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Project Purpose and Objectives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68599"/>
              <a:ext cx="9266270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We built a web system to manage campus events effectively.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400" y="5427194"/>
            <a:ext cx="6949703" cy="1225349"/>
            <a:chOff x="0" y="0"/>
            <a:chExt cx="9266270" cy="163379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926627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85"/>
                </a:lnSpc>
                <a:spcBef>
                  <a:spcPct val="0"/>
                </a:spcBef>
              </a:pPr>
              <a:r>
                <a:rPr lang="en-US" b="true" sz="2737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Identifying the Problem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68599"/>
              <a:ext cx="9266270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Students often miss campus events because information isn’t easily accessible.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96400" y="7319293"/>
            <a:ext cx="6949703" cy="1225349"/>
            <a:chOff x="0" y="0"/>
            <a:chExt cx="9266270" cy="163379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926627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85"/>
                </a:lnSpc>
                <a:spcBef>
                  <a:spcPct val="0"/>
                </a:spcBef>
              </a:pPr>
              <a:r>
                <a:rPr lang="en-US" b="true" sz="2737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Our Innovative Solution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68599"/>
              <a:ext cx="9266270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Our Event Management System allows admins to add events and students to view them easily.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282408" y="-295776"/>
            <a:ext cx="8140533" cy="10878553"/>
            <a:chOff x="0" y="0"/>
            <a:chExt cx="1261182" cy="1685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1182" cy="1685373"/>
            </a:xfrm>
            <a:custGeom>
              <a:avLst/>
              <a:gdLst/>
              <a:ahLst/>
              <a:cxnLst/>
              <a:rect r="r" b="b" t="t" l="l"/>
              <a:pathLst>
                <a:path h="1685373" w="1261182">
                  <a:moveTo>
                    <a:pt x="19021" y="0"/>
                  </a:moveTo>
                  <a:lnTo>
                    <a:pt x="1242161" y="0"/>
                  </a:lnTo>
                  <a:cubicBezTo>
                    <a:pt x="1252666" y="0"/>
                    <a:pt x="1261182" y="8516"/>
                    <a:pt x="1261182" y="19021"/>
                  </a:cubicBezTo>
                  <a:lnTo>
                    <a:pt x="1261182" y="1666352"/>
                  </a:lnTo>
                  <a:cubicBezTo>
                    <a:pt x="1261182" y="1676857"/>
                    <a:pt x="1252666" y="1685373"/>
                    <a:pt x="1242161" y="1685373"/>
                  </a:cubicBezTo>
                  <a:lnTo>
                    <a:pt x="19021" y="1685373"/>
                  </a:lnTo>
                  <a:cubicBezTo>
                    <a:pt x="13976" y="1685373"/>
                    <a:pt x="9138" y="1683369"/>
                    <a:pt x="5571" y="1679802"/>
                  </a:cubicBezTo>
                  <a:cubicBezTo>
                    <a:pt x="2004" y="1676235"/>
                    <a:pt x="0" y="1671396"/>
                    <a:pt x="0" y="1666352"/>
                  </a:cubicBezTo>
                  <a:lnTo>
                    <a:pt x="0" y="19021"/>
                  </a:lnTo>
                  <a:cubicBezTo>
                    <a:pt x="0" y="8516"/>
                    <a:pt x="8516" y="0"/>
                    <a:pt x="1902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91" r="0" b="-391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5557618" y="6934200"/>
            <a:ext cx="3403364" cy="4524588"/>
            <a:chOff x="0" y="0"/>
            <a:chExt cx="4537818" cy="6032784"/>
          </a:xfrm>
        </p:grpSpPr>
        <p:grpSp>
          <p:nvGrpSpPr>
            <p:cNvPr name="Group 15" id="15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33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0" y="800100"/>
            <a:ext cx="6866887" cy="270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6999" strike="noStrike" u="none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How We Built This Website &amp; What We Used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296400" y="3890962"/>
            <a:ext cx="5303763" cy="1625399"/>
            <a:chOff x="0" y="0"/>
            <a:chExt cx="7071684" cy="216719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7071684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Technology Stack Overview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19399"/>
              <a:ext cx="7071684" cy="144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We utilized a powerful tech stack including Node.js, Express.js, and MongoDB.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400" y="5681662"/>
            <a:ext cx="5448300" cy="1625399"/>
            <a:chOff x="0" y="0"/>
            <a:chExt cx="7264400" cy="216719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7264400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Development Tools Employed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19399"/>
              <a:ext cx="7264400" cy="144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Our team worked with VS Code, Postman, and MongoDB Compass for efficient development.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96400" y="7653338"/>
            <a:ext cx="5448300" cy="1263449"/>
            <a:chOff x="0" y="0"/>
            <a:chExt cx="7264400" cy="168459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YouTube Tutorial Foundation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19399"/>
              <a:ext cx="7264400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The project was based on a tutorial that we customized to fit NIBM's needs.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282408" y="-295776"/>
            <a:ext cx="8140533" cy="10878553"/>
            <a:chOff x="0" y="0"/>
            <a:chExt cx="1261182" cy="1685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1182" cy="1685373"/>
            </a:xfrm>
            <a:custGeom>
              <a:avLst/>
              <a:gdLst/>
              <a:ahLst/>
              <a:cxnLst/>
              <a:rect r="r" b="b" t="t" l="l"/>
              <a:pathLst>
                <a:path h="1685373" w="1261182">
                  <a:moveTo>
                    <a:pt x="19021" y="0"/>
                  </a:moveTo>
                  <a:lnTo>
                    <a:pt x="1242161" y="0"/>
                  </a:lnTo>
                  <a:cubicBezTo>
                    <a:pt x="1252666" y="0"/>
                    <a:pt x="1261182" y="8516"/>
                    <a:pt x="1261182" y="19021"/>
                  </a:cubicBezTo>
                  <a:lnTo>
                    <a:pt x="1261182" y="1666352"/>
                  </a:lnTo>
                  <a:cubicBezTo>
                    <a:pt x="1261182" y="1676857"/>
                    <a:pt x="1252666" y="1685373"/>
                    <a:pt x="1242161" y="1685373"/>
                  </a:cubicBezTo>
                  <a:lnTo>
                    <a:pt x="19021" y="1685373"/>
                  </a:lnTo>
                  <a:cubicBezTo>
                    <a:pt x="13976" y="1685373"/>
                    <a:pt x="9138" y="1683369"/>
                    <a:pt x="5571" y="1679802"/>
                  </a:cubicBezTo>
                  <a:cubicBezTo>
                    <a:pt x="2004" y="1676235"/>
                    <a:pt x="0" y="1671396"/>
                    <a:pt x="0" y="1666352"/>
                  </a:cubicBezTo>
                  <a:lnTo>
                    <a:pt x="0" y="19021"/>
                  </a:lnTo>
                  <a:cubicBezTo>
                    <a:pt x="0" y="8516"/>
                    <a:pt x="8516" y="0"/>
                    <a:pt x="1902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91" r="0" b="-391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5557618" y="6934200"/>
            <a:ext cx="3403364" cy="4524588"/>
            <a:chOff x="0" y="0"/>
            <a:chExt cx="4537818" cy="6032784"/>
          </a:xfrm>
        </p:grpSpPr>
        <p:grpSp>
          <p:nvGrpSpPr>
            <p:cNvPr name="Group 15" id="15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1E9F8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557618" y="6934200"/>
            <a:ext cx="3403364" cy="4524588"/>
            <a:chOff x="0" y="0"/>
            <a:chExt cx="4537818" cy="6032784"/>
          </a:xfrm>
        </p:grpSpPr>
        <p:grpSp>
          <p:nvGrpSpPr>
            <p:cNvPr name="Group 3" id="3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33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427299" y="2220888"/>
            <a:ext cx="8467188" cy="6455526"/>
          </a:xfrm>
          <a:custGeom>
            <a:avLst/>
            <a:gdLst/>
            <a:ahLst/>
            <a:cxnLst/>
            <a:rect r="r" b="b" t="t" l="l"/>
            <a:pathLst>
              <a:path h="6455526" w="8467188">
                <a:moveTo>
                  <a:pt x="0" y="0"/>
                </a:moveTo>
                <a:lnTo>
                  <a:pt x="8467188" y="0"/>
                </a:lnTo>
                <a:lnTo>
                  <a:pt x="8467188" y="6455526"/>
                </a:lnTo>
                <a:lnTo>
                  <a:pt x="0" y="6455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339" t="-4903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96400" y="1157232"/>
            <a:ext cx="7962900" cy="1541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45"/>
              </a:lnSpc>
              <a:spcBef>
                <a:spcPct val="0"/>
              </a:spcBef>
            </a:pPr>
            <a:r>
              <a:rPr lang="en-US" b="true" sz="5945" strike="noStrike" u="none">
                <a:solidFill>
                  <a:srgbClr val="003366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User Model Definition and Roles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296400" y="3280620"/>
            <a:ext cx="7551104" cy="1263449"/>
            <a:chOff x="0" y="0"/>
            <a:chExt cx="10068138" cy="168459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0068138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User Data Storage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19399"/>
              <a:ext cx="10068138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The User model securely stores essential information like </a:t>
              </a:r>
              <a:r>
                <a:rPr lang="en-US" b="true" sz="2400" strike="noStrike" u="none">
                  <a:solidFill>
                    <a:srgbClr val="00336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Index Number</a:t>
              </a: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, </a:t>
              </a:r>
              <a:r>
                <a:rPr lang="en-US" b="true" sz="2400" strike="noStrike" u="none">
                  <a:solidFill>
                    <a:srgbClr val="00336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username, Faculty, Password</a:t>
              </a: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and </a:t>
              </a:r>
              <a:r>
                <a:rPr lang="en-US" b="true" sz="2400" strike="noStrike" u="none">
                  <a:solidFill>
                    <a:srgbClr val="00336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Role</a:t>
              </a: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96400" y="5143500"/>
            <a:ext cx="7551104" cy="1263449"/>
            <a:chOff x="0" y="0"/>
            <a:chExt cx="10068138" cy="168459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0068138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User Roles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19399"/>
              <a:ext cx="10068138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There are two roles: </a:t>
              </a:r>
              <a:r>
                <a:rPr lang="en-US" b="true" sz="2400" strike="noStrike" u="none">
                  <a:solidFill>
                    <a:srgbClr val="00336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Admin</a:t>
              </a: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for managing events, and </a:t>
              </a:r>
              <a:r>
                <a:rPr lang="en-US" b="true" sz="2400" strike="noStrike" u="none">
                  <a:solidFill>
                    <a:srgbClr val="00336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Student</a:t>
              </a: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for viewing them.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96400" y="7210200"/>
            <a:ext cx="7551104" cy="1263449"/>
            <a:chOff x="0" y="0"/>
            <a:chExt cx="10068138" cy="168459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0068138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Admin Capabilities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719399"/>
              <a:ext cx="10068138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Admins can create and delete events, ensuring </a:t>
              </a:r>
              <a:r>
                <a:rPr lang="en-US" b="true" sz="2400" strike="noStrike" u="none">
                  <a:solidFill>
                    <a:srgbClr val="003366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effective management</a:t>
              </a: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of campus activities.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6400" y="7368463"/>
            <a:ext cx="7677715" cy="1263449"/>
            <a:chOff x="0" y="0"/>
            <a:chExt cx="10236953" cy="16845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236953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Role-Based Permissions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19399"/>
              <a:ext cx="10236953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Different user roles define access levels for event management.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5557618" y="6934200"/>
            <a:ext cx="3403364" cy="4524588"/>
            <a:chOff x="0" y="0"/>
            <a:chExt cx="4537818" cy="6032784"/>
          </a:xfrm>
        </p:grpSpPr>
        <p:grpSp>
          <p:nvGrpSpPr>
            <p:cNvPr name="Group 6" id="6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1E9F8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297566" y="1799513"/>
            <a:ext cx="8371644" cy="6851268"/>
          </a:xfrm>
          <a:custGeom>
            <a:avLst/>
            <a:gdLst/>
            <a:ahLst/>
            <a:cxnLst/>
            <a:rect r="r" b="b" t="t" l="l"/>
            <a:pathLst>
              <a:path h="6851268" w="8371644">
                <a:moveTo>
                  <a:pt x="0" y="0"/>
                </a:moveTo>
                <a:lnTo>
                  <a:pt x="8371644" y="0"/>
                </a:lnTo>
                <a:lnTo>
                  <a:pt x="8371644" y="6851268"/>
                </a:lnTo>
                <a:lnTo>
                  <a:pt x="0" y="685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176" t="-4619" r="-8318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296400" y="566185"/>
            <a:ext cx="8734395" cy="2590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37"/>
              </a:lnSpc>
              <a:spcBef>
                <a:spcPct val="0"/>
              </a:spcBef>
            </a:pPr>
            <a:r>
              <a:rPr lang="en-US" b="true" sz="6737" strike="noStrike" u="none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Overview of JWT Authentication and Security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296400" y="3660453"/>
            <a:ext cx="7677715" cy="1263449"/>
            <a:chOff x="0" y="0"/>
            <a:chExt cx="10236953" cy="168459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0236953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Secure User Access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19399"/>
              <a:ext cx="10236953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JWT ensures only authenticated users can access protected routes.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96400" y="5478301"/>
            <a:ext cx="7677715" cy="901499"/>
            <a:chOff x="0" y="0"/>
            <a:chExt cx="10236953" cy="120199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0236953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Token Verification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719399"/>
              <a:ext cx="10236953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Middleware verifies JWT tokens for secure data handling.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6400" y="6934200"/>
            <a:ext cx="7646062" cy="1187249"/>
            <a:chOff x="0" y="0"/>
            <a:chExt cx="10194749" cy="15829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194749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449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Student Event Viewing Experience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17799"/>
              <a:ext cx="10194749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Students can filter and view upcoming events, enhancing their engagement and participation on campus.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5557618" y="6934200"/>
            <a:ext cx="3403364" cy="4524588"/>
            <a:chOff x="0" y="0"/>
            <a:chExt cx="4537818" cy="6032784"/>
          </a:xfrm>
        </p:grpSpPr>
        <p:grpSp>
          <p:nvGrpSpPr>
            <p:cNvPr name="Group 6" id="6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336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664706" y="2483879"/>
            <a:ext cx="8042808" cy="6368275"/>
          </a:xfrm>
          <a:custGeom>
            <a:avLst/>
            <a:gdLst/>
            <a:ahLst/>
            <a:cxnLst/>
            <a:rect r="r" b="b" t="t" l="l"/>
            <a:pathLst>
              <a:path h="6368275" w="8042808">
                <a:moveTo>
                  <a:pt x="0" y="0"/>
                </a:moveTo>
                <a:lnTo>
                  <a:pt x="8042808" y="0"/>
                </a:lnTo>
                <a:lnTo>
                  <a:pt x="8042808" y="6368275"/>
                </a:lnTo>
                <a:lnTo>
                  <a:pt x="0" y="6368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832" t="-6525" r="-20464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296400" y="622787"/>
            <a:ext cx="8417868" cy="206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26"/>
              </a:lnSpc>
              <a:spcBef>
                <a:spcPct val="0"/>
              </a:spcBef>
            </a:pPr>
            <a:r>
              <a:rPr lang="en-US" b="true" sz="5326" strike="noStrike" u="none">
                <a:solidFill>
                  <a:srgbClr val="003366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How Events Are Managed: User Interaction and Workflow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296400" y="3287068"/>
            <a:ext cx="7646062" cy="1187249"/>
            <a:chOff x="0" y="0"/>
            <a:chExt cx="10194749" cy="158299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0194749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449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Admin Event Creation Process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17799"/>
              <a:ext cx="10194749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Admins easily create events through a straightforward form, ensuring timely updates for students.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96400" y="5074392"/>
            <a:ext cx="7646062" cy="1187249"/>
            <a:chOff x="0" y="0"/>
            <a:chExt cx="10194749" cy="158299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0194749" cy="5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449" strike="noStrike" u="none">
                  <a:solidFill>
                    <a:srgbClr val="1A4D8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MongoDB Storage and Management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617799"/>
              <a:ext cx="10194749" cy="96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3366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Events are dynamically stored in MongoDB, allowing real-time access and modifications for users.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7317694"/>
            <a:ext cx="7810500" cy="1263427"/>
            <a:chOff x="0" y="0"/>
            <a:chExt cx="10414000" cy="168457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414000" cy="6064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Efficient Data Retrieval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19428"/>
              <a:ext cx="10414000" cy="965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MongoDB’s structure enables quick access to event details for both admins and students.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5557618" y="7317694"/>
            <a:ext cx="3403364" cy="4524588"/>
            <a:chOff x="0" y="0"/>
            <a:chExt cx="4537818" cy="6032784"/>
          </a:xfrm>
        </p:grpSpPr>
        <p:grpSp>
          <p:nvGrpSpPr>
            <p:cNvPr name="Group 6" id="6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1E9F8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449861" y="2101362"/>
            <a:ext cx="8205616" cy="6479760"/>
          </a:xfrm>
          <a:custGeom>
            <a:avLst/>
            <a:gdLst/>
            <a:ahLst/>
            <a:cxnLst/>
            <a:rect r="r" b="b" t="t" l="l"/>
            <a:pathLst>
              <a:path h="6479760" w="8205616">
                <a:moveTo>
                  <a:pt x="0" y="0"/>
                </a:moveTo>
                <a:lnTo>
                  <a:pt x="8205616" y="0"/>
                </a:lnTo>
                <a:lnTo>
                  <a:pt x="8205616" y="6479760"/>
                </a:lnTo>
                <a:lnTo>
                  <a:pt x="0" y="6479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357" t="-13144" r="-16542" b="-328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928511" y="822315"/>
            <a:ext cx="8836501" cy="1571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7"/>
              </a:lnSpc>
              <a:spcBef>
                <a:spcPct val="0"/>
              </a:spcBef>
            </a:pPr>
            <a:r>
              <a:rPr lang="en-US" b="true" sz="6007" strike="noStrike" u="none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Database Structure and Data Management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067800" y="3202010"/>
            <a:ext cx="7962900" cy="1263427"/>
            <a:chOff x="0" y="0"/>
            <a:chExt cx="10617200" cy="168457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0617200" cy="6064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Two Main Collections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19428"/>
              <a:ext cx="10617200" cy="965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The database consists of </a:t>
              </a:r>
              <a:r>
                <a:rPr lang="en-US" b="true" sz="2400" strike="noStrike" u="non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Users</a:t>
              </a: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and </a:t>
              </a:r>
              <a:r>
                <a:rPr lang="en-US" b="true" sz="2400" strike="noStrike" u="non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Events</a:t>
              </a: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, allowing for organized data management.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5143500"/>
            <a:ext cx="7962900" cy="1263427"/>
            <a:chOff x="0" y="0"/>
            <a:chExt cx="10617200" cy="168457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0617200" cy="6064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Dynamic Data Updates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719428"/>
              <a:ext cx="10617200" cy="965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Changes in event status automatically update across the application in real-time.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6060" y="1453953"/>
            <a:ext cx="13675881" cy="8319127"/>
          </a:xfrm>
          <a:custGeom>
            <a:avLst/>
            <a:gdLst/>
            <a:ahLst/>
            <a:cxnLst/>
            <a:rect r="r" b="b" t="t" l="l"/>
            <a:pathLst>
              <a:path h="8319127" w="13675881">
                <a:moveTo>
                  <a:pt x="0" y="0"/>
                </a:moveTo>
                <a:lnTo>
                  <a:pt x="13675880" y="0"/>
                </a:lnTo>
                <a:lnTo>
                  <a:pt x="13675880" y="8319127"/>
                </a:lnTo>
                <a:lnTo>
                  <a:pt x="0" y="831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6" r="0" b="-918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6750" y="416649"/>
            <a:ext cx="16954500" cy="61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96"/>
              </a:lnSpc>
              <a:spcBef>
                <a:spcPct val="0"/>
              </a:spcBef>
            </a:pPr>
            <a:r>
              <a:rPr lang="en-US" b="true" sz="4596" strike="noStrike" u="none">
                <a:solidFill>
                  <a:srgbClr val="1A4D8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Reference vs NIBM Event Management System Comparison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0" y="461358"/>
            <a:ext cx="8673685" cy="270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6999" strike="noStrike" u="none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Key Learning Outcomes from Our 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296400" y="3542695"/>
            <a:ext cx="7962900" cy="1149105"/>
            <a:chOff x="0" y="0"/>
            <a:chExt cx="10617200" cy="15321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0617200" cy="44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89"/>
                </a:lnSpc>
                <a:spcBef>
                  <a:spcPct val="0"/>
                </a:spcBef>
              </a:pPr>
              <a:r>
                <a:rPr lang="en-US" b="true" sz="2241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Effective Teamwork and Collaboration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66999"/>
              <a:ext cx="10617200" cy="965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We enhanced our </a:t>
              </a:r>
              <a:r>
                <a:rPr lang="en-US" b="true" sz="2400" strike="noStrike" u="non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teamwork skills</a:t>
              </a: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by coordinating tasks and responsibilities effectively.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400" y="5238448"/>
            <a:ext cx="8673685" cy="1149105"/>
            <a:chOff x="0" y="0"/>
            <a:chExt cx="11564914" cy="153214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1564914" cy="44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89"/>
                </a:lnSpc>
                <a:spcBef>
                  <a:spcPct val="0"/>
                </a:spcBef>
              </a:pPr>
              <a:r>
                <a:rPr lang="en-US" b="true" sz="2241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Hands-on Database Management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66999"/>
              <a:ext cx="11564914" cy="965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Gained experience in </a:t>
              </a:r>
              <a:r>
                <a:rPr lang="en-US" b="true" sz="2400" strike="noStrike" u="non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designing</a:t>
              </a: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and managing a dynamic database using MongoDB.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96400" y="7135957"/>
            <a:ext cx="7962900" cy="1149105"/>
            <a:chOff x="0" y="0"/>
            <a:chExt cx="10617200" cy="153214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0"/>
              <a:ext cx="10617200" cy="44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89"/>
                </a:lnSpc>
                <a:spcBef>
                  <a:spcPct val="0"/>
                </a:spcBef>
              </a:pPr>
              <a:r>
                <a:rPr lang="en-US" b="true" sz="2241" strike="noStrike" u="none">
                  <a:solidFill>
                    <a:srgbClr val="FFFFFF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Developing Secure APIs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66999"/>
              <a:ext cx="10617200" cy="965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79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Learned to implement </a:t>
              </a:r>
              <a:r>
                <a:rPr lang="en-US" b="true" sz="2400" strike="noStrike" u="non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authentication</a:t>
              </a:r>
              <a:r>
                <a:rPr lang="en-US" sz="2400" strike="noStrike" u="none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and security measures for web applications using JWT.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282408" y="-295776"/>
            <a:ext cx="8140533" cy="10878553"/>
            <a:chOff x="0" y="0"/>
            <a:chExt cx="1261182" cy="16853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1182" cy="1685373"/>
            </a:xfrm>
            <a:custGeom>
              <a:avLst/>
              <a:gdLst/>
              <a:ahLst/>
              <a:cxnLst/>
              <a:rect r="r" b="b" t="t" l="l"/>
              <a:pathLst>
                <a:path h="1685373" w="1261182">
                  <a:moveTo>
                    <a:pt x="19021" y="0"/>
                  </a:moveTo>
                  <a:lnTo>
                    <a:pt x="1242161" y="0"/>
                  </a:lnTo>
                  <a:cubicBezTo>
                    <a:pt x="1252666" y="0"/>
                    <a:pt x="1261182" y="8516"/>
                    <a:pt x="1261182" y="19021"/>
                  </a:cubicBezTo>
                  <a:lnTo>
                    <a:pt x="1261182" y="1666352"/>
                  </a:lnTo>
                  <a:cubicBezTo>
                    <a:pt x="1261182" y="1676857"/>
                    <a:pt x="1252666" y="1685373"/>
                    <a:pt x="1242161" y="1685373"/>
                  </a:cubicBezTo>
                  <a:lnTo>
                    <a:pt x="19021" y="1685373"/>
                  </a:lnTo>
                  <a:cubicBezTo>
                    <a:pt x="13976" y="1685373"/>
                    <a:pt x="9138" y="1683369"/>
                    <a:pt x="5571" y="1679802"/>
                  </a:cubicBezTo>
                  <a:cubicBezTo>
                    <a:pt x="2004" y="1676235"/>
                    <a:pt x="0" y="1671396"/>
                    <a:pt x="0" y="1666352"/>
                  </a:cubicBezTo>
                  <a:lnTo>
                    <a:pt x="0" y="19021"/>
                  </a:lnTo>
                  <a:cubicBezTo>
                    <a:pt x="0" y="8516"/>
                    <a:pt x="8516" y="0"/>
                    <a:pt x="1902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91" r="0" b="-391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5557618" y="7710510"/>
            <a:ext cx="3403364" cy="4524588"/>
            <a:chOff x="0" y="0"/>
            <a:chExt cx="4537818" cy="6032784"/>
          </a:xfrm>
        </p:grpSpPr>
        <p:grpSp>
          <p:nvGrpSpPr>
            <p:cNvPr name="Group 15" id="15"/>
            <p:cNvGrpSpPr/>
            <p:nvPr/>
          </p:nvGrpSpPr>
          <p:grpSpPr>
            <a:xfrm rot="-2700000">
              <a:off x="-52688" y="3019154"/>
              <a:ext cx="4441804" cy="1690832"/>
              <a:chOff x="0" y="0"/>
              <a:chExt cx="882773" cy="33603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4F592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882773" cy="364614"/>
              </a:xfrm>
              <a:prstGeom prst="rect">
                <a:avLst/>
              </a:prstGeom>
            </p:spPr>
            <p:txBody>
              <a:bodyPr anchor="ctr" rtlCol="false" tIns="152526" lIns="152526" bIns="152526" rIns="152526"/>
              <a:lstStyle/>
              <a:p>
                <a:pPr algn="ctr" marL="0" indent="0" lvl="0">
                  <a:lnSpc>
                    <a:spcPts val="235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2700000">
              <a:off x="119378" y="1331636"/>
              <a:ext cx="4471480" cy="1702128"/>
              <a:chOff x="0" y="0"/>
              <a:chExt cx="882773" cy="33603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82773" cy="336039"/>
              </a:xfrm>
              <a:custGeom>
                <a:avLst/>
                <a:gdLst/>
                <a:ahLst/>
                <a:cxnLst/>
                <a:rect r="r" b="b" t="t" l="l"/>
                <a:pathLst>
                  <a:path h="336039" w="882773">
                    <a:moveTo>
                      <a:pt x="679573" y="0"/>
                    </a:moveTo>
                    <a:cubicBezTo>
                      <a:pt x="791798" y="0"/>
                      <a:pt x="882773" y="75225"/>
                      <a:pt x="882773" y="168020"/>
                    </a:cubicBezTo>
                    <a:cubicBezTo>
                      <a:pt x="882773" y="260814"/>
                      <a:pt x="791798" y="336039"/>
                      <a:pt x="679573" y="336039"/>
                    </a:cubicBezTo>
                    <a:lnTo>
                      <a:pt x="203200" y="336039"/>
                    </a:lnTo>
                    <a:cubicBezTo>
                      <a:pt x="90976" y="336039"/>
                      <a:pt x="0" y="260814"/>
                      <a:pt x="0" y="168020"/>
                    </a:cubicBezTo>
                    <a:cubicBezTo>
                      <a:pt x="0" y="7522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1E9F8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882773" cy="355089"/>
              </a:xfrm>
              <a:prstGeom prst="rect">
                <a:avLst/>
              </a:prstGeom>
            </p:spPr>
            <p:txBody>
              <a:bodyPr anchor="ctr" rtlCol="false" tIns="55712" lIns="55712" bIns="55712" rIns="55712"/>
              <a:lstStyle/>
              <a:p>
                <a:pPr algn="ctr" marL="0" indent="0" lvl="0">
                  <a:lnSpc>
                    <a:spcPts val="755"/>
                  </a:lnSpc>
                  <a:spcBef>
                    <a:spcPct val="0"/>
                  </a:spcBef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NIBM Event Management System</dc:description>
  <dc:identifier>DAG1OoeCvF0</dc:identifier>
  <dcterms:modified xsi:type="dcterms:W3CDTF">2011-08-01T06:04:30Z</dcterms:modified>
  <cp:revision>1</cp:revision>
  <dc:title>Presentation - NIBM Event Management System</dc:title>
</cp:coreProperties>
</file>