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4" r:id="rId5"/>
    <p:sldId id="261" r:id="rId6"/>
    <p:sldId id="294" r:id="rId7"/>
    <p:sldId id="284" r:id="rId8"/>
    <p:sldId id="287" r:id="rId9"/>
    <p:sldId id="272" r:id="rId10"/>
    <p:sldId id="265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ARISORN SONGTHAWORNTHAWEE" initials="PS" lastIdx="1" clrIdx="0">
    <p:extLst>
      <p:ext uri="{19B8F6BF-5375-455C-9EA6-DF929625EA0E}">
        <p15:presenceInfo xmlns:p15="http://schemas.microsoft.com/office/powerpoint/2012/main" userId="PAWARISORN SONGTHAWORNTHAW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8" d="100"/>
          <a:sy n="98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2020-10-30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664" y="1644706"/>
            <a:ext cx="3384376" cy="1048242"/>
          </a:xfrm>
        </p:spPr>
        <p:txBody>
          <a:bodyPr/>
          <a:lstStyle/>
          <a:p>
            <a:pPr lvl="0"/>
            <a:r>
              <a:rPr lang="en-US" altLang="ko-KR" sz="4400" b="1" dirty="0">
                <a:solidFill>
                  <a:schemeClr val="tx2"/>
                </a:solidFill>
                <a:ea typeface="맑은 고딕" pitchFamily="50" charset="-127"/>
              </a:rPr>
              <a:t>AR</a:t>
            </a:r>
            <a:r>
              <a:rPr lang="en-US" altLang="ko-KR" b="1" dirty="0">
                <a:ea typeface="맑은 고딕" pitchFamily="50" charset="-127"/>
              </a:rPr>
              <a:t> </a:t>
            </a:r>
          </a:p>
          <a:p>
            <a:pPr lvl="0"/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House Model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solidFill>
                  <a:schemeClr val="tx2">
                    <a:lumMod val="75000"/>
                  </a:schemeClr>
                </a:solidFill>
              </a:rPr>
              <a:t>แบบจำลองบ้านเสมือนจริง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61749" y="1708036"/>
            <a:ext cx="5436096" cy="679185"/>
          </a:xfrm>
        </p:spPr>
        <p:txBody>
          <a:bodyPr/>
          <a:lstStyle/>
          <a:p>
            <a:r>
              <a:rPr lang="en-US" altLang="ko-KR" sz="2800" dirty="0"/>
              <a:t>Augmented Reality : AR 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7148" y="2324557"/>
            <a:ext cx="4946048" cy="1244903"/>
          </a:xfrm>
        </p:spPr>
        <p:txBody>
          <a:bodyPr/>
          <a:lstStyle/>
          <a:p>
            <a:pPr lvl="0"/>
            <a:r>
              <a:rPr lang="th-TH" sz="1600" b="1" i="0" dirty="0">
                <a:effectLst/>
                <a:latin typeface="Kanit"/>
              </a:rPr>
              <a:t>คือ</a:t>
            </a:r>
            <a:r>
              <a:rPr lang="th-TH" sz="1600" i="0" dirty="0">
                <a:effectLst/>
                <a:latin typeface="Kanit"/>
              </a:rPr>
              <a:t> การนำเทคโนโลยีมาผสานระหว่างโลกแห่งความเป็นจริงและความเสมือนจริงเข้าด้วยกัน ด้วยการใช้ระบบซอฟต์แวร์และอุปกรณ์เชื่อมต่อต่าง ๆ</a:t>
            </a:r>
            <a:endParaRPr lang="en-US" altLang="ko-KR" sz="16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344FD8-42E9-485B-87F8-82DE0F4CCC6D}"/>
              </a:ext>
            </a:extLst>
          </p:cNvPr>
          <p:cNvSpPr txBox="1">
            <a:spLocks/>
          </p:cNvSpPr>
          <p:nvPr/>
        </p:nvSpPr>
        <p:spPr>
          <a:xfrm>
            <a:off x="1907704" y="2047629"/>
            <a:ext cx="1152128" cy="104824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맑은 고딕" pitchFamily="50" charset="-127"/>
              </a:rPr>
              <a:t>AR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맑은 고딕" pitchFamily="50" charset="-127"/>
              </a:rPr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6C9ABE-829E-46F2-B571-F3729EA8704F}"/>
              </a:ext>
            </a:extLst>
          </p:cNvPr>
          <p:cNvSpPr txBox="1">
            <a:spLocks/>
          </p:cNvSpPr>
          <p:nvPr/>
        </p:nvSpPr>
        <p:spPr>
          <a:xfrm>
            <a:off x="827584" y="483518"/>
            <a:ext cx="2016224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0F015C7-C6EC-4289-9B7E-5F3D99862926}"/>
              </a:ext>
            </a:extLst>
          </p:cNvPr>
          <p:cNvSpPr txBox="1">
            <a:spLocks/>
          </p:cNvSpPr>
          <p:nvPr/>
        </p:nvSpPr>
        <p:spPr>
          <a:xfrm>
            <a:off x="3023828" y="246730"/>
            <a:ext cx="3096344" cy="4735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 is  AR </a:t>
            </a:r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11" name="Graphic 234">
            <a:extLst>
              <a:ext uri="{FF2B5EF4-FFF2-40B4-BE49-F238E27FC236}">
                <a16:creationId xmlns:a16="http://schemas.microsoft.com/office/drawing/2014/main" id="{D2C1348E-4979-4E3B-B33C-D58320192091}"/>
              </a:ext>
            </a:extLst>
          </p:cNvPr>
          <p:cNvGrpSpPr/>
          <p:nvPr/>
        </p:nvGrpSpPr>
        <p:grpSpPr>
          <a:xfrm>
            <a:off x="6139188" y="-183129"/>
            <a:ext cx="3495664" cy="1188682"/>
            <a:chOff x="7540326" y="1358451"/>
            <a:chExt cx="4257675" cy="1447800"/>
          </a:xfrm>
          <a:solidFill>
            <a:schemeClr val="accent1"/>
          </a:solidFill>
        </p:grpSpPr>
        <p:sp>
          <p:nvSpPr>
            <p:cNvPr id="12" name="Freeform: Shape 175">
              <a:extLst>
                <a:ext uri="{FF2B5EF4-FFF2-40B4-BE49-F238E27FC236}">
                  <a16:creationId xmlns:a16="http://schemas.microsoft.com/office/drawing/2014/main" id="{2C533B86-973E-4869-A1CC-D9445667F65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76">
              <a:extLst>
                <a:ext uri="{FF2B5EF4-FFF2-40B4-BE49-F238E27FC236}">
                  <a16:creationId xmlns:a16="http://schemas.microsoft.com/office/drawing/2014/main" id="{AF667474-94FD-4AD4-A61D-535F39456E88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77">
              <a:extLst>
                <a:ext uri="{FF2B5EF4-FFF2-40B4-BE49-F238E27FC236}">
                  <a16:creationId xmlns:a16="http://schemas.microsoft.com/office/drawing/2014/main" id="{371F3879-F5E5-40D3-A755-B7D34326FD6B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78">
              <a:extLst>
                <a:ext uri="{FF2B5EF4-FFF2-40B4-BE49-F238E27FC236}">
                  <a16:creationId xmlns:a16="http://schemas.microsoft.com/office/drawing/2014/main" id="{9B93A510-4500-4483-B586-C097F4FE0E8C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79">
              <a:extLst>
                <a:ext uri="{FF2B5EF4-FFF2-40B4-BE49-F238E27FC236}">
                  <a16:creationId xmlns:a16="http://schemas.microsoft.com/office/drawing/2014/main" id="{959874C7-EE66-4150-9BBB-4C83BF6CDE23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80">
              <a:extLst>
                <a:ext uri="{FF2B5EF4-FFF2-40B4-BE49-F238E27FC236}">
                  <a16:creationId xmlns:a16="http://schemas.microsoft.com/office/drawing/2014/main" id="{75294769-A689-4923-9BB8-A9D10BC29271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234">
            <a:extLst>
              <a:ext uri="{FF2B5EF4-FFF2-40B4-BE49-F238E27FC236}">
                <a16:creationId xmlns:a16="http://schemas.microsoft.com/office/drawing/2014/main" id="{8D57F09B-92DC-4A89-A856-4A39356B619A}"/>
              </a:ext>
            </a:extLst>
          </p:cNvPr>
          <p:cNvGrpSpPr/>
          <p:nvPr/>
        </p:nvGrpSpPr>
        <p:grpSpPr>
          <a:xfrm flipH="1">
            <a:off x="-170027" y="-201108"/>
            <a:ext cx="3096344" cy="1188682"/>
            <a:chOff x="7540326" y="1358451"/>
            <a:chExt cx="4257675" cy="1447800"/>
          </a:xfrm>
          <a:solidFill>
            <a:schemeClr val="accent3"/>
          </a:solidFill>
        </p:grpSpPr>
        <p:sp>
          <p:nvSpPr>
            <p:cNvPr id="19" name="Freeform: Shape 175">
              <a:extLst>
                <a:ext uri="{FF2B5EF4-FFF2-40B4-BE49-F238E27FC236}">
                  <a16:creationId xmlns:a16="http://schemas.microsoft.com/office/drawing/2014/main" id="{F1F77FD1-BDAF-40DF-86AF-B60C11EF167A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76">
              <a:extLst>
                <a:ext uri="{FF2B5EF4-FFF2-40B4-BE49-F238E27FC236}">
                  <a16:creationId xmlns:a16="http://schemas.microsoft.com/office/drawing/2014/main" id="{EF53112D-B939-4571-8C0B-AB0243611C06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77">
              <a:extLst>
                <a:ext uri="{FF2B5EF4-FFF2-40B4-BE49-F238E27FC236}">
                  <a16:creationId xmlns:a16="http://schemas.microsoft.com/office/drawing/2014/main" id="{E3B82858-CA7F-4BD3-A588-A64CF39B931E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78">
              <a:extLst>
                <a:ext uri="{FF2B5EF4-FFF2-40B4-BE49-F238E27FC236}">
                  <a16:creationId xmlns:a16="http://schemas.microsoft.com/office/drawing/2014/main" id="{4E5A5EB2-1704-458F-B3FB-0BC3C1E6B7A2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79">
              <a:extLst>
                <a:ext uri="{FF2B5EF4-FFF2-40B4-BE49-F238E27FC236}">
                  <a16:creationId xmlns:a16="http://schemas.microsoft.com/office/drawing/2014/main" id="{DCE0A4E3-BBC6-4882-BE09-556983487DEF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80">
              <a:extLst>
                <a:ext uri="{FF2B5EF4-FFF2-40B4-BE49-F238E27FC236}">
                  <a16:creationId xmlns:a16="http://schemas.microsoft.com/office/drawing/2014/main" id="{D525611A-F34F-4704-8439-45D2D6AE8CA3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968DD2DC-35B1-4B0D-95A1-D5B0E0F7AD1E}"/>
              </a:ext>
            </a:extLst>
          </p:cNvPr>
          <p:cNvSpPr/>
          <p:nvPr/>
        </p:nvSpPr>
        <p:spPr>
          <a:xfrm>
            <a:off x="4355976" y="3600629"/>
            <a:ext cx="569518" cy="98559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" name="รูปภาพ 30">
            <a:extLst>
              <a:ext uri="{FF2B5EF4-FFF2-40B4-BE49-F238E27FC236}">
                <a16:creationId xmlns:a16="http://schemas.microsoft.com/office/drawing/2014/main" id="{459F1E99-FC8A-4518-B5A8-AFC8F1B3B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22" y="4007526"/>
            <a:ext cx="555526" cy="555526"/>
          </a:xfrm>
          <a:prstGeom prst="rect">
            <a:avLst/>
          </a:prstGeom>
        </p:spPr>
      </p:pic>
      <p:sp>
        <p:nvSpPr>
          <p:cNvPr id="33" name="Trapezoid 13">
            <a:extLst>
              <a:ext uri="{FF2B5EF4-FFF2-40B4-BE49-F238E27FC236}">
                <a16:creationId xmlns:a16="http://schemas.microsoft.com/office/drawing/2014/main" id="{F86B99D6-2ADD-44DF-964D-74B6AE7062FA}"/>
              </a:ext>
            </a:extLst>
          </p:cNvPr>
          <p:cNvSpPr/>
          <p:nvPr/>
        </p:nvSpPr>
        <p:spPr>
          <a:xfrm>
            <a:off x="5776178" y="3600629"/>
            <a:ext cx="1167325" cy="98704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49C0DF6F-27CC-4A41-951D-4296C63BA429}"/>
              </a:ext>
            </a:extLst>
          </p:cNvPr>
          <p:cNvSpPr txBox="1">
            <a:spLocks/>
          </p:cNvSpPr>
          <p:nvPr/>
        </p:nvSpPr>
        <p:spPr>
          <a:xfrm>
            <a:off x="2513532" y="4474290"/>
            <a:ext cx="1020592" cy="55552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Webcam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F600D493-0737-4BDB-BA6F-5E44B1F94B6B}"/>
              </a:ext>
            </a:extLst>
          </p:cNvPr>
          <p:cNvSpPr txBox="1">
            <a:spLocks/>
          </p:cNvSpPr>
          <p:nvPr/>
        </p:nvSpPr>
        <p:spPr>
          <a:xfrm>
            <a:off x="4155443" y="4488213"/>
            <a:ext cx="1020592" cy="55552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Phone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B4B2771-3F2B-4054-AEE6-4EBC1551FC0D}"/>
              </a:ext>
            </a:extLst>
          </p:cNvPr>
          <p:cNvSpPr txBox="1">
            <a:spLocks/>
          </p:cNvSpPr>
          <p:nvPr/>
        </p:nvSpPr>
        <p:spPr>
          <a:xfrm>
            <a:off x="5853728" y="4474290"/>
            <a:ext cx="1052138" cy="5398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Computer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31740" y="432974"/>
            <a:ext cx="4680520" cy="4616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dirty="0">
                <a:solidFill>
                  <a:schemeClr val="bg1"/>
                </a:solidFill>
                <a:cs typeface="Arial" pitchFamily="34" charset="0"/>
              </a:rPr>
              <a:t>ที่มาและความสำคัญของปัญหา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07527" y="1265006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7528" y="2529365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07528" y="3823473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2415" y="1319409"/>
            <a:ext cx="5896886" cy="697678"/>
            <a:chOff x="3006326" y="4363106"/>
            <a:chExt cx="1891416" cy="697678"/>
          </a:xfrm>
        </p:grpSpPr>
        <p:sp>
          <p:nvSpPr>
            <p:cNvPr id="10" name="TextBox 9"/>
            <p:cNvSpPr txBox="1"/>
            <p:nvPr/>
          </p:nvSpPr>
          <p:spPr>
            <a:xfrm>
              <a:off x="3006326" y="4666830"/>
              <a:ext cx="1547462" cy="393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AR </a:t>
              </a:r>
              <a:r>
                <a:rPr lang="th-TH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โดยทั่วไปไม่สามารถปรับเปลี่ยนโครงสร้าง สี และรูปแบบได้ </a:t>
              </a:r>
              <a:endPara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Augmented Reality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77957" y="2529365"/>
            <a:ext cx="6984776" cy="885404"/>
            <a:chOff x="3017859" y="4363108"/>
            <a:chExt cx="1875887" cy="724283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623186" cy="4985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การออกแบบบ้านผ่านโปรแกรม </a:t>
              </a:r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Sketch Up </a:t>
              </a:r>
              <a:r>
                <a:rPr lang="th-TH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หรือโปรแกรมอื่น ๆ</a:t>
              </a:r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th-TH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จะเห็นแบบบ้านเป็นแค่ภาพ </a:t>
              </a:r>
              <a:r>
                <a:rPr lang="en-US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3</a:t>
              </a:r>
              <a:r>
                <a:rPr lang="th-TH" altLang="ko-KR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มิติที่อยู่เพียงในโปรแกรม ซึ่งไม่สามารถนำมาแสดงในโลกความเป็นจริงได้</a:t>
              </a:r>
              <a:endPara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8"/>
              <a:ext cx="1875887" cy="25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 Sketch Up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62300" y="4023465"/>
            <a:ext cx="583600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ต้องใช้โปรแกรมเฉพาะทาง ซึ่งทำให้เกิดความยุ่งยากและซับซ้อน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1756499" y="3970372"/>
            <a:ext cx="495997" cy="5001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7FDA2C1-53D8-4510-8B86-27045145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68" y="2604305"/>
            <a:ext cx="644060" cy="644060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5190AE9-A5A6-44DF-9469-CCC41EF04D0A}"/>
              </a:ext>
            </a:extLst>
          </p:cNvPr>
          <p:cNvSpPr txBox="1">
            <a:spLocks/>
          </p:cNvSpPr>
          <p:nvPr/>
        </p:nvSpPr>
        <p:spPr>
          <a:xfrm>
            <a:off x="1666702" y="1282300"/>
            <a:ext cx="675590" cy="5667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맑은 고딕" pitchFamily="50" charset="-127"/>
              </a:rPr>
              <a:t>AR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70645" y="170028"/>
            <a:ext cx="1919112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Concept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&amp;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Principle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305" y="2727606"/>
            <a:ext cx="32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Application  :  AR House Model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13776" y="279459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144589" y="37144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4752" y="594312"/>
            <a:ext cx="23420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ปรับเปลี่ยนสีองค์ประกอบของบ้าน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0070" y="3070727"/>
            <a:ext cx="192713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การตรึงโมเดลให้อยู่กับที่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8506" y="3668220"/>
            <a:ext cx="2232248" cy="658642"/>
            <a:chOff x="1352332" y="1540464"/>
            <a:chExt cx="3217281" cy="658642"/>
          </a:xfrm>
        </p:grpSpPr>
        <p:sp>
          <p:nvSpPr>
            <p:cNvPr id="18" name="TextBox 17"/>
            <p:cNvSpPr txBox="1"/>
            <p:nvPr/>
          </p:nvSpPr>
          <p:spPr>
            <a:xfrm>
              <a:off x="1352332" y="1848241"/>
              <a:ext cx="3217281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เพิ่มเฟอร์นิเจอร์ภายนอกบ้าน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0486" y="1540464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400" b="1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Add Furniture</a:t>
              </a:r>
              <a:endParaRPr lang="ko-KR" altLang="en-US" sz="1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8AFFF2-1829-4B05-83F0-8FE8A7715BE1}"/>
              </a:ext>
            </a:extLst>
          </p:cNvPr>
          <p:cNvSpPr txBox="1"/>
          <p:nvPr/>
        </p:nvSpPr>
        <p:spPr>
          <a:xfrm>
            <a:off x="233187" y="3164654"/>
            <a:ext cx="298219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  เป็นแอพที่สร้างมาเพื่อความสะดวก                 ต่อการออกแบบบ้าน ไม่ว่าใครก็สามารถออกแบบบ้านได้ด้วยตัวเอง ซึ่งไม่ยุ่งยากซับซ้อน และง่ายต่อการใช้งานอีกด้วย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26" name="ตัวแทนรูปภาพ 25">
            <a:extLst>
              <a:ext uri="{FF2B5EF4-FFF2-40B4-BE49-F238E27FC236}">
                <a16:creationId xmlns:a16="http://schemas.microsoft.com/office/drawing/2014/main" id="{7EC13213-E97A-4C05-8FB9-BBF0E310119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1" r="32161"/>
          <a:stretch>
            <a:fillRect/>
          </a:stretch>
        </p:blipFill>
        <p:spPr>
          <a:xfrm>
            <a:off x="3541830" y="845544"/>
            <a:ext cx="2091935" cy="3298547"/>
          </a:xfrm>
        </p:spPr>
      </p:pic>
      <p:sp>
        <p:nvSpPr>
          <p:cNvPr id="27" name="วงรี 26">
            <a:extLst>
              <a:ext uri="{FF2B5EF4-FFF2-40B4-BE49-F238E27FC236}">
                <a16:creationId xmlns:a16="http://schemas.microsoft.com/office/drawing/2014/main" id="{B2EFA2F6-6DCF-426C-8606-3E3C53EB2789}"/>
              </a:ext>
            </a:extLst>
          </p:cNvPr>
          <p:cNvSpPr/>
          <p:nvPr/>
        </p:nvSpPr>
        <p:spPr>
          <a:xfrm>
            <a:off x="5223810" y="999409"/>
            <a:ext cx="288032" cy="2895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1A5D3059-7474-464A-88CD-4C93ABF0FEEE}"/>
              </a:ext>
            </a:extLst>
          </p:cNvPr>
          <p:cNvSpPr/>
          <p:nvPr/>
        </p:nvSpPr>
        <p:spPr>
          <a:xfrm>
            <a:off x="5226412" y="1418860"/>
            <a:ext cx="288032" cy="2895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1DB6DB99-D2BB-46E1-AE4A-305B42659B3F}"/>
              </a:ext>
            </a:extLst>
          </p:cNvPr>
          <p:cNvSpPr/>
          <p:nvPr/>
        </p:nvSpPr>
        <p:spPr>
          <a:xfrm>
            <a:off x="5237914" y="1787039"/>
            <a:ext cx="288032" cy="2895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47">
            <a:extLst>
              <a:ext uri="{FF2B5EF4-FFF2-40B4-BE49-F238E27FC236}">
                <a16:creationId xmlns:a16="http://schemas.microsoft.com/office/drawing/2014/main" id="{411E54E4-3AA6-46D0-BAE3-4929F7613A9B}"/>
              </a:ext>
            </a:extLst>
          </p:cNvPr>
          <p:cNvSpPr>
            <a:spLocks noChangeAspect="1"/>
          </p:cNvSpPr>
          <p:nvPr/>
        </p:nvSpPr>
        <p:spPr>
          <a:xfrm>
            <a:off x="6164280" y="373477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วงรี 41">
            <a:extLst>
              <a:ext uri="{FF2B5EF4-FFF2-40B4-BE49-F238E27FC236}">
                <a16:creationId xmlns:a16="http://schemas.microsoft.com/office/drawing/2014/main" id="{764D5C87-89F6-4697-B88A-B958A98966EF}"/>
              </a:ext>
            </a:extLst>
          </p:cNvPr>
          <p:cNvSpPr/>
          <p:nvPr/>
        </p:nvSpPr>
        <p:spPr>
          <a:xfrm>
            <a:off x="5156432" y="3668220"/>
            <a:ext cx="413446" cy="4134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7">
            <a:extLst>
              <a:ext uri="{FF2B5EF4-FFF2-40B4-BE49-F238E27FC236}">
                <a16:creationId xmlns:a16="http://schemas.microsoft.com/office/drawing/2014/main" id="{B4665D4A-ACF5-4AB4-B5DE-645BFE25F2BF}"/>
              </a:ext>
            </a:extLst>
          </p:cNvPr>
          <p:cNvSpPr>
            <a:spLocks noChangeAspect="1"/>
          </p:cNvSpPr>
          <p:nvPr/>
        </p:nvSpPr>
        <p:spPr>
          <a:xfrm>
            <a:off x="5166320" y="3679259"/>
            <a:ext cx="393670" cy="3936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13C023D2-C95C-42AA-A960-CDBDD7AA2EDC}"/>
              </a:ext>
            </a:extLst>
          </p:cNvPr>
          <p:cNvSpPr/>
          <p:nvPr/>
        </p:nvSpPr>
        <p:spPr>
          <a:xfrm>
            <a:off x="6093005" y="108876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3CF86CBB-16B5-4FE3-A8E3-6E2C1D59F973}"/>
              </a:ext>
            </a:extLst>
          </p:cNvPr>
          <p:cNvSpPr txBox="1"/>
          <p:nvPr/>
        </p:nvSpPr>
        <p:spPr>
          <a:xfrm>
            <a:off x="6680413" y="1330643"/>
            <a:ext cx="191911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แก้ไของค์แประกอบของบ้าน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F53524C2-A329-4943-AB9C-27FC473D071A}"/>
              </a:ext>
            </a:extLst>
          </p:cNvPr>
          <p:cNvSpPr/>
          <p:nvPr/>
        </p:nvSpPr>
        <p:spPr>
          <a:xfrm>
            <a:off x="6084211" y="32218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6C93374-33CE-4DFC-A211-DF9285C55876}"/>
              </a:ext>
            </a:extLst>
          </p:cNvPr>
          <p:cNvSpPr/>
          <p:nvPr/>
        </p:nvSpPr>
        <p:spPr>
          <a:xfrm rot="2700000">
            <a:off x="5395361" y="1107301"/>
            <a:ext cx="72008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71B2D918-E3EE-4F9F-91D0-E13A8D1234C5}"/>
              </a:ext>
            </a:extLst>
          </p:cNvPr>
          <p:cNvSpPr/>
          <p:nvPr/>
        </p:nvSpPr>
        <p:spPr>
          <a:xfrm rot="2700000">
            <a:off x="5331822" y="104235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BE15FDF2-FE00-47CF-B03C-172FC3262208}"/>
              </a:ext>
            </a:extLst>
          </p:cNvPr>
          <p:cNvSpPr/>
          <p:nvPr/>
        </p:nvSpPr>
        <p:spPr>
          <a:xfrm rot="2700000">
            <a:off x="5262510" y="1107300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F2416807-3349-46B0-A6B4-E91F485DE2C5}"/>
              </a:ext>
            </a:extLst>
          </p:cNvPr>
          <p:cNvSpPr/>
          <p:nvPr/>
        </p:nvSpPr>
        <p:spPr>
          <a:xfrm rot="2700000">
            <a:off x="5335652" y="1172242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476574F8-7906-4F6E-9067-E5C42338FA82}"/>
              </a:ext>
            </a:extLst>
          </p:cNvPr>
          <p:cNvSpPr/>
          <p:nvPr/>
        </p:nvSpPr>
        <p:spPr>
          <a:xfrm rot="2700000">
            <a:off x="6308659" y="388668"/>
            <a:ext cx="144758" cy="1447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สี่เหลี่ยมผืนผ้า 50">
            <a:extLst>
              <a:ext uri="{FF2B5EF4-FFF2-40B4-BE49-F238E27FC236}">
                <a16:creationId xmlns:a16="http://schemas.microsoft.com/office/drawing/2014/main" id="{063C8B24-0EE8-4AAC-A560-D655760E89D2}"/>
              </a:ext>
            </a:extLst>
          </p:cNvPr>
          <p:cNvSpPr/>
          <p:nvPr/>
        </p:nvSpPr>
        <p:spPr>
          <a:xfrm rot="2700000">
            <a:off x="6431789" y="527534"/>
            <a:ext cx="144758" cy="1447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E3C5D449-FA0F-465A-9773-F2A20EEB0ECB}"/>
              </a:ext>
            </a:extLst>
          </p:cNvPr>
          <p:cNvSpPr/>
          <p:nvPr/>
        </p:nvSpPr>
        <p:spPr>
          <a:xfrm rot="2700000">
            <a:off x="6308658" y="652589"/>
            <a:ext cx="144758" cy="1447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4AEDAAF6-D944-439B-ABFC-45EDD69E228F}"/>
              </a:ext>
            </a:extLst>
          </p:cNvPr>
          <p:cNvSpPr/>
          <p:nvPr/>
        </p:nvSpPr>
        <p:spPr>
          <a:xfrm rot="2700000">
            <a:off x="6185526" y="521320"/>
            <a:ext cx="144758" cy="1447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7176CF6A-1EA1-4229-B8E9-468D00D3A4FA}"/>
              </a:ext>
            </a:extLst>
          </p:cNvPr>
          <p:cNvSpPr txBox="1"/>
          <p:nvPr/>
        </p:nvSpPr>
        <p:spPr>
          <a:xfrm>
            <a:off x="6684752" y="1013188"/>
            <a:ext cx="191911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1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Edit Object</a:t>
            </a:r>
            <a:endParaRPr lang="ko-KR" altLang="en-US" sz="14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F5F5FCD5-CB02-452C-9B13-87B6C27FBC5B}"/>
              </a:ext>
            </a:extLst>
          </p:cNvPr>
          <p:cNvSpPr/>
          <p:nvPr/>
        </p:nvSpPr>
        <p:spPr>
          <a:xfrm rot="8100000">
            <a:off x="5311034" y="1527547"/>
            <a:ext cx="152338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สามเหลี่ยมหน้าจั่ว 58">
            <a:extLst>
              <a:ext uri="{FF2B5EF4-FFF2-40B4-BE49-F238E27FC236}">
                <a16:creationId xmlns:a16="http://schemas.microsoft.com/office/drawing/2014/main" id="{11172603-FA14-4E95-84D7-EED735A49C8C}"/>
              </a:ext>
            </a:extLst>
          </p:cNvPr>
          <p:cNvSpPr/>
          <p:nvPr/>
        </p:nvSpPr>
        <p:spPr>
          <a:xfrm rot="20766184">
            <a:off x="5287463" y="1591261"/>
            <a:ext cx="53034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สี่เหลี่ยมผืนผ้า 60">
            <a:extLst>
              <a:ext uri="{FF2B5EF4-FFF2-40B4-BE49-F238E27FC236}">
                <a16:creationId xmlns:a16="http://schemas.microsoft.com/office/drawing/2014/main" id="{084EE132-7F0D-4A10-A4A5-F3E0134C1C46}"/>
              </a:ext>
            </a:extLst>
          </p:cNvPr>
          <p:cNvSpPr/>
          <p:nvPr/>
        </p:nvSpPr>
        <p:spPr>
          <a:xfrm rot="8100000">
            <a:off x="6289279" y="1275107"/>
            <a:ext cx="297527" cy="1079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สามเหลี่ยมหน้าจั่ว 62">
            <a:extLst>
              <a:ext uri="{FF2B5EF4-FFF2-40B4-BE49-F238E27FC236}">
                <a16:creationId xmlns:a16="http://schemas.microsoft.com/office/drawing/2014/main" id="{D62E30A8-F42E-409B-9452-353425C20E1C}"/>
              </a:ext>
            </a:extLst>
          </p:cNvPr>
          <p:cNvSpPr/>
          <p:nvPr/>
        </p:nvSpPr>
        <p:spPr>
          <a:xfrm rot="13468367">
            <a:off x="6205764" y="1433548"/>
            <a:ext cx="119520" cy="1249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E76EBDA0-FE35-48B8-8B71-F8E26931BA7C}"/>
              </a:ext>
            </a:extLst>
          </p:cNvPr>
          <p:cNvSpPr txBox="1"/>
          <p:nvPr/>
        </p:nvSpPr>
        <p:spPr>
          <a:xfrm>
            <a:off x="6659932" y="295418"/>
            <a:ext cx="191911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1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Change Color</a:t>
            </a:r>
            <a:endParaRPr lang="ko-KR" altLang="en-US" sz="14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9" name="วงรี 68">
            <a:extLst>
              <a:ext uri="{FF2B5EF4-FFF2-40B4-BE49-F238E27FC236}">
                <a16:creationId xmlns:a16="http://schemas.microsoft.com/office/drawing/2014/main" id="{061E0F16-4544-4F54-89A8-A73B8411F710}"/>
              </a:ext>
            </a:extLst>
          </p:cNvPr>
          <p:cNvSpPr/>
          <p:nvPr/>
        </p:nvSpPr>
        <p:spPr>
          <a:xfrm>
            <a:off x="3628604" y="931138"/>
            <a:ext cx="68271" cy="682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วงรี 70">
            <a:extLst>
              <a:ext uri="{FF2B5EF4-FFF2-40B4-BE49-F238E27FC236}">
                <a16:creationId xmlns:a16="http://schemas.microsoft.com/office/drawing/2014/main" id="{93EE371F-A98F-4EB6-AF58-CBBE1AA75188}"/>
              </a:ext>
            </a:extLst>
          </p:cNvPr>
          <p:cNvSpPr/>
          <p:nvPr/>
        </p:nvSpPr>
        <p:spPr>
          <a:xfrm>
            <a:off x="3731993" y="931138"/>
            <a:ext cx="68271" cy="682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วงรี 72">
            <a:extLst>
              <a:ext uri="{FF2B5EF4-FFF2-40B4-BE49-F238E27FC236}">
                <a16:creationId xmlns:a16="http://schemas.microsoft.com/office/drawing/2014/main" id="{8E497087-FDE6-42CA-9A63-8438469A030F}"/>
              </a:ext>
            </a:extLst>
          </p:cNvPr>
          <p:cNvSpPr/>
          <p:nvPr/>
        </p:nvSpPr>
        <p:spPr>
          <a:xfrm>
            <a:off x="3831354" y="932850"/>
            <a:ext cx="68271" cy="682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CF3668C4-A915-41F1-9CC4-CB6F80E13A24}"/>
              </a:ext>
            </a:extLst>
          </p:cNvPr>
          <p:cNvSpPr/>
          <p:nvPr/>
        </p:nvSpPr>
        <p:spPr>
          <a:xfrm>
            <a:off x="6146451" y="185720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ABADE023-9913-4B90-AB73-CB3643E72C32}"/>
              </a:ext>
            </a:extLst>
          </p:cNvPr>
          <p:cNvSpPr txBox="1"/>
          <p:nvPr/>
        </p:nvSpPr>
        <p:spPr>
          <a:xfrm>
            <a:off x="6741917" y="2082402"/>
            <a:ext cx="196328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หมุนเพื่อปรับทิศทาง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82" name="ลูกศร: โค้งขึ้น 81">
            <a:extLst>
              <a:ext uri="{FF2B5EF4-FFF2-40B4-BE49-F238E27FC236}">
                <a16:creationId xmlns:a16="http://schemas.microsoft.com/office/drawing/2014/main" id="{5DA145DA-DA59-49E2-BDB8-9147436F8E50}"/>
              </a:ext>
            </a:extLst>
          </p:cNvPr>
          <p:cNvSpPr/>
          <p:nvPr/>
        </p:nvSpPr>
        <p:spPr>
          <a:xfrm>
            <a:off x="5313388" y="1923678"/>
            <a:ext cx="168895" cy="95685"/>
          </a:xfrm>
          <a:prstGeom prst="curvedUpArrow">
            <a:avLst>
              <a:gd name="adj1" fmla="val 35282"/>
              <a:gd name="adj2" fmla="val 81582"/>
              <a:gd name="adj3" fmla="val 25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84" name="ลูกศร: โค้งขึ้น 83">
            <a:extLst>
              <a:ext uri="{FF2B5EF4-FFF2-40B4-BE49-F238E27FC236}">
                <a16:creationId xmlns:a16="http://schemas.microsoft.com/office/drawing/2014/main" id="{98CE1583-D521-48F4-97DA-FF51AFFBB864}"/>
              </a:ext>
            </a:extLst>
          </p:cNvPr>
          <p:cNvSpPr/>
          <p:nvPr/>
        </p:nvSpPr>
        <p:spPr>
          <a:xfrm rot="10800000">
            <a:off x="5295999" y="1813974"/>
            <a:ext cx="168895" cy="95685"/>
          </a:xfrm>
          <a:prstGeom prst="curvedUpArrow">
            <a:avLst>
              <a:gd name="adj1" fmla="val 35282"/>
              <a:gd name="adj2" fmla="val 81582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86" name="วงรี 85">
            <a:extLst>
              <a:ext uri="{FF2B5EF4-FFF2-40B4-BE49-F238E27FC236}">
                <a16:creationId xmlns:a16="http://schemas.microsoft.com/office/drawing/2014/main" id="{B25EFC89-651B-481F-854E-832C624C30CC}"/>
              </a:ext>
            </a:extLst>
          </p:cNvPr>
          <p:cNvSpPr/>
          <p:nvPr/>
        </p:nvSpPr>
        <p:spPr>
          <a:xfrm>
            <a:off x="5253819" y="2143699"/>
            <a:ext cx="288032" cy="2895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ลูกศร: ลง 87">
            <a:extLst>
              <a:ext uri="{FF2B5EF4-FFF2-40B4-BE49-F238E27FC236}">
                <a16:creationId xmlns:a16="http://schemas.microsoft.com/office/drawing/2014/main" id="{58225BC5-CAED-42AF-886A-F26EDF76CF17}"/>
              </a:ext>
            </a:extLst>
          </p:cNvPr>
          <p:cNvSpPr/>
          <p:nvPr/>
        </p:nvSpPr>
        <p:spPr>
          <a:xfrm>
            <a:off x="5313388" y="2210865"/>
            <a:ext cx="174764" cy="181108"/>
          </a:xfrm>
          <a:prstGeom prst="downArrow">
            <a:avLst>
              <a:gd name="adj1" fmla="val 38868"/>
              <a:gd name="adj2" fmla="val 4721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ลูกศร: ลง 89">
            <a:extLst>
              <a:ext uri="{FF2B5EF4-FFF2-40B4-BE49-F238E27FC236}">
                <a16:creationId xmlns:a16="http://schemas.microsoft.com/office/drawing/2014/main" id="{2A506A11-2963-4F85-BE98-167CA40DE7F7}"/>
              </a:ext>
            </a:extLst>
          </p:cNvPr>
          <p:cNvSpPr/>
          <p:nvPr/>
        </p:nvSpPr>
        <p:spPr>
          <a:xfrm>
            <a:off x="6189326" y="2870835"/>
            <a:ext cx="424963" cy="440389"/>
          </a:xfrm>
          <a:prstGeom prst="downArrow">
            <a:avLst>
              <a:gd name="adj1" fmla="val 38868"/>
              <a:gd name="adj2" fmla="val 5655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ลูกศร: โค้งขึ้น 91">
            <a:extLst>
              <a:ext uri="{FF2B5EF4-FFF2-40B4-BE49-F238E27FC236}">
                <a16:creationId xmlns:a16="http://schemas.microsoft.com/office/drawing/2014/main" id="{619F79A0-3A5F-400C-802E-CD91E9EDA40F}"/>
              </a:ext>
            </a:extLst>
          </p:cNvPr>
          <p:cNvSpPr/>
          <p:nvPr/>
        </p:nvSpPr>
        <p:spPr>
          <a:xfrm>
            <a:off x="6278677" y="2156998"/>
            <a:ext cx="390989" cy="221509"/>
          </a:xfrm>
          <a:prstGeom prst="curvedUpArrow">
            <a:avLst>
              <a:gd name="adj1" fmla="val 35282"/>
              <a:gd name="adj2" fmla="val 81582"/>
              <a:gd name="adj3" fmla="val 25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94" name="ลูกศร: โค้งขึ้น 93">
            <a:extLst>
              <a:ext uri="{FF2B5EF4-FFF2-40B4-BE49-F238E27FC236}">
                <a16:creationId xmlns:a16="http://schemas.microsoft.com/office/drawing/2014/main" id="{0A84384D-9D90-407D-B7A8-A25BA92DFA64}"/>
              </a:ext>
            </a:extLst>
          </p:cNvPr>
          <p:cNvSpPr/>
          <p:nvPr/>
        </p:nvSpPr>
        <p:spPr>
          <a:xfrm rot="10800000">
            <a:off x="6236999" y="1922439"/>
            <a:ext cx="365251" cy="206928"/>
          </a:xfrm>
          <a:prstGeom prst="curvedUpArrow">
            <a:avLst>
              <a:gd name="adj1" fmla="val 35282"/>
              <a:gd name="adj2" fmla="val 81582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96" name="TextBox 18">
            <a:extLst>
              <a:ext uri="{FF2B5EF4-FFF2-40B4-BE49-F238E27FC236}">
                <a16:creationId xmlns:a16="http://schemas.microsoft.com/office/drawing/2014/main" id="{93BD2648-44FA-41F3-B440-038450C2133A}"/>
              </a:ext>
            </a:extLst>
          </p:cNvPr>
          <p:cNvSpPr txBox="1"/>
          <p:nvPr/>
        </p:nvSpPr>
        <p:spPr>
          <a:xfrm>
            <a:off x="6718098" y="1823942"/>
            <a:ext cx="191911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1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Rotation </a:t>
            </a:r>
            <a:endParaRPr lang="ko-KR" altLang="en-US" sz="14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8" name="TextBox 18">
            <a:extLst>
              <a:ext uri="{FF2B5EF4-FFF2-40B4-BE49-F238E27FC236}">
                <a16:creationId xmlns:a16="http://schemas.microsoft.com/office/drawing/2014/main" id="{4C7CCFBF-C135-49F0-AC03-E521ADE575DB}"/>
              </a:ext>
            </a:extLst>
          </p:cNvPr>
          <p:cNvSpPr txBox="1"/>
          <p:nvPr/>
        </p:nvSpPr>
        <p:spPr>
          <a:xfrm>
            <a:off x="6708506" y="2769179"/>
            <a:ext cx="191911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1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Tacking</a:t>
            </a:r>
            <a:endParaRPr lang="ko-KR" altLang="en-US" sz="14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63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1463"/>
            <a:ext cx="9144000" cy="576064"/>
          </a:xfrm>
        </p:spPr>
        <p:txBody>
          <a:bodyPr/>
          <a:lstStyle/>
          <a:p>
            <a:r>
              <a:rPr lang="th-TH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วัตถุประสงค์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2496" y="1566976"/>
            <a:ext cx="441604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th-TH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เพื่อเสริมสร้างทักษะในการออกแบบบ้านให้แก่ผู้ใช้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32496" y="2189545"/>
            <a:ext cx="394034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th-TH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ใครก็สามารถออกแบบบ้านเองได้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2496" y="2842227"/>
            <a:ext cx="4572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th-TH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เพื่อให้เห็นบ้านเสมือนจริงในโลกของความเป็นจริง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ตัวแทนรูปภาพ 5">
            <a:extLst>
              <a:ext uri="{FF2B5EF4-FFF2-40B4-BE49-F238E27FC236}">
                <a16:creationId xmlns:a16="http://schemas.microsoft.com/office/drawing/2014/main" id="{5DBC9A05-6AD3-47F8-8172-DC7BBEEF58D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9527" y="259126"/>
            <a:ext cx="3816424" cy="576064"/>
          </a:xfrm>
        </p:spPr>
        <p:txBody>
          <a:bodyPr/>
          <a:lstStyle/>
          <a:p>
            <a:r>
              <a:rPr lang="th-TH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ประโยชน์ที่คาดว่าจะได้รับ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760" y="16787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2411760" y="2764323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403542" y="391156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012160" y="16787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033490" y="28125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6012160" y="3911024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Rectangle 9"/>
          <p:cNvSpPr/>
          <p:nvPr/>
        </p:nvSpPr>
        <p:spPr>
          <a:xfrm>
            <a:off x="6208755" y="4089688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7993" y="1793449"/>
            <a:ext cx="224875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ได้โมเดลตามที่ผู้ใช้ต้องการ</a:t>
            </a: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</a:p>
          <a:p>
            <a:pPr algn="r"/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622" y="2908600"/>
            <a:ext cx="230425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ใครก็สามารถออกแบบบ้านเองได้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87428" y="4060061"/>
            <a:ext cx="249918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ประหยัดเวลาในการออกแบบบ้าน</a:t>
            </a: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6705465" y="1794206"/>
            <a:ext cx="21938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ได้เห็นบ้านเสมือนจริงในโลกของความเป็นจริง</a:t>
            </a:r>
            <a:endParaRPr lang="en-US" altLang="ko-KR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6752106" y="2869954"/>
            <a:ext cx="23918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เสริมสร้างทักษะในการออกแบบให้แก่ผู้ใช้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6752106" y="3929023"/>
            <a:ext cx="216046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สามารถประมาณพื้นที่ก่อนสร้างบ้านได้</a:t>
            </a:r>
            <a:endParaRPr lang="en-US" altLang="ko-KR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Parallelogram 15">
            <a:extLst>
              <a:ext uri="{FF2B5EF4-FFF2-40B4-BE49-F238E27FC236}">
                <a16:creationId xmlns:a16="http://schemas.microsoft.com/office/drawing/2014/main" id="{76271521-8D81-4F53-9C92-9FF0FFFE6FB9}"/>
              </a:ext>
            </a:extLst>
          </p:cNvPr>
          <p:cNvSpPr/>
          <p:nvPr/>
        </p:nvSpPr>
        <p:spPr>
          <a:xfrm rot="16200000">
            <a:off x="3142757" y="1650536"/>
            <a:ext cx="2733773" cy="295921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D499BEF3-45D1-4752-A73D-4A5DA0CAA257}"/>
              </a:ext>
            </a:extLst>
          </p:cNvPr>
          <p:cNvSpPr/>
          <p:nvPr/>
        </p:nvSpPr>
        <p:spPr>
          <a:xfrm>
            <a:off x="5241402" y="1946650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9F9E1B67-1D95-4A6E-BEF5-EC3534265E30}"/>
              </a:ext>
            </a:extLst>
          </p:cNvPr>
          <p:cNvSpPr/>
          <p:nvPr/>
        </p:nvSpPr>
        <p:spPr>
          <a:xfrm rot="5400000">
            <a:off x="5063764" y="2142844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611EFA74-3445-499C-89C7-457EA514FC54}"/>
              </a:ext>
            </a:extLst>
          </p:cNvPr>
          <p:cNvSpPr/>
          <p:nvPr/>
        </p:nvSpPr>
        <p:spPr>
          <a:xfrm rot="10800000">
            <a:off x="4877780" y="2317912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C3255F32-52E7-4461-AEFA-15822BBD8575}"/>
              </a:ext>
            </a:extLst>
          </p:cNvPr>
          <p:cNvSpPr/>
          <p:nvPr/>
        </p:nvSpPr>
        <p:spPr>
          <a:xfrm>
            <a:off x="4794317" y="226881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Smiley Face 14">
            <a:extLst>
              <a:ext uri="{FF2B5EF4-FFF2-40B4-BE49-F238E27FC236}">
                <a16:creationId xmlns:a16="http://schemas.microsoft.com/office/drawing/2014/main" id="{19D90CE8-3100-45D5-A042-83A1226227E9}"/>
              </a:ext>
            </a:extLst>
          </p:cNvPr>
          <p:cNvSpPr/>
          <p:nvPr/>
        </p:nvSpPr>
        <p:spPr>
          <a:xfrm>
            <a:off x="6183477" y="2958721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021B77F-CEEC-496B-8266-F147985D236C}"/>
              </a:ext>
            </a:extLst>
          </p:cNvPr>
          <p:cNvSpPr/>
          <p:nvPr/>
        </p:nvSpPr>
        <p:spPr>
          <a:xfrm>
            <a:off x="2566362" y="2945677"/>
            <a:ext cx="370402" cy="29198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CEBC6C86-A27D-4F5D-991B-F276985194A7}"/>
              </a:ext>
            </a:extLst>
          </p:cNvPr>
          <p:cNvSpPr/>
          <p:nvPr/>
        </p:nvSpPr>
        <p:spPr>
          <a:xfrm>
            <a:off x="5237226" y="3130141"/>
            <a:ext cx="78507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BC652325-488E-46F4-97EF-92AEFBA7C4D0}"/>
              </a:ext>
            </a:extLst>
          </p:cNvPr>
          <p:cNvSpPr/>
          <p:nvPr/>
        </p:nvSpPr>
        <p:spPr>
          <a:xfrm rot="5400000">
            <a:off x="5155496" y="2997235"/>
            <a:ext cx="217633" cy="54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7FBFD587-AAB8-406D-BAC1-4E1CEF455809}"/>
              </a:ext>
            </a:extLst>
          </p:cNvPr>
          <p:cNvSpPr/>
          <p:nvPr/>
        </p:nvSpPr>
        <p:spPr>
          <a:xfrm rot="10800000">
            <a:off x="4884467" y="2908600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วงรี 31">
            <a:extLst>
              <a:ext uri="{FF2B5EF4-FFF2-40B4-BE49-F238E27FC236}">
                <a16:creationId xmlns:a16="http://schemas.microsoft.com/office/drawing/2014/main" id="{3C3951EC-E29E-42BA-B6CA-53C4664F6540}"/>
              </a:ext>
            </a:extLst>
          </p:cNvPr>
          <p:cNvSpPr/>
          <p:nvPr/>
        </p:nvSpPr>
        <p:spPr>
          <a:xfrm>
            <a:off x="4812459" y="2859504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77032D66-6C60-4C03-9BFB-00C59A58241F}"/>
              </a:ext>
            </a:extLst>
          </p:cNvPr>
          <p:cNvSpPr/>
          <p:nvPr/>
        </p:nvSpPr>
        <p:spPr>
          <a:xfrm>
            <a:off x="5004049" y="4263888"/>
            <a:ext cx="996656" cy="4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17C424A4-CD23-4284-826D-00F7FF133592}"/>
              </a:ext>
            </a:extLst>
          </p:cNvPr>
          <p:cNvSpPr/>
          <p:nvPr/>
        </p:nvSpPr>
        <p:spPr>
          <a:xfrm rot="5400000">
            <a:off x="4922317" y="4148552"/>
            <a:ext cx="217633" cy="54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D2C879F1-1A9B-432B-B8CD-2BB8DB762C4D}"/>
              </a:ext>
            </a:extLst>
          </p:cNvPr>
          <p:cNvSpPr/>
          <p:nvPr/>
        </p:nvSpPr>
        <p:spPr>
          <a:xfrm rot="10800000">
            <a:off x="4657121" y="4042452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วงรี 75">
            <a:extLst>
              <a:ext uri="{FF2B5EF4-FFF2-40B4-BE49-F238E27FC236}">
                <a16:creationId xmlns:a16="http://schemas.microsoft.com/office/drawing/2014/main" id="{C33AD140-2808-4ACD-A5A3-84D952051609}"/>
              </a:ext>
            </a:extLst>
          </p:cNvPr>
          <p:cNvSpPr/>
          <p:nvPr/>
        </p:nvSpPr>
        <p:spPr>
          <a:xfrm>
            <a:off x="4551935" y="399335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TextBox 46">
            <a:extLst>
              <a:ext uri="{FF2B5EF4-FFF2-40B4-BE49-F238E27FC236}">
                <a16:creationId xmlns:a16="http://schemas.microsoft.com/office/drawing/2014/main" id="{3F16A200-1B07-458C-B256-296451513787}"/>
              </a:ext>
            </a:extLst>
          </p:cNvPr>
          <p:cNvSpPr txBox="1"/>
          <p:nvPr/>
        </p:nvSpPr>
        <p:spPr>
          <a:xfrm>
            <a:off x="2529656" y="1730759"/>
            <a:ext cx="336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สี่เหลี่ยมผืนผ้า 79">
            <a:extLst>
              <a:ext uri="{FF2B5EF4-FFF2-40B4-BE49-F238E27FC236}">
                <a16:creationId xmlns:a16="http://schemas.microsoft.com/office/drawing/2014/main" id="{9DF14CA3-4351-4E22-8996-A2E09D9C8020}"/>
              </a:ext>
            </a:extLst>
          </p:cNvPr>
          <p:cNvSpPr/>
          <p:nvPr/>
        </p:nvSpPr>
        <p:spPr>
          <a:xfrm>
            <a:off x="3081751" y="1972106"/>
            <a:ext cx="616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9E420A9E-4126-4E28-8307-E50319FD570D}"/>
              </a:ext>
            </a:extLst>
          </p:cNvPr>
          <p:cNvSpPr/>
          <p:nvPr/>
        </p:nvSpPr>
        <p:spPr>
          <a:xfrm rot="5400000">
            <a:off x="3486700" y="2160632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C0769509-FD53-4363-BC76-8E2E45C096CF}"/>
              </a:ext>
            </a:extLst>
          </p:cNvPr>
          <p:cNvSpPr/>
          <p:nvPr/>
        </p:nvSpPr>
        <p:spPr>
          <a:xfrm rot="10800000">
            <a:off x="3669321" y="2372069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6" name="วงรี 85">
            <a:extLst>
              <a:ext uri="{FF2B5EF4-FFF2-40B4-BE49-F238E27FC236}">
                <a16:creationId xmlns:a16="http://schemas.microsoft.com/office/drawing/2014/main" id="{6F018FC7-F13E-4A41-9C4C-873AA1FE077D}"/>
              </a:ext>
            </a:extLst>
          </p:cNvPr>
          <p:cNvSpPr/>
          <p:nvPr/>
        </p:nvSpPr>
        <p:spPr>
          <a:xfrm>
            <a:off x="4020532" y="232297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สี่เหลี่ยมผืนผ้า 87">
            <a:extLst>
              <a:ext uri="{FF2B5EF4-FFF2-40B4-BE49-F238E27FC236}">
                <a16:creationId xmlns:a16="http://schemas.microsoft.com/office/drawing/2014/main" id="{9517987C-5ED3-4EEC-9D69-AB0A1C0BBC91}"/>
              </a:ext>
            </a:extLst>
          </p:cNvPr>
          <p:cNvSpPr/>
          <p:nvPr/>
        </p:nvSpPr>
        <p:spPr>
          <a:xfrm>
            <a:off x="3077781" y="3128934"/>
            <a:ext cx="792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สี่เหลี่ยมผืนผ้า 89">
            <a:extLst>
              <a:ext uri="{FF2B5EF4-FFF2-40B4-BE49-F238E27FC236}">
                <a16:creationId xmlns:a16="http://schemas.microsoft.com/office/drawing/2014/main" id="{7E1FBC38-92A8-46AE-8751-986B9F6A2B1E}"/>
              </a:ext>
            </a:extLst>
          </p:cNvPr>
          <p:cNvSpPr/>
          <p:nvPr/>
        </p:nvSpPr>
        <p:spPr>
          <a:xfrm rot="10800000">
            <a:off x="3832115" y="3493441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สี่เหลี่ยมผืนผ้า 91">
            <a:extLst>
              <a:ext uri="{FF2B5EF4-FFF2-40B4-BE49-F238E27FC236}">
                <a16:creationId xmlns:a16="http://schemas.microsoft.com/office/drawing/2014/main" id="{45413D17-1F56-4A32-9E2D-8E791C2E2889}"/>
              </a:ext>
            </a:extLst>
          </p:cNvPr>
          <p:cNvSpPr/>
          <p:nvPr/>
        </p:nvSpPr>
        <p:spPr>
          <a:xfrm rot="5400000">
            <a:off x="3651950" y="3306572"/>
            <a:ext cx="401098" cy="4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วงรี 93">
            <a:extLst>
              <a:ext uri="{FF2B5EF4-FFF2-40B4-BE49-F238E27FC236}">
                <a16:creationId xmlns:a16="http://schemas.microsoft.com/office/drawing/2014/main" id="{D198A093-E81D-46D9-8290-6CA5F7515640}"/>
              </a:ext>
            </a:extLst>
          </p:cNvPr>
          <p:cNvSpPr/>
          <p:nvPr/>
        </p:nvSpPr>
        <p:spPr>
          <a:xfrm>
            <a:off x="4157724" y="345802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สี่เหลี่ยมผืนผ้า 95">
            <a:extLst>
              <a:ext uri="{FF2B5EF4-FFF2-40B4-BE49-F238E27FC236}">
                <a16:creationId xmlns:a16="http://schemas.microsoft.com/office/drawing/2014/main" id="{D26FC101-E4EF-45BE-AC41-EA6D00F80E6B}"/>
              </a:ext>
            </a:extLst>
          </p:cNvPr>
          <p:cNvSpPr/>
          <p:nvPr/>
        </p:nvSpPr>
        <p:spPr>
          <a:xfrm>
            <a:off x="3053195" y="4288760"/>
            <a:ext cx="996656" cy="4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สี่เหลี่ยมผืนผ้า 97">
            <a:extLst>
              <a:ext uri="{FF2B5EF4-FFF2-40B4-BE49-F238E27FC236}">
                <a16:creationId xmlns:a16="http://schemas.microsoft.com/office/drawing/2014/main" id="{B5C2D36F-ABC2-467C-887B-8C6D25175023}"/>
              </a:ext>
            </a:extLst>
          </p:cNvPr>
          <p:cNvSpPr/>
          <p:nvPr/>
        </p:nvSpPr>
        <p:spPr>
          <a:xfrm rot="5400000">
            <a:off x="3923478" y="4188604"/>
            <a:ext cx="217633" cy="54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วงรี 99">
            <a:extLst>
              <a:ext uri="{FF2B5EF4-FFF2-40B4-BE49-F238E27FC236}">
                <a16:creationId xmlns:a16="http://schemas.microsoft.com/office/drawing/2014/main" id="{096910F4-7562-4569-9E6F-2F4E16B1451E}"/>
              </a:ext>
            </a:extLst>
          </p:cNvPr>
          <p:cNvSpPr/>
          <p:nvPr/>
        </p:nvSpPr>
        <p:spPr>
          <a:xfrm>
            <a:off x="3961489" y="401259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Chord 14">
            <a:extLst>
              <a:ext uri="{FF2B5EF4-FFF2-40B4-BE49-F238E27FC236}">
                <a16:creationId xmlns:a16="http://schemas.microsoft.com/office/drawing/2014/main" id="{68799A37-C834-40B2-8D01-8B2254E45ED2}"/>
              </a:ext>
            </a:extLst>
          </p:cNvPr>
          <p:cNvSpPr/>
          <p:nvPr/>
        </p:nvSpPr>
        <p:spPr>
          <a:xfrm>
            <a:off x="6154877" y="179693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F957F12-C774-49DD-9B32-A8F0329B59EF}"/>
              </a:ext>
            </a:extLst>
          </p:cNvPr>
          <p:cNvSpPr>
            <a:spLocks noChangeAspect="1"/>
          </p:cNvSpPr>
          <p:nvPr/>
        </p:nvSpPr>
        <p:spPr>
          <a:xfrm rot="2160000">
            <a:off x="2536133" y="4009260"/>
            <a:ext cx="407626" cy="43982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104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67127" y="339502"/>
            <a:ext cx="4392488" cy="68222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th-TH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เครื่องมือที่ใช้ในการดำเนินงาน</a:t>
            </a:r>
            <a:endParaRPr lang="en-US" altLang="ko-KR" sz="2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7" name="ตัวแทนรูปภาพ 16">
            <a:extLst>
              <a:ext uri="{FF2B5EF4-FFF2-40B4-BE49-F238E27FC236}">
                <a16:creationId xmlns:a16="http://schemas.microsoft.com/office/drawing/2014/main" id="{FC5D710D-1245-4495-85C2-392FDC6683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0" t="15393" r="24890" b="18390"/>
          <a:stretch/>
        </p:blipFill>
        <p:spPr>
          <a:xfrm>
            <a:off x="6359601" y="843575"/>
            <a:ext cx="1195002" cy="1195002"/>
          </a:xfrm>
        </p:spPr>
      </p:pic>
      <p:pic>
        <p:nvPicPr>
          <p:cNvPr id="25" name="ตัวแทนรูปภาพ 24">
            <a:extLst>
              <a:ext uri="{FF2B5EF4-FFF2-40B4-BE49-F238E27FC236}">
                <a16:creationId xmlns:a16="http://schemas.microsoft.com/office/drawing/2014/main" id="{DA6D78A4-AFA1-4DCB-BB2A-871AC4717D9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2" r="21882"/>
          <a:stretch>
            <a:fillRect/>
          </a:stretch>
        </p:blipFill>
        <p:spPr>
          <a:xfrm>
            <a:off x="6995645" y="1477989"/>
            <a:ext cx="1195002" cy="1194124"/>
          </a:xfrm>
        </p:spPr>
      </p:pic>
      <p:pic>
        <p:nvPicPr>
          <p:cNvPr id="15" name="ตัวแทนรูปภาพ 14">
            <a:extLst>
              <a:ext uri="{FF2B5EF4-FFF2-40B4-BE49-F238E27FC236}">
                <a16:creationId xmlns:a16="http://schemas.microsoft.com/office/drawing/2014/main" id="{078BEDD6-355D-4306-8DD8-B5C964F3B10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2483" r="4808" b="3686"/>
          <a:stretch/>
        </p:blipFill>
        <p:spPr>
          <a:xfrm>
            <a:off x="5714684" y="1483989"/>
            <a:ext cx="1195002" cy="119500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92C65-8CD0-4AEC-B537-FAD2842B72F0}"/>
              </a:ext>
            </a:extLst>
          </p:cNvPr>
          <p:cNvSpPr txBox="1">
            <a:spLocks/>
          </p:cNvSpPr>
          <p:nvPr/>
        </p:nvSpPr>
        <p:spPr>
          <a:xfrm>
            <a:off x="539552" y="944685"/>
            <a:ext cx="2527317" cy="68222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2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3" name="ตัวแทนรูปภาพ 22">
            <a:extLst>
              <a:ext uri="{FF2B5EF4-FFF2-40B4-BE49-F238E27FC236}">
                <a16:creationId xmlns:a16="http://schemas.microsoft.com/office/drawing/2014/main" id="{4C4D7272-6165-46C4-96A8-E80F64C89EA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728" y="2124403"/>
            <a:ext cx="1195002" cy="1195002"/>
          </a:xfrm>
        </p:spPr>
      </p:pic>
      <p:pic>
        <p:nvPicPr>
          <p:cNvPr id="51" name="รูปภาพ 50">
            <a:extLst>
              <a:ext uri="{FF2B5EF4-FFF2-40B4-BE49-F238E27FC236}">
                <a16:creationId xmlns:a16="http://schemas.microsoft.com/office/drawing/2014/main" id="{F1E61C0B-DAD3-4351-957D-37C9A5B3F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1781">
            <a:off x="5207489" y="2331733"/>
            <a:ext cx="851119" cy="8511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3" name="รูปภาพ 52">
            <a:extLst>
              <a:ext uri="{FF2B5EF4-FFF2-40B4-BE49-F238E27FC236}">
                <a16:creationId xmlns:a16="http://schemas.microsoft.com/office/drawing/2014/main" id="{08D5382A-998A-4377-98C7-173F171A30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6447">
            <a:off x="5842244" y="2967827"/>
            <a:ext cx="880526" cy="849575"/>
          </a:xfrm>
          <a:prstGeom prst="rect">
            <a:avLst/>
          </a:prstGeom>
        </p:spPr>
      </p:pic>
      <p:pic>
        <p:nvPicPr>
          <p:cNvPr id="55" name="รูปภาพ 54">
            <a:extLst>
              <a:ext uri="{FF2B5EF4-FFF2-40B4-BE49-F238E27FC236}">
                <a16:creationId xmlns:a16="http://schemas.microsoft.com/office/drawing/2014/main" id="{A293C6D5-C211-4B82-8EDA-871B8895A1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498380" y="3592842"/>
            <a:ext cx="914276" cy="878024"/>
          </a:xfrm>
          <a:prstGeom prst="rect">
            <a:avLst/>
          </a:prstGeom>
        </p:spPr>
      </p:pic>
      <p:pic>
        <p:nvPicPr>
          <p:cNvPr id="57" name="รูปภาพ 56">
            <a:extLst>
              <a:ext uri="{FF2B5EF4-FFF2-40B4-BE49-F238E27FC236}">
                <a16:creationId xmlns:a16="http://schemas.microsoft.com/office/drawing/2014/main" id="{CAFEB7F5-88AA-422F-810C-70F890C73B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02978" y="2933469"/>
            <a:ext cx="812248" cy="882834"/>
          </a:xfrm>
          <a:prstGeom prst="rect">
            <a:avLst/>
          </a:prstGeom>
        </p:spPr>
      </p:pic>
      <p:pic>
        <p:nvPicPr>
          <p:cNvPr id="59" name="รูปภาพ 58">
            <a:extLst>
              <a:ext uri="{FF2B5EF4-FFF2-40B4-BE49-F238E27FC236}">
                <a16:creationId xmlns:a16="http://schemas.microsoft.com/office/drawing/2014/main" id="{36E4A5C6-C5B4-41B7-A898-14DA064CBE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798864" y="2312972"/>
            <a:ext cx="872246" cy="851029"/>
          </a:xfrm>
          <a:prstGeom prst="rect">
            <a:avLst/>
          </a:prstGeom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22E6C9DD-2159-4AE5-83E4-4415CCCEC608}"/>
              </a:ext>
            </a:extLst>
          </p:cNvPr>
          <p:cNvSpPr txBox="1"/>
          <p:nvPr/>
        </p:nvSpPr>
        <p:spPr>
          <a:xfrm>
            <a:off x="1913208" y="1036973"/>
            <a:ext cx="15359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1. Hardware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7D5D2017-30AB-4DD2-945A-305A8F76366E}"/>
              </a:ext>
            </a:extLst>
          </p:cNvPr>
          <p:cNvSpPr txBox="1"/>
          <p:nvPr/>
        </p:nvSpPr>
        <p:spPr>
          <a:xfrm>
            <a:off x="2339970" y="1317004"/>
            <a:ext cx="9598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Laptop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077EF203-8BAE-4E9D-87C6-D8E0262C4DA9}"/>
              </a:ext>
            </a:extLst>
          </p:cNvPr>
          <p:cNvSpPr txBox="1"/>
          <p:nvPr/>
        </p:nvSpPr>
        <p:spPr>
          <a:xfrm>
            <a:off x="2371417" y="3577682"/>
            <a:ext cx="9598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Draw.io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B19FDF02-B80C-4403-9530-A6084AF70590}"/>
              </a:ext>
            </a:extLst>
          </p:cNvPr>
          <p:cNvSpPr txBox="1"/>
          <p:nvPr/>
        </p:nvSpPr>
        <p:spPr>
          <a:xfrm>
            <a:off x="1909556" y="1615444"/>
            <a:ext cx="3594896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2. Software </a:t>
            </a:r>
            <a:r>
              <a:rPr lang="th-TH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ที่ใช้สร้าง</a:t>
            </a:r>
            <a:r>
              <a:rPr lang="en-US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AR House Model</a:t>
            </a:r>
            <a:r>
              <a:rPr lang="th-TH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  <a:endParaRPr lang="en-US" altLang="ko-KR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A98E74C1-2718-431A-AFF6-11FAD567639B}"/>
              </a:ext>
            </a:extLst>
          </p:cNvPr>
          <p:cNvSpPr txBox="1"/>
          <p:nvPr/>
        </p:nvSpPr>
        <p:spPr>
          <a:xfrm>
            <a:off x="2358318" y="1929972"/>
            <a:ext cx="9598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Unity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C996A4E8-3950-4DD9-8C8D-442553E4CEFB}"/>
              </a:ext>
            </a:extLst>
          </p:cNvPr>
          <p:cNvSpPr txBox="1"/>
          <p:nvPr/>
        </p:nvSpPr>
        <p:spPr>
          <a:xfrm>
            <a:off x="2389048" y="3833122"/>
            <a:ext cx="18582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Sketch Up</a:t>
            </a: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id="{35F5BBFB-1ACF-4ADC-811E-84BDDA70D3D5}"/>
              </a:ext>
            </a:extLst>
          </p:cNvPr>
          <p:cNvSpPr txBox="1"/>
          <p:nvPr/>
        </p:nvSpPr>
        <p:spPr>
          <a:xfrm>
            <a:off x="2358318" y="2175274"/>
            <a:ext cx="9598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Vuforia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6B5E5711-2127-41BE-A905-CE74EE46932D}"/>
              </a:ext>
            </a:extLst>
          </p:cNvPr>
          <p:cNvSpPr txBox="1"/>
          <p:nvPr/>
        </p:nvSpPr>
        <p:spPr>
          <a:xfrm>
            <a:off x="2339970" y="2464217"/>
            <a:ext cx="18582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Visual Studio Code</a:t>
            </a: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952D9045-842D-4C55-B7BE-5B090FD9E118}"/>
              </a:ext>
            </a:extLst>
          </p:cNvPr>
          <p:cNvSpPr txBox="1"/>
          <p:nvPr/>
        </p:nvSpPr>
        <p:spPr>
          <a:xfrm>
            <a:off x="2347040" y="3063190"/>
            <a:ext cx="22522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Adobe </a:t>
            </a:r>
            <a:r>
              <a:rPr lang="en-US" altLang="ko-K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Xd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id="{DE815FD4-A4CA-4D35-90FB-B86B7E40E4F2}"/>
              </a:ext>
            </a:extLst>
          </p:cNvPr>
          <p:cNvSpPr txBox="1"/>
          <p:nvPr/>
        </p:nvSpPr>
        <p:spPr>
          <a:xfrm>
            <a:off x="2358318" y="3350236"/>
            <a:ext cx="26024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Adobe Photoshop 2020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8A28733B-FD0D-4B8A-918B-6FE43FD0E24B}"/>
              </a:ext>
            </a:extLst>
          </p:cNvPr>
          <p:cNvSpPr txBox="1"/>
          <p:nvPr/>
        </p:nvSpPr>
        <p:spPr>
          <a:xfrm>
            <a:off x="2371417" y="4144571"/>
            <a:ext cx="26024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Microsoft Word</a:t>
            </a:r>
          </a:p>
        </p:txBody>
      </p:sp>
      <p:sp>
        <p:nvSpPr>
          <p:cNvPr id="91" name="TextBox 9">
            <a:extLst>
              <a:ext uri="{FF2B5EF4-FFF2-40B4-BE49-F238E27FC236}">
                <a16:creationId xmlns:a16="http://schemas.microsoft.com/office/drawing/2014/main" id="{5B0C6E44-8E39-41CC-A311-8064A2CBF5A3}"/>
              </a:ext>
            </a:extLst>
          </p:cNvPr>
          <p:cNvSpPr txBox="1"/>
          <p:nvPr/>
        </p:nvSpPr>
        <p:spPr>
          <a:xfrm>
            <a:off x="2358318" y="4443129"/>
            <a:ext cx="26024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- Microsoft PowerPoint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72BFBE5C-D2F5-4FA4-A599-210C0ACDE57C}"/>
              </a:ext>
            </a:extLst>
          </p:cNvPr>
          <p:cNvSpPr txBox="1"/>
          <p:nvPr/>
        </p:nvSpPr>
        <p:spPr>
          <a:xfrm>
            <a:off x="1969524" y="2757292"/>
            <a:ext cx="2602476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3. Software </a:t>
            </a:r>
            <a:r>
              <a:rPr lang="th-TH" altLang="ko-K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ที่ใช้ออกแบบ</a:t>
            </a:r>
            <a:endParaRPr lang="en-US" altLang="ko-KR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93964" y="1347614"/>
            <a:ext cx="1755776" cy="720079"/>
          </a:xfrm>
        </p:spPr>
        <p:txBody>
          <a:bodyPr/>
          <a:lstStyle/>
          <a:p>
            <a:r>
              <a:rPr lang="th-TH" altLang="ko-KR" sz="2800" dirty="0">
                <a:solidFill>
                  <a:schemeClr val="tx2">
                    <a:lumMod val="75000"/>
                  </a:schemeClr>
                </a:solidFill>
              </a:rPr>
              <a:t>สมาชิก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47864" y="1504656"/>
            <a:ext cx="2343580" cy="2664296"/>
          </a:xfrm>
        </p:spPr>
        <p:txBody>
          <a:bodyPr/>
          <a:lstStyle/>
          <a:p>
            <a:pPr lvl="0"/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</a:t>
            </a:r>
            <a:r>
              <a:rPr lang="th-TH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h-TH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ปวริ</a:t>
            </a:r>
            <a:r>
              <a:rPr lang="th-TH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ศร  ทรงถาวรทวี   รหัสนิสิต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61022371</a:t>
            </a:r>
          </a:p>
          <a:p>
            <a:pPr lvl="0"/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2. </a:t>
            </a:r>
            <a:r>
              <a:rPr lang="th-TH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นายชาญชัย ไชยมงคล รหัสนิสิต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61020605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356</Words>
  <Application>Microsoft Office PowerPoint</Application>
  <PresentationFormat>นำเสนอทางหน้าจอ (16:9)</PresentationFormat>
  <Paragraphs>62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Kanit</vt:lpstr>
      <vt:lpstr>Wingdings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PAWARISORN SONGTHAWORNTHAWEE</cp:lastModifiedBy>
  <cp:revision>133</cp:revision>
  <dcterms:created xsi:type="dcterms:W3CDTF">2016-12-05T23:26:54Z</dcterms:created>
  <dcterms:modified xsi:type="dcterms:W3CDTF">2020-10-29T18:21:02Z</dcterms:modified>
</cp:coreProperties>
</file>