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6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200"/>
    <a:srgbClr val="6F808F"/>
    <a:srgbClr val="00FFFF"/>
    <a:srgbClr val="0000FF"/>
    <a:srgbClr val="FCAA12"/>
    <a:srgbClr val="008000"/>
    <a:srgbClr val="D2B48C"/>
    <a:srgbClr val="6A5ACD"/>
    <a:srgbClr val="EE84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96" y="12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5D4A-2803-4DE0-8C14-35DF5DD7722E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B41E4-2848-4834-BAAE-79668655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81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5D4A-2803-4DE0-8C14-35DF5DD7722E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B41E4-2848-4834-BAAE-79668655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65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5D4A-2803-4DE0-8C14-35DF5DD7722E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B41E4-2848-4834-BAAE-79668655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36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5D4A-2803-4DE0-8C14-35DF5DD7722E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B41E4-2848-4834-BAAE-79668655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00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5D4A-2803-4DE0-8C14-35DF5DD7722E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B41E4-2848-4834-BAAE-79668655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3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5D4A-2803-4DE0-8C14-35DF5DD7722E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B41E4-2848-4834-BAAE-79668655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39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5D4A-2803-4DE0-8C14-35DF5DD7722E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B41E4-2848-4834-BAAE-79668655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80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5D4A-2803-4DE0-8C14-35DF5DD7722E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B41E4-2848-4834-BAAE-79668655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6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5D4A-2803-4DE0-8C14-35DF5DD7722E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B41E4-2848-4834-BAAE-79668655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17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5D4A-2803-4DE0-8C14-35DF5DD7722E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B41E4-2848-4834-BAAE-79668655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79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5D4A-2803-4DE0-8C14-35DF5DD7722E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B41E4-2848-4834-BAAE-79668655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9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B5D4A-2803-4DE0-8C14-35DF5DD7722E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B41E4-2848-4834-BAAE-79668655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15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iro.medium.com/max/1400/0*e96XI76qxfYgTZcJ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056" y="936295"/>
            <a:ext cx="7731888" cy="4374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52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690" y="874935"/>
            <a:ext cx="8804620" cy="482415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825949" y="4634475"/>
            <a:ext cx="460040" cy="46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8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12762"/>
              </p:ext>
            </p:extLst>
          </p:nvPr>
        </p:nvGraphicFramePr>
        <p:xfrm>
          <a:off x="2312820" y="633061"/>
          <a:ext cx="7566360" cy="6080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2120"/>
                <a:gridCol w="2522120"/>
                <a:gridCol w="2522120"/>
              </a:tblGrid>
              <a:tr h="2026704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5122" marR="85122" marT="42561" marB="4256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122" marR="85122" marT="42561" marB="42561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122" marR="85122" marT="42561" marB="42561"/>
                </a:tc>
              </a:tr>
              <a:tr h="2026704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122" marR="85122" marT="42561" marB="42561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5122" marR="85122" marT="42561" marB="4256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5122" marR="85122" marT="42561" marB="42561"/>
                </a:tc>
              </a:tr>
              <a:tr h="2026704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122" marR="85122" marT="42561" marB="42561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5122" marR="85122" marT="42561" marB="42561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5122" marR="85122" marT="42561" marB="42561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12820" y="164706"/>
            <a:ext cx="244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AVG MONTHLY SPEND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72067" y="156269"/>
            <a:ext cx="244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AVG MONTHLY VISIT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49615" y="156269"/>
            <a:ext cx="244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RECENCY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1413250"/>
            <a:ext cx="244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AVG MONTHLY SPEND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3488451"/>
            <a:ext cx="244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AVG MONTHLY VISIT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-135046" y="5563652"/>
            <a:ext cx="244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RECENCY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975" y="2876784"/>
            <a:ext cx="2420711" cy="159266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040" y="4929808"/>
            <a:ext cx="2437328" cy="162488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/>
          <a:srcRect l="2332"/>
          <a:stretch/>
        </p:blipFill>
        <p:spPr>
          <a:xfrm>
            <a:off x="7417427" y="2848385"/>
            <a:ext cx="2418930" cy="165774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4354" y="801496"/>
            <a:ext cx="2403293" cy="159284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6"/>
          <a:srcRect l="2871"/>
          <a:stretch/>
        </p:blipFill>
        <p:spPr>
          <a:xfrm>
            <a:off x="7417427" y="810118"/>
            <a:ext cx="2423256" cy="162778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7"/>
          <a:srcRect l="2888"/>
          <a:stretch/>
        </p:blipFill>
        <p:spPr>
          <a:xfrm>
            <a:off x="4867333" y="4884373"/>
            <a:ext cx="2429880" cy="170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63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25609"/>
              </p:ext>
            </p:extLst>
          </p:nvPr>
        </p:nvGraphicFramePr>
        <p:xfrm>
          <a:off x="3662362" y="297542"/>
          <a:ext cx="8362724" cy="60643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81362"/>
                <a:gridCol w="4181362"/>
              </a:tblGrid>
              <a:tr h="45720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Characteristic</a:t>
                      </a:r>
                      <a:endParaRPr lang="en-US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Possible</a:t>
                      </a:r>
                      <a:r>
                        <a:rPr lang="en-US" b="1" baseline="0" dirty="0" smtClean="0"/>
                        <a:t> Action</a:t>
                      </a:r>
                      <a:endParaRPr lang="en-US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60713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VVIP </a:t>
                      </a:r>
                      <a:r>
                        <a:rPr lang="en-US" sz="1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(Can’t Lose them) </a:t>
                      </a:r>
                      <a:br>
                        <a:rPr lang="en-US" sz="1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en-US" sz="1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more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spend, frequent visit and still active</a:t>
                      </a:r>
                      <a:endParaRPr lang="en-US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Up selling and Cross selling.</a:t>
                      </a:r>
                    </a:p>
                    <a:p>
                      <a:r>
                        <a:rPr lang="en-US" sz="1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After services to maintain customer royalty.</a:t>
                      </a:r>
                      <a:endParaRPr lang="en-US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560713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</a:t>
                      </a:r>
                      <a:r>
                        <a:rPr lang="en-US" sz="1400" b="1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 TIME RICH GUY</a:t>
                      </a:r>
                      <a:endParaRPr lang="en-US" sz="1400" b="1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r>
                        <a:rPr lang="en-US" sz="1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more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spend, medium visit and still active</a:t>
                      </a:r>
                      <a:endParaRPr lang="en-US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Introduce delivery application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or online ordering.</a:t>
                      </a:r>
                      <a:endParaRPr lang="en-US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560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HAVE TIME</a:t>
                      </a:r>
                      <a:r>
                        <a:rPr lang="en-US" sz="1400" b="1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RICH GUY</a:t>
                      </a:r>
                      <a:endParaRPr lang="en-US" sz="1400" b="1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less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spend, frequent visit and still active</a:t>
                      </a:r>
                      <a:endParaRPr lang="en-US" sz="140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Invite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for activity such as promoting new product.</a:t>
                      </a:r>
                      <a:endParaRPr lang="en-US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560713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NORMAL GUY</a:t>
                      </a:r>
                    </a:p>
                    <a:p>
                      <a:r>
                        <a:rPr lang="en-US" sz="1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medium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spend, less visit, and still active</a:t>
                      </a:r>
                      <a:endParaRPr lang="en-US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General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promotion.</a:t>
                      </a:r>
                      <a:endParaRPr lang="en-US" sz="140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endParaRPr lang="en-US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5607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NORMAL GUY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Medium 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spend, less visit, and still 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General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promotion.</a:t>
                      </a:r>
                      <a:endParaRPr lang="en-US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560713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BELOW</a:t>
                      </a:r>
                      <a:r>
                        <a:rPr lang="en-US" sz="1400" b="1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AVG GUY</a:t>
                      </a:r>
                      <a:endParaRPr lang="en-US" sz="1400" b="1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less spend, less visit, and still active</a:t>
                      </a:r>
                      <a:endParaRPr lang="en-US" sz="140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Promotion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: Nearly expire goods.</a:t>
                      </a:r>
                      <a:endParaRPr lang="en-US" sz="140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560713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POOR GUY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least spend, least visit, and still active</a:t>
                      </a:r>
                      <a:endParaRPr lang="en-US" sz="140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Promotion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: Nearly expire goods.</a:t>
                      </a:r>
                      <a:endParaRPr lang="en-US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560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FF02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CHURN</a:t>
                      </a:r>
                      <a:endParaRPr lang="en-US" sz="1400" b="1" dirty="0" smtClean="0">
                        <a:solidFill>
                          <a:srgbClr val="FF02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r>
                        <a:rPr lang="en-US" sz="1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Medium spend, less visit,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not active </a:t>
                      </a:r>
                      <a:endParaRPr lang="en-US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Require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activate, investigate possible root cause of churn.</a:t>
                      </a:r>
                      <a:endParaRPr lang="en-US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560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FF02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CHURN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least spend, least visit,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not active </a:t>
                      </a:r>
                      <a:endParaRPr lang="en-US" sz="140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Don’t waste time on them.</a:t>
                      </a:r>
                      <a:endParaRPr lang="en-US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560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FF02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CHURN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Least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spend, least visit,</a:t>
                      </a:r>
                      <a:r>
                        <a:rPr lang="en-US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not active </a:t>
                      </a:r>
                      <a:endParaRPr lang="en-US" sz="140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Don’t waste time on them.</a:t>
                      </a:r>
                      <a:endParaRPr lang="en-US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-153348" y="186477"/>
            <a:ext cx="3623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>
                <a:solidFill>
                  <a:srgbClr val="0070C0"/>
                </a:solidFill>
              </a:rPr>
              <a:t>CUSTOMER SEGMENTATION</a:t>
            </a:r>
            <a:endParaRPr lang="en-US" sz="2000" b="1" u="sng" dirty="0">
              <a:solidFill>
                <a:srgbClr val="0070C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2332"/>
          <a:stretch/>
        </p:blipFill>
        <p:spPr>
          <a:xfrm>
            <a:off x="373392" y="4689869"/>
            <a:ext cx="2418930" cy="165774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29" y="887221"/>
            <a:ext cx="2403293" cy="159284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/>
          <a:srcRect l="2871"/>
          <a:stretch/>
        </p:blipFill>
        <p:spPr>
          <a:xfrm>
            <a:off x="389029" y="2771070"/>
            <a:ext cx="2423256" cy="1627789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3095526" y="903689"/>
            <a:ext cx="342900" cy="342900"/>
          </a:xfrm>
          <a:prstGeom prst="ellipse">
            <a:avLst/>
          </a:prstGeom>
          <a:solidFill>
            <a:srgbClr val="EE8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095526" y="1463369"/>
            <a:ext cx="342900" cy="342900"/>
          </a:xfrm>
          <a:prstGeom prst="ellipse">
            <a:avLst/>
          </a:prstGeom>
          <a:solidFill>
            <a:srgbClr val="6A5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095526" y="2017369"/>
            <a:ext cx="342900" cy="342900"/>
          </a:xfrm>
          <a:prstGeom prst="ellipse">
            <a:avLst/>
          </a:prstGeom>
          <a:solidFill>
            <a:srgbClr val="D2B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095526" y="2571369"/>
            <a:ext cx="342900" cy="34290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095526" y="3685045"/>
            <a:ext cx="342900" cy="342900"/>
          </a:xfrm>
          <a:prstGeom prst="ellipse">
            <a:avLst/>
          </a:prstGeom>
          <a:solidFill>
            <a:srgbClr val="FCAA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095526" y="4227409"/>
            <a:ext cx="342900" cy="3429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095526" y="4821445"/>
            <a:ext cx="342900" cy="3429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095526" y="5369765"/>
            <a:ext cx="342900" cy="342900"/>
          </a:xfrm>
          <a:prstGeom prst="ellipse">
            <a:avLst/>
          </a:prstGeom>
          <a:solidFill>
            <a:srgbClr val="FF0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095526" y="5918085"/>
            <a:ext cx="342900" cy="342900"/>
          </a:xfrm>
          <a:prstGeom prst="ellipse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108147" y="3113729"/>
            <a:ext cx="342900" cy="342900"/>
          </a:xfrm>
          <a:prstGeom prst="ellipse">
            <a:avLst/>
          </a:prstGeom>
          <a:solidFill>
            <a:srgbClr val="6F80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4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190</Words>
  <Application>Microsoft Office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Pawarut Kongratana</dc:creator>
  <cp:lastModifiedBy>Pawarut Kongratana</cp:lastModifiedBy>
  <cp:revision>9</cp:revision>
  <dcterms:created xsi:type="dcterms:W3CDTF">2021-07-28T13:28:53Z</dcterms:created>
  <dcterms:modified xsi:type="dcterms:W3CDTF">2021-07-28T14:33:41Z</dcterms:modified>
</cp:coreProperties>
</file>