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8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88" r:id="rId19"/>
    <p:sldId id="275" r:id="rId20"/>
    <p:sldId id="276" r:id="rId21"/>
    <p:sldId id="277" r:id="rId22"/>
    <p:sldId id="278" r:id="rId23"/>
    <p:sldId id="279" r:id="rId24"/>
    <p:sldId id="280" r:id="rId25"/>
    <p:sldId id="289" r:id="rId26"/>
    <p:sldId id="282" r:id="rId2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FA-4EB7-4500-B907-E97DB718BF7A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C4EA5-FABB-429D-90F6-CFB63C6927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62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Granice to odcinki, tworzymy </a:t>
            </a:r>
            <a:r>
              <a:rPr lang="pl-PL" dirty="0" err="1"/>
              <a:t>mape</a:t>
            </a:r>
            <a:r>
              <a:rPr lang="pl-PL" dirty="0"/>
              <a:t> trapezowa na mapie </a:t>
            </a:r>
            <a:r>
              <a:rPr lang="pl-PL" dirty="0" err="1"/>
              <a:t>afryki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C4EA5-FABB-429D-90F6-CFB63C6927B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7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38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0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594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78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54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07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92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95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00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00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82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25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6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7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948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6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15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71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nrollmann.de/projects/thesis/" TargetMode="External"/><Relationship Id="rId2" Type="http://schemas.openxmlformats.org/officeDocument/2006/relationships/hyperlink" Target="https://www.ti.inf.ethz.ch/ew/lehre/CG12/lecture/Chapter%209.pdf?fbclid=IwAR2zMABGfnhie063BRSw0EWnCDkHZ3uWHCo36jja54xd3dELgmcdpGVjAw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s.dimi.uniud.it/~claudio.mirolo/teaching/geom_comput/presentations/trapezoidal_map.pdf" TargetMode="External"/><Relationship Id="rId5" Type="http://schemas.openxmlformats.org/officeDocument/2006/relationships/hyperlink" Target="http://www.cs.umd.edu/class/spring2020/cmsc754/Lects/lect08-trap-map.pdf" TargetMode="External"/><Relationship Id="rId4" Type="http://schemas.openxmlformats.org/officeDocument/2006/relationships/hyperlink" Target="http://cglab.ca/~cdillaba/comp5008/trapezoi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7058584" cy="2497186"/>
          </a:xfrm>
        </p:spPr>
        <p:txBody>
          <a:bodyPr/>
          <a:lstStyle/>
          <a:p>
            <a:r>
              <a:rPr lang="pl-PL" sz="4000" dirty="0"/>
              <a:t>Lokalizacja punktu  na płaszczyźnie 2D  metodą trapezową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E14765D7-9173-11EA-CCF9-E1AF64620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Paweł </a:t>
            </a:r>
            <a:r>
              <a:rPr lang="pl-PL" dirty="0" err="1"/>
              <a:t>Lamża</a:t>
            </a:r>
            <a:endParaRPr lang="pl-PL" dirty="0"/>
          </a:p>
          <a:p>
            <a:r>
              <a:rPr lang="pl-PL" dirty="0"/>
              <a:t>Piotr Czech</a:t>
            </a:r>
          </a:p>
        </p:txBody>
      </p:sp>
    </p:spTree>
    <p:extLst>
      <p:ext uri="{BB962C8B-B14F-4D97-AF65-F5344CB8AC3E}">
        <p14:creationId xmlns:p14="http://schemas.microsoft.com/office/powerpoint/2010/main" val="352437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126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/>
              <a:t>Strefa</a:t>
            </a:r>
            <a:r>
              <a:rPr sz="2400" spc="-295" dirty="0"/>
              <a:t> </a:t>
            </a:r>
            <a:r>
              <a:rPr sz="2400" spc="-90" dirty="0"/>
              <a:t>Si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03919" y="1031110"/>
            <a:ext cx="4254500" cy="2663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165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Strefę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200" baseline="-3125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200" spc="75" baseline="-312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15" baseline="-32679" dirty="0">
                <a:solidFill>
                  <a:srgbClr val="FFFFFF"/>
                </a:solidFill>
                <a:latin typeface="Lato"/>
                <a:cs typeface="Lato"/>
              </a:rPr>
              <a:t>i-1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22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tworzą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wszystkie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przecinające</a:t>
            </a:r>
            <a:r>
              <a:rPr sz="1300" spc="-2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24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275" spc="7" baseline="-32679" dirty="0" err="1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275" spc="7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300" dirty="0">
              <a:latin typeface="Lato"/>
              <a:cs typeface="Lato"/>
            </a:endParaRPr>
          </a:p>
          <a:p>
            <a:pPr marL="63500" marR="43180">
              <a:lnSpc>
                <a:spcPct val="115399"/>
              </a:lnSpc>
              <a:spcBef>
                <a:spcPts val="1575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15" baseline="-32679" dirty="0">
                <a:solidFill>
                  <a:srgbClr val="FFFFFF"/>
                </a:solidFill>
                <a:latin typeface="Lato"/>
                <a:cs typeface="Lato"/>
              </a:rPr>
              <a:t>i-1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suma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zostaną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usunięte.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63500" marR="154305">
              <a:lnSpc>
                <a:spcPct val="115399"/>
              </a:lnSpc>
              <a:spcBef>
                <a:spcPts val="5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22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1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suma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zostaną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stworzone.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63500" marR="398145">
              <a:lnSpc>
                <a:spcPct val="1153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Strefy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15" baseline="-32679" dirty="0">
                <a:solidFill>
                  <a:srgbClr val="FFFFFF"/>
                </a:solidFill>
                <a:latin typeface="Lato"/>
                <a:cs typeface="Lato"/>
              </a:rPr>
              <a:t>i-1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T(S</a:t>
            </a:r>
            <a:r>
              <a:rPr sz="1275" spc="22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jednakowe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pod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względem 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kształtu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powierzchni.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Różnią się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jedynie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podziałem strefy na trapezy.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089" y="339799"/>
            <a:ext cx="3337918" cy="2231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089" y="2657529"/>
            <a:ext cx="3337918" cy="2297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117" y="454582"/>
            <a:ext cx="530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Algorytm</a:t>
            </a:r>
            <a:r>
              <a:rPr sz="2400" spc="-225" dirty="0"/>
              <a:t> </a:t>
            </a:r>
            <a:r>
              <a:rPr sz="2400" spc="10" dirty="0"/>
              <a:t>wyznaczania</a:t>
            </a:r>
            <a:r>
              <a:rPr sz="2400" spc="-225" dirty="0"/>
              <a:t> </a:t>
            </a:r>
            <a:r>
              <a:rPr sz="2400" spc="-45" dirty="0"/>
              <a:t>strefy</a:t>
            </a:r>
            <a:r>
              <a:rPr sz="2400" spc="-220" dirty="0"/>
              <a:t> </a:t>
            </a:r>
            <a:r>
              <a:rPr sz="2400" spc="30" dirty="0"/>
              <a:t>dla</a:t>
            </a:r>
            <a:r>
              <a:rPr sz="2400" spc="-225" dirty="0"/>
              <a:t> </a:t>
            </a:r>
            <a:r>
              <a:rPr sz="2400" spc="-45" dirty="0"/>
              <a:t>s</a:t>
            </a:r>
            <a:r>
              <a:rPr sz="2400" spc="-67" baseline="-31250" dirty="0"/>
              <a:t>i</a:t>
            </a:r>
            <a:endParaRPr sz="2400" baseline="-31250" dirty="0"/>
          </a:p>
        </p:txBody>
      </p:sp>
      <p:sp>
        <p:nvSpPr>
          <p:cNvPr id="3" name="object 3"/>
          <p:cNvSpPr/>
          <p:nvPr/>
        </p:nvSpPr>
        <p:spPr>
          <a:xfrm>
            <a:off x="2375645" y="1056247"/>
            <a:ext cx="4171866" cy="178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5117" y="3033233"/>
            <a:ext cx="4618355" cy="1625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j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←</a:t>
            </a:r>
            <a:r>
              <a:rPr sz="13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endParaRPr sz="130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while</a:t>
            </a:r>
            <a:r>
              <a:rPr sz="1300" b="1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rightp(∆</a:t>
            </a:r>
            <a:r>
              <a:rPr sz="1275" spc="15" baseline="-32679" dirty="0">
                <a:solidFill>
                  <a:srgbClr val="FFFFFF"/>
                </a:solidFill>
                <a:latin typeface="Lato"/>
                <a:cs typeface="Lato"/>
              </a:rPr>
              <a:t>j</a:t>
            </a:r>
            <a:r>
              <a:rPr sz="1275" spc="-82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endParaRPr sz="1300">
              <a:latin typeface="Lato"/>
              <a:cs typeface="Lato"/>
            </a:endParaRPr>
          </a:p>
          <a:p>
            <a:pPr marL="494665">
              <a:lnSpc>
                <a:spcPct val="100000"/>
              </a:lnSpc>
              <a:spcBef>
                <a:spcPts val="240"/>
              </a:spcBef>
            </a:pPr>
            <a:r>
              <a:rPr sz="1300" b="1" spc="-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if</a:t>
            </a:r>
            <a:r>
              <a:rPr sz="13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rightp(∆</a:t>
            </a:r>
            <a:r>
              <a:rPr sz="1275" spc="15" baseline="-32679" dirty="0">
                <a:solidFill>
                  <a:srgbClr val="FFFFFF"/>
                </a:solidFill>
                <a:latin typeface="Lato"/>
                <a:cs typeface="Lato"/>
              </a:rPr>
              <a:t>j</a:t>
            </a:r>
            <a:r>
              <a:rPr sz="1275" spc="44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powyżej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275" spc="7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endParaRPr sz="1275" baseline="-32679">
              <a:latin typeface="Lato"/>
              <a:cs typeface="Lato"/>
            </a:endParaRPr>
          </a:p>
          <a:p>
            <a:pPr marL="951865">
              <a:lnSpc>
                <a:spcPct val="100000"/>
              </a:lnSpc>
              <a:spcBef>
                <a:spcPts val="240"/>
              </a:spcBef>
            </a:pP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then</a:t>
            </a:r>
            <a:r>
              <a:rPr sz="1300" b="1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niech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baseline="-32679" dirty="0">
                <a:solidFill>
                  <a:srgbClr val="FFFFFF"/>
                </a:solidFill>
                <a:latin typeface="Lato"/>
                <a:cs typeface="Lato"/>
              </a:rPr>
              <a:t>j+1</a:t>
            </a:r>
            <a:r>
              <a:rPr sz="1275" spc="44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będzie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dolnym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prawym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sąsiadem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15" baseline="-32679" dirty="0">
                <a:solidFill>
                  <a:srgbClr val="FFFFFF"/>
                </a:solidFill>
                <a:latin typeface="Lato"/>
                <a:cs typeface="Lato"/>
              </a:rPr>
              <a:t>j</a:t>
            </a:r>
            <a:endParaRPr sz="1275" baseline="-32679">
              <a:latin typeface="Lato"/>
              <a:cs typeface="Lato"/>
            </a:endParaRPr>
          </a:p>
          <a:p>
            <a:pPr marL="494665" marR="60325" indent="457200">
              <a:lnSpc>
                <a:spcPct val="115399"/>
              </a:lnSpc>
            </a:pPr>
            <a:r>
              <a:rPr sz="1300" b="1" dirty="0">
                <a:solidFill>
                  <a:srgbClr val="FFFFFF"/>
                </a:solidFill>
                <a:latin typeface="Lato"/>
                <a:cs typeface="Lato"/>
              </a:rPr>
              <a:t>else</a:t>
            </a:r>
            <a:r>
              <a:rPr sz="1300" b="1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niech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baseline="-32679" dirty="0">
                <a:solidFill>
                  <a:srgbClr val="FFFFFF"/>
                </a:solidFill>
                <a:latin typeface="Lato"/>
                <a:cs typeface="Lato"/>
              </a:rPr>
              <a:t>j+1</a:t>
            </a:r>
            <a:r>
              <a:rPr sz="1275" spc="44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będzie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górnym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prawym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sąsiadem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15" baseline="-32679" dirty="0">
                <a:solidFill>
                  <a:srgbClr val="FFFFFF"/>
                </a:solidFill>
                <a:latin typeface="Lato"/>
                <a:cs typeface="Lato"/>
              </a:rPr>
              <a:t>j 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j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←</a:t>
            </a:r>
            <a:r>
              <a:rPr sz="13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j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+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endParaRPr sz="1300">
              <a:latin typeface="Lato"/>
              <a:cs typeface="Lato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300" b="1" spc="15" dirty="0">
                <a:solidFill>
                  <a:srgbClr val="FFFFFF"/>
                </a:solidFill>
                <a:latin typeface="Lato"/>
                <a:cs typeface="Lato"/>
              </a:rPr>
              <a:t>return</a:t>
            </a:r>
            <a:r>
              <a:rPr sz="1300" b="1" spc="-2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15" baseline="-32679" dirty="0">
                <a:solidFill>
                  <a:srgbClr val="FFFFFF"/>
                </a:solidFill>
                <a:latin typeface="Lato"/>
                <a:cs typeface="Lato"/>
              </a:rPr>
              <a:t>0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15" baseline="-32679" dirty="0">
                <a:solidFill>
                  <a:srgbClr val="FFFFFF"/>
                </a:solidFill>
                <a:latin typeface="Lato"/>
                <a:cs typeface="Lato"/>
              </a:rPr>
              <a:t>1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…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7" baseline="-32679" dirty="0">
                <a:solidFill>
                  <a:srgbClr val="FFFFFF"/>
                </a:solidFill>
                <a:latin typeface="Lato"/>
                <a:cs typeface="Lato"/>
              </a:rPr>
              <a:t>k</a:t>
            </a:r>
            <a:endParaRPr sz="1275" baseline="-32679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40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Zastępowanie</a:t>
            </a:r>
            <a:r>
              <a:rPr sz="2400" spc="-229" dirty="0"/>
              <a:t> </a:t>
            </a:r>
            <a:r>
              <a:rPr sz="2400" spc="15" dirty="0"/>
              <a:t>trapezu</a:t>
            </a:r>
            <a:r>
              <a:rPr sz="2400" spc="-229" dirty="0"/>
              <a:t> </a:t>
            </a:r>
            <a:r>
              <a:rPr sz="2400" spc="145" dirty="0"/>
              <a:t>w</a:t>
            </a:r>
            <a:r>
              <a:rPr sz="2400" spc="-229" dirty="0"/>
              <a:t> T(S)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68396" y="1633966"/>
            <a:ext cx="1475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1.	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Usuwamy</a:t>
            </a:r>
            <a:r>
              <a:rPr sz="13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Δ</a:t>
            </a:r>
            <a:r>
              <a:rPr sz="13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396" y="2460734"/>
            <a:ext cx="3663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15399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2.	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Zastępujemy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odpowiednią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ilość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nowych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396" y="3546581"/>
            <a:ext cx="3232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 algn="just">
              <a:lnSpc>
                <a:spcPct val="115399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3.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Aktualizujemy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informacje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 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sąsiadach,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bottom(∆),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top(∆),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leftp(∆), 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rightp(∆)</a:t>
            </a:r>
            <a:endParaRPr sz="1300">
              <a:latin typeface="Lato"/>
              <a:cs typeface="Lato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E63477E-0887-50A4-116B-B0026AAF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88" y="1047750"/>
            <a:ext cx="2870910" cy="18305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0BBE8-B8AC-91AB-3D16-F8F1AB63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88" y="3105150"/>
            <a:ext cx="2870910" cy="1830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524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 err="1"/>
              <a:t>Wstawianie</a:t>
            </a:r>
            <a:r>
              <a:rPr sz="2400" spc="25" dirty="0"/>
              <a:t> </a:t>
            </a:r>
            <a:r>
              <a:rPr sz="2400" spc="-25" dirty="0" err="1"/>
              <a:t>rozszerzeń</a:t>
            </a:r>
            <a:r>
              <a:rPr lang="pl-PL" sz="2400" spc="-25" dirty="0"/>
              <a:t> </a:t>
            </a:r>
            <a:r>
              <a:rPr sz="2400" spc="-450" dirty="0"/>
              <a:t> </a:t>
            </a:r>
            <a:r>
              <a:rPr sz="2400" spc="45" dirty="0"/>
              <a:t>pionowych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23999" y="1210171"/>
            <a:ext cx="5487687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Wstawiamy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rozszerzenia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pionowe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przechodzące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 err="1">
                <a:solidFill>
                  <a:srgbClr val="FFFFFF"/>
                </a:solidFill>
                <a:latin typeface="Lato"/>
                <a:cs typeface="Lato"/>
              </a:rPr>
              <a:t>końce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</a:p>
          <a:p>
            <a:pPr marL="45339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Skracamy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rozszerzenia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pionowe,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aby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stykały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2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</a:p>
          <a:p>
            <a:pPr marL="45339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koniec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aktualizujemy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informacje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sąsiadach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zmienionych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endParaRPr lang="pl-PL" sz="1300" dirty="0">
              <a:solidFill>
                <a:srgbClr val="FFFFFF"/>
              </a:solidFill>
              <a:latin typeface="Lato"/>
              <a:cs typeface="Lato"/>
            </a:endParaRPr>
          </a:p>
          <a:p>
            <a:pPr marL="11049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Oczekiwany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czas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konstrukcji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O(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r>
              <a:rPr sz="1300" i="1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FFFFFF"/>
                </a:solidFill>
                <a:latin typeface="Lato"/>
                <a:cs typeface="Lato"/>
              </a:rPr>
              <a:t>log</a:t>
            </a:r>
            <a:r>
              <a:rPr sz="1300" i="1" spc="-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i="1" spc="15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endParaRPr sz="1300" dirty="0">
              <a:latin typeface="Lato"/>
              <a:cs typeface="Lato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5673F58-C046-07FF-1CFB-06DCE9DA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7" y="3089942"/>
            <a:ext cx="2847630" cy="191332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A748F7B-2A9F-90A4-3A1E-96B6C3CA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85" y="3113456"/>
            <a:ext cx="2847630" cy="190145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24B6C41-84A4-9E25-FF87-2ACEB3A1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24" y="3089942"/>
            <a:ext cx="2842119" cy="19133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276" y="454582"/>
            <a:ext cx="254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Lato"/>
                <a:cs typeface="Lato"/>
              </a:rPr>
              <a:t>Graf</a:t>
            </a:r>
            <a:r>
              <a:rPr sz="2400" spc="-220" dirty="0">
                <a:latin typeface="Lato"/>
                <a:cs typeface="Lato"/>
              </a:rPr>
              <a:t> </a:t>
            </a:r>
            <a:r>
              <a:rPr sz="2400" spc="5" dirty="0">
                <a:latin typeface="Lato"/>
                <a:cs typeface="Lato"/>
              </a:rPr>
              <a:t>wyszukiwania</a:t>
            </a:r>
            <a:endParaRPr sz="24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023" y="943614"/>
            <a:ext cx="4749165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4970">
              <a:lnSpc>
                <a:spcPct val="115399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Graf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wyszukiwań to </a:t>
            </a:r>
            <a:r>
              <a:rPr sz="1300" spc="15" dirty="0" err="1">
                <a:solidFill>
                  <a:srgbClr val="FFFFFF"/>
                </a:solidFill>
                <a:latin typeface="Lato"/>
                <a:cs typeface="Lato"/>
              </a:rPr>
              <a:t>struktura</a:t>
            </a:r>
            <a:r>
              <a:rPr lang="pl-PL" sz="1300" spc="15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która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liściach zawiera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wyłącznie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wskaźnik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odpowiadające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T(S).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Węzły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wewnętrzne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podzielone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rodzaje:</a:t>
            </a:r>
            <a:endParaRPr sz="1300" dirty="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x-węzeł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przechowuje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współrzędne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wierzchołka</a:t>
            </a:r>
            <a:endParaRPr sz="1300" dirty="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y-węzeł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przechowuje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wskaźnik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endParaRPr sz="1300" dirty="0">
              <a:latin typeface="Lato"/>
              <a:cs typeface="Lato"/>
            </a:endParaRPr>
          </a:p>
          <a:p>
            <a:pPr marL="12700" marR="539115">
              <a:lnSpc>
                <a:spcPct val="115399"/>
              </a:lnSpc>
              <a:spcBef>
                <a:spcPts val="825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Każdy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T(S)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ma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wskaźnik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liścia 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strukturze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D,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odpowiednikiem.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poruszania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drzewie:</a:t>
            </a:r>
            <a:endParaRPr sz="1300" dirty="0">
              <a:latin typeface="Lato"/>
              <a:cs typeface="Lato"/>
            </a:endParaRPr>
          </a:p>
          <a:p>
            <a:pPr marL="469265" marR="8509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lewo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pionowej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przechodzącej 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x-węźle,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wtedy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kierujemy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lewo.</a:t>
            </a:r>
            <a:endParaRPr sz="1300" dirty="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przeciwnym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przypadku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kierujemy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wierzchołek</a:t>
            </a:r>
            <a:r>
              <a:rPr sz="1300" spc="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prawo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023" y="3810633"/>
            <a:ext cx="762635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powyżej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y-węźle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wtedy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kierujemy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lewo.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przeciwnym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przypadku  kierujemy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prawo.</a:t>
            </a:r>
            <a:endParaRPr sz="1300" dirty="0">
              <a:latin typeface="Lato"/>
              <a:cs typeface="Lato"/>
            </a:endParaRPr>
          </a:p>
          <a:p>
            <a:pPr marL="12700" marR="474980">
              <a:lnSpc>
                <a:spcPct val="115399"/>
              </a:lnSpc>
              <a:spcBef>
                <a:spcPts val="97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Oczekiwany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 err="1">
                <a:solidFill>
                  <a:srgbClr val="FFFFFF"/>
                </a:solidFill>
                <a:latin typeface="Lato"/>
                <a:cs typeface="Lato"/>
              </a:rPr>
              <a:t>rozmiar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gra</a:t>
            </a:r>
            <a:r>
              <a:rPr lang="pl-PL" sz="1300" dirty="0" err="1">
                <a:solidFill>
                  <a:srgbClr val="FFFFFF"/>
                </a:solidFill>
                <a:latin typeface="Lato"/>
                <a:cs typeface="Lato"/>
              </a:rPr>
              <a:t>fu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 err="1">
                <a:solidFill>
                  <a:srgbClr val="FFFFFF"/>
                </a:solidFill>
                <a:latin typeface="Lato"/>
                <a:cs typeface="Lato"/>
              </a:rPr>
              <a:t>wyszukiwań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O(n),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oczekiwany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czas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konstrukcji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grafu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O(n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log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n)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(wliczając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konstrukcj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)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7013" y="2031815"/>
            <a:ext cx="1022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endParaRPr sz="13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6237" y="1273622"/>
            <a:ext cx="2947143" cy="2124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218432"/>
            <a:ext cx="493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Konstrukcja </a:t>
            </a:r>
            <a:r>
              <a:rPr sz="2400" spc="20" dirty="0"/>
              <a:t>grafu</a:t>
            </a:r>
            <a:r>
              <a:rPr sz="2400" spc="-459" dirty="0"/>
              <a:t> </a:t>
            </a:r>
            <a:r>
              <a:rPr sz="2400" spc="5" dirty="0"/>
              <a:t>wyszukiwania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3000" y="1123950"/>
            <a:ext cx="6709906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l-PL" sz="1300" spc="-5" dirty="0">
                <a:latin typeface="Lato "/>
              </a:rPr>
              <a:t>Gdy</a:t>
            </a:r>
            <a:r>
              <a:rPr lang="pl-PL" sz="1300" spc="-80" dirty="0">
                <a:latin typeface="Lato "/>
              </a:rPr>
              <a:t> </a:t>
            </a:r>
            <a:r>
              <a:rPr lang="pl-PL" sz="1300" spc="-10" dirty="0">
                <a:latin typeface="Lato "/>
              </a:rPr>
              <a:t>usuwamy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trapez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10" dirty="0">
                <a:latin typeface="Lato "/>
              </a:rPr>
              <a:t>z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grafu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to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zastępujemy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liść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reprezentujący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trapez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kolejną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częścią</a:t>
            </a:r>
            <a:r>
              <a:rPr lang="pl-PL" sz="1300" spc="-7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drzewa</a:t>
            </a:r>
            <a:endParaRPr lang="pl-PL" sz="1300" dirty="0">
              <a:latin typeface="Lato "/>
            </a:endParaRPr>
          </a:p>
          <a:p>
            <a:pPr marL="7556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l-PL" sz="1300" spc="-25" dirty="0">
                <a:latin typeface="Lato "/>
              </a:rPr>
              <a:t>W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zależności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10" dirty="0">
                <a:latin typeface="Lato "/>
              </a:rPr>
              <a:t>od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ilości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15" dirty="0">
                <a:latin typeface="Lato "/>
              </a:rPr>
              <a:t>końców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odcinka</a:t>
            </a:r>
            <a:r>
              <a:rPr lang="pl-PL" sz="1300" spc="-80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s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zawierających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się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30" dirty="0">
                <a:latin typeface="Lato "/>
              </a:rPr>
              <a:t>w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10" dirty="0">
                <a:latin typeface="Lato "/>
              </a:rPr>
              <a:t>usuwanym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trapezie,  </a:t>
            </a:r>
            <a:r>
              <a:rPr lang="pl-PL" sz="1300" spc="-5" dirty="0">
                <a:latin typeface="Lato "/>
              </a:rPr>
              <a:t>postępujemy</a:t>
            </a:r>
            <a:r>
              <a:rPr lang="pl-PL" sz="1300" spc="-90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następująco:</a:t>
            </a:r>
          </a:p>
          <a:p>
            <a:pPr marL="7556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l-PL" sz="1300" spc="25" dirty="0">
                <a:latin typeface="Lato "/>
              </a:rPr>
              <a:t>a)	</a:t>
            </a:r>
            <a:r>
              <a:rPr lang="pl-PL" sz="1300" spc="-5" dirty="0">
                <a:latin typeface="Lato "/>
              </a:rPr>
              <a:t>Gdy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10" dirty="0">
                <a:latin typeface="Lato "/>
              </a:rPr>
              <a:t>usuwany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trapez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5" dirty="0">
                <a:latin typeface="Lato "/>
              </a:rPr>
              <a:t>zawiera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jeden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spc="-10" dirty="0">
                <a:latin typeface="Lato "/>
              </a:rPr>
              <a:t>koniec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odcinka</a:t>
            </a:r>
            <a:r>
              <a:rPr lang="pl-PL" sz="1300" spc="-85" dirty="0">
                <a:latin typeface="Lato "/>
              </a:rPr>
              <a:t> </a:t>
            </a:r>
            <a:r>
              <a:rPr lang="pl-PL" sz="1300" dirty="0">
                <a:latin typeface="Lato 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2003" y="4009080"/>
            <a:ext cx="5667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Pojedynczy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 zastępujemy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trzy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 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X,Y,Z.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Wstawiamy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według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modelu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poruszania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drzewie,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opisanego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wcześniejszym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slajdzie,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dodając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odpowiednio x-węzły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y-węzły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reprezentujące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początek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koniec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oraz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cały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struktury.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97" y="2419350"/>
            <a:ext cx="5486206" cy="1366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218432"/>
            <a:ext cx="493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Konstrukcja </a:t>
            </a:r>
            <a:r>
              <a:rPr sz="2400" spc="20" dirty="0"/>
              <a:t>grafu</a:t>
            </a:r>
            <a:r>
              <a:rPr sz="2400" spc="-459" dirty="0"/>
              <a:t> </a:t>
            </a:r>
            <a:r>
              <a:rPr sz="2400" spc="5" dirty="0"/>
              <a:t>wyszukiwania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11974" y="654864"/>
            <a:ext cx="4911090" cy="482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b)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usuwany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zawiera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Pojedynczy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zastępowany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cztery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ato"/>
                <a:cs typeface="Lato"/>
              </a:rPr>
              <a:t>U,X,Y</a:t>
            </a:r>
            <a:r>
              <a:rPr sz="1300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974" y="2628440"/>
            <a:ext cx="45497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c)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przecina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ale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ten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nie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zawiera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końców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974" y="4312457"/>
            <a:ext cx="670750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Pojedynczy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zastępowany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15399"/>
              </a:lnSpc>
            </a:pP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wszystkich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przypadkach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metoda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dodawania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grafu,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taka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sama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jak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metoda  opisana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slajdzie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wyżej.</a:t>
            </a:r>
            <a:endParaRPr sz="13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5477" y="1262047"/>
            <a:ext cx="5002914" cy="130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0745" y="2913344"/>
            <a:ext cx="5223639" cy="142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218432"/>
            <a:ext cx="493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400" spc="10" dirty="0">
                <a:solidFill>
                  <a:srgbClr val="FFFFFF"/>
                </a:solidFill>
                <a:latin typeface="Verdana"/>
                <a:cs typeface="Verdana"/>
              </a:rPr>
              <a:t>Przykład</a:t>
            </a:r>
            <a:r>
              <a:rPr lang="pl-PL" sz="2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l-PL" sz="2400" dirty="0">
                <a:solidFill>
                  <a:srgbClr val="FFFFFF"/>
                </a:solidFill>
                <a:latin typeface="Verdana"/>
                <a:cs typeface="Verdana"/>
              </a:rPr>
              <a:t>konstrukcji</a:t>
            </a:r>
            <a:endParaRPr lang="pl-PL" sz="2400" dirty="0">
              <a:latin typeface="Verdana"/>
              <a:cs typeface="Verdana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51665E05-2714-7109-A3A6-ADF18C0D16BF}"/>
              </a:ext>
            </a:extLst>
          </p:cNvPr>
          <p:cNvGrpSpPr/>
          <p:nvPr/>
        </p:nvGrpSpPr>
        <p:grpSpPr>
          <a:xfrm>
            <a:off x="1184523" y="1504950"/>
            <a:ext cx="7526655" cy="3134360"/>
            <a:chOff x="1297484" y="1455822"/>
            <a:chExt cx="7526655" cy="313436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3899EE14-21BC-8ECB-EAF7-65571676FBFF}"/>
                </a:ext>
              </a:extLst>
            </p:cNvPr>
            <p:cNvSpPr/>
            <p:nvPr/>
          </p:nvSpPr>
          <p:spPr>
            <a:xfrm>
              <a:off x="1297484" y="1455822"/>
              <a:ext cx="3798404" cy="1778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63B4F66-1058-3C02-C82A-954F49925791}"/>
                </a:ext>
              </a:extLst>
            </p:cNvPr>
            <p:cNvSpPr/>
            <p:nvPr/>
          </p:nvSpPr>
          <p:spPr>
            <a:xfrm>
              <a:off x="4571990" y="2811569"/>
              <a:ext cx="4251566" cy="17784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114DDD5C-8343-10F6-A252-6D0E775E9623}"/>
              </a:ext>
            </a:extLst>
          </p:cNvPr>
          <p:cNvSpPr txBox="1"/>
          <p:nvPr/>
        </p:nvSpPr>
        <p:spPr>
          <a:xfrm>
            <a:off x="1184523" y="1101015"/>
            <a:ext cx="64484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początku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mamy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jeden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obejmujący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linie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zewnętrzny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prostokąt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BA08C43-DC94-7DC7-AEAB-B261746C3DF3}"/>
              </a:ext>
            </a:extLst>
          </p:cNvPr>
          <p:cNvSpPr txBox="1"/>
          <p:nvPr/>
        </p:nvSpPr>
        <p:spPr>
          <a:xfrm>
            <a:off x="1092289" y="3562350"/>
            <a:ext cx="3295015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kolejnych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krokach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modyﬁkujemy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skutek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dodania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kolejnych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endParaRPr sz="1300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2778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64A4653-6937-F3D0-C522-212E3482CD1A}"/>
              </a:ext>
            </a:extLst>
          </p:cNvPr>
          <p:cNvSpPr txBox="1">
            <a:spLocks/>
          </p:cNvSpPr>
          <p:nvPr/>
        </p:nvSpPr>
        <p:spPr>
          <a:xfrm>
            <a:off x="1370517" y="218432"/>
            <a:ext cx="493585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pl-PL" sz="2400" spc="10">
                <a:solidFill>
                  <a:srgbClr val="FFFFFF"/>
                </a:solidFill>
                <a:latin typeface="Verdana"/>
                <a:cs typeface="Verdana"/>
              </a:rPr>
              <a:t>Przykład</a:t>
            </a:r>
            <a:r>
              <a:rPr lang="pl-PL" sz="24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l-PL" sz="2400">
                <a:solidFill>
                  <a:srgbClr val="FFFFFF"/>
                </a:solidFill>
                <a:latin typeface="Verdana"/>
                <a:cs typeface="Verdana"/>
              </a:rPr>
              <a:t>konstrukcji</a:t>
            </a:r>
            <a:endParaRPr lang="pl-PL" sz="2400" dirty="0">
              <a:latin typeface="Verdana"/>
              <a:cs typeface="Verdana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1D10E73-006A-B657-0F57-BDA183269F72}"/>
              </a:ext>
            </a:extLst>
          </p:cNvPr>
          <p:cNvSpPr/>
          <p:nvPr/>
        </p:nvSpPr>
        <p:spPr>
          <a:xfrm>
            <a:off x="2381220" y="869345"/>
            <a:ext cx="4381541" cy="1855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D1341DC-68F4-0524-920B-32B9406AFE7D}"/>
              </a:ext>
            </a:extLst>
          </p:cNvPr>
          <p:cNvSpPr/>
          <p:nvPr/>
        </p:nvSpPr>
        <p:spPr>
          <a:xfrm>
            <a:off x="2381220" y="2797594"/>
            <a:ext cx="4381541" cy="2190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37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47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35" dirty="0"/>
              <a:t> </a:t>
            </a:r>
            <a:r>
              <a:rPr sz="2400" spc="80" dirty="0"/>
              <a:t>punktu</a:t>
            </a:r>
            <a:r>
              <a:rPr sz="2400" spc="-235" dirty="0"/>
              <a:t> </a:t>
            </a:r>
            <a:r>
              <a:rPr sz="2400" spc="145" dirty="0"/>
              <a:t>w</a:t>
            </a:r>
            <a:r>
              <a:rPr sz="2400" spc="-235" dirty="0"/>
              <a:t> </a:t>
            </a:r>
            <a:r>
              <a:rPr sz="2400" spc="65" dirty="0"/>
              <a:t>mapie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961894"/>
            <a:ext cx="7085330" cy="361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Dane: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zadany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zdeﬁniowany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poprzez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współrzędne</a:t>
            </a:r>
            <a:endParaRPr sz="1300" dirty="0">
              <a:latin typeface="Lato"/>
              <a:cs typeface="Lato"/>
            </a:endParaRPr>
          </a:p>
          <a:p>
            <a:pPr marL="12700" marR="3505200">
              <a:lnSpc>
                <a:spcPct val="216299"/>
              </a:lnSpc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Szukane: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lokalizacja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mapie</a:t>
            </a:r>
            <a:r>
              <a:rPr sz="1300" spc="-2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Algorytm: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element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x-węzłem:</a:t>
            </a:r>
            <a:endParaRPr sz="1300" dirty="0">
              <a:latin typeface="Lato"/>
              <a:cs typeface="Lato"/>
            </a:endParaRPr>
          </a:p>
          <a:p>
            <a:pPr marL="926465" marR="75565" indent="-328295">
              <a:lnSpc>
                <a:spcPct val="115399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po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lewej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stronie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prostej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pionowej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przechodzącej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 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x-węźle: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przejdź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dół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 err="1">
                <a:solidFill>
                  <a:srgbClr val="FFFFFF"/>
                </a:solidFill>
                <a:latin typeface="Lato"/>
                <a:cs typeface="Lato"/>
              </a:rPr>
              <a:t>lewego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potomka</a:t>
            </a:r>
            <a:endParaRPr lang="pl-PL" sz="1300" dirty="0">
              <a:solidFill>
                <a:srgbClr val="FFFFFF"/>
              </a:solidFill>
              <a:latin typeface="Lato"/>
              <a:cs typeface="Lato"/>
            </a:endParaRPr>
          </a:p>
          <a:p>
            <a:pPr marL="926465" marR="75565" indent="-328295">
              <a:lnSpc>
                <a:spcPct val="115399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przeciwnym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przypadku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przejdź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dół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potomka 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element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y-węzłem:</a:t>
            </a:r>
            <a:endParaRPr sz="1300" dirty="0">
              <a:latin typeface="Lato"/>
              <a:cs typeface="Lato"/>
            </a:endParaRPr>
          </a:p>
          <a:p>
            <a:pPr marL="9271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poniżej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y-węźle: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przejdź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dół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potomka</a:t>
            </a:r>
            <a:endParaRPr sz="1300" dirty="0">
              <a:latin typeface="Lato"/>
              <a:cs typeface="Lato"/>
            </a:endParaRPr>
          </a:p>
          <a:p>
            <a:pPr marL="9271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przeciwnym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przypadku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przejdź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dół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potomka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bieżący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element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liściem,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zakończ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algorytm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Oczekiwany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czas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lokalizacji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położenie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dowolnego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punktu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mapie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czasie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O(log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n).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6" y="454582"/>
            <a:ext cx="42682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400" spc="65" dirty="0"/>
              <a:t>Przykładowy problem 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32417" y="1475889"/>
            <a:ext cx="32893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pl-PL" sz="1300" dirty="0">
                <a:latin typeface="Lato"/>
                <a:cs typeface="Lato"/>
              </a:rPr>
              <a:t>Zlokalizowanie na mapie punktu o zadanych współrzędnych geograficznych </a:t>
            </a:r>
            <a:endParaRPr sz="1300" dirty="0">
              <a:latin typeface="Lato"/>
              <a:cs typeface="Lato"/>
            </a:endParaRPr>
          </a:p>
        </p:txBody>
      </p:sp>
      <p:pic>
        <p:nvPicPr>
          <p:cNvPr id="6" name="Obraz 5" descr="Obraz zawierający mapa&#10;&#10;Opis wygenerowany automatycznie">
            <a:extLst>
              <a:ext uri="{FF2B5EF4-FFF2-40B4-BE49-F238E27FC236}">
                <a16:creationId xmlns:a16="http://schemas.microsoft.com/office/drawing/2014/main" id="{27CC7166-55AD-4F32-496D-FDD17F975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75889"/>
            <a:ext cx="2982650" cy="30373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25" dirty="0"/>
              <a:t> </a:t>
            </a:r>
            <a:r>
              <a:rPr sz="2400" spc="80" dirty="0"/>
              <a:t>punktu</a:t>
            </a:r>
            <a:r>
              <a:rPr sz="2400" spc="-225" dirty="0"/>
              <a:t> </a:t>
            </a:r>
            <a:r>
              <a:rPr sz="2400" spc="145" dirty="0"/>
              <a:t>w</a:t>
            </a:r>
            <a:r>
              <a:rPr sz="2400" spc="-225" dirty="0"/>
              <a:t> </a:t>
            </a:r>
            <a:r>
              <a:rPr sz="2400" spc="40" dirty="0"/>
              <a:t>graﬁe</a:t>
            </a:r>
            <a:r>
              <a:rPr sz="2400" spc="-225" dirty="0"/>
              <a:t> </a:t>
            </a:r>
            <a:r>
              <a:rPr sz="2400" spc="15" dirty="0"/>
              <a:t>wyszukiwań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97497" y="1918183"/>
            <a:ext cx="7038885" cy="277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931413"/>
            <a:ext cx="6244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Pytamy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p1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czy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po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jego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lewej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stronie.</a:t>
            </a:r>
            <a:r>
              <a:rPr sz="1300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Dostajemy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odpowiedź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negatywną.Algorytm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kieruje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prawnego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25" dirty="0"/>
              <a:t> </a:t>
            </a:r>
            <a:r>
              <a:rPr sz="2400" spc="80" dirty="0"/>
              <a:t>punktu</a:t>
            </a:r>
            <a:r>
              <a:rPr sz="2400" spc="-225" dirty="0"/>
              <a:t> </a:t>
            </a:r>
            <a:r>
              <a:rPr sz="2400" spc="145" dirty="0"/>
              <a:t>w</a:t>
            </a:r>
            <a:r>
              <a:rPr sz="2400" spc="-225" dirty="0"/>
              <a:t> </a:t>
            </a:r>
            <a:r>
              <a:rPr sz="2400" spc="40" dirty="0"/>
              <a:t>graﬁe</a:t>
            </a:r>
            <a:r>
              <a:rPr sz="2400" spc="-225" dirty="0"/>
              <a:t> </a:t>
            </a:r>
            <a:r>
              <a:rPr sz="2400" spc="15" dirty="0"/>
              <a:t>wyszukiwań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378497" y="1707521"/>
            <a:ext cx="6957885" cy="3018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931413"/>
            <a:ext cx="6783705" cy="447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kolejnym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kroku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pytamy</a:t>
            </a:r>
            <a:r>
              <a:rPr sz="1300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q1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czy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po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jego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lewej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stronie.</a:t>
            </a:r>
            <a:r>
              <a:rPr sz="1300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Dostajemy  </a:t>
            </a: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odpowiedź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pozytywną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Algorytm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kieruje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25" dirty="0"/>
              <a:t> </a:t>
            </a:r>
            <a:r>
              <a:rPr sz="2400" spc="80" dirty="0"/>
              <a:t>punktu</a:t>
            </a:r>
            <a:r>
              <a:rPr sz="2400" spc="-225" dirty="0"/>
              <a:t> </a:t>
            </a:r>
            <a:r>
              <a:rPr sz="2400" spc="145" dirty="0"/>
              <a:t>w</a:t>
            </a:r>
            <a:r>
              <a:rPr sz="2400" spc="-225" dirty="0"/>
              <a:t> </a:t>
            </a:r>
            <a:r>
              <a:rPr sz="2400" spc="40" dirty="0"/>
              <a:t>graﬁe</a:t>
            </a:r>
            <a:r>
              <a:rPr sz="2400" spc="-225" dirty="0"/>
              <a:t> </a:t>
            </a:r>
            <a:r>
              <a:rPr sz="2400" spc="15" dirty="0"/>
              <a:t>wyszukiwań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394097" y="1729146"/>
            <a:ext cx="6762261" cy="2905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955589"/>
            <a:ext cx="6678930" cy="447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Następnie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pytamy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s1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powyżej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niego.</a:t>
            </a:r>
            <a:r>
              <a:rPr sz="1300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Dostajemy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odpowiedź 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negatywną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Algorytm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kieruje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25" dirty="0"/>
              <a:t> </a:t>
            </a:r>
            <a:r>
              <a:rPr sz="2400" spc="80" dirty="0"/>
              <a:t>punktu</a:t>
            </a:r>
            <a:r>
              <a:rPr sz="2400" spc="-225" dirty="0"/>
              <a:t> </a:t>
            </a:r>
            <a:r>
              <a:rPr sz="2400" spc="145" dirty="0"/>
              <a:t>w</a:t>
            </a:r>
            <a:r>
              <a:rPr sz="2400" spc="-225" dirty="0"/>
              <a:t> </a:t>
            </a:r>
            <a:r>
              <a:rPr sz="2400" spc="40" dirty="0"/>
              <a:t>graﬁe</a:t>
            </a:r>
            <a:r>
              <a:rPr sz="2400" spc="-225" dirty="0"/>
              <a:t> </a:t>
            </a:r>
            <a:r>
              <a:rPr sz="2400" spc="15" dirty="0"/>
              <a:t>wyszukiwań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377722" y="1844546"/>
            <a:ext cx="6826636" cy="291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955589"/>
            <a:ext cx="6470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kolejnym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kroku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pytamy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p2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lewo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niego.</a:t>
            </a:r>
            <a:r>
              <a:rPr sz="1300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Dostajemy  odpowiedź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negatywną.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Algorytm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kieruje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Wyszukanie</a:t>
            </a:r>
            <a:r>
              <a:rPr sz="2400" spc="-225" dirty="0"/>
              <a:t> </a:t>
            </a:r>
            <a:r>
              <a:rPr sz="2400" spc="80" dirty="0"/>
              <a:t>punktu</a:t>
            </a:r>
            <a:r>
              <a:rPr sz="2400" spc="-225" dirty="0"/>
              <a:t> </a:t>
            </a:r>
            <a:r>
              <a:rPr sz="2400" spc="145" dirty="0"/>
              <a:t>w</a:t>
            </a:r>
            <a:r>
              <a:rPr sz="2400" spc="-225" dirty="0"/>
              <a:t> </a:t>
            </a:r>
            <a:r>
              <a:rPr sz="2400" spc="40" dirty="0"/>
              <a:t>graﬁe</a:t>
            </a:r>
            <a:r>
              <a:rPr sz="2400" spc="-225" dirty="0"/>
              <a:t> </a:t>
            </a:r>
            <a:r>
              <a:rPr sz="2400" spc="15" dirty="0"/>
              <a:t>wyszukiwań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347547" y="1844506"/>
            <a:ext cx="6578436" cy="2705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17" y="955589"/>
            <a:ext cx="6188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Następnie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pytamy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s2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czy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szukany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punkt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q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nim.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Dostajemy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odpowiedź  negatywną.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Algorytm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kieruje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33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400" spc="15" dirty="0"/>
              <a:t>Wyszukanie</a:t>
            </a:r>
            <a:r>
              <a:rPr lang="pl-PL" sz="2400" spc="-225" dirty="0"/>
              <a:t> </a:t>
            </a:r>
            <a:r>
              <a:rPr lang="pl-PL" sz="2400" spc="80" dirty="0"/>
              <a:t>punktu</a:t>
            </a:r>
            <a:r>
              <a:rPr lang="pl-PL" sz="2400" spc="-225" dirty="0"/>
              <a:t> </a:t>
            </a:r>
            <a:r>
              <a:rPr lang="pl-PL" sz="2400" spc="145" dirty="0"/>
              <a:t>w</a:t>
            </a:r>
            <a:r>
              <a:rPr lang="pl-PL" sz="2400" spc="-225" dirty="0"/>
              <a:t> </a:t>
            </a:r>
            <a:r>
              <a:rPr lang="pl-PL" sz="2400" spc="40" dirty="0"/>
              <a:t>graﬁe</a:t>
            </a:r>
            <a:r>
              <a:rPr lang="pl-PL" sz="2400" spc="-225" dirty="0"/>
              <a:t> </a:t>
            </a:r>
            <a:r>
              <a:rPr lang="pl-PL" sz="2400" spc="15" dirty="0" err="1"/>
              <a:t>wyszukiwań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370517" y="955589"/>
            <a:ext cx="61887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dojdziemy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liścia,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pobieramy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nasz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zwracamy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odpowiedź.</a:t>
            </a:r>
            <a:endParaRPr lang="pl-PL" sz="1300" dirty="0">
              <a:latin typeface="Lato"/>
              <a:cs typeface="La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2AA2A1D-E3DA-8A5B-C4D6-CD504B4A4D52}"/>
              </a:ext>
            </a:extLst>
          </p:cNvPr>
          <p:cNvSpPr/>
          <p:nvPr/>
        </p:nvSpPr>
        <p:spPr>
          <a:xfrm>
            <a:off x="1295400" y="1809750"/>
            <a:ext cx="6553200" cy="2743200"/>
          </a:xfrm>
          <a:prstGeom prst="rect">
            <a:avLst/>
          </a:prstGeom>
          <a:blipFill>
            <a:blip r:embed="rId2" cstate="print"/>
            <a:stretch>
              <a:fillRect l="-941" t="-6858" r="-941" b="-4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25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488" y="454582"/>
            <a:ext cx="1797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Bibliograﬁa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103535"/>
            <a:ext cx="7322184" cy="2606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9600">
              <a:lnSpc>
                <a:spcPct val="113599"/>
              </a:lnSpc>
            </a:pPr>
            <a:r>
              <a:rPr sz="1100" spc="15" dirty="0">
                <a:solidFill>
                  <a:srgbClr val="FFFFFF"/>
                </a:solidFill>
                <a:latin typeface="Lato"/>
                <a:cs typeface="Lato"/>
              </a:rPr>
              <a:t>Mark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de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Berg,</a:t>
            </a:r>
            <a:r>
              <a:rPr sz="11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Otfried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Cheong,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Marc</a:t>
            </a:r>
            <a:r>
              <a:rPr sz="11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van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Kreveld,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Lato"/>
                <a:cs typeface="Lato"/>
              </a:rPr>
              <a:t>Mark</a:t>
            </a:r>
            <a:r>
              <a:rPr sz="11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Overmars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Computational</a:t>
            </a:r>
            <a:r>
              <a:rPr sz="11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Geometry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sz="110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Algorithms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and  Applications </a:t>
            </a:r>
            <a:r>
              <a:rPr sz="1100" spc="10" dirty="0">
                <a:solidFill>
                  <a:srgbClr val="FFFFFF"/>
                </a:solidFill>
                <a:latin typeface="Lato"/>
                <a:cs typeface="Lato"/>
              </a:rPr>
              <a:t>Third</a:t>
            </a:r>
            <a:r>
              <a:rPr sz="11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Edition</a:t>
            </a:r>
            <a:endParaRPr sz="11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Lato"/>
              <a:cs typeface="Lato"/>
            </a:endParaRPr>
          </a:p>
          <a:p>
            <a:pPr marL="12700" marR="5080">
              <a:lnSpc>
                <a:spcPct val="113599"/>
              </a:lnSpc>
            </a:pPr>
            <a:r>
              <a:rPr sz="1100" u="sng" spc="-1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2"/>
              </a:rPr>
              <a:t>https://www.ti.inf.ethz.ch/ew/lehre/CG12/lecture/Chapter%209.pdf?fbclid=IwAR2zMABGfnhie063BRSw0EWnCDkHZ </a:t>
            </a:r>
            <a:r>
              <a:rPr sz="1100" spc="-10" dirty="0">
                <a:solidFill>
                  <a:srgbClr val="7790CD"/>
                </a:solidFill>
                <a:latin typeface="Lato"/>
                <a:cs typeface="Lato"/>
              </a:rPr>
              <a:t> </a:t>
            </a:r>
            <a:r>
              <a:rPr sz="1100" u="sng" spc="-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2"/>
              </a:rPr>
              <a:t>3uWHCo36jja54xd3dELgmcdpGVjAwI</a:t>
            </a:r>
            <a:endParaRPr sz="1100" dirty="0">
              <a:latin typeface="Lato"/>
              <a:cs typeface="Lato"/>
            </a:endParaRPr>
          </a:p>
          <a:p>
            <a:pPr marL="12700" marR="2545080">
              <a:lnSpc>
                <a:spcPct val="238600"/>
              </a:lnSpc>
            </a:pPr>
            <a:r>
              <a:rPr sz="1100" u="sng" spc="-1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3"/>
              </a:rPr>
              <a:t>https://janrollmann.de/projects/thesis/ </a:t>
            </a:r>
            <a:r>
              <a:rPr sz="1100" u="sng" spc="-1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4"/>
              </a:rPr>
              <a:t>http://cglab.ca/~cdillaba/comp5008/trapezoid.html </a:t>
            </a:r>
            <a:r>
              <a:rPr sz="1100" spc="-15" dirty="0">
                <a:solidFill>
                  <a:srgbClr val="7790CD"/>
                </a:solidFill>
                <a:latin typeface="Lato"/>
                <a:cs typeface="Lato"/>
              </a:rPr>
              <a:t> </a:t>
            </a:r>
            <a:r>
              <a:rPr sz="1100" u="sng" spc="-1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http:</a:t>
            </a:r>
            <a:r>
              <a:rPr sz="1100" u="sng" spc="-9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/</a:t>
            </a:r>
            <a:r>
              <a:rPr sz="1100" u="sng" spc="-4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/ww</a:t>
            </a:r>
            <a:r>
              <a:rPr sz="1100" u="sng" spc="-8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w</a:t>
            </a:r>
            <a:r>
              <a:rPr sz="1100" u="sng" spc="-2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.cs.umd.edu</a:t>
            </a:r>
            <a:r>
              <a:rPr sz="1100" u="sng" spc="-8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/</a:t>
            </a:r>
            <a:r>
              <a:rPr sz="1100" u="sng" spc="-1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class</a:t>
            </a:r>
            <a:r>
              <a:rPr sz="1100" u="sng" spc="-7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/</a:t>
            </a:r>
            <a:r>
              <a:rPr sz="1100" u="sng" spc="-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spring2020</a:t>
            </a:r>
            <a:r>
              <a:rPr sz="1100" u="sng" spc="-7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/</a:t>
            </a:r>
            <a:r>
              <a:rPr sz="1100" u="sng" spc="-1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cmsc754/</a:t>
            </a:r>
            <a:r>
              <a:rPr sz="1100" u="sng" spc="-3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L</a:t>
            </a:r>
            <a:r>
              <a:rPr sz="1100" u="sng" spc="-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ects/lect08-t</a:t>
            </a:r>
            <a:r>
              <a:rPr sz="1100" u="sng" spc="-25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r</a:t>
            </a:r>
            <a:r>
              <a:rPr sz="1100" u="sng" spc="-1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5"/>
              </a:rPr>
              <a:t>ap-map.pdf</a:t>
            </a:r>
            <a:endParaRPr sz="11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100" u="sng" spc="-1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Lato"/>
                <a:cs typeface="Lato"/>
                <a:hlinkClick r:id="rId6"/>
              </a:rPr>
              <a:t>https://users.dimi.uniud.it/~claudio.mirolo/teaching/geom_comput/presentations/trapezoidal_map.pdf</a:t>
            </a:r>
            <a:endParaRPr sz="11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22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Położenie </a:t>
            </a:r>
            <a:r>
              <a:rPr sz="2400" spc="60" dirty="0"/>
              <a:t>ogólne</a:t>
            </a:r>
            <a:r>
              <a:rPr sz="2400" spc="-520" dirty="0"/>
              <a:t> </a:t>
            </a:r>
            <a:r>
              <a:rPr sz="2400" spc="60" dirty="0"/>
              <a:t>odcinków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18772" y="1343787"/>
            <a:ext cx="3618229" cy="3149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9017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położeniu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ogólnym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=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{s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,s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,...,s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}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płaszczyźnie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dwuwymiarowej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mówimy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wtedy,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gdy: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Lato"/>
              <a:cs typeface="Lato"/>
            </a:endParaRPr>
          </a:p>
          <a:p>
            <a:pPr marL="520700" indent="-3282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żaden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pionowy,</a:t>
            </a:r>
            <a:endParaRPr sz="1300" dirty="0">
              <a:latin typeface="Lato"/>
              <a:cs typeface="Lato"/>
            </a:endParaRPr>
          </a:p>
          <a:p>
            <a:pPr marL="520065" marR="1007744" indent="-328295">
              <a:lnSpc>
                <a:spcPct val="115399"/>
              </a:lnSpc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odcinki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przecinają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tylko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wierzchołkach,</a:t>
            </a:r>
            <a:endParaRPr sz="1300" dirty="0">
              <a:latin typeface="Lato"/>
              <a:cs typeface="Lato"/>
            </a:endParaRPr>
          </a:p>
          <a:p>
            <a:pPr marL="520065" marR="168275" indent="-328295">
              <a:lnSpc>
                <a:spcPct val="115399"/>
              </a:lnSpc>
              <a:buFont typeface="Arial"/>
              <a:buChar char="●"/>
              <a:tabLst>
                <a:tab pos="520065" algn="l"/>
                <a:tab pos="5207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wierzchołki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nie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mają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takich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samych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współrzędnych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x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ato"/>
                <a:cs typeface="Lato"/>
              </a:rPr>
              <a:t>(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nie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dotyczy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końców 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połączonych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odcinków)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63500" marR="17780">
              <a:lnSpc>
                <a:spcPct val="1153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Położenie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ogólne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pozwoli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łatwiejsze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przedstawienie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algorytmu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wyznaczania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 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i usprawni jego implementację.</a:t>
            </a:r>
            <a:endParaRPr sz="1300" dirty="0">
              <a:latin typeface="Lato"/>
              <a:cs typeface="Lato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2C7591-97D5-DDE7-F76B-C3866BBA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33550"/>
            <a:ext cx="3609920" cy="2389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19407"/>
            <a:ext cx="463673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/>
              <a:t>Mapa</a:t>
            </a:r>
            <a:r>
              <a:rPr sz="2400" spc="-290" dirty="0"/>
              <a:t> </a:t>
            </a:r>
            <a:r>
              <a:rPr sz="2400" spc="10" dirty="0"/>
              <a:t>trapezowa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41825" y="1208609"/>
            <a:ext cx="4092175" cy="3118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Mapa trapezowa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T(S)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podziałem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zbioru 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lub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 err="1">
                <a:solidFill>
                  <a:srgbClr val="FFFFFF"/>
                </a:solidFill>
                <a:latin typeface="Lato"/>
                <a:cs typeface="Lato"/>
              </a:rPr>
              <a:t>trójkąty</a:t>
            </a:r>
            <a:r>
              <a:rPr lang="pl-PL" sz="1300" spc="15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otrzymanym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poprzez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poprowadzenie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pionowych </a:t>
            </a:r>
            <a:r>
              <a:rPr sz="1300" spc="10" dirty="0" err="1">
                <a:solidFill>
                  <a:srgbClr val="FFFFFF"/>
                </a:solidFill>
                <a:latin typeface="Lato"/>
                <a:cs typeface="Lato"/>
              </a:rPr>
              <a:t>rozszerzeń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każdego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S.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12700" marR="508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Pionowe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rozszerzenia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kończą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się,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napotkają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inny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lub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brzeg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prostokąta.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12700" marR="247650">
              <a:lnSpc>
                <a:spcPct val="115399"/>
              </a:lnSpc>
              <a:spcBef>
                <a:spcPts val="5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Każdy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element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ma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dokładnie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boki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poziome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oraz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jeden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lub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boki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pionowe.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Lato"/>
              <a:cs typeface="Lato"/>
            </a:endParaRPr>
          </a:p>
          <a:p>
            <a:pPr marL="12700" marR="126364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 n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znajduje się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położeniu 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ogólnym,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można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wtedy ograniczyć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liczbę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wierzchołków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co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najwyżej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6n+4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oraz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liczbę 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3n+1,</a:t>
            </a:r>
            <a:endParaRPr sz="1300" dirty="0">
              <a:latin typeface="Lato"/>
              <a:cs typeface="Lato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C0F9125-0B75-13E3-9BBB-DEC68AA8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65" y="947769"/>
            <a:ext cx="2869264" cy="189884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AC26224-2B66-9C79-B13C-A84D5589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63" y="2925247"/>
            <a:ext cx="2877867" cy="18988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93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Reprezentacja </a:t>
            </a:r>
            <a:r>
              <a:rPr sz="2400" spc="40" dirty="0"/>
              <a:t>mapy</a:t>
            </a:r>
            <a:r>
              <a:rPr sz="2400" spc="-465" dirty="0"/>
              <a:t> </a:t>
            </a:r>
            <a:r>
              <a:rPr sz="2400" spc="-5" dirty="0"/>
              <a:t>trapezowej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020271"/>
            <a:ext cx="6676390" cy="173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reprezentacji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będziemy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używać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powiązań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sąsiedzkich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sąsiadują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sobą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wtedy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tylko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 err="1">
                <a:solidFill>
                  <a:srgbClr val="FFFFFF"/>
                </a:solidFill>
                <a:latin typeface="Lato"/>
                <a:cs typeface="Lato"/>
              </a:rPr>
              <a:t>wtedy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posiadają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wspólną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krawędź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pionową.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może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posiadać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wiele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sąsiadów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(rys.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ii),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jednak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posiadamy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zbiór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endParaRPr sz="1300" dirty="0">
              <a:latin typeface="Lato"/>
              <a:cs typeface="Lato"/>
            </a:endParaRPr>
          </a:p>
          <a:p>
            <a:pPr marL="12700" marR="5080">
              <a:lnSpc>
                <a:spcPct val="115399"/>
              </a:lnSpc>
            </a:pP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położeniu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 err="1">
                <a:solidFill>
                  <a:srgbClr val="FFFFFF"/>
                </a:solidFill>
                <a:latin typeface="Lato"/>
                <a:cs typeface="Lato"/>
              </a:rPr>
              <a:t>ogólnym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dany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trapez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posiada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co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najwyżej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czterech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sąsiadów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: lewy górny, lewy dolny, prawy górny, prawy dolny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(rys.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 err="1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lang="pl-PL" sz="1300" spc="10" dirty="0">
                <a:solidFill>
                  <a:srgbClr val="FFFFFF"/>
                </a:solidFill>
                <a:latin typeface="Lato"/>
                <a:cs typeface="Lato"/>
              </a:rPr>
              <a:t>).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W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takim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przypadku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dla każdego trapezu wystarczy przechowywać wskaźniki do co najwyżej czterech sąsiadów.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2286" y="3266368"/>
            <a:ext cx="3266003" cy="147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3464" y="3321718"/>
            <a:ext cx="2708119" cy="1361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93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400" spc="5" dirty="0"/>
              <a:t>Struktura przechowująca Trapez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17" y="1020271"/>
            <a:ext cx="6676390" cy="682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Każdy trapez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posiada </a:t>
            </a:r>
            <a:r>
              <a:rPr lang="pl-PL" sz="1300" spc="-30" dirty="0">
                <a:solidFill>
                  <a:srgbClr val="FFFFFF"/>
                </a:solidFill>
                <a:latin typeface="Lato"/>
                <a:cs typeface="Lato"/>
              </a:rPr>
              <a:t>w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sobie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dwa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odcinki: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górny </a:t>
            </a:r>
            <a:r>
              <a:rPr lang="pl-PL" sz="1300" spc="-35" dirty="0">
                <a:solidFill>
                  <a:srgbClr val="FFFFFF"/>
                </a:solidFill>
                <a:latin typeface="Lato"/>
                <a:cs typeface="Lato"/>
              </a:rPr>
              <a:t>-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top(∆) </a:t>
            </a:r>
            <a:r>
              <a:rPr lang="pl-PL" sz="1300" spc="20" dirty="0">
                <a:solidFill>
                  <a:srgbClr val="FFFFFF"/>
                </a:solidFill>
                <a:latin typeface="Lato"/>
                <a:cs typeface="Lato"/>
              </a:rPr>
              <a:t>i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dolny </a:t>
            </a:r>
            <a:r>
              <a:rPr lang="pl-PL" sz="1300" spc="-35" dirty="0">
                <a:solidFill>
                  <a:srgbClr val="FFFFFF"/>
                </a:solidFill>
                <a:latin typeface="Lato"/>
                <a:cs typeface="Lato"/>
              </a:rPr>
              <a:t>- </a:t>
            </a:r>
            <a:r>
              <a:rPr lang="pl-PL" sz="1300" dirty="0" err="1">
                <a:solidFill>
                  <a:srgbClr val="FFFFFF"/>
                </a:solidFill>
                <a:latin typeface="Lato"/>
                <a:cs typeface="Lato"/>
              </a:rPr>
              <a:t>bottom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(∆), </a:t>
            </a:r>
            <a:r>
              <a:rPr lang="pl-PL" sz="1300" spc="10" dirty="0">
                <a:solidFill>
                  <a:srgbClr val="FFFFFF"/>
                </a:solidFill>
                <a:latin typeface="Lato"/>
                <a:cs typeface="Lato"/>
              </a:rPr>
              <a:t>z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których każdy jest</a:t>
            </a:r>
            <a:r>
              <a:rPr lang="pl-PL" sz="1300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reprezentowany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dwa</a:t>
            </a:r>
            <a:r>
              <a:rPr lang="pl-PL"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wierzchołki.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Oprócz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tego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15" dirty="0">
                <a:solidFill>
                  <a:srgbClr val="FFFFFF"/>
                </a:solidFill>
                <a:latin typeface="Lato"/>
                <a:cs typeface="Lato"/>
              </a:rPr>
              <a:t>struktura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przechowuje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lewy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lang="pl-PL"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 err="1">
                <a:solidFill>
                  <a:srgbClr val="FFFFFF"/>
                </a:solidFill>
                <a:latin typeface="Lato"/>
                <a:cs typeface="Lato"/>
              </a:rPr>
              <a:t>leftp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(∆)  </a:t>
            </a:r>
            <a:r>
              <a:rPr lang="pl-PL"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lang="pl-PL"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prawy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10" dirty="0" err="1">
                <a:solidFill>
                  <a:srgbClr val="FFFFFF"/>
                </a:solidFill>
                <a:latin typeface="Lato"/>
                <a:cs typeface="Lato"/>
              </a:rPr>
              <a:t>rightp</a:t>
            </a:r>
            <a:r>
              <a:rPr lang="pl-PL" sz="1300" spc="10" dirty="0">
                <a:solidFill>
                  <a:srgbClr val="FFFFFF"/>
                </a:solidFill>
                <a:latin typeface="Lato"/>
                <a:cs typeface="Lato"/>
              </a:rPr>
              <a:t>(∆)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wierzchołek</a:t>
            </a:r>
            <a:r>
              <a:rPr lang="pl-PL"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trapezu.</a:t>
            </a:r>
            <a:endParaRPr lang="pl-PL" sz="1300" dirty="0">
              <a:latin typeface="Lato"/>
              <a:cs typeface="Lato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EDD976A-3801-E7B5-0DDF-DD656827B79A}"/>
              </a:ext>
            </a:extLst>
          </p:cNvPr>
          <p:cNvSpPr txBox="1"/>
          <p:nvPr/>
        </p:nvSpPr>
        <p:spPr>
          <a:xfrm>
            <a:off x="1294858" y="1877231"/>
            <a:ext cx="65542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300" dirty="0">
                <a:latin typeface="Lato "/>
              </a:rPr>
              <a:t>Wierzchołki </a:t>
            </a:r>
            <a:r>
              <a:rPr lang="pl-PL" sz="1300" dirty="0" err="1">
                <a:latin typeface="Lato "/>
              </a:rPr>
              <a:t>leftp</a:t>
            </a:r>
            <a:r>
              <a:rPr lang="pl-PL" sz="1300" dirty="0">
                <a:latin typeface="Lato "/>
              </a:rPr>
              <a:t>(∆) i </a:t>
            </a:r>
            <a:r>
              <a:rPr lang="pl-PL" sz="1300" dirty="0" err="1">
                <a:latin typeface="Lato "/>
              </a:rPr>
              <a:t>rightp</a:t>
            </a:r>
            <a:r>
              <a:rPr lang="pl-PL" sz="1300" dirty="0">
                <a:latin typeface="Lato "/>
              </a:rPr>
              <a:t>(∆) mogą znajdować się w różnych pozycjach względem top(∆)  i </a:t>
            </a:r>
            <a:r>
              <a:rPr lang="pl-PL" sz="1300" dirty="0" err="1">
                <a:latin typeface="Lato "/>
              </a:rPr>
              <a:t>bottom</a:t>
            </a:r>
            <a:r>
              <a:rPr lang="pl-PL" sz="1300" dirty="0">
                <a:latin typeface="Lato "/>
              </a:rPr>
              <a:t>(∆)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E9ABE1D-FC3D-542C-E026-7F2085B1BFD8}"/>
              </a:ext>
            </a:extLst>
          </p:cNvPr>
          <p:cNvSpPr/>
          <p:nvPr/>
        </p:nvSpPr>
        <p:spPr>
          <a:xfrm>
            <a:off x="2975790" y="2547830"/>
            <a:ext cx="3192418" cy="1940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6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397" y="372758"/>
            <a:ext cx="65646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Pozycje </a:t>
            </a:r>
            <a:r>
              <a:rPr sz="2000" spc="15" dirty="0">
                <a:cs typeface="Lato"/>
              </a:rPr>
              <a:t>leftp(∆) </a:t>
            </a:r>
            <a:r>
              <a:rPr sz="2000" spc="70" dirty="0" err="1"/>
              <a:t>względem</a:t>
            </a:r>
            <a:r>
              <a:rPr lang="pl-PL" sz="2000" spc="70" dirty="0"/>
              <a:t> </a:t>
            </a:r>
            <a:r>
              <a:rPr sz="2000" spc="-570" dirty="0"/>
              <a:t> </a:t>
            </a:r>
            <a:r>
              <a:rPr sz="2000" spc="40" dirty="0"/>
              <a:t>top</a:t>
            </a:r>
            <a:r>
              <a:rPr sz="2000" spc="40" dirty="0">
                <a:cs typeface="Lato"/>
              </a:rPr>
              <a:t>(∆) </a:t>
            </a:r>
            <a:r>
              <a:rPr sz="2000" spc="35" dirty="0">
                <a:cs typeface="Lato"/>
              </a:rPr>
              <a:t>i </a:t>
            </a:r>
            <a:r>
              <a:rPr sz="2000" spc="10" dirty="0">
                <a:cs typeface="Lato"/>
              </a:rPr>
              <a:t>bottom(∆)</a:t>
            </a:r>
            <a:endParaRPr sz="2000" dirty="0"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422" y="855064"/>
            <a:ext cx="4640777" cy="394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4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możliwości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wystąpienia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wierzchołka.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Może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 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on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pojawić pomiędzy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odcinkami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top </a:t>
            </a:r>
            <a:r>
              <a:rPr sz="1300" spc="20" dirty="0" err="1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bottom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lub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znajdować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tych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samych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miejscach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co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odcinki.</a:t>
            </a:r>
            <a:endParaRPr sz="1300" dirty="0">
              <a:latin typeface="Lato"/>
              <a:cs typeface="Lato"/>
            </a:endParaRPr>
          </a:p>
          <a:p>
            <a:pPr marL="12700" marR="120014">
              <a:lnSpc>
                <a:spcPct val="115399"/>
              </a:lnSpc>
              <a:spcBef>
                <a:spcPts val="975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Jeśli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dany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wierzchołek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leży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pomiędzy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odcinkami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top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 err="1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bottom</a:t>
            </a:r>
            <a:r>
              <a:rPr lang="pl-PL" sz="1300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musimy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poprowadzić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prostą,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które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ma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swoje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końce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  </a:t>
            </a:r>
            <a:r>
              <a:rPr lang="pl-PL" sz="1300" spc="-5" dirty="0">
                <a:solidFill>
                  <a:srgbClr val="FFFFFF"/>
                </a:solidFill>
                <a:latin typeface="Lato"/>
                <a:cs typeface="Lato"/>
              </a:rPr>
              <a:t>punktach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przecięcia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tymi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odcinkami.</a:t>
            </a:r>
            <a:endParaRPr sz="1300" dirty="0">
              <a:latin typeface="Lato"/>
              <a:cs typeface="Lato"/>
            </a:endParaRPr>
          </a:p>
          <a:p>
            <a:pPr marL="12700" marR="315595">
              <a:lnSpc>
                <a:spcPct val="115399"/>
              </a:lnSpc>
              <a:spcBef>
                <a:spcPts val="97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 dany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wierzchołek leży na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lewym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końcu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odcinka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top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(bottom),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wystarczy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obliczyć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wartość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 err="1">
                <a:solidFill>
                  <a:srgbClr val="FFFFFF"/>
                </a:solidFill>
                <a:latin typeface="Lato"/>
                <a:cs typeface="Lato"/>
              </a:rPr>
              <a:t>odcinka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top</a:t>
            </a:r>
            <a:r>
              <a:rPr lang="pl-PL" sz="1300" spc="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(bottom) 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punkcie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o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współrzędnej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x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lewego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wierzchołka oraz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poprowadzić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samym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punkcie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prostą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pionową.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Prosta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ma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końce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top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bottom.</a:t>
            </a:r>
            <a:endParaRPr sz="1300" dirty="0">
              <a:latin typeface="Lato"/>
              <a:cs typeface="Lato"/>
            </a:endParaRPr>
          </a:p>
          <a:p>
            <a:pPr marL="12700" marR="260985">
              <a:lnSpc>
                <a:spcPct val="115399"/>
              </a:lnSpc>
              <a:spcBef>
                <a:spcPts val="975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Gdy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znajduje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końcach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obydwu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odcinków,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nie  prowadzimy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wtedy </a:t>
            </a:r>
            <a:r>
              <a:rPr sz="1300" spc="5" dirty="0" err="1">
                <a:solidFill>
                  <a:srgbClr val="FFFFFF"/>
                </a:solidFill>
                <a:latin typeface="Lato"/>
                <a:cs typeface="Lato"/>
              </a:rPr>
              <a:t>żadnej</a:t>
            </a:r>
            <a:r>
              <a:rPr sz="1300" spc="-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pl-PL" sz="1300" spc="-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 err="1">
                <a:solidFill>
                  <a:srgbClr val="FFFFFF"/>
                </a:solidFill>
                <a:latin typeface="Lato"/>
                <a:cs typeface="Lato"/>
              </a:rPr>
              <a:t>linii</a:t>
            </a:r>
            <a:r>
              <a:rPr lang="pl-PL" sz="1300" spc="1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300" dirty="0">
              <a:latin typeface="Lato"/>
              <a:cs typeface="Lato"/>
            </a:endParaRPr>
          </a:p>
          <a:p>
            <a:pPr marL="12700" marR="361950">
              <a:lnSpc>
                <a:spcPct val="115399"/>
              </a:lnSpc>
              <a:spcBef>
                <a:spcPts val="969"/>
              </a:spcBef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prawego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wierzchołka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sytuacja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analogiczna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jak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 err="1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300" spc="-10" dirty="0" err="1">
                <a:solidFill>
                  <a:srgbClr val="FFFFFF"/>
                </a:solidFill>
                <a:latin typeface="Lato"/>
                <a:cs typeface="Lato"/>
              </a:rPr>
              <a:t>lewego</a:t>
            </a:r>
            <a:r>
              <a:rPr lang="pl-PL" sz="1300" spc="-1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300" dirty="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8187" y="1032247"/>
            <a:ext cx="2743194" cy="18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8187" y="2974394"/>
            <a:ext cx="2743194" cy="1704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4582"/>
            <a:ext cx="667113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833245" marR="5080" indent="-1821180">
              <a:lnSpc>
                <a:spcPts val="2850"/>
              </a:lnSpc>
              <a:spcBef>
                <a:spcPts val="219"/>
              </a:spcBef>
            </a:pPr>
            <a:r>
              <a:rPr sz="2400" spc="35" dirty="0"/>
              <a:t>Randomizowany algorytm</a:t>
            </a:r>
            <a:r>
              <a:rPr sz="2400" spc="-459" dirty="0"/>
              <a:t> </a:t>
            </a:r>
            <a:r>
              <a:rPr sz="2400" spc="-25" dirty="0"/>
              <a:t>przyrostowy  </a:t>
            </a:r>
            <a:r>
              <a:rPr sz="2400" dirty="0"/>
              <a:t>konstrukcji</a:t>
            </a:r>
            <a:r>
              <a:rPr sz="2400" spc="-220" dirty="0"/>
              <a:t> </a:t>
            </a:r>
            <a:r>
              <a:rPr sz="2400" spc="-229" dirty="0"/>
              <a:t>T(S)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415934" y="1372234"/>
            <a:ext cx="6511925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353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4180" algn="l"/>
                <a:tab pos="424815" algn="l"/>
              </a:tabLst>
            </a:pPr>
            <a:r>
              <a:rPr sz="1700" spc="4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Dane </a:t>
            </a:r>
            <a:r>
              <a:rPr sz="17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wejściowe</a:t>
            </a:r>
            <a:r>
              <a:rPr sz="1700" spc="-35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algorytmu</a:t>
            </a:r>
            <a:endParaRPr sz="17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24180" marR="30480">
              <a:lnSpc>
                <a:spcPct val="115399"/>
              </a:lnSpc>
              <a:spcBef>
                <a:spcPts val="735"/>
              </a:spcBef>
            </a:pPr>
            <a:r>
              <a:rPr sz="1300" spc="-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Aby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algorytm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działał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poprawnie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musi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otrzymać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prawidłowe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dane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wejściowe.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Danymi 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przyjmowanymi </a:t>
            </a:r>
            <a:r>
              <a:rPr sz="1300" spc="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przez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algorytm jest </a:t>
            </a:r>
            <a:r>
              <a:rPr sz="1300" spc="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zbiór </a:t>
            </a:r>
            <a:r>
              <a:rPr sz="1300" spc="-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odcinków </a:t>
            </a:r>
            <a:r>
              <a:rPr sz="1300" spc="-2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S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sz="1300" spc="-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{s</a:t>
            </a:r>
            <a:r>
              <a:rPr sz="1275" spc="-22" baseline="-32679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sz="1300" spc="-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,s</a:t>
            </a:r>
            <a:r>
              <a:rPr sz="1275" spc="-22" baseline="-32679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sz="1300" spc="-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,...,s</a:t>
            </a:r>
            <a:r>
              <a:rPr sz="1275" spc="-22" baseline="-32679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}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na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płaszczyźnie 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dwuwymiarowej </a:t>
            </a:r>
            <a:r>
              <a:rPr sz="1300" spc="-3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położeniu</a:t>
            </a:r>
            <a:r>
              <a:rPr sz="1300" spc="3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ogólnym.</a:t>
            </a:r>
            <a:endParaRPr sz="13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24180" indent="-3994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24180" algn="l"/>
                <a:tab pos="424815" algn="l"/>
              </a:tabLst>
            </a:pPr>
            <a:r>
              <a:rPr sz="1700" spc="3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Wynik</a:t>
            </a:r>
            <a:endParaRPr sz="17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24180" marR="238760">
              <a:lnSpc>
                <a:spcPct val="115399"/>
              </a:lnSpc>
              <a:spcBef>
                <a:spcPts val="735"/>
              </a:spcBef>
            </a:pP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Algorytm</a:t>
            </a:r>
            <a:r>
              <a:rPr sz="1300" spc="-8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jako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wynik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działania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tworzy</a:t>
            </a:r>
            <a:r>
              <a:rPr sz="1300" spc="-8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mapę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trapezową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T(S)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sz="1300" spc="-8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zwraca</a:t>
            </a:r>
            <a:r>
              <a:rPr sz="1300" spc="-7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strukturę  </a:t>
            </a:r>
            <a:r>
              <a:rPr sz="1300" spc="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przeszukiwań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dla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T(S)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postaci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grafu</a:t>
            </a:r>
            <a:r>
              <a:rPr sz="1300" spc="-85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300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przeszukiwań.</a:t>
            </a:r>
            <a:endParaRPr sz="13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1755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Pseudo</a:t>
            </a:r>
            <a:r>
              <a:rPr sz="2400" spc="20" dirty="0"/>
              <a:t>k</a:t>
            </a:r>
            <a:r>
              <a:rPr sz="2400" spc="90" dirty="0"/>
              <a:t>od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32417" y="1213343"/>
            <a:ext cx="7421880" cy="225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początku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przyjmujemy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losową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permutację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odcinków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=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{s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,s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,...,s</a:t>
            </a:r>
            <a:r>
              <a:rPr sz="1275" spc="-22" baseline="-32679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}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położeniu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ogólnym.</a:t>
            </a:r>
            <a:endParaRPr sz="1300">
              <a:latin typeface="Lato"/>
              <a:cs typeface="Lato"/>
            </a:endParaRPr>
          </a:p>
          <a:p>
            <a:pPr marL="507365" marR="81915" indent="-359410">
              <a:lnSpc>
                <a:spcPct val="115399"/>
              </a:lnSpc>
              <a:spcBef>
                <a:spcPts val="1575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Stwórz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strukturę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danych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prostokąta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zewnętrznego,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zawiera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w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sobie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wszystkie</a:t>
            </a:r>
            <a:r>
              <a:rPr sz="13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odcinki 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ato"/>
                <a:cs typeface="Lato"/>
              </a:rPr>
              <a:t>S.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Zainicjalizuj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prostokąt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mapy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trapezowej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przeszukiwań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ato"/>
                <a:cs typeface="Lato"/>
              </a:rPr>
              <a:t>D.</a:t>
            </a:r>
            <a:endParaRPr sz="1300">
              <a:latin typeface="Lato"/>
              <a:cs typeface="Lato"/>
            </a:endParaRPr>
          </a:p>
          <a:p>
            <a:pPr marL="508000" indent="-359410">
              <a:lnSpc>
                <a:spcPct val="100000"/>
              </a:lnSpc>
              <a:spcBef>
                <a:spcPts val="240"/>
              </a:spcBef>
              <a:buFont typeface="Lato"/>
              <a:buAutoNum type="arabicPeriod"/>
              <a:tabLst>
                <a:tab pos="507365" algn="l"/>
                <a:tab pos="508000" algn="l"/>
              </a:tabLst>
            </a:pPr>
            <a:r>
              <a:rPr sz="1300" b="1" spc="-1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←</a:t>
            </a:r>
            <a:r>
              <a:rPr sz="13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endParaRPr sz="1300">
              <a:latin typeface="Lato"/>
              <a:cs typeface="Lato"/>
            </a:endParaRPr>
          </a:p>
          <a:p>
            <a:pPr marL="508000" indent="-3594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Znajdź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zbiór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trapezów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,...,∆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k</a:t>
            </a:r>
            <a:r>
              <a:rPr sz="1275" spc="89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T,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przecinają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odcinek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275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endParaRPr sz="1275" baseline="-32679">
              <a:latin typeface="Lato"/>
              <a:cs typeface="Lato"/>
            </a:endParaRPr>
          </a:p>
          <a:p>
            <a:pPr marL="507365" marR="187960" indent="-359410">
              <a:lnSpc>
                <a:spcPct val="115399"/>
              </a:lnSpc>
              <a:buAutoNum type="arabicPeriod"/>
              <a:tabLst>
                <a:tab pos="507365" algn="l"/>
                <a:tab pos="5080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Usuń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,...,∆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k</a:t>
            </a:r>
            <a:r>
              <a:rPr sz="1275" spc="104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zastąp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je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przez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nowo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utworzone</a:t>
            </a:r>
            <a:r>
              <a:rPr sz="1300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trapezy,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które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pojawiły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się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po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dodaniu odcinka</a:t>
            </a:r>
            <a:r>
              <a:rPr sz="1300" spc="-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</a:t>
            </a:r>
            <a:r>
              <a:rPr sz="1275" spc="7" baseline="-32679" dirty="0">
                <a:solidFill>
                  <a:srgbClr val="FFFFFF"/>
                </a:solidFill>
                <a:latin typeface="Lato"/>
                <a:cs typeface="Lato"/>
              </a:rPr>
              <a:t>i</a:t>
            </a:r>
            <a:endParaRPr sz="1275" baseline="-32679">
              <a:latin typeface="Lato"/>
              <a:cs typeface="Lato"/>
            </a:endParaRPr>
          </a:p>
          <a:p>
            <a:pPr marL="507365" marR="81280" indent="-359410">
              <a:lnSpc>
                <a:spcPct val="115399"/>
              </a:lnSpc>
              <a:buAutoNum type="arabicPeriod"/>
              <a:tabLst>
                <a:tab pos="507365" algn="l"/>
                <a:tab pos="5080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Usuń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liście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,...,∆</a:t>
            </a:r>
            <a:r>
              <a:rPr sz="1275" spc="-30" baseline="-32679" dirty="0">
                <a:solidFill>
                  <a:srgbClr val="FFFFFF"/>
                </a:solidFill>
                <a:latin typeface="Lato"/>
                <a:cs typeface="Lato"/>
              </a:rPr>
              <a:t>k</a:t>
            </a:r>
            <a:r>
              <a:rPr sz="1275" spc="179" baseline="-32679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struktury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oraz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stwórz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liście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dla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nowych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trapezów.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Połącz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nowe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liście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z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istniejącymi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węzłami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wewnętrznymi,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dodając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kilka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nowych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węzłów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1671</Words>
  <Application>Microsoft Office PowerPoint</Application>
  <PresentationFormat>Pokaz na ekranie (16:9)</PresentationFormat>
  <Paragraphs>134</Paragraphs>
  <Slides>26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Lato</vt:lpstr>
      <vt:lpstr>Lato </vt:lpstr>
      <vt:lpstr>Verdana</vt:lpstr>
      <vt:lpstr>Wingdings 3</vt:lpstr>
      <vt:lpstr>Jon</vt:lpstr>
      <vt:lpstr>Lokalizacja punktu  na płaszczyźnie 2D  metodą trapezową</vt:lpstr>
      <vt:lpstr>Przykładowy problem </vt:lpstr>
      <vt:lpstr>Położenie ogólne odcinków</vt:lpstr>
      <vt:lpstr>Mapa trapezowa</vt:lpstr>
      <vt:lpstr>Reprezentacja mapy trapezowej</vt:lpstr>
      <vt:lpstr>Struktura przechowująca Trapez</vt:lpstr>
      <vt:lpstr>Pozycje leftp(∆) względem  top(∆) i bottom(∆)</vt:lpstr>
      <vt:lpstr>Randomizowany algorytm przyrostowy  konstrukcji T(S)</vt:lpstr>
      <vt:lpstr>Pseudokod</vt:lpstr>
      <vt:lpstr>Strefa Si</vt:lpstr>
      <vt:lpstr>Algorytm wyznaczania strefy dla si</vt:lpstr>
      <vt:lpstr>Zastępowanie trapezu w T(S)</vt:lpstr>
      <vt:lpstr>Wstawianie rozszerzeń  pionowych</vt:lpstr>
      <vt:lpstr>Graf wyszukiwania</vt:lpstr>
      <vt:lpstr>Konstrukcja grafu wyszukiwania</vt:lpstr>
      <vt:lpstr>Konstrukcja grafu wyszukiwania</vt:lpstr>
      <vt:lpstr>Przykład konstrukcji</vt:lpstr>
      <vt:lpstr>Prezentacja programu PowerPoint</vt:lpstr>
      <vt:lpstr>Wyszukanie punktu w mapie</vt:lpstr>
      <vt:lpstr>Wyszukanie punktu w graﬁe wyszukiwań</vt:lpstr>
      <vt:lpstr>Wyszukanie punktu w graﬁe wyszukiwań</vt:lpstr>
      <vt:lpstr>Wyszukanie punktu w graﬁe wyszukiwań</vt:lpstr>
      <vt:lpstr>Wyszukanie punktu w graﬁe wyszukiwań</vt:lpstr>
      <vt:lpstr>Wyszukanie punktu w graﬁe wyszukiwań</vt:lpstr>
      <vt:lpstr>Wyszukanie punktu w graﬁe wyszukiwań</vt:lpstr>
      <vt:lpstr>Bibliograﬁa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Lokalizacja punktu  na płaszczyźnie 2D  metodą trapezową</dc:title>
  <cp:lastModifiedBy>Piotr Czech</cp:lastModifiedBy>
  <cp:revision>1</cp:revision>
  <dcterms:created xsi:type="dcterms:W3CDTF">2022-12-28T12:49:59Z</dcterms:created>
  <dcterms:modified xsi:type="dcterms:W3CDTF">2022-12-29T20:33:22Z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2022-12-28T00:00:00Z</vt:filetime>
  </property>
</Properties>
</file>