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45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53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1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63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32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32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5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5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339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494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8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9B3B-BE4C-4AF9-88E6-3D240774DD5C}" type="datetimeFigureOut">
              <a:rPr lang="pl-PL" smtClean="0"/>
              <a:t>2020-06-19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9864-C46E-4879-B1F0-F8D6D08DA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6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584"/>
            <a:ext cx="9144000" cy="1193259"/>
          </a:xfrm>
        </p:spPr>
        <p:txBody>
          <a:bodyPr>
            <a:normAutofit/>
          </a:bodyPr>
          <a:lstStyle/>
          <a:p>
            <a:r>
              <a:rPr lang="pl-PL" sz="2800" dirty="0" smtClean="0"/>
              <a:t>Independence / uncorrelation within LinReg Model</a:t>
            </a:r>
            <a:br>
              <a:rPr lang="pl-PL" sz="2800" dirty="0" smtClean="0"/>
            </a:br>
            <a:endParaRPr lang="pl-PL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08954"/>
              </p:ext>
            </p:extLst>
          </p:nvPr>
        </p:nvGraphicFramePr>
        <p:xfrm>
          <a:off x="1759625" y="177025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E_i,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X_i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uncorrelated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E_i, E_j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uncorellated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0536" y="3865123"/>
            <a:ext cx="961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Notes:</a:t>
            </a:r>
          </a:p>
          <a:p>
            <a:r>
              <a:rPr lang="pl-PL" dirty="0" smtClean="0"/>
              <a:t>Cov(A,B) =&gt; uncorrelated, </a:t>
            </a:r>
            <a:r>
              <a:rPr lang="pl-PL" strike="sngStrike" dirty="0" smtClean="0"/>
              <a:t>independent</a:t>
            </a:r>
          </a:p>
          <a:p>
            <a:r>
              <a:rPr lang="pl-PL" dirty="0" smtClean="0"/>
              <a:t>Covariance matrix != Correlation Matrix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Estimators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 smtClean="0"/>
              <a:t>estimators are random variables (because they are function of sample elements, which all are random variables &lt;assuming outcome is a sample, not a observation&gt;)</a:t>
            </a:r>
          </a:p>
          <a:p>
            <a:pPr>
              <a:buFontTx/>
              <a:buChar char="-"/>
            </a:pPr>
            <a:r>
              <a:rPr lang="pl-PL" dirty="0" smtClean="0"/>
              <a:t>examples:</a:t>
            </a:r>
          </a:p>
          <a:p>
            <a:pPr marL="0" indent="0">
              <a:buNone/>
            </a:pPr>
            <a:r>
              <a:rPr lang="pl-PL" sz="1800" dirty="0" smtClean="0"/>
              <a:t>	1. sample mean (simple formula)</a:t>
            </a:r>
          </a:p>
          <a:p>
            <a:pPr marL="0" indent="0">
              <a:buNone/>
            </a:pPr>
            <a:r>
              <a:rPr lang="pl-PL" sz="1800" dirty="0" smtClean="0"/>
              <a:t>	2. maximum lihelihood estimator (could be complicated &lt;e.q. for a linreg&gt;)</a:t>
            </a:r>
          </a:p>
          <a:p>
            <a:pPr marL="0" indent="0">
              <a:buNone/>
            </a:pPr>
            <a:r>
              <a:rPr lang="pl-PL" dirty="0" smtClean="0"/>
              <a:t>- they can be unbiased (good) and consistent (excelent)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40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 value - znaczenie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 smtClean="0"/>
              <a:t>Wylosowałeś do swojego modelowania jakąś próbkę. Nie wiesz, czy ta próbka jest reprezentatywna, czy raczej skrajna w stosunku do całej populacji.</a:t>
            </a:r>
          </a:p>
          <a:p>
            <a:pPr marL="0" indent="0">
              <a:buNone/>
            </a:pPr>
            <a:r>
              <a:rPr lang="pl-PL" sz="1800" dirty="0" smtClean="0"/>
              <a:t>Wyszła Ci jakaś zależność </a:t>
            </a:r>
            <a:r>
              <a:rPr lang="pl-PL" sz="1800" dirty="0"/>
              <a:t>(np., że „Y” zależy od „X3</a:t>
            </a:r>
            <a:r>
              <a:rPr lang="pl-PL" sz="1800" dirty="0" smtClean="0"/>
              <a:t>”, a ich „</a:t>
            </a:r>
            <a:r>
              <a:rPr lang="el-GR" sz="1800" dirty="0"/>
              <a:t> </a:t>
            </a:r>
            <a:r>
              <a:rPr lang="el-GR" sz="1800" dirty="0" smtClean="0"/>
              <a:t>β</a:t>
            </a:r>
            <a:r>
              <a:rPr lang="pl-PL" sz="1800" dirty="0" smtClean="0"/>
              <a:t>” to np. 4,5). </a:t>
            </a:r>
          </a:p>
          <a:p>
            <a:pPr marL="0" indent="0">
              <a:buNone/>
            </a:pPr>
            <a:r>
              <a:rPr lang="pl-PL" sz="1800" dirty="0" smtClean="0"/>
              <a:t>Załóżmy, że to, co myślisz to nieprawda, tzn. że „Y” nie zależy od „X3”. </a:t>
            </a:r>
          </a:p>
          <a:p>
            <a:pPr marL="0" indent="0">
              <a:buNone/>
            </a:pPr>
            <a:r>
              <a:rPr lang="pl-PL" sz="1800" dirty="0" smtClean="0"/>
              <a:t>Zapytasz się: „Ale po co tak zakładać? Przecież „</a:t>
            </a:r>
            <a:r>
              <a:rPr lang="el-GR" sz="1800" dirty="0"/>
              <a:t> </a:t>
            </a:r>
            <a:r>
              <a:rPr lang="el-GR" sz="1800" dirty="0" smtClean="0"/>
              <a:t>β</a:t>
            </a:r>
            <a:r>
              <a:rPr lang="pl-PL" sz="1800" dirty="0" smtClean="0"/>
              <a:t>” jest 4,5! Jest zależność i nara!”</a:t>
            </a:r>
          </a:p>
          <a:p>
            <a:pPr marL="0" indent="0">
              <a:buNone/>
            </a:pPr>
            <a:r>
              <a:rPr lang="pl-PL" sz="1800" dirty="0" smtClean="0"/>
              <a:t>A ja Ci odpowiem: 	„A co jeżeli wylosowałeś akurat skrajną próbkę, a jej skrajność polega na tym, że jest </a:t>
            </a:r>
          </a:p>
          <a:p>
            <a:pPr marL="0" indent="0">
              <a:buNone/>
            </a:pPr>
            <a:r>
              <a:rPr lang="pl-PL" sz="1800" dirty="0"/>
              <a:t>	</a:t>
            </a:r>
            <a:r>
              <a:rPr lang="pl-PL" sz="1800" dirty="0" smtClean="0"/>
              <a:t>	w niej </a:t>
            </a:r>
            <a:r>
              <a:rPr lang="el-GR" sz="1800" dirty="0" smtClean="0"/>
              <a:t> β</a:t>
            </a:r>
            <a:r>
              <a:rPr lang="pl-PL" sz="1800" dirty="0" smtClean="0"/>
              <a:t>==4,5 ?”</a:t>
            </a:r>
          </a:p>
          <a:p>
            <a:pPr marL="0" indent="0">
              <a:buNone/>
            </a:pPr>
            <a:r>
              <a:rPr lang="pl-PL" sz="1800" dirty="0" smtClean="0"/>
              <a:t>P value to prawdopodobieństwo takiej sytuacji.</a:t>
            </a:r>
          </a:p>
          <a:p>
            <a:pPr marL="0" indent="0">
              <a:buNone/>
            </a:pPr>
            <a:r>
              <a:rPr lang="pl-PL" sz="1800" dirty="0" smtClean="0"/>
              <a:t>Zapytasz: jakim cudem można to policzyć?</a:t>
            </a:r>
          </a:p>
          <a:p>
            <a:pPr marL="0" indent="0">
              <a:buNone/>
            </a:pPr>
            <a:r>
              <a:rPr lang="pl-PL" sz="1800" dirty="0" smtClean="0"/>
              <a:t>Ja na to: ano mamy estymatory (które mają swoje rozkłady zależne od założeń (np. założenia, że </a:t>
            </a:r>
            <a:r>
              <a:rPr lang="el-GR" sz="1800" dirty="0" smtClean="0"/>
              <a:t> β</a:t>
            </a:r>
            <a:r>
              <a:rPr lang="pl-PL" sz="1800" dirty="0" smtClean="0"/>
              <a:t>==</a:t>
            </a:r>
            <a:r>
              <a:rPr lang="pl-PL" sz="1800" smtClean="0"/>
              <a:t>0).</a:t>
            </a:r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95638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Independence / uncorrelation within LinReg Model </vt:lpstr>
      <vt:lpstr>Estimators</vt:lpstr>
      <vt:lpstr>P value - znaczenie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 / uncorrelation within LinReg Model </dc:title>
  <dc:creator>Lenovo</dc:creator>
  <cp:lastModifiedBy>Lenovo</cp:lastModifiedBy>
  <cp:revision>5</cp:revision>
  <dcterms:created xsi:type="dcterms:W3CDTF">2020-06-07T13:54:00Z</dcterms:created>
  <dcterms:modified xsi:type="dcterms:W3CDTF">2020-06-19T08:52:41Z</dcterms:modified>
</cp:coreProperties>
</file>