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81" r:id="rId12"/>
    <p:sldId id="283" r:id="rId13"/>
    <p:sldId id="284" r:id="rId14"/>
    <p:sldId id="286" r:id="rId15"/>
    <p:sldId id="287" r:id="rId16"/>
    <p:sldId id="288" r:id="rId17"/>
    <p:sldId id="291" r:id="rId18"/>
    <p:sldId id="290" r:id="rId19"/>
    <p:sldId id="292" r:id="rId20"/>
    <p:sldId id="29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/>
    <p:restoredTop sz="94719"/>
  </p:normalViewPr>
  <p:slideViewPr>
    <p:cSldViewPr snapToGrid="0">
      <p:cViewPr varScale="1">
        <p:scale>
          <a:sx n="120" d="100"/>
          <a:sy n="120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5D7B9-D13A-5F41-8D12-EC90BC82F4BA}" type="datetimeFigureOut">
              <a:rPr lang="pl-PL" smtClean="0"/>
              <a:t>16.08.2022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62E37-35AF-1342-8109-E7E1D112C6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870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62E37-35AF-1342-8109-E7E1D112C6E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8960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62E37-35AF-1342-8109-E7E1D112C6E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3983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62E37-35AF-1342-8109-E7E1D112C6E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7229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62E37-35AF-1342-8109-E7E1D112C6E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542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62E37-35AF-1342-8109-E7E1D112C6E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8936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62E37-35AF-1342-8109-E7E1D112C6E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0035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62E37-35AF-1342-8109-E7E1D112C6E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0834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62E37-35AF-1342-8109-E7E1D112C6E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4645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62E37-35AF-1342-8109-E7E1D112C6E1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4595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62E37-35AF-1342-8109-E7E1D112C6E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0525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62E37-35AF-1342-8109-E7E1D112C6E1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5087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62E37-35AF-1342-8109-E7E1D112C6E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9225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62E37-35AF-1342-8109-E7E1D112C6E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866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62E37-35AF-1342-8109-E7E1D112C6E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6753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62E37-35AF-1342-8109-E7E1D112C6E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2026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62E37-35AF-1342-8109-E7E1D112C6E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2461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62E37-35AF-1342-8109-E7E1D112C6E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990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62E37-35AF-1342-8109-E7E1D112C6E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1308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62E37-35AF-1342-8109-E7E1D112C6E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4509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62E37-35AF-1342-8109-E7E1D112C6E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47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466-5B54-4B40-9151-115E0AA66AAD}" type="datetimeFigureOut">
              <a:rPr lang="pl-PL" smtClean="0"/>
              <a:t>16.08.2022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732-77A4-1E4F-B622-BCA3A8884C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553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466-5B54-4B40-9151-115E0AA66AAD}" type="datetimeFigureOut">
              <a:rPr lang="pl-PL" smtClean="0"/>
              <a:t>16.08.2022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732-77A4-1E4F-B622-BCA3A8884C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707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466-5B54-4B40-9151-115E0AA66AAD}" type="datetimeFigureOut">
              <a:rPr lang="pl-PL" smtClean="0"/>
              <a:t>16.08.2022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732-77A4-1E4F-B622-BCA3A8884C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2556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466-5B54-4B40-9151-115E0AA66AAD}" type="datetimeFigureOut">
              <a:rPr lang="pl-PL" smtClean="0"/>
              <a:t>16.08.2022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732-77A4-1E4F-B622-BCA3A8884C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1777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466-5B54-4B40-9151-115E0AA66AAD}" type="datetimeFigureOut">
              <a:rPr lang="pl-PL" smtClean="0"/>
              <a:t>16.08.2022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732-77A4-1E4F-B622-BCA3A8884C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030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466-5B54-4B40-9151-115E0AA66AAD}" type="datetimeFigureOut">
              <a:rPr lang="pl-PL" smtClean="0"/>
              <a:t>16.08.2022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732-77A4-1E4F-B622-BCA3A8884C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9259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466-5B54-4B40-9151-115E0AA66AAD}" type="datetimeFigureOut">
              <a:rPr lang="pl-PL" smtClean="0"/>
              <a:t>16.08.2022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732-77A4-1E4F-B622-BCA3A8884C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1938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466-5B54-4B40-9151-115E0AA66AAD}" type="datetimeFigureOut">
              <a:rPr lang="pl-PL" smtClean="0"/>
              <a:t>16.08.2022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732-77A4-1E4F-B622-BCA3A8884C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8187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466-5B54-4B40-9151-115E0AA66AAD}" type="datetimeFigureOut">
              <a:rPr lang="pl-PL" smtClean="0"/>
              <a:t>16.08.2022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732-77A4-1E4F-B622-BCA3A8884C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829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466-5B54-4B40-9151-115E0AA66AAD}" type="datetimeFigureOut">
              <a:rPr lang="pl-PL" smtClean="0"/>
              <a:t>16.08.2022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732-77A4-1E4F-B622-BCA3A8884C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202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466-5B54-4B40-9151-115E0AA66AAD}" type="datetimeFigureOut">
              <a:rPr lang="pl-PL" smtClean="0"/>
              <a:t>16.08.2022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732-77A4-1E4F-B622-BCA3A8884C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353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466-5B54-4B40-9151-115E0AA66AAD}" type="datetimeFigureOut">
              <a:rPr lang="pl-PL" smtClean="0"/>
              <a:t>16.08.2022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732-77A4-1E4F-B622-BCA3A8884C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489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466-5B54-4B40-9151-115E0AA66AAD}" type="datetimeFigureOut">
              <a:rPr lang="pl-PL" smtClean="0"/>
              <a:t>16.08.2022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732-77A4-1E4F-B622-BCA3A8884C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847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466-5B54-4B40-9151-115E0AA66AAD}" type="datetimeFigureOut">
              <a:rPr lang="pl-PL" smtClean="0"/>
              <a:t>16.08.2022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732-77A4-1E4F-B622-BCA3A8884C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303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466-5B54-4B40-9151-115E0AA66AAD}" type="datetimeFigureOut">
              <a:rPr lang="pl-PL" smtClean="0"/>
              <a:t>16.08.2022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732-77A4-1E4F-B622-BCA3A8884C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626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466-5B54-4B40-9151-115E0AA66AAD}" type="datetimeFigureOut">
              <a:rPr lang="pl-PL" smtClean="0"/>
              <a:t>16.08.2022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8732-77A4-1E4F-B622-BCA3A8884C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51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7B60466-5B54-4B40-9151-115E0AA66AAD}" type="datetimeFigureOut">
              <a:rPr lang="pl-PL" smtClean="0"/>
              <a:t>16.08.2022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9688732-77A4-1E4F-B622-BCA3A8884C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55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7B60466-5B54-4B40-9151-115E0AA66AAD}" type="datetimeFigureOut">
              <a:rPr lang="pl-PL" smtClean="0"/>
              <a:t>16.08.2022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9688732-77A4-1E4F-B622-BCA3A8884C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0515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vintage robot">
            <a:extLst>
              <a:ext uri="{FF2B5EF4-FFF2-40B4-BE49-F238E27FC236}">
                <a16:creationId xmlns:a16="http://schemas.microsoft.com/office/drawing/2014/main" id="{C284BC5B-93DC-3356-E782-9A1421E4A2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9778CEA-1B13-8281-0333-CF3C1278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6608" y="1736520"/>
            <a:ext cx="6747036" cy="999689"/>
          </a:xfrm>
        </p:spPr>
        <p:txBody>
          <a:bodyPr>
            <a:normAutofit/>
          </a:bodyPr>
          <a:lstStyle/>
          <a:p>
            <a:r>
              <a:rPr lang="en-US" dirty="0">
                <a:latin typeface="CLARENDON BLK BT BLACK" panose="02040905050505020204" pitchFamily="18" charset="0"/>
                <a:ea typeface="STHupo" panose="02010800040101010101" pitchFamily="2" charset="-122"/>
              </a:rPr>
              <a:t>Mobile robot</a:t>
            </a:r>
          </a:p>
        </p:txBody>
      </p:sp>
    </p:spTree>
    <p:extLst>
      <p:ext uri="{BB962C8B-B14F-4D97-AF65-F5344CB8AC3E}">
        <p14:creationId xmlns:p14="http://schemas.microsoft.com/office/powerpoint/2010/main" val="60994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vintage robot">
            <a:extLst>
              <a:ext uri="{FF2B5EF4-FFF2-40B4-BE49-F238E27FC236}">
                <a16:creationId xmlns:a16="http://schemas.microsoft.com/office/drawing/2014/main" id="{C284BC5B-93DC-3356-E782-9A1421E4A2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-10263800" y="-214064"/>
            <a:ext cx="22852740" cy="12854668"/>
          </a:xfrm>
          <a:prstGeom prst="rect">
            <a:avLst/>
          </a:prstGeo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B4EFC092-AF4A-8C75-EA2E-AF562E858734}"/>
              </a:ext>
            </a:extLst>
          </p:cNvPr>
          <p:cNvSpPr/>
          <p:nvPr/>
        </p:nvSpPr>
        <p:spPr>
          <a:xfrm rot="5400000">
            <a:off x="5869914" y="-126499"/>
            <a:ext cx="117900" cy="133201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rostokąt z rogami ściętymi z jednej strony 38">
            <a:extLst>
              <a:ext uri="{FF2B5EF4-FFF2-40B4-BE49-F238E27FC236}">
                <a16:creationId xmlns:a16="http://schemas.microsoft.com/office/drawing/2014/main" id="{DE48AA4B-9636-F699-D1EC-F04DBC840933}"/>
              </a:ext>
            </a:extLst>
          </p:cNvPr>
          <p:cNvSpPr/>
          <p:nvPr/>
        </p:nvSpPr>
        <p:spPr>
          <a:xfrm>
            <a:off x="-1229831" y="5179364"/>
            <a:ext cx="14317387" cy="599637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9778CEA-1B13-8281-0333-CF3C1278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8863" y="243331"/>
            <a:ext cx="7032172" cy="112344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LARENDON BLK BT BLACK" panose="02040905050505020204" pitchFamily="18" charset="0"/>
              </a:rPr>
              <a:t>Mobile robot </a:t>
            </a:r>
            <a:r>
              <a:rPr lang="en-US" sz="3200" dirty="0">
                <a:solidFill>
                  <a:schemeClr val="tx1"/>
                </a:solidFill>
                <a:latin typeface="CLARENDON BLK BT BLACK" panose="02040905050505020204" pitchFamily="18" charset="0"/>
              </a:rPr>
              <a:t>implementation</a:t>
            </a:r>
          </a:p>
        </p:txBody>
      </p:sp>
      <p:pic>
        <p:nvPicPr>
          <p:cNvPr id="4" name="Symbol zastępczy zawartości 5">
            <a:extLst>
              <a:ext uri="{FF2B5EF4-FFF2-40B4-BE49-F238E27FC236}">
                <a16:creationId xmlns:a16="http://schemas.microsoft.com/office/drawing/2014/main" id="{5142E6D2-63DD-C4CF-4F1E-77CF5892E0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375" r="19518" b="-2"/>
          <a:stretch/>
        </p:blipFill>
        <p:spPr>
          <a:xfrm>
            <a:off x="83961" y="83127"/>
            <a:ext cx="6888339" cy="5090247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C560DFE-901D-EBD7-56B6-05433A2CBA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236" t="-1" r="17300" b="-1"/>
          <a:stretch/>
        </p:blipFill>
        <p:spPr>
          <a:xfrm>
            <a:off x="4349051" y="2387302"/>
            <a:ext cx="7554963" cy="38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7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vintage robot">
            <a:extLst>
              <a:ext uri="{FF2B5EF4-FFF2-40B4-BE49-F238E27FC236}">
                <a16:creationId xmlns:a16="http://schemas.microsoft.com/office/drawing/2014/main" id="{C284BC5B-93DC-3356-E782-9A1421E4A2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-10263800" y="-214064"/>
            <a:ext cx="22852740" cy="12854668"/>
          </a:xfrm>
          <a:prstGeom prst="rect">
            <a:avLst/>
          </a:prstGeo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B4EFC092-AF4A-8C75-EA2E-AF562E858734}"/>
              </a:ext>
            </a:extLst>
          </p:cNvPr>
          <p:cNvSpPr/>
          <p:nvPr/>
        </p:nvSpPr>
        <p:spPr>
          <a:xfrm rot="5400000">
            <a:off x="5869914" y="-126499"/>
            <a:ext cx="117900" cy="133201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rostokąt z rogami ściętymi z jednej strony 38">
            <a:extLst>
              <a:ext uri="{FF2B5EF4-FFF2-40B4-BE49-F238E27FC236}">
                <a16:creationId xmlns:a16="http://schemas.microsoft.com/office/drawing/2014/main" id="{DE48AA4B-9636-F699-D1EC-F04DBC840933}"/>
              </a:ext>
            </a:extLst>
          </p:cNvPr>
          <p:cNvSpPr/>
          <p:nvPr/>
        </p:nvSpPr>
        <p:spPr>
          <a:xfrm>
            <a:off x="-1229830" y="5233600"/>
            <a:ext cx="14317387" cy="599637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9778CEA-1B13-8281-0333-CF3C1278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9914" y="5469083"/>
            <a:ext cx="7032172" cy="112344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LARENDON BLK BT BLACK" panose="02040905050505020204" pitchFamily="18" charset="0"/>
              </a:rPr>
              <a:t>PYTEST </a:t>
            </a:r>
            <a:r>
              <a:rPr lang="en-US" sz="3200" dirty="0">
                <a:solidFill>
                  <a:schemeClr val="tx1"/>
                </a:solidFill>
                <a:latin typeface="CLARENDON BLK BT BLACK" panose="02040905050505020204" pitchFamily="18" charset="0"/>
              </a:rPr>
              <a:t>SETUP and initialization testing</a:t>
            </a:r>
          </a:p>
        </p:txBody>
      </p:sp>
      <p:pic>
        <p:nvPicPr>
          <p:cNvPr id="5" name="Symbol zastępczy zawartości 12">
            <a:extLst>
              <a:ext uri="{FF2B5EF4-FFF2-40B4-BE49-F238E27FC236}">
                <a16:creationId xmlns:a16="http://schemas.microsoft.com/office/drawing/2014/main" id="{FADC2421-3C62-4C50-570F-4AE9E10E6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877" y="596152"/>
            <a:ext cx="8978267" cy="448913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8173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vintage robot">
            <a:extLst>
              <a:ext uri="{FF2B5EF4-FFF2-40B4-BE49-F238E27FC236}">
                <a16:creationId xmlns:a16="http://schemas.microsoft.com/office/drawing/2014/main" id="{C284BC5B-93DC-3356-E782-9A1421E4A2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-10263800" y="-214064"/>
            <a:ext cx="22852740" cy="1285466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9778CEA-1B13-8281-0333-CF3C1278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791" y="620976"/>
            <a:ext cx="6568167" cy="64191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CLARENDON BLK BT BLACK" panose="02040905050505020204" pitchFamily="18" charset="0"/>
              </a:rPr>
              <a:t>TESTING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B4EFC092-AF4A-8C75-EA2E-AF562E858734}"/>
              </a:ext>
            </a:extLst>
          </p:cNvPr>
          <p:cNvSpPr/>
          <p:nvPr/>
        </p:nvSpPr>
        <p:spPr>
          <a:xfrm rot="5400000">
            <a:off x="5869914" y="-126499"/>
            <a:ext cx="117900" cy="133201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upa 43">
            <a:extLst>
              <a:ext uri="{FF2B5EF4-FFF2-40B4-BE49-F238E27FC236}">
                <a16:creationId xmlns:a16="http://schemas.microsoft.com/office/drawing/2014/main" id="{83C10770-991C-2F2E-638D-DC6A6B839F0C}"/>
              </a:ext>
            </a:extLst>
          </p:cNvPr>
          <p:cNvGrpSpPr/>
          <p:nvPr/>
        </p:nvGrpSpPr>
        <p:grpSpPr>
          <a:xfrm>
            <a:off x="4357415" y="1495318"/>
            <a:ext cx="2319030" cy="2484273"/>
            <a:chOff x="3832505" y="3990353"/>
            <a:chExt cx="2319030" cy="2484273"/>
          </a:xfrm>
        </p:grpSpPr>
        <p:sp>
          <p:nvSpPr>
            <p:cNvPr id="31" name="Prostokąt z rogami ściętymi z jednej strony 30">
              <a:extLst>
                <a:ext uri="{FF2B5EF4-FFF2-40B4-BE49-F238E27FC236}">
                  <a16:creationId xmlns:a16="http://schemas.microsoft.com/office/drawing/2014/main" id="{1C902C7A-F32E-69C9-BDBA-F24AB790A067}"/>
                </a:ext>
              </a:extLst>
            </p:cNvPr>
            <p:cNvSpPr/>
            <p:nvPr/>
          </p:nvSpPr>
          <p:spPr>
            <a:xfrm>
              <a:off x="3844554" y="3990353"/>
              <a:ext cx="2271713" cy="228600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4" name="pole tekstowe 33">
              <a:extLst>
                <a:ext uri="{FF2B5EF4-FFF2-40B4-BE49-F238E27FC236}">
                  <a16:creationId xmlns:a16="http://schemas.microsoft.com/office/drawing/2014/main" id="{AB42DEF2-F138-1921-E3F7-B92C259DFE49}"/>
                </a:ext>
              </a:extLst>
            </p:cNvPr>
            <p:cNvSpPr txBox="1"/>
            <p:nvPr/>
          </p:nvSpPr>
          <p:spPr>
            <a:xfrm>
              <a:off x="3832505" y="4381745"/>
              <a:ext cx="2319030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The robot system shall have software safeguard preventing any attempt to move more than the allowed distance.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43" name="Grupa 42">
            <a:extLst>
              <a:ext uri="{FF2B5EF4-FFF2-40B4-BE49-F238E27FC236}">
                <a16:creationId xmlns:a16="http://schemas.microsoft.com/office/drawing/2014/main" id="{8DB56BD7-E836-1CD4-68F3-0D8798C43111}"/>
              </a:ext>
            </a:extLst>
          </p:cNvPr>
          <p:cNvGrpSpPr/>
          <p:nvPr/>
        </p:nvGrpSpPr>
        <p:grpSpPr>
          <a:xfrm>
            <a:off x="7496505" y="1468582"/>
            <a:ext cx="2271714" cy="2459836"/>
            <a:chOff x="1234703" y="4024002"/>
            <a:chExt cx="2271714" cy="2459836"/>
          </a:xfrm>
        </p:grpSpPr>
        <p:sp>
          <p:nvSpPr>
            <p:cNvPr id="29" name="Prostokąt z rogami ściętymi z jednej strony 28">
              <a:extLst>
                <a:ext uri="{FF2B5EF4-FFF2-40B4-BE49-F238E27FC236}">
                  <a16:creationId xmlns:a16="http://schemas.microsoft.com/office/drawing/2014/main" id="{EA496174-C890-833D-D78F-C84DFDD50939}"/>
                </a:ext>
              </a:extLst>
            </p:cNvPr>
            <p:cNvSpPr/>
            <p:nvPr/>
          </p:nvSpPr>
          <p:spPr>
            <a:xfrm>
              <a:off x="1234704" y="4024002"/>
              <a:ext cx="2271713" cy="228600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5" name="pole tekstowe 34">
              <a:extLst>
                <a:ext uri="{FF2B5EF4-FFF2-40B4-BE49-F238E27FC236}">
                  <a16:creationId xmlns:a16="http://schemas.microsoft.com/office/drawing/2014/main" id="{9D577C77-AE7C-1EED-F1EC-565AF64FD90F}"/>
                </a:ext>
              </a:extLst>
            </p:cNvPr>
            <p:cNvSpPr txBox="1"/>
            <p:nvPr/>
          </p:nvSpPr>
          <p:spPr>
            <a:xfrm>
              <a:off x="1234703" y="4390957"/>
              <a:ext cx="2271713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The robot system shall have a software safeguard preventing it to move outside given borders in the 2D environment.</a:t>
              </a:r>
            </a:p>
            <a:p>
              <a:endParaRPr lang="en-US" dirty="0"/>
            </a:p>
          </p:txBody>
        </p:sp>
      </p:grpSp>
      <p:grpSp>
        <p:nvGrpSpPr>
          <p:cNvPr id="42" name="Grupa 41">
            <a:extLst>
              <a:ext uri="{FF2B5EF4-FFF2-40B4-BE49-F238E27FC236}">
                <a16:creationId xmlns:a16="http://schemas.microsoft.com/office/drawing/2014/main" id="{B5513ECF-F63A-CCFA-AE65-12AE990AC997}"/>
              </a:ext>
            </a:extLst>
          </p:cNvPr>
          <p:cNvGrpSpPr/>
          <p:nvPr/>
        </p:nvGrpSpPr>
        <p:grpSpPr>
          <a:xfrm>
            <a:off x="2767839" y="3920973"/>
            <a:ext cx="2271713" cy="2286001"/>
            <a:chOff x="4980411" y="1586788"/>
            <a:chExt cx="2271713" cy="2286001"/>
          </a:xfrm>
        </p:grpSpPr>
        <p:sp>
          <p:nvSpPr>
            <p:cNvPr id="27" name="Prostokąt z rogami ściętymi z jednej strony 26">
              <a:extLst>
                <a:ext uri="{FF2B5EF4-FFF2-40B4-BE49-F238E27FC236}">
                  <a16:creationId xmlns:a16="http://schemas.microsoft.com/office/drawing/2014/main" id="{E2713AC0-0ACE-D713-6FE5-F4B3123453D7}"/>
                </a:ext>
              </a:extLst>
            </p:cNvPr>
            <p:cNvSpPr/>
            <p:nvPr/>
          </p:nvSpPr>
          <p:spPr>
            <a:xfrm>
              <a:off x="4980411" y="1586788"/>
              <a:ext cx="2271713" cy="228600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6" name="pole tekstowe 35">
              <a:extLst>
                <a:ext uri="{FF2B5EF4-FFF2-40B4-BE49-F238E27FC236}">
                  <a16:creationId xmlns:a16="http://schemas.microsoft.com/office/drawing/2014/main" id="{52885ECE-988F-26B0-5CE1-8EB6BE42B0FA}"/>
                </a:ext>
              </a:extLst>
            </p:cNvPr>
            <p:cNvSpPr txBox="1"/>
            <p:nvPr/>
          </p:nvSpPr>
          <p:spPr>
            <a:xfrm>
              <a:off x="5187626" y="2095353"/>
              <a:ext cx="17859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The robot system shall save a record of all movements.</a:t>
              </a:r>
            </a:p>
          </p:txBody>
        </p:sp>
      </p:grpSp>
      <p:grpSp>
        <p:nvGrpSpPr>
          <p:cNvPr id="41" name="Grupa 40">
            <a:extLst>
              <a:ext uri="{FF2B5EF4-FFF2-40B4-BE49-F238E27FC236}">
                <a16:creationId xmlns:a16="http://schemas.microsoft.com/office/drawing/2014/main" id="{79579B6E-C20B-FF2A-50E0-E342DD12E6BD}"/>
              </a:ext>
            </a:extLst>
          </p:cNvPr>
          <p:cNvGrpSpPr/>
          <p:nvPr/>
        </p:nvGrpSpPr>
        <p:grpSpPr>
          <a:xfrm>
            <a:off x="5877692" y="3920974"/>
            <a:ext cx="2271713" cy="2451500"/>
            <a:chOff x="2529496" y="1638864"/>
            <a:chExt cx="2271713" cy="2451500"/>
          </a:xfrm>
        </p:grpSpPr>
        <p:sp>
          <p:nvSpPr>
            <p:cNvPr id="26" name="Prostokąt z rogami ściętymi z jednej strony 25">
              <a:extLst>
                <a:ext uri="{FF2B5EF4-FFF2-40B4-BE49-F238E27FC236}">
                  <a16:creationId xmlns:a16="http://schemas.microsoft.com/office/drawing/2014/main" id="{D5D10AD6-DB72-3ABD-B50C-CF12F84B2066}"/>
                </a:ext>
              </a:extLst>
            </p:cNvPr>
            <p:cNvSpPr/>
            <p:nvPr/>
          </p:nvSpPr>
          <p:spPr>
            <a:xfrm>
              <a:off x="2529496" y="1638864"/>
              <a:ext cx="2271713" cy="228600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id="{42C16101-7934-3274-6DA3-83EC61186430}"/>
                </a:ext>
              </a:extLst>
            </p:cNvPr>
            <p:cNvSpPr txBox="1"/>
            <p:nvPr/>
          </p:nvSpPr>
          <p:spPr>
            <a:xfrm>
              <a:off x="2588982" y="1997483"/>
              <a:ext cx="2193273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The robot system shall be able to calculate the cumulative position change from a stored record of all movements.</a:t>
              </a:r>
            </a:p>
            <a:p>
              <a:endParaRPr lang="en-US" dirty="0"/>
            </a:p>
          </p:txBody>
        </p:sp>
      </p:grpSp>
      <p:grpSp>
        <p:nvGrpSpPr>
          <p:cNvPr id="40" name="Grupa 39">
            <a:extLst>
              <a:ext uri="{FF2B5EF4-FFF2-40B4-BE49-F238E27FC236}">
                <a16:creationId xmlns:a16="http://schemas.microsoft.com/office/drawing/2014/main" id="{4801AC92-458B-C818-D5AC-C72E985A5B1F}"/>
              </a:ext>
            </a:extLst>
          </p:cNvPr>
          <p:cNvGrpSpPr/>
          <p:nvPr/>
        </p:nvGrpSpPr>
        <p:grpSpPr>
          <a:xfrm>
            <a:off x="8872012" y="3899206"/>
            <a:ext cx="2271713" cy="2286001"/>
            <a:chOff x="78581" y="1586789"/>
            <a:chExt cx="2271713" cy="2286001"/>
          </a:xfrm>
        </p:grpSpPr>
        <p:sp>
          <p:nvSpPr>
            <p:cNvPr id="25" name="Prostokąt z rogami ściętymi z jednej strony 24">
              <a:extLst>
                <a:ext uri="{FF2B5EF4-FFF2-40B4-BE49-F238E27FC236}">
                  <a16:creationId xmlns:a16="http://schemas.microsoft.com/office/drawing/2014/main" id="{F81B8752-73B9-9109-A2BA-8E44A33EEA4B}"/>
                </a:ext>
              </a:extLst>
            </p:cNvPr>
            <p:cNvSpPr/>
            <p:nvPr/>
          </p:nvSpPr>
          <p:spPr>
            <a:xfrm>
              <a:off x="78581" y="1586789"/>
              <a:ext cx="2271713" cy="228600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" name="pole tekstowe 37">
              <a:extLst>
                <a:ext uri="{FF2B5EF4-FFF2-40B4-BE49-F238E27FC236}">
                  <a16:creationId xmlns:a16="http://schemas.microsoft.com/office/drawing/2014/main" id="{1CD54FDF-905A-1BC0-0973-6FC40A9C390A}"/>
                </a:ext>
              </a:extLst>
            </p:cNvPr>
            <p:cNvSpPr txBox="1"/>
            <p:nvPr/>
          </p:nvSpPr>
          <p:spPr>
            <a:xfrm>
              <a:off x="211302" y="2026130"/>
              <a:ext cx="1968363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The robot system shall be able to read position sensor and return the measurement result.</a:t>
              </a:r>
            </a:p>
            <a:p>
              <a:endParaRPr lang="en-US" dirty="0"/>
            </a:p>
          </p:txBody>
        </p:sp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667795B4-EF40-55AA-DE8D-BDDEB1502BB6}"/>
              </a:ext>
            </a:extLst>
          </p:cNvPr>
          <p:cNvGrpSpPr/>
          <p:nvPr/>
        </p:nvGrpSpPr>
        <p:grpSpPr>
          <a:xfrm>
            <a:off x="1162570" y="1495318"/>
            <a:ext cx="2287406" cy="2286001"/>
            <a:chOff x="6497268" y="3768899"/>
            <a:chExt cx="2287406" cy="2286001"/>
          </a:xfrm>
        </p:grpSpPr>
        <p:sp>
          <p:nvSpPr>
            <p:cNvPr id="39" name="Prostokąt z rogami ściętymi z jednej strony 38">
              <a:extLst>
                <a:ext uri="{FF2B5EF4-FFF2-40B4-BE49-F238E27FC236}">
                  <a16:creationId xmlns:a16="http://schemas.microsoft.com/office/drawing/2014/main" id="{DE48AA4B-9636-F699-D1EC-F04DBC840933}"/>
                </a:ext>
              </a:extLst>
            </p:cNvPr>
            <p:cNvSpPr/>
            <p:nvPr/>
          </p:nvSpPr>
          <p:spPr>
            <a:xfrm>
              <a:off x="6512961" y="3768899"/>
              <a:ext cx="2271713" cy="228600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pole tekstowe 32">
              <a:extLst>
                <a:ext uri="{FF2B5EF4-FFF2-40B4-BE49-F238E27FC236}">
                  <a16:creationId xmlns:a16="http://schemas.microsoft.com/office/drawing/2014/main" id="{5A6D192A-654E-25E1-5B81-6D9446D9B40C}"/>
                </a:ext>
              </a:extLst>
            </p:cNvPr>
            <p:cNvSpPr txBox="1"/>
            <p:nvPr/>
          </p:nvSpPr>
          <p:spPr>
            <a:xfrm>
              <a:off x="6497268" y="4348093"/>
              <a:ext cx="227171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The robot shall be able to move by a given vector in the simulated environment.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6647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vintage robot">
            <a:extLst>
              <a:ext uri="{FF2B5EF4-FFF2-40B4-BE49-F238E27FC236}">
                <a16:creationId xmlns:a16="http://schemas.microsoft.com/office/drawing/2014/main" id="{C284BC5B-93DC-3356-E782-9A1421E4A2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-10263800" y="-214064"/>
            <a:ext cx="22852740" cy="1285466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9778CEA-1B13-8281-0333-CF3C1278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791" y="620976"/>
            <a:ext cx="6568167" cy="64191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CLARENDON BLK BT BLACK" panose="02040905050505020204" pitchFamily="18" charset="0"/>
              </a:rPr>
              <a:t>Testing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B4EFC092-AF4A-8C75-EA2E-AF562E858734}"/>
              </a:ext>
            </a:extLst>
          </p:cNvPr>
          <p:cNvSpPr/>
          <p:nvPr/>
        </p:nvSpPr>
        <p:spPr>
          <a:xfrm rot="5400000">
            <a:off x="5869914" y="-126499"/>
            <a:ext cx="117900" cy="133201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13CA4AC2-9A18-7ED9-CAE2-A75312595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39" y="1643306"/>
            <a:ext cx="10220528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pSp>
        <p:nvGrpSpPr>
          <p:cNvPr id="45" name="Grupa 44">
            <a:extLst>
              <a:ext uri="{FF2B5EF4-FFF2-40B4-BE49-F238E27FC236}">
                <a16:creationId xmlns:a16="http://schemas.microsoft.com/office/drawing/2014/main" id="{667795B4-EF40-55AA-DE8D-BDDEB1502BB6}"/>
              </a:ext>
            </a:extLst>
          </p:cNvPr>
          <p:cNvGrpSpPr/>
          <p:nvPr/>
        </p:nvGrpSpPr>
        <p:grpSpPr>
          <a:xfrm>
            <a:off x="8031273" y="941932"/>
            <a:ext cx="2287406" cy="2286001"/>
            <a:chOff x="6497268" y="3768899"/>
            <a:chExt cx="2287406" cy="2286001"/>
          </a:xfrm>
        </p:grpSpPr>
        <p:sp>
          <p:nvSpPr>
            <p:cNvPr id="39" name="Prostokąt z rogami ściętymi z jednej strony 38">
              <a:extLst>
                <a:ext uri="{FF2B5EF4-FFF2-40B4-BE49-F238E27FC236}">
                  <a16:creationId xmlns:a16="http://schemas.microsoft.com/office/drawing/2014/main" id="{DE48AA4B-9636-F699-D1EC-F04DBC840933}"/>
                </a:ext>
              </a:extLst>
            </p:cNvPr>
            <p:cNvSpPr/>
            <p:nvPr/>
          </p:nvSpPr>
          <p:spPr>
            <a:xfrm>
              <a:off x="6512961" y="3768899"/>
              <a:ext cx="2271713" cy="228600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pole tekstowe 32">
              <a:extLst>
                <a:ext uri="{FF2B5EF4-FFF2-40B4-BE49-F238E27FC236}">
                  <a16:creationId xmlns:a16="http://schemas.microsoft.com/office/drawing/2014/main" id="{5A6D192A-654E-25E1-5B81-6D9446D9B40C}"/>
                </a:ext>
              </a:extLst>
            </p:cNvPr>
            <p:cNvSpPr txBox="1"/>
            <p:nvPr/>
          </p:nvSpPr>
          <p:spPr>
            <a:xfrm>
              <a:off x="6497268" y="4348093"/>
              <a:ext cx="227171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The robot shall be able to move by a given vector in the simulated environment.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921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vintage robot">
            <a:extLst>
              <a:ext uri="{FF2B5EF4-FFF2-40B4-BE49-F238E27FC236}">
                <a16:creationId xmlns:a16="http://schemas.microsoft.com/office/drawing/2014/main" id="{C284BC5B-93DC-3356-E782-9A1421E4A2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-10263800" y="-214064"/>
            <a:ext cx="22852740" cy="1285466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9778CEA-1B13-8281-0333-CF3C1278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791" y="620976"/>
            <a:ext cx="6568167" cy="64191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CLARENDON BLK BT BLACK" panose="02040905050505020204" pitchFamily="18" charset="0"/>
              </a:rPr>
              <a:t>TESTING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B4EFC092-AF4A-8C75-EA2E-AF562E858734}"/>
              </a:ext>
            </a:extLst>
          </p:cNvPr>
          <p:cNvSpPr/>
          <p:nvPr/>
        </p:nvSpPr>
        <p:spPr>
          <a:xfrm rot="5400000">
            <a:off x="5869914" y="-126499"/>
            <a:ext cx="117900" cy="133201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6">
            <a:extLst>
              <a:ext uri="{FF2B5EF4-FFF2-40B4-BE49-F238E27FC236}">
                <a16:creationId xmlns:a16="http://schemas.microsoft.com/office/drawing/2014/main" id="{2A900E94-97AB-F73B-8910-E57173E6D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78" y="1934765"/>
            <a:ext cx="10916463" cy="169205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pSp>
        <p:nvGrpSpPr>
          <p:cNvPr id="44" name="Grupa 43">
            <a:extLst>
              <a:ext uri="{FF2B5EF4-FFF2-40B4-BE49-F238E27FC236}">
                <a16:creationId xmlns:a16="http://schemas.microsoft.com/office/drawing/2014/main" id="{83C10770-991C-2F2E-638D-DC6A6B839F0C}"/>
              </a:ext>
            </a:extLst>
          </p:cNvPr>
          <p:cNvGrpSpPr/>
          <p:nvPr/>
        </p:nvGrpSpPr>
        <p:grpSpPr>
          <a:xfrm>
            <a:off x="8292272" y="1008010"/>
            <a:ext cx="2319030" cy="2484273"/>
            <a:chOff x="3832505" y="3990353"/>
            <a:chExt cx="2319030" cy="2484273"/>
          </a:xfrm>
        </p:grpSpPr>
        <p:sp>
          <p:nvSpPr>
            <p:cNvPr id="31" name="Prostokąt z rogami ściętymi z jednej strony 30">
              <a:extLst>
                <a:ext uri="{FF2B5EF4-FFF2-40B4-BE49-F238E27FC236}">
                  <a16:creationId xmlns:a16="http://schemas.microsoft.com/office/drawing/2014/main" id="{1C902C7A-F32E-69C9-BDBA-F24AB790A067}"/>
                </a:ext>
              </a:extLst>
            </p:cNvPr>
            <p:cNvSpPr/>
            <p:nvPr/>
          </p:nvSpPr>
          <p:spPr>
            <a:xfrm>
              <a:off x="3844554" y="3990353"/>
              <a:ext cx="2271713" cy="228600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4" name="pole tekstowe 33">
              <a:extLst>
                <a:ext uri="{FF2B5EF4-FFF2-40B4-BE49-F238E27FC236}">
                  <a16:creationId xmlns:a16="http://schemas.microsoft.com/office/drawing/2014/main" id="{AB42DEF2-F138-1921-E3F7-B92C259DFE49}"/>
                </a:ext>
              </a:extLst>
            </p:cNvPr>
            <p:cNvSpPr txBox="1"/>
            <p:nvPr/>
          </p:nvSpPr>
          <p:spPr>
            <a:xfrm>
              <a:off x="3832505" y="4381745"/>
              <a:ext cx="2319030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The robot system shall have software safeguard preventing any attempt to move more than the allowed distance.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0418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vintage robot">
            <a:extLst>
              <a:ext uri="{FF2B5EF4-FFF2-40B4-BE49-F238E27FC236}">
                <a16:creationId xmlns:a16="http://schemas.microsoft.com/office/drawing/2014/main" id="{C284BC5B-93DC-3356-E782-9A1421E4A2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-10263800" y="-214064"/>
            <a:ext cx="22852740" cy="1285466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9778CEA-1B13-8281-0333-CF3C1278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791" y="620976"/>
            <a:ext cx="6568167" cy="64191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CLARENDON BLK BT BLACK" panose="02040905050505020204" pitchFamily="18" charset="0"/>
              </a:rPr>
              <a:t>TESTING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B4EFC092-AF4A-8C75-EA2E-AF562E858734}"/>
              </a:ext>
            </a:extLst>
          </p:cNvPr>
          <p:cNvSpPr/>
          <p:nvPr/>
        </p:nvSpPr>
        <p:spPr>
          <a:xfrm rot="5400000">
            <a:off x="5869914" y="-126499"/>
            <a:ext cx="117900" cy="133201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4387AC8-6D6E-ECC5-DE37-0F889B90B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09" y="1869203"/>
            <a:ext cx="10148549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pSp>
        <p:nvGrpSpPr>
          <p:cNvPr id="8" name="Grupa 7">
            <a:extLst>
              <a:ext uri="{FF2B5EF4-FFF2-40B4-BE49-F238E27FC236}">
                <a16:creationId xmlns:a16="http://schemas.microsoft.com/office/drawing/2014/main" id="{3A929203-6118-D37D-FFE3-28BF4CD70C1A}"/>
              </a:ext>
            </a:extLst>
          </p:cNvPr>
          <p:cNvGrpSpPr/>
          <p:nvPr/>
        </p:nvGrpSpPr>
        <p:grpSpPr>
          <a:xfrm>
            <a:off x="8154176" y="1170668"/>
            <a:ext cx="2271714" cy="2459836"/>
            <a:chOff x="1234703" y="4024002"/>
            <a:chExt cx="2271714" cy="2459836"/>
          </a:xfrm>
        </p:grpSpPr>
        <p:sp>
          <p:nvSpPr>
            <p:cNvPr id="9" name="Prostokąt z rogami ściętymi z jednej strony 8">
              <a:extLst>
                <a:ext uri="{FF2B5EF4-FFF2-40B4-BE49-F238E27FC236}">
                  <a16:creationId xmlns:a16="http://schemas.microsoft.com/office/drawing/2014/main" id="{E0B781FD-C4EF-569B-9FD1-0BA32A9866E9}"/>
                </a:ext>
              </a:extLst>
            </p:cNvPr>
            <p:cNvSpPr/>
            <p:nvPr/>
          </p:nvSpPr>
          <p:spPr>
            <a:xfrm>
              <a:off x="1234704" y="4024002"/>
              <a:ext cx="2271713" cy="228600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21CB457F-E93D-284C-D917-BEA5165FB08E}"/>
                </a:ext>
              </a:extLst>
            </p:cNvPr>
            <p:cNvSpPr txBox="1"/>
            <p:nvPr/>
          </p:nvSpPr>
          <p:spPr>
            <a:xfrm>
              <a:off x="1234703" y="4390957"/>
              <a:ext cx="2271713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The robot system shall have a software safeguard preventing it to move outside given borders in the 2D environment.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8785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vintage robot">
            <a:extLst>
              <a:ext uri="{FF2B5EF4-FFF2-40B4-BE49-F238E27FC236}">
                <a16:creationId xmlns:a16="http://schemas.microsoft.com/office/drawing/2014/main" id="{C284BC5B-93DC-3356-E782-9A1421E4A2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-10263800" y="-214064"/>
            <a:ext cx="22852740" cy="1285466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9778CEA-1B13-8281-0333-CF3C1278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791" y="620976"/>
            <a:ext cx="6568167" cy="64191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CLARENDON BLK BT BLACK" panose="02040905050505020204" pitchFamily="18" charset="0"/>
              </a:rPr>
              <a:t>TESTING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B4EFC092-AF4A-8C75-EA2E-AF562E858734}"/>
              </a:ext>
            </a:extLst>
          </p:cNvPr>
          <p:cNvSpPr/>
          <p:nvPr/>
        </p:nvSpPr>
        <p:spPr>
          <a:xfrm rot="5400000">
            <a:off x="5869914" y="-126499"/>
            <a:ext cx="117900" cy="133201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94CCA08-6D90-BDA2-4C53-7109C0654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68" y="2324035"/>
            <a:ext cx="10916463" cy="171934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pSp>
        <p:nvGrpSpPr>
          <p:cNvPr id="6" name="Grupa 5">
            <a:extLst>
              <a:ext uri="{FF2B5EF4-FFF2-40B4-BE49-F238E27FC236}">
                <a16:creationId xmlns:a16="http://schemas.microsoft.com/office/drawing/2014/main" id="{D1DF2F49-0744-D740-DAF1-8A4C0720BD5E}"/>
              </a:ext>
            </a:extLst>
          </p:cNvPr>
          <p:cNvGrpSpPr/>
          <p:nvPr/>
        </p:nvGrpSpPr>
        <p:grpSpPr>
          <a:xfrm>
            <a:off x="8339257" y="1262889"/>
            <a:ext cx="2271713" cy="2286001"/>
            <a:chOff x="4980411" y="1586788"/>
            <a:chExt cx="2271713" cy="2286001"/>
          </a:xfrm>
        </p:grpSpPr>
        <p:sp>
          <p:nvSpPr>
            <p:cNvPr id="11" name="Prostokąt z rogami ściętymi z jednej strony 10">
              <a:extLst>
                <a:ext uri="{FF2B5EF4-FFF2-40B4-BE49-F238E27FC236}">
                  <a16:creationId xmlns:a16="http://schemas.microsoft.com/office/drawing/2014/main" id="{DFF5D40A-F547-6913-F9A5-BE8D335A0BB0}"/>
                </a:ext>
              </a:extLst>
            </p:cNvPr>
            <p:cNvSpPr/>
            <p:nvPr/>
          </p:nvSpPr>
          <p:spPr>
            <a:xfrm>
              <a:off x="4980411" y="1586788"/>
              <a:ext cx="2271713" cy="228600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D92E54A1-8DF3-63C8-F2C0-4ED5FF0B0CD3}"/>
                </a:ext>
              </a:extLst>
            </p:cNvPr>
            <p:cNvSpPr txBox="1"/>
            <p:nvPr/>
          </p:nvSpPr>
          <p:spPr>
            <a:xfrm>
              <a:off x="5187626" y="2095353"/>
              <a:ext cx="17859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The robot system shall save a record of all movements.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6179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vintage robot">
            <a:extLst>
              <a:ext uri="{FF2B5EF4-FFF2-40B4-BE49-F238E27FC236}">
                <a16:creationId xmlns:a16="http://schemas.microsoft.com/office/drawing/2014/main" id="{C284BC5B-93DC-3356-E782-9A1421E4A2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-10263800" y="-214064"/>
            <a:ext cx="22852740" cy="12854668"/>
          </a:xfrm>
          <a:prstGeom prst="rect">
            <a:avLst/>
          </a:prstGeo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B4EFC092-AF4A-8C75-EA2E-AF562E858734}"/>
              </a:ext>
            </a:extLst>
          </p:cNvPr>
          <p:cNvSpPr/>
          <p:nvPr/>
        </p:nvSpPr>
        <p:spPr>
          <a:xfrm rot="5400000">
            <a:off x="5869914" y="-126499"/>
            <a:ext cx="117900" cy="133201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EC64C93-C176-A667-F696-354E0FF57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703" y="2440741"/>
            <a:ext cx="9882593" cy="197651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pSp>
        <p:nvGrpSpPr>
          <p:cNvPr id="8" name="Grupa 7">
            <a:extLst>
              <a:ext uri="{FF2B5EF4-FFF2-40B4-BE49-F238E27FC236}">
                <a16:creationId xmlns:a16="http://schemas.microsoft.com/office/drawing/2014/main" id="{10D75D13-C3E6-37A6-AC77-2438E70D319B}"/>
              </a:ext>
            </a:extLst>
          </p:cNvPr>
          <p:cNvGrpSpPr/>
          <p:nvPr/>
        </p:nvGrpSpPr>
        <p:grpSpPr>
          <a:xfrm>
            <a:off x="8246915" y="821395"/>
            <a:ext cx="2271713" cy="2451500"/>
            <a:chOff x="2529496" y="1638864"/>
            <a:chExt cx="2271713" cy="2451500"/>
          </a:xfrm>
        </p:grpSpPr>
        <p:sp>
          <p:nvSpPr>
            <p:cNvPr id="9" name="Prostokąt z rogami ściętymi z jednej strony 8">
              <a:extLst>
                <a:ext uri="{FF2B5EF4-FFF2-40B4-BE49-F238E27FC236}">
                  <a16:creationId xmlns:a16="http://schemas.microsoft.com/office/drawing/2014/main" id="{E22F081B-F0E1-3269-6C0E-1968B81F790D}"/>
                </a:ext>
              </a:extLst>
            </p:cNvPr>
            <p:cNvSpPr/>
            <p:nvPr/>
          </p:nvSpPr>
          <p:spPr>
            <a:xfrm>
              <a:off x="2529496" y="1638864"/>
              <a:ext cx="2271713" cy="228600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70BB92E0-A48F-B80E-DC9D-572FC3D844B6}"/>
                </a:ext>
              </a:extLst>
            </p:cNvPr>
            <p:cNvSpPr txBox="1"/>
            <p:nvPr/>
          </p:nvSpPr>
          <p:spPr>
            <a:xfrm>
              <a:off x="2588982" y="1997483"/>
              <a:ext cx="2193273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The robot system shall be able to calculate the cumulative position change from a stored record of all movements.</a:t>
              </a:r>
            </a:p>
            <a:p>
              <a:endParaRPr lang="en-US" dirty="0"/>
            </a:p>
          </p:txBody>
        </p:sp>
      </p:grpSp>
      <p:sp>
        <p:nvSpPr>
          <p:cNvPr id="17" name="Tytuł 1">
            <a:extLst>
              <a:ext uri="{FF2B5EF4-FFF2-40B4-BE49-F238E27FC236}">
                <a16:creationId xmlns:a16="http://schemas.microsoft.com/office/drawing/2014/main" id="{43DD5FA8-25A7-6927-A81E-C398BC0BF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791" y="620976"/>
            <a:ext cx="6568167" cy="64191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CLARENDON BLK BT BLACK" panose="02040905050505020204" pitchFamily="18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11460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vintage robot">
            <a:extLst>
              <a:ext uri="{FF2B5EF4-FFF2-40B4-BE49-F238E27FC236}">
                <a16:creationId xmlns:a16="http://schemas.microsoft.com/office/drawing/2014/main" id="{C284BC5B-93DC-3356-E782-9A1421E4A2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-10263800" y="-214064"/>
            <a:ext cx="22852740" cy="1285466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9778CEA-1B13-8281-0333-CF3C1278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791" y="620976"/>
            <a:ext cx="6568167" cy="64191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CLARENDON BLK BT BLACK" panose="02040905050505020204" pitchFamily="18" charset="0"/>
              </a:rPr>
              <a:t>TESTING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B4EFC092-AF4A-8C75-EA2E-AF562E858734}"/>
              </a:ext>
            </a:extLst>
          </p:cNvPr>
          <p:cNvSpPr/>
          <p:nvPr/>
        </p:nvSpPr>
        <p:spPr>
          <a:xfrm rot="5400000">
            <a:off x="5869914" y="-126499"/>
            <a:ext cx="117900" cy="133201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D9722FB-3E00-EF01-F521-6A7B96307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68" y="2220941"/>
            <a:ext cx="10916463" cy="319306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pSp>
        <p:nvGrpSpPr>
          <p:cNvPr id="6" name="Grupa 5">
            <a:extLst>
              <a:ext uri="{FF2B5EF4-FFF2-40B4-BE49-F238E27FC236}">
                <a16:creationId xmlns:a16="http://schemas.microsoft.com/office/drawing/2014/main" id="{84C4C12D-CED6-7E6B-75DB-18999C34268D}"/>
              </a:ext>
            </a:extLst>
          </p:cNvPr>
          <p:cNvGrpSpPr/>
          <p:nvPr/>
        </p:nvGrpSpPr>
        <p:grpSpPr>
          <a:xfrm>
            <a:off x="8783797" y="426551"/>
            <a:ext cx="2271713" cy="2286001"/>
            <a:chOff x="78581" y="1586789"/>
            <a:chExt cx="2271713" cy="2286001"/>
          </a:xfrm>
        </p:grpSpPr>
        <p:sp>
          <p:nvSpPr>
            <p:cNvPr id="11" name="Prostokąt z rogami ściętymi z jednej strony 10">
              <a:extLst>
                <a:ext uri="{FF2B5EF4-FFF2-40B4-BE49-F238E27FC236}">
                  <a16:creationId xmlns:a16="http://schemas.microsoft.com/office/drawing/2014/main" id="{BF39042C-ED05-03CB-5BB1-C61DFAC6FA49}"/>
                </a:ext>
              </a:extLst>
            </p:cNvPr>
            <p:cNvSpPr/>
            <p:nvPr/>
          </p:nvSpPr>
          <p:spPr>
            <a:xfrm>
              <a:off x="78581" y="1586789"/>
              <a:ext cx="2271713" cy="228600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9521F84E-28D1-176F-282B-9C08901C90CB}"/>
                </a:ext>
              </a:extLst>
            </p:cNvPr>
            <p:cNvSpPr txBox="1"/>
            <p:nvPr/>
          </p:nvSpPr>
          <p:spPr>
            <a:xfrm>
              <a:off x="211302" y="2026130"/>
              <a:ext cx="1968363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The robot system shall be able to read position sensor and return the measurement result.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6494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vintage robot">
            <a:extLst>
              <a:ext uri="{FF2B5EF4-FFF2-40B4-BE49-F238E27FC236}">
                <a16:creationId xmlns:a16="http://schemas.microsoft.com/office/drawing/2014/main" id="{C284BC5B-93DC-3356-E782-9A1421E4A2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-10263800" y="-214064"/>
            <a:ext cx="22852740" cy="1285466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9778CEA-1B13-8281-0333-CF3C1278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1920" y="208349"/>
            <a:ext cx="6568167" cy="64191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CLARENDON BLK BT BLACK" panose="02040905050505020204" pitchFamily="18" charset="0"/>
              </a:rPr>
              <a:t>TESTING </a:t>
            </a:r>
            <a:r>
              <a:rPr lang="en-US" sz="3200" dirty="0"/>
              <a:t>environment</a:t>
            </a:r>
            <a:endParaRPr lang="en-US" sz="3200" dirty="0">
              <a:solidFill>
                <a:srgbClr val="C00000"/>
              </a:solidFill>
              <a:latin typeface="CLARENDON BLK BT BLACK" panose="02040905050505020204" pitchFamily="18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B4EFC092-AF4A-8C75-EA2E-AF562E858734}"/>
              </a:ext>
            </a:extLst>
          </p:cNvPr>
          <p:cNvSpPr/>
          <p:nvPr/>
        </p:nvSpPr>
        <p:spPr>
          <a:xfrm>
            <a:off x="870075" y="-446806"/>
            <a:ext cx="117900" cy="133201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F37871E-AFA2-28F7-06F2-76CBD3141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87" y="2512379"/>
            <a:ext cx="11802348" cy="125185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39A46F9-5DB0-6B99-EEB1-8D6AFE662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688" y="3932197"/>
            <a:ext cx="11802348" cy="12587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BAECFCB-1614-E94C-B77C-FCC5A8AE59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687" y="5352647"/>
            <a:ext cx="6526029" cy="101153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CB37718F-52BA-581A-2E72-F44D225BF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687" y="1083004"/>
            <a:ext cx="11802348" cy="126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86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vintage robot">
            <a:extLst>
              <a:ext uri="{FF2B5EF4-FFF2-40B4-BE49-F238E27FC236}">
                <a16:creationId xmlns:a16="http://schemas.microsoft.com/office/drawing/2014/main" id="{C284BC5B-93DC-3356-E782-9A1421E4A2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-2141316" y="-300932"/>
            <a:ext cx="15706846" cy="8835102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9778CEA-1B13-8281-0333-CF3C1278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5867" y="2746057"/>
            <a:ext cx="8676222" cy="838201"/>
          </a:xfrm>
        </p:spPr>
        <p:txBody>
          <a:bodyPr>
            <a:normAutofit/>
          </a:bodyPr>
          <a:lstStyle/>
          <a:p>
            <a:r>
              <a:rPr lang="en-US" dirty="0">
                <a:latin typeface="CLARENDON BLK BT BLACK" panose="02040905050505020204" pitchFamily="18" charset="0"/>
              </a:rPr>
              <a:t>Mobile robot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A564C41-8956-A50E-F281-DB10BC760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5867" y="3584258"/>
            <a:ext cx="8676222" cy="1905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simulation with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pytest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97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vintage robot">
            <a:extLst>
              <a:ext uri="{FF2B5EF4-FFF2-40B4-BE49-F238E27FC236}">
                <a16:creationId xmlns:a16="http://schemas.microsoft.com/office/drawing/2014/main" id="{C284BC5B-93DC-3356-E782-9A1421E4A2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-10263800" y="-214064"/>
            <a:ext cx="22852740" cy="1285466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9778CEA-1B13-8281-0333-CF3C1278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916" y="3108043"/>
            <a:ext cx="6568167" cy="641913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Thank you for your attention</a:t>
            </a:r>
            <a:endParaRPr lang="en-US" sz="3200" b="1" dirty="0">
              <a:solidFill>
                <a:srgbClr val="C00000"/>
              </a:solidFill>
              <a:latin typeface="Clarendon Blk BT Black" panose="02040905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574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vintage robot">
            <a:extLst>
              <a:ext uri="{FF2B5EF4-FFF2-40B4-BE49-F238E27FC236}">
                <a16:creationId xmlns:a16="http://schemas.microsoft.com/office/drawing/2014/main" id="{C284BC5B-93DC-3356-E782-9A1421E4A2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-10263800" y="-214064"/>
            <a:ext cx="22852740" cy="1285466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9778CEA-1B13-8281-0333-CF3C1278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3009899"/>
            <a:ext cx="8676222" cy="8382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LARENDON BLK BT BLACK" panose="02040905050505020204" pitchFamily="18" charset="0"/>
              </a:rPr>
              <a:t>Design</a:t>
            </a:r>
            <a:r>
              <a:rPr lang="en-US" dirty="0">
                <a:latin typeface="CLARENDON BLK BT BLACK" panose="02040905050505020204" pitchFamily="18" charset="0"/>
              </a:rPr>
              <a:t> assumptions</a:t>
            </a:r>
          </a:p>
        </p:txBody>
      </p:sp>
    </p:spTree>
    <p:extLst>
      <p:ext uri="{BB962C8B-B14F-4D97-AF65-F5344CB8AC3E}">
        <p14:creationId xmlns:p14="http://schemas.microsoft.com/office/powerpoint/2010/main" val="1985198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vintage robot">
            <a:extLst>
              <a:ext uri="{FF2B5EF4-FFF2-40B4-BE49-F238E27FC236}">
                <a16:creationId xmlns:a16="http://schemas.microsoft.com/office/drawing/2014/main" id="{C284BC5B-93DC-3356-E782-9A1421E4A2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-10263800" y="-214064"/>
            <a:ext cx="22852740" cy="1285466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9778CEA-1B13-8281-0333-CF3C1278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354" y="549797"/>
            <a:ext cx="6568167" cy="64191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LARENDON BLK BT BLACK" panose="02040905050505020204" pitchFamily="18" charset="0"/>
              </a:rPr>
              <a:t>Design</a:t>
            </a:r>
            <a:r>
              <a:rPr lang="en-US" sz="3200" dirty="0">
                <a:latin typeface="CLARENDON BLK BT BLACK" panose="02040905050505020204" pitchFamily="18" charset="0"/>
              </a:rPr>
              <a:t> assumptions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B4EFC092-AF4A-8C75-EA2E-AF562E858734}"/>
              </a:ext>
            </a:extLst>
          </p:cNvPr>
          <p:cNvSpPr/>
          <p:nvPr/>
        </p:nvSpPr>
        <p:spPr>
          <a:xfrm>
            <a:off x="1093122" y="1421351"/>
            <a:ext cx="69448" cy="47919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7881706-2243-6CF2-2739-E1ADD5ECA700}"/>
              </a:ext>
            </a:extLst>
          </p:cNvPr>
          <p:cNvSpPr txBox="1"/>
          <p:nvPr/>
        </p:nvSpPr>
        <p:spPr>
          <a:xfrm>
            <a:off x="1400537" y="1493906"/>
            <a:ext cx="6238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simulated mobile robot is an object that is defined as a point in a 2D environment.</a:t>
            </a:r>
          </a:p>
          <a:p>
            <a:endParaRPr lang="en-US" dirty="0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2B7E0276-2AC2-F66D-C564-32C6022ACCB3}"/>
              </a:ext>
            </a:extLst>
          </p:cNvPr>
          <p:cNvGrpSpPr/>
          <p:nvPr/>
        </p:nvGrpSpPr>
        <p:grpSpPr>
          <a:xfrm>
            <a:off x="8416429" y="3268619"/>
            <a:ext cx="3162424" cy="3176145"/>
            <a:chOff x="8196510" y="3037125"/>
            <a:chExt cx="3162424" cy="3176145"/>
          </a:xfrm>
        </p:grpSpPr>
        <p:cxnSp>
          <p:nvCxnSpPr>
            <p:cNvPr id="8" name="Łącznik prosty ze strzałką 7">
              <a:extLst>
                <a:ext uri="{FF2B5EF4-FFF2-40B4-BE49-F238E27FC236}">
                  <a16:creationId xmlns:a16="http://schemas.microsoft.com/office/drawing/2014/main" id="{C133ED4C-071D-8C84-AA5D-992D6A52E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0562" y="3037126"/>
              <a:ext cx="0" cy="2878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Łącznik prosty ze strzałką 8">
              <a:extLst>
                <a:ext uri="{FF2B5EF4-FFF2-40B4-BE49-F238E27FC236}">
                  <a16:creationId xmlns:a16="http://schemas.microsoft.com/office/drawing/2014/main" id="{F21F2017-E472-A21B-30CA-BAAD5A4F578A}"/>
                </a:ext>
              </a:extLst>
            </p:cNvPr>
            <p:cNvCxnSpPr/>
            <p:nvPr/>
          </p:nvCxnSpPr>
          <p:spPr>
            <a:xfrm>
              <a:off x="8480562" y="5915499"/>
              <a:ext cx="28783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3CF628F5-BA44-49E6-B6B4-FE10E26A9610}"/>
                </a:ext>
              </a:extLst>
            </p:cNvPr>
            <p:cNvSpPr/>
            <p:nvPr/>
          </p:nvSpPr>
          <p:spPr>
            <a:xfrm>
              <a:off x="9848186" y="4404751"/>
              <a:ext cx="143124" cy="1431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9D60910C-3935-9252-46FF-52372C3D6816}"/>
                </a:ext>
              </a:extLst>
            </p:cNvPr>
            <p:cNvSpPr txBox="1"/>
            <p:nvPr/>
          </p:nvSpPr>
          <p:spPr>
            <a:xfrm>
              <a:off x="11046464" y="5843938"/>
              <a:ext cx="2840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6E6D3CF6-5663-C184-64BD-D2CF7E6B2A8A}"/>
                </a:ext>
              </a:extLst>
            </p:cNvPr>
            <p:cNvSpPr txBox="1"/>
            <p:nvPr/>
          </p:nvSpPr>
          <p:spPr>
            <a:xfrm>
              <a:off x="8196510" y="3037125"/>
              <a:ext cx="3080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4" name="Owal 13">
            <a:extLst>
              <a:ext uri="{FF2B5EF4-FFF2-40B4-BE49-F238E27FC236}">
                <a16:creationId xmlns:a16="http://schemas.microsoft.com/office/drawing/2014/main" id="{39C82E1F-2B76-6D33-513A-68CDE3CC9141}"/>
              </a:ext>
            </a:extLst>
          </p:cNvPr>
          <p:cNvSpPr/>
          <p:nvPr/>
        </p:nvSpPr>
        <p:spPr>
          <a:xfrm>
            <a:off x="1013031" y="1643054"/>
            <a:ext cx="229629" cy="21991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72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vintage robot">
            <a:extLst>
              <a:ext uri="{FF2B5EF4-FFF2-40B4-BE49-F238E27FC236}">
                <a16:creationId xmlns:a16="http://schemas.microsoft.com/office/drawing/2014/main" id="{C284BC5B-93DC-3356-E782-9A1421E4A2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-10263800" y="-214064"/>
            <a:ext cx="22852740" cy="1285466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9778CEA-1B13-8281-0333-CF3C1278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354" y="549797"/>
            <a:ext cx="6568167" cy="64191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LARENDON BLK BT BLACK" panose="02040905050505020204" pitchFamily="18" charset="0"/>
              </a:rPr>
              <a:t>Design</a:t>
            </a:r>
            <a:r>
              <a:rPr lang="en-US" sz="3200" dirty="0">
                <a:latin typeface="CLARENDON BLK BT BLACK" panose="02040905050505020204" pitchFamily="18" charset="0"/>
              </a:rPr>
              <a:t> assumptions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B4EFC092-AF4A-8C75-EA2E-AF562E858734}"/>
              </a:ext>
            </a:extLst>
          </p:cNvPr>
          <p:cNvSpPr/>
          <p:nvPr/>
        </p:nvSpPr>
        <p:spPr>
          <a:xfrm>
            <a:off x="1093122" y="1421351"/>
            <a:ext cx="69448" cy="47919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7881706-2243-6CF2-2739-E1ADD5ECA700}"/>
              </a:ext>
            </a:extLst>
          </p:cNvPr>
          <p:cNvSpPr txBox="1"/>
          <p:nvPr/>
        </p:nvSpPr>
        <p:spPr>
          <a:xfrm>
            <a:off x="1400537" y="1493906"/>
            <a:ext cx="6238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simulated mobile robot is an object that is defined as a point in a 2D environment.</a:t>
            </a:r>
          </a:p>
          <a:p>
            <a:endParaRPr lang="en-US" dirty="0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2B7E0276-2AC2-F66D-C564-32C6022ACCB3}"/>
              </a:ext>
            </a:extLst>
          </p:cNvPr>
          <p:cNvGrpSpPr/>
          <p:nvPr/>
        </p:nvGrpSpPr>
        <p:grpSpPr>
          <a:xfrm>
            <a:off x="8416429" y="3268619"/>
            <a:ext cx="3162424" cy="3176145"/>
            <a:chOff x="8196510" y="3037125"/>
            <a:chExt cx="3162424" cy="3176145"/>
          </a:xfrm>
        </p:grpSpPr>
        <p:cxnSp>
          <p:nvCxnSpPr>
            <p:cNvPr id="8" name="Łącznik prosty ze strzałką 7">
              <a:extLst>
                <a:ext uri="{FF2B5EF4-FFF2-40B4-BE49-F238E27FC236}">
                  <a16:creationId xmlns:a16="http://schemas.microsoft.com/office/drawing/2014/main" id="{C133ED4C-071D-8C84-AA5D-992D6A52E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0562" y="3037126"/>
              <a:ext cx="0" cy="2878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Łącznik prosty ze strzałką 8">
              <a:extLst>
                <a:ext uri="{FF2B5EF4-FFF2-40B4-BE49-F238E27FC236}">
                  <a16:creationId xmlns:a16="http://schemas.microsoft.com/office/drawing/2014/main" id="{F21F2017-E472-A21B-30CA-BAAD5A4F578A}"/>
                </a:ext>
              </a:extLst>
            </p:cNvPr>
            <p:cNvCxnSpPr/>
            <p:nvPr/>
          </p:nvCxnSpPr>
          <p:spPr>
            <a:xfrm>
              <a:off x="8480562" y="5915499"/>
              <a:ext cx="28783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3CF628F5-BA44-49E6-B6B4-FE10E26A9610}"/>
                </a:ext>
              </a:extLst>
            </p:cNvPr>
            <p:cNvSpPr/>
            <p:nvPr/>
          </p:nvSpPr>
          <p:spPr>
            <a:xfrm>
              <a:off x="9848186" y="4404751"/>
              <a:ext cx="143124" cy="1431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9D60910C-3935-9252-46FF-52372C3D6816}"/>
                </a:ext>
              </a:extLst>
            </p:cNvPr>
            <p:cNvSpPr txBox="1"/>
            <p:nvPr/>
          </p:nvSpPr>
          <p:spPr>
            <a:xfrm>
              <a:off x="11046464" y="5843938"/>
              <a:ext cx="2840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6E6D3CF6-5663-C184-64BD-D2CF7E6B2A8A}"/>
                </a:ext>
              </a:extLst>
            </p:cNvPr>
            <p:cNvSpPr txBox="1"/>
            <p:nvPr/>
          </p:nvSpPr>
          <p:spPr>
            <a:xfrm>
              <a:off x="8196510" y="3037125"/>
              <a:ext cx="3080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4" name="Owal 13">
            <a:extLst>
              <a:ext uri="{FF2B5EF4-FFF2-40B4-BE49-F238E27FC236}">
                <a16:creationId xmlns:a16="http://schemas.microsoft.com/office/drawing/2014/main" id="{39C82E1F-2B76-6D33-513A-68CDE3CC9141}"/>
              </a:ext>
            </a:extLst>
          </p:cNvPr>
          <p:cNvSpPr/>
          <p:nvPr/>
        </p:nvSpPr>
        <p:spPr>
          <a:xfrm>
            <a:off x="1013031" y="2506012"/>
            <a:ext cx="229629" cy="21991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021C94E-9785-FB5C-D1F9-160258934D98}"/>
              </a:ext>
            </a:extLst>
          </p:cNvPr>
          <p:cNvSpPr txBox="1"/>
          <p:nvPr/>
        </p:nvSpPr>
        <p:spPr>
          <a:xfrm>
            <a:off x="1414197" y="2345289"/>
            <a:ext cx="6211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state of the robot is uniquely defined by the x and y coordinates in this 2D coordinate system.</a:t>
            </a:r>
          </a:p>
          <a:p>
            <a:endParaRPr lang="en-US" dirty="0"/>
          </a:p>
        </p:txBody>
      </p:sp>
      <p:grpSp>
        <p:nvGrpSpPr>
          <p:cNvPr id="21" name="Grupa 20">
            <a:extLst>
              <a:ext uri="{FF2B5EF4-FFF2-40B4-BE49-F238E27FC236}">
                <a16:creationId xmlns:a16="http://schemas.microsoft.com/office/drawing/2014/main" id="{5FE44780-56CD-F607-4B15-B608129522B1}"/>
              </a:ext>
            </a:extLst>
          </p:cNvPr>
          <p:cNvGrpSpPr/>
          <p:nvPr/>
        </p:nvGrpSpPr>
        <p:grpSpPr>
          <a:xfrm>
            <a:off x="8344989" y="4516075"/>
            <a:ext cx="2416073" cy="1993185"/>
            <a:chOff x="8344989" y="4516075"/>
            <a:chExt cx="2416073" cy="1993185"/>
          </a:xfrm>
        </p:grpSpPr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E6A641BE-35FE-A81C-946C-5C0ACDBC2C50}"/>
                </a:ext>
              </a:extLst>
            </p:cNvPr>
            <p:cNvCxnSpPr/>
            <p:nvPr/>
          </p:nvCxnSpPr>
          <p:spPr>
            <a:xfrm flipV="1">
              <a:off x="10147848" y="4772304"/>
              <a:ext cx="0" cy="1367624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>
              <a:extLst>
                <a:ext uri="{FF2B5EF4-FFF2-40B4-BE49-F238E27FC236}">
                  <a16:creationId xmlns:a16="http://schemas.microsoft.com/office/drawing/2014/main" id="{2926B65E-3CDF-DFAF-92AE-31510F065F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898" y="4700741"/>
              <a:ext cx="1380633" cy="0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B32845C6-0ACC-A696-D0D9-C73ECDB52F64}"/>
                </a:ext>
              </a:extLst>
            </p:cNvPr>
            <p:cNvSpPr txBox="1"/>
            <p:nvPr/>
          </p:nvSpPr>
          <p:spPr>
            <a:xfrm>
              <a:off x="10003680" y="6139928"/>
              <a:ext cx="757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i</a:t>
              </a:r>
              <a:endParaRPr lang="en-US" dirty="0"/>
            </a:p>
          </p:txBody>
        </p:sp>
        <p:sp>
          <p:nvSpPr>
            <p:cNvPr id="20" name="pole tekstowe 19">
              <a:extLst>
                <a:ext uri="{FF2B5EF4-FFF2-40B4-BE49-F238E27FC236}">
                  <a16:creationId xmlns:a16="http://schemas.microsoft.com/office/drawing/2014/main" id="{2CC8DE73-619C-66EA-4E60-30EFD08A79A7}"/>
                </a:ext>
              </a:extLst>
            </p:cNvPr>
            <p:cNvSpPr txBox="1"/>
            <p:nvPr/>
          </p:nvSpPr>
          <p:spPr>
            <a:xfrm>
              <a:off x="8344989" y="4516075"/>
              <a:ext cx="757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1113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vintage robot">
            <a:extLst>
              <a:ext uri="{FF2B5EF4-FFF2-40B4-BE49-F238E27FC236}">
                <a16:creationId xmlns:a16="http://schemas.microsoft.com/office/drawing/2014/main" id="{C284BC5B-93DC-3356-E782-9A1421E4A2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-10263800" y="-214064"/>
            <a:ext cx="22852740" cy="1285466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9778CEA-1B13-8281-0333-CF3C1278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354" y="549797"/>
            <a:ext cx="6568167" cy="64191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LARENDON BLK BT BLACK" panose="02040905050505020204" pitchFamily="18" charset="0"/>
              </a:rPr>
              <a:t>Design</a:t>
            </a:r>
            <a:r>
              <a:rPr lang="en-US" sz="3200" dirty="0">
                <a:latin typeface="CLARENDON BLK BT BLACK" panose="02040905050505020204" pitchFamily="18" charset="0"/>
              </a:rPr>
              <a:t> assumptions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B4EFC092-AF4A-8C75-EA2E-AF562E858734}"/>
              </a:ext>
            </a:extLst>
          </p:cNvPr>
          <p:cNvSpPr/>
          <p:nvPr/>
        </p:nvSpPr>
        <p:spPr>
          <a:xfrm>
            <a:off x="1093122" y="1421351"/>
            <a:ext cx="69448" cy="47919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7881706-2243-6CF2-2739-E1ADD5ECA700}"/>
              </a:ext>
            </a:extLst>
          </p:cNvPr>
          <p:cNvSpPr txBox="1"/>
          <p:nvPr/>
        </p:nvSpPr>
        <p:spPr>
          <a:xfrm>
            <a:off x="1400537" y="1493906"/>
            <a:ext cx="6238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simulated mobile robot is an object that is defined as a point in a 2D environment.</a:t>
            </a:r>
          </a:p>
          <a:p>
            <a:endParaRPr lang="en-US" dirty="0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2B7E0276-2AC2-F66D-C564-32C6022ACCB3}"/>
              </a:ext>
            </a:extLst>
          </p:cNvPr>
          <p:cNvGrpSpPr/>
          <p:nvPr/>
        </p:nvGrpSpPr>
        <p:grpSpPr>
          <a:xfrm>
            <a:off x="8416429" y="3268619"/>
            <a:ext cx="3162424" cy="3176145"/>
            <a:chOff x="8196510" y="3037125"/>
            <a:chExt cx="3162424" cy="3176145"/>
          </a:xfrm>
        </p:grpSpPr>
        <p:cxnSp>
          <p:nvCxnSpPr>
            <p:cNvPr id="8" name="Łącznik prosty ze strzałką 7">
              <a:extLst>
                <a:ext uri="{FF2B5EF4-FFF2-40B4-BE49-F238E27FC236}">
                  <a16:creationId xmlns:a16="http://schemas.microsoft.com/office/drawing/2014/main" id="{C133ED4C-071D-8C84-AA5D-992D6A52E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0562" y="3037126"/>
              <a:ext cx="0" cy="2878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Łącznik prosty ze strzałką 8">
              <a:extLst>
                <a:ext uri="{FF2B5EF4-FFF2-40B4-BE49-F238E27FC236}">
                  <a16:creationId xmlns:a16="http://schemas.microsoft.com/office/drawing/2014/main" id="{F21F2017-E472-A21B-30CA-BAAD5A4F578A}"/>
                </a:ext>
              </a:extLst>
            </p:cNvPr>
            <p:cNvCxnSpPr/>
            <p:nvPr/>
          </p:nvCxnSpPr>
          <p:spPr>
            <a:xfrm>
              <a:off x="8480562" y="5915499"/>
              <a:ext cx="28783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3CF628F5-BA44-49E6-B6B4-FE10E26A9610}"/>
                </a:ext>
              </a:extLst>
            </p:cNvPr>
            <p:cNvSpPr/>
            <p:nvPr/>
          </p:nvSpPr>
          <p:spPr>
            <a:xfrm>
              <a:off x="9848186" y="4404751"/>
              <a:ext cx="143124" cy="1431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9D60910C-3935-9252-46FF-52372C3D6816}"/>
                </a:ext>
              </a:extLst>
            </p:cNvPr>
            <p:cNvSpPr txBox="1"/>
            <p:nvPr/>
          </p:nvSpPr>
          <p:spPr>
            <a:xfrm>
              <a:off x="11046464" y="5843938"/>
              <a:ext cx="2840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6E6D3CF6-5663-C184-64BD-D2CF7E6B2A8A}"/>
                </a:ext>
              </a:extLst>
            </p:cNvPr>
            <p:cNvSpPr txBox="1"/>
            <p:nvPr/>
          </p:nvSpPr>
          <p:spPr>
            <a:xfrm>
              <a:off x="8196510" y="3037125"/>
              <a:ext cx="3080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4" name="Owal 13">
            <a:extLst>
              <a:ext uri="{FF2B5EF4-FFF2-40B4-BE49-F238E27FC236}">
                <a16:creationId xmlns:a16="http://schemas.microsoft.com/office/drawing/2014/main" id="{39C82E1F-2B76-6D33-513A-68CDE3CC9141}"/>
              </a:ext>
            </a:extLst>
          </p:cNvPr>
          <p:cNvSpPr/>
          <p:nvPr/>
        </p:nvSpPr>
        <p:spPr>
          <a:xfrm>
            <a:off x="1023263" y="3371848"/>
            <a:ext cx="229629" cy="21991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021C94E-9785-FB5C-D1F9-160258934D98}"/>
              </a:ext>
            </a:extLst>
          </p:cNvPr>
          <p:cNvSpPr txBox="1"/>
          <p:nvPr/>
        </p:nvSpPr>
        <p:spPr>
          <a:xfrm>
            <a:off x="1414197" y="2345289"/>
            <a:ext cx="6211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state of the robot is uniquely defined by the x and y coordinates in this 2D coordinate system.</a:t>
            </a:r>
          </a:p>
          <a:p>
            <a:endParaRPr lang="en-US" dirty="0"/>
          </a:p>
        </p:txBody>
      </p:sp>
      <p:grpSp>
        <p:nvGrpSpPr>
          <p:cNvPr id="21" name="Grupa 20">
            <a:extLst>
              <a:ext uri="{FF2B5EF4-FFF2-40B4-BE49-F238E27FC236}">
                <a16:creationId xmlns:a16="http://schemas.microsoft.com/office/drawing/2014/main" id="{5FE44780-56CD-F607-4B15-B608129522B1}"/>
              </a:ext>
            </a:extLst>
          </p:cNvPr>
          <p:cNvGrpSpPr/>
          <p:nvPr/>
        </p:nvGrpSpPr>
        <p:grpSpPr>
          <a:xfrm>
            <a:off x="8344989" y="4516075"/>
            <a:ext cx="2416073" cy="1993185"/>
            <a:chOff x="8344989" y="4516075"/>
            <a:chExt cx="2416073" cy="1993185"/>
          </a:xfrm>
        </p:grpSpPr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E6A641BE-35FE-A81C-946C-5C0ACDBC2C50}"/>
                </a:ext>
              </a:extLst>
            </p:cNvPr>
            <p:cNvCxnSpPr/>
            <p:nvPr/>
          </p:nvCxnSpPr>
          <p:spPr>
            <a:xfrm flipV="1">
              <a:off x="10147848" y="4772304"/>
              <a:ext cx="0" cy="1367624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>
              <a:extLst>
                <a:ext uri="{FF2B5EF4-FFF2-40B4-BE49-F238E27FC236}">
                  <a16:creationId xmlns:a16="http://schemas.microsoft.com/office/drawing/2014/main" id="{2926B65E-3CDF-DFAF-92AE-31510F065F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898" y="4700741"/>
              <a:ext cx="1380633" cy="0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B32845C6-0ACC-A696-D0D9-C73ECDB52F64}"/>
                </a:ext>
              </a:extLst>
            </p:cNvPr>
            <p:cNvSpPr txBox="1"/>
            <p:nvPr/>
          </p:nvSpPr>
          <p:spPr>
            <a:xfrm>
              <a:off x="10003680" y="6139928"/>
              <a:ext cx="757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i</a:t>
              </a:r>
              <a:endParaRPr lang="en-US" dirty="0"/>
            </a:p>
          </p:txBody>
        </p:sp>
        <p:sp>
          <p:nvSpPr>
            <p:cNvPr id="20" name="pole tekstowe 19">
              <a:extLst>
                <a:ext uri="{FF2B5EF4-FFF2-40B4-BE49-F238E27FC236}">
                  <a16:creationId xmlns:a16="http://schemas.microsoft.com/office/drawing/2014/main" id="{2CC8DE73-619C-66EA-4E60-30EFD08A79A7}"/>
                </a:ext>
              </a:extLst>
            </p:cNvPr>
            <p:cNvSpPr txBox="1"/>
            <p:nvPr/>
          </p:nvSpPr>
          <p:spPr>
            <a:xfrm>
              <a:off x="8344989" y="4516075"/>
              <a:ext cx="757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i</a:t>
              </a:r>
              <a:endParaRPr lang="en-US" dirty="0"/>
            </a:p>
          </p:txBody>
        </p:sp>
      </p:grp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CE6CDAB-833D-2948-DE49-FE2CCFE6F497}"/>
              </a:ext>
            </a:extLst>
          </p:cNvPr>
          <p:cNvSpPr txBox="1"/>
          <p:nvPr/>
        </p:nvSpPr>
        <p:spPr>
          <a:xfrm>
            <a:off x="1396781" y="3196672"/>
            <a:ext cx="5970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robot can move freely along x and y axis with a single movement distance limited to 10 units.</a:t>
            </a:r>
          </a:p>
          <a:p>
            <a:endParaRPr lang="en-US" dirty="0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894FF637-A678-E794-B5D9-C651D42B157C}"/>
              </a:ext>
            </a:extLst>
          </p:cNvPr>
          <p:cNvGrpSpPr/>
          <p:nvPr/>
        </p:nvGrpSpPr>
        <p:grpSpPr>
          <a:xfrm>
            <a:off x="10211229" y="4283278"/>
            <a:ext cx="1252329" cy="358946"/>
            <a:chOff x="3799439" y="2014397"/>
            <a:chExt cx="1252329" cy="358946"/>
          </a:xfrm>
        </p:grpSpPr>
        <p:cxnSp>
          <p:nvCxnSpPr>
            <p:cNvPr id="16" name="Łącznik prosty ze strzałką 15">
              <a:extLst>
                <a:ext uri="{FF2B5EF4-FFF2-40B4-BE49-F238E27FC236}">
                  <a16:creationId xmlns:a16="http://schemas.microsoft.com/office/drawing/2014/main" id="{67054650-34FF-5DB6-25F2-E62C8B87476D}"/>
                </a:ext>
              </a:extLst>
            </p:cNvPr>
            <p:cNvCxnSpPr/>
            <p:nvPr/>
          </p:nvCxnSpPr>
          <p:spPr>
            <a:xfrm flipV="1">
              <a:off x="3799439" y="2055291"/>
              <a:ext cx="482848" cy="318052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pole tekstowe 21">
              <a:extLst>
                <a:ext uri="{FF2B5EF4-FFF2-40B4-BE49-F238E27FC236}">
                  <a16:creationId xmlns:a16="http://schemas.microsoft.com/office/drawing/2014/main" id="{2FB19240-F36B-C506-5151-6FC984D0ADCB}"/>
                </a:ext>
              </a:extLst>
            </p:cNvPr>
            <p:cNvSpPr txBox="1"/>
            <p:nvPr/>
          </p:nvSpPr>
          <p:spPr>
            <a:xfrm>
              <a:off x="4198649" y="2014397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(v</a:t>
              </a:r>
              <a:r>
                <a:rPr lang="en-US" sz="1600" baseline="-25000" dirty="0"/>
                <a:t>x </a:t>
              </a:r>
              <a:r>
                <a:rPr lang="en-US" sz="1600" dirty="0"/>
                <a:t>, v</a:t>
              </a:r>
              <a:r>
                <a:rPr lang="en-US" sz="1600" baseline="-25000" dirty="0"/>
                <a:t>y</a:t>
              </a:r>
              <a:r>
                <a:rPr lang="en-US" sz="16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1811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vintage robot">
            <a:extLst>
              <a:ext uri="{FF2B5EF4-FFF2-40B4-BE49-F238E27FC236}">
                <a16:creationId xmlns:a16="http://schemas.microsoft.com/office/drawing/2014/main" id="{C284BC5B-93DC-3356-E782-9A1421E4A2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-10263800" y="-214064"/>
            <a:ext cx="22852740" cy="1285466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9778CEA-1B13-8281-0333-CF3C1278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354" y="549797"/>
            <a:ext cx="6568167" cy="64191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LARENDON BLK BT BLACK" panose="02040905050505020204" pitchFamily="18" charset="0"/>
              </a:rPr>
              <a:t>Design</a:t>
            </a:r>
            <a:r>
              <a:rPr lang="en-US" sz="3200" dirty="0">
                <a:latin typeface="CLARENDON BLK BT BLACK" panose="02040905050505020204" pitchFamily="18" charset="0"/>
              </a:rPr>
              <a:t> assumptions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B4EFC092-AF4A-8C75-EA2E-AF562E858734}"/>
              </a:ext>
            </a:extLst>
          </p:cNvPr>
          <p:cNvSpPr/>
          <p:nvPr/>
        </p:nvSpPr>
        <p:spPr>
          <a:xfrm>
            <a:off x="1093122" y="1421351"/>
            <a:ext cx="69448" cy="47919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7881706-2243-6CF2-2739-E1ADD5ECA700}"/>
              </a:ext>
            </a:extLst>
          </p:cNvPr>
          <p:cNvSpPr txBox="1"/>
          <p:nvPr/>
        </p:nvSpPr>
        <p:spPr>
          <a:xfrm>
            <a:off x="1400537" y="1493906"/>
            <a:ext cx="6238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simulated mobile robot is an object that is defined as a point in a 2D environment.</a:t>
            </a:r>
          </a:p>
          <a:p>
            <a:endParaRPr lang="en-US" dirty="0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2B7E0276-2AC2-F66D-C564-32C6022ACCB3}"/>
              </a:ext>
            </a:extLst>
          </p:cNvPr>
          <p:cNvGrpSpPr/>
          <p:nvPr/>
        </p:nvGrpSpPr>
        <p:grpSpPr>
          <a:xfrm>
            <a:off x="8416429" y="3268619"/>
            <a:ext cx="3162424" cy="3176145"/>
            <a:chOff x="8196510" y="3037125"/>
            <a:chExt cx="3162424" cy="3176145"/>
          </a:xfrm>
        </p:grpSpPr>
        <p:cxnSp>
          <p:nvCxnSpPr>
            <p:cNvPr id="8" name="Łącznik prosty ze strzałką 7">
              <a:extLst>
                <a:ext uri="{FF2B5EF4-FFF2-40B4-BE49-F238E27FC236}">
                  <a16:creationId xmlns:a16="http://schemas.microsoft.com/office/drawing/2014/main" id="{C133ED4C-071D-8C84-AA5D-992D6A52E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0562" y="3037126"/>
              <a:ext cx="0" cy="2878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Łącznik prosty ze strzałką 8">
              <a:extLst>
                <a:ext uri="{FF2B5EF4-FFF2-40B4-BE49-F238E27FC236}">
                  <a16:creationId xmlns:a16="http://schemas.microsoft.com/office/drawing/2014/main" id="{F21F2017-E472-A21B-30CA-BAAD5A4F578A}"/>
                </a:ext>
              </a:extLst>
            </p:cNvPr>
            <p:cNvCxnSpPr/>
            <p:nvPr/>
          </p:nvCxnSpPr>
          <p:spPr>
            <a:xfrm>
              <a:off x="8480562" y="5915499"/>
              <a:ext cx="28783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3CF628F5-BA44-49E6-B6B4-FE10E26A9610}"/>
                </a:ext>
              </a:extLst>
            </p:cNvPr>
            <p:cNvSpPr/>
            <p:nvPr/>
          </p:nvSpPr>
          <p:spPr>
            <a:xfrm>
              <a:off x="9848186" y="4404751"/>
              <a:ext cx="143124" cy="1431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9D60910C-3935-9252-46FF-52372C3D6816}"/>
                </a:ext>
              </a:extLst>
            </p:cNvPr>
            <p:cNvSpPr txBox="1"/>
            <p:nvPr/>
          </p:nvSpPr>
          <p:spPr>
            <a:xfrm>
              <a:off x="11046464" y="5843938"/>
              <a:ext cx="2840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6E6D3CF6-5663-C184-64BD-D2CF7E6B2A8A}"/>
                </a:ext>
              </a:extLst>
            </p:cNvPr>
            <p:cNvSpPr txBox="1"/>
            <p:nvPr/>
          </p:nvSpPr>
          <p:spPr>
            <a:xfrm>
              <a:off x="8196510" y="3037125"/>
              <a:ext cx="3080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4" name="Owal 13">
            <a:extLst>
              <a:ext uri="{FF2B5EF4-FFF2-40B4-BE49-F238E27FC236}">
                <a16:creationId xmlns:a16="http://schemas.microsoft.com/office/drawing/2014/main" id="{39C82E1F-2B76-6D33-513A-68CDE3CC9141}"/>
              </a:ext>
            </a:extLst>
          </p:cNvPr>
          <p:cNvSpPr/>
          <p:nvPr/>
        </p:nvSpPr>
        <p:spPr>
          <a:xfrm>
            <a:off x="1006822" y="4297565"/>
            <a:ext cx="229629" cy="21991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021C94E-9785-FB5C-D1F9-160258934D98}"/>
              </a:ext>
            </a:extLst>
          </p:cNvPr>
          <p:cNvSpPr txBox="1"/>
          <p:nvPr/>
        </p:nvSpPr>
        <p:spPr>
          <a:xfrm>
            <a:off x="1414197" y="2345289"/>
            <a:ext cx="6211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state of the robot is uniquely defined by the x and y coordinates in this 2D coordinate system.</a:t>
            </a:r>
          </a:p>
          <a:p>
            <a:endParaRPr lang="en-US" dirty="0"/>
          </a:p>
        </p:txBody>
      </p:sp>
      <p:grpSp>
        <p:nvGrpSpPr>
          <p:cNvPr id="21" name="Grupa 20">
            <a:extLst>
              <a:ext uri="{FF2B5EF4-FFF2-40B4-BE49-F238E27FC236}">
                <a16:creationId xmlns:a16="http://schemas.microsoft.com/office/drawing/2014/main" id="{5FE44780-56CD-F607-4B15-B608129522B1}"/>
              </a:ext>
            </a:extLst>
          </p:cNvPr>
          <p:cNvGrpSpPr/>
          <p:nvPr/>
        </p:nvGrpSpPr>
        <p:grpSpPr>
          <a:xfrm>
            <a:off x="8344989" y="4516075"/>
            <a:ext cx="2416073" cy="1993185"/>
            <a:chOff x="8344989" y="4516075"/>
            <a:chExt cx="2416073" cy="1993185"/>
          </a:xfrm>
        </p:grpSpPr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E6A641BE-35FE-A81C-946C-5C0ACDBC2C50}"/>
                </a:ext>
              </a:extLst>
            </p:cNvPr>
            <p:cNvCxnSpPr/>
            <p:nvPr/>
          </p:nvCxnSpPr>
          <p:spPr>
            <a:xfrm flipV="1">
              <a:off x="10147848" y="4772304"/>
              <a:ext cx="0" cy="1367624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>
              <a:extLst>
                <a:ext uri="{FF2B5EF4-FFF2-40B4-BE49-F238E27FC236}">
                  <a16:creationId xmlns:a16="http://schemas.microsoft.com/office/drawing/2014/main" id="{2926B65E-3CDF-DFAF-92AE-31510F065F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898" y="4700741"/>
              <a:ext cx="1380633" cy="0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B32845C6-0ACC-A696-D0D9-C73ECDB52F64}"/>
                </a:ext>
              </a:extLst>
            </p:cNvPr>
            <p:cNvSpPr txBox="1"/>
            <p:nvPr/>
          </p:nvSpPr>
          <p:spPr>
            <a:xfrm>
              <a:off x="10003680" y="6139928"/>
              <a:ext cx="757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i</a:t>
              </a:r>
              <a:endParaRPr lang="en-US" dirty="0"/>
            </a:p>
          </p:txBody>
        </p:sp>
        <p:sp>
          <p:nvSpPr>
            <p:cNvPr id="20" name="pole tekstowe 19">
              <a:extLst>
                <a:ext uri="{FF2B5EF4-FFF2-40B4-BE49-F238E27FC236}">
                  <a16:creationId xmlns:a16="http://schemas.microsoft.com/office/drawing/2014/main" id="{2CC8DE73-619C-66EA-4E60-30EFD08A79A7}"/>
                </a:ext>
              </a:extLst>
            </p:cNvPr>
            <p:cNvSpPr txBox="1"/>
            <p:nvPr/>
          </p:nvSpPr>
          <p:spPr>
            <a:xfrm>
              <a:off x="8344989" y="4516075"/>
              <a:ext cx="757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i</a:t>
              </a:r>
              <a:endParaRPr lang="en-US" dirty="0"/>
            </a:p>
          </p:txBody>
        </p:sp>
      </p:grp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CE6CDAB-833D-2948-DE49-FE2CCFE6F497}"/>
              </a:ext>
            </a:extLst>
          </p:cNvPr>
          <p:cNvSpPr txBox="1"/>
          <p:nvPr/>
        </p:nvSpPr>
        <p:spPr>
          <a:xfrm>
            <a:off x="1396781" y="3196672"/>
            <a:ext cx="5970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robot can move freely along x and y axis with a single movement distance limited to 10 units.</a:t>
            </a:r>
          </a:p>
          <a:p>
            <a:endParaRPr lang="en-US" dirty="0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894FF637-A678-E794-B5D9-C651D42B157C}"/>
              </a:ext>
            </a:extLst>
          </p:cNvPr>
          <p:cNvGrpSpPr/>
          <p:nvPr/>
        </p:nvGrpSpPr>
        <p:grpSpPr>
          <a:xfrm>
            <a:off x="10211229" y="4283278"/>
            <a:ext cx="1252329" cy="358946"/>
            <a:chOff x="3799439" y="2014397"/>
            <a:chExt cx="1252329" cy="358946"/>
          </a:xfrm>
        </p:grpSpPr>
        <p:cxnSp>
          <p:nvCxnSpPr>
            <p:cNvPr id="16" name="Łącznik prosty ze strzałką 15">
              <a:extLst>
                <a:ext uri="{FF2B5EF4-FFF2-40B4-BE49-F238E27FC236}">
                  <a16:creationId xmlns:a16="http://schemas.microsoft.com/office/drawing/2014/main" id="{67054650-34FF-5DB6-25F2-E62C8B87476D}"/>
                </a:ext>
              </a:extLst>
            </p:cNvPr>
            <p:cNvCxnSpPr/>
            <p:nvPr/>
          </p:nvCxnSpPr>
          <p:spPr>
            <a:xfrm flipV="1">
              <a:off x="3799439" y="2055291"/>
              <a:ext cx="482848" cy="318052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pole tekstowe 21">
              <a:extLst>
                <a:ext uri="{FF2B5EF4-FFF2-40B4-BE49-F238E27FC236}">
                  <a16:creationId xmlns:a16="http://schemas.microsoft.com/office/drawing/2014/main" id="{2FB19240-F36B-C506-5151-6FC984D0ADCB}"/>
                </a:ext>
              </a:extLst>
            </p:cNvPr>
            <p:cNvSpPr txBox="1"/>
            <p:nvPr/>
          </p:nvSpPr>
          <p:spPr>
            <a:xfrm>
              <a:off x="4198649" y="2014397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(v</a:t>
              </a:r>
              <a:r>
                <a:rPr lang="en-US" sz="1600" baseline="-25000" dirty="0"/>
                <a:t>x </a:t>
              </a:r>
              <a:r>
                <a:rPr lang="en-US" sz="1600" dirty="0"/>
                <a:t>, v</a:t>
              </a:r>
              <a:r>
                <a:rPr lang="en-US" sz="1600" baseline="-25000" dirty="0"/>
                <a:t>y</a:t>
              </a:r>
              <a:r>
                <a:rPr lang="en-US" sz="1600" dirty="0"/>
                <a:t>)</a:t>
              </a:r>
            </a:p>
          </p:txBody>
        </p:sp>
      </p:grp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EC4AEB4F-E7A7-B223-7406-66374E39B659}"/>
              </a:ext>
            </a:extLst>
          </p:cNvPr>
          <p:cNvSpPr txBox="1"/>
          <p:nvPr/>
        </p:nvSpPr>
        <p:spPr>
          <a:xfrm>
            <a:off x="1414197" y="4100793"/>
            <a:ext cx="6211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robot is able to read its position using a position sensor which has a certain accuracy.</a:t>
            </a:r>
          </a:p>
          <a:p>
            <a:endParaRPr lang="en-US" dirty="0"/>
          </a:p>
        </p:txBody>
      </p:sp>
      <p:sp>
        <p:nvSpPr>
          <p:cNvPr id="24" name="Pierścień 23">
            <a:extLst>
              <a:ext uri="{FF2B5EF4-FFF2-40B4-BE49-F238E27FC236}">
                <a16:creationId xmlns:a16="http://schemas.microsoft.com/office/drawing/2014/main" id="{2EEFB327-3C91-6016-AB51-CD12E9126864}"/>
              </a:ext>
            </a:extLst>
          </p:cNvPr>
          <p:cNvSpPr/>
          <p:nvPr/>
        </p:nvSpPr>
        <p:spPr>
          <a:xfrm>
            <a:off x="9906424" y="4467802"/>
            <a:ext cx="482848" cy="489903"/>
          </a:xfrm>
          <a:prstGeom prst="donut">
            <a:avLst>
              <a:gd name="adj" fmla="val 34565"/>
            </a:avLst>
          </a:prstGeom>
          <a:solidFill>
            <a:schemeClr val="bg1">
              <a:lumMod val="85000"/>
              <a:alpha val="400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36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vintage robot">
            <a:extLst>
              <a:ext uri="{FF2B5EF4-FFF2-40B4-BE49-F238E27FC236}">
                <a16:creationId xmlns:a16="http://schemas.microsoft.com/office/drawing/2014/main" id="{C284BC5B-93DC-3356-E782-9A1421E4A2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-10263800" y="-214064"/>
            <a:ext cx="22852740" cy="1285466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9778CEA-1B13-8281-0333-CF3C1278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791" y="620976"/>
            <a:ext cx="6568167" cy="641913"/>
          </a:xfrm>
        </p:spPr>
        <p:txBody>
          <a:bodyPr>
            <a:normAutofit fontScale="90000"/>
          </a:bodyPr>
          <a:lstStyle/>
          <a:p>
            <a:br>
              <a:rPr lang="en-US" sz="3200" dirty="0">
                <a:latin typeface="CLARENDON BLK BT BLACK" panose="02040905050505020204" pitchFamily="18" charset="0"/>
              </a:rPr>
            </a:br>
            <a:r>
              <a:rPr lang="en-US" sz="3200" dirty="0">
                <a:solidFill>
                  <a:srgbClr val="C00000"/>
                </a:solidFill>
                <a:latin typeface="CLARENDON BLK BT BLACK" panose="02040905050505020204" pitchFamily="18" charset="0"/>
              </a:rPr>
              <a:t>System </a:t>
            </a:r>
            <a:r>
              <a:rPr lang="en-US" sz="3200" dirty="0">
                <a:solidFill>
                  <a:schemeClr val="tx1"/>
                </a:solidFill>
                <a:latin typeface="CLARENDON BLK BT BLACK" panose="02040905050505020204" pitchFamily="18" charset="0"/>
              </a:rPr>
              <a:t>requirements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B4EFC092-AF4A-8C75-EA2E-AF562E858734}"/>
              </a:ext>
            </a:extLst>
          </p:cNvPr>
          <p:cNvSpPr/>
          <p:nvPr/>
        </p:nvSpPr>
        <p:spPr>
          <a:xfrm rot="5400000">
            <a:off x="5869914" y="-126499"/>
            <a:ext cx="117900" cy="133201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upa 43">
            <a:extLst>
              <a:ext uri="{FF2B5EF4-FFF2-40B4-BE49-F238E27FC236}">
                <a16:creationId xmlns:a16="http://schemas.microsoft.com/office/drawing/2014/main" id="{83C10770-991C-2F2E-638D-DC6A6B839F0C}"/>
              </a:ext>
            </a:extLst>
          </p:cNvPr>
          <p:cNvGrpSpPr/>
          <p:nvPr/>
        </p:nvGrpSpPr>
        <p:grpSpPr>
          <a:xfrm>
            <a:off x="4357415" y="1495318"/>
            <a:ext cx="2319030" cy="2484273"/>
            <a:chOff x="3832505" y="3990353"/>
            <a:chExt cx="2319030" cy="2484273"/>
          </a:xfrm>
        </p:grpSpPr>
        <p:sp>
          <p:nvSpPr>
            <p:cNvPr id="31" name="Prostokąt z rogami ściętymi z jednej strony 30">
              <a:extLst>
                <a:ext uri="{FF2B5EF4-FFF2-40B4-BE49-F238E27FC236}">
                  <a16:creationId xmlns:a16="http://schemas.microsoft.com/office/drawing/2014/main" id="{1C902C7A-F32E-69C9-BDBA-F24AB790A067}"/>
                </a:ext>
              </a:extLst>
            </p:cNvPr>
            <p:cNvSpPr/>
            <p:nvPr/>
          </p:nvSpPr>
          <p:spPr>
            <a:xfrm>
              <a:off x="3844554" y="3990353"/>
              <a:ext cx="2271713" cy="228600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4" name="pole tekstowe 33">
              <a:extLst>
                <a:ext uri="{FF2B5EF4-FFF2-40B4-BE49-F238E27FC236}">
                  <a16:creationId xmlns:a16="http://schemas.microsoft.com/office/drawing/2014/main" id="{AB42DEF2-F138-1921-E3F7-B92C259DFE49}"/>
                </a:ext>
              </a:extLst>
            </p:cNvPr>
            <p:cNvSpPr txBox="1"/>
            <p:nvPr/>
          </p:nvSpPr>
          <p:spPr>
            <a:xfrm>
              <a:off x="3832505" y="4381745"/>
              <a:ext cx="2319030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The robot system shall have software safeguard preventing any attempt to move more than the allowed distance.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43" name="Grupa 42">
            <a:extLst>
              <a:ext uri="{FF2B5EF4-FFF2-40B4-BE49-F238E27FC236}">
                <a16:creationId xmlns:a16="http://schemas.microsoft.com/office/drawing/2014/main" id="{8DB56BD7-E836-1CD4-68F3-0D8798C43111}"/>
              </a:ext>
            </a:extLst>
          </p:cNvPr>
          <p:cNvGrpSpPr/>
          <p:nvPr/>
        </p:nvGrpSpPr>
        <p:grpSpPr>
          <a:xfrm>
            <a:off x="7496505" y="1468582"/>
            <a:ext cx="2271714" cy="2459836"/>
            <a:chOff x="1234703" y="4024002"/>
            <a:chExt cx="2271714" cy="2459836"/>
          </a:xfrm>
        </p:grpSpPr>
        <p:sp>
          <p:nvSpPr>
            <p:cNvPr id="29" name="Prostokąt z rogami ściętymi z jednej strony 28">
              <a:extLst>
                <a:ext uri="{FF2B5EF4-FFF2-40B4-BE49-F238E27FC236}">
                  <a16:creationId xmlns:a16="http://schemas.microsoft.com/office/drawing/2014/main" id="{EA496174-C890-833D-D78F-C84DFDD50939}"/>
                </a:ext>
              </a:extLst>
            </p:cNvPr>
            <p:cNvSpPr/>
            <p:nvPr/>
          </p:nvSpPr>
          <p:spPr>
            <a:xfrm>
              <a:off x="1234704" y="4024002"/>
              <a:ext cx="2271713" cy="228600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5" name="pole tekstowe 34">
              <a:extLst>
                <a:ext uri="{FF2B5EF4-FFF2-40B4-BE49-F238E27FC236}">
                  <a16:creationId xmlns:a16="http://schemas.microsoft.com/office/drawing/2014/main" id="{9D577C77-AE7C-1EED-F1EC-565AF64FD90F}"/>
                </a:ext>
              </a:extLst>
            </p:cNvPr>
            <p:cNvSpPr txBox="1"/>
            <p:nvPr/>
          </p:nvSpPr>
          <p:spPr>
            <a:xfrm>
              <a:off x="1234703" y="4390957"/>
              <a:ext cx="2271713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The robot system shall have a software safeguard preventing it to move outside given borders in the 2D environment.</a:t>
              </a:r>
            </a:p>
            <a:p>
              <a:endParaRPr lang="en-US" dirty="0"/>
            </a:p>
          </p:txBody>
        </p:sp>
      </p:grpSp>
      <p:grpSp>
        <p:nvGrpSpPr>
          <p:cNvPr id="42" name="Grupa 41">
            <a:extLst>
              <a:ext uri="{FF2B5EF4-FFF2-40B4-BE49-F238E27FC236}">
                <a16:creationId xmlns:a16="http://schemas.microsoft.com/office/drawing/2014/main" id="{B5513ECF-F63A-CCFA-AE65-12AE990AC997}"/>
              </a:ext>
            </a:extLst>
          </p:cNvPr>
          <p:cNvGrpSpPr/>
          <p:nvPr/>
        </p:nvGrpSpPr>
        <p:grpSpPr>
          <a:xfrm>
            <a:off x="2767839" y="3920973"/>
            <a:ext cx="2271713" cy="2286001"/>
            <a:chOff x="4980411" y="1586788"/>
            <a:chExt cx="2271713" cy="2286001"/>
          </a:xfrm>
        </p:grpSpPr>
        <p:sp>
          <p:nvSpPr>
            <p:cNvPr id="27" name="Prostokąt z rogami ściętymi z jednej strony 26">
              <a:extLst>
                <a:ext uri="{FF2B5EF4-FFF2-40B4-BE49-F238E27FC236}">
                  <a16:creationId xmlns:a16="http://schemas.microsoft.com/office/drawing/2014/main" id="{E2713AC0-0ACE-D713-6FE5-F4B3123453D7}"/>
                </a:ext>
              </a:extLst>
            </p:cNvPr>
            <p:cNvSpPr/>
            <p:nvPr/>
          </p:nvSpPr>
          <p:spPr>
            <a:xfrm>
              <a:off x="4980411" y="1586788"/>
              <a:ext cx="2271713" cy="228600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6" name="pole tekstowe 35">
              <a:extLst>
                <a:ext uri="{FF2B5EF4-FFF2-40B4-BE49-F238E27FC236}">
                  <a16:creationId xmlns:a16="http://schemas.microsoft.com/office/drawing/2014/main" id="{52885ECE-988F-26B0-5CE1-8EB6BE42B0FA}"/>
                </a:ext>
              </a:extLst>
            </p:cNvPr>
            <p:cNvSpPr txBox="1"/>
            <p:nvPr/>
          </p:nvSpPr>
          <p:spPr>
            <a:xfrm>
              <a:off x="5187626" y="2095353"/>
              <a:ext cx="17859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The robot system shall save a record of all movements.</a:t>
              </a:r>
            </a:p>
          </p:txBody>
        </p:sp>
      </p:grpSp>
      <p:grpSp>
        <p:nvGrpSpPr>
          <p:cNvPr id="41" name="Grupa 40">
            <a:extLst>
              <a:ext uri="{FF2B5EF4-FFF2-40B4-BE49-F238E27FC236}">
                <a16:creationId xmlns:a16="http://schemas.microsoft.com/office/drawing/2014/main" id="{79579B6E-C20B-FF2A-50E0-E342DD12E6BD}"/>
              </a:ext>
            </a:extLst>
          </p:cNvPr>
          <p:cNvGrpSpPr/>
          <p:nvPr/>
        </p:nvGrpSpPr>
        <p:grpSpPr>
          <a:xfrm>
            <a:off x="5877692" y="3920974"/>
            <a:ext cx="2271713" cy="2451500"/>
            <a:chOff x="2529496" y="1638864"/>
            <a:chExt cx="2271713" cy="2451500"/>
          </a:xfrm>
        </p:grpSpPr>
        <p:sp>
          <p:nvSpPr>
            <p:cNvPr id="26" name="Prostokąt z rogami ściętymi z jednej strony 25">
              <a:extLst>
                <a:ext uri="{FF2B5EF4-FFF2-40B4-BE49-F238E27FC236}">
                  <a16:creationId xmlns:a16="http://schemas.microsoft.com/office/drawing/2014/main" id="{D5D10AD6-DB72-3ABD-B50C-CF12F84B2066}"/>
                </a:ext>
              </a:extLst>
            </p:cNvPr>
            <p:cNvSpPr/>
            <p:nvPr/>
          </p:nvSpPr>
          <p:spPr>
            <a:xfrm>
              <a:off x="2529496" y="1638864"/>
              <a:ext cx="2271713" cy="228600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id="{42C16101-7934-3274-6DA3-83EC61186430}"/>
                </a:ext>
              </a:extLst>
            </p:cNvPr>
            <p:cNvSpPr txBox="1"/>
            <p:nvPr/>
          </p:nvSpPr>
          <p:spPr>
            <a:xfrm>
              <a:off x="2588982" y="1997483"/>
              <a:ext cx="2193273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The robot system shall be able to calculate the cumulative position change from a stored record of all movements.</a:t>
              </a:r>
            </a:p>
            <a:p>
              <a:endParaRPr lang="en-US" dirty="0"/>
            </a:p>
          </p:txBody>
        </p:sp>
      </p:grpSp>
      <p:grpSp>
        <p:nvGrpSpPr>
          <p:cNvPr id="40" name="Grupa 39">
            <a:extLst>
              <a:ext uri="{FF2B5EF4-FFF2-40B4-BE49-F238E27FC236}">
                <a16:creationId xmlns:a16="http://schemas.microsoft.com/office/drawing/2014/main" id="{4801AC92-458B-C818-D5AC-C72E985A5B1F}"/>
              </a:ext>
            </a:extLst>
          </p:cNvPr>
          <p:cNvGrpSpPr/>
          <p:nvPr/>
        </p:nvGrpSpPr>
        <p:grpSpPr>
          <a:xfrm>
            <a:off x="8872012" y="3899206"/>
            <a:ext cx="2271713" cy="2286001"/>
            <a:chOff x="78581" y="1586789"/>
            <a:chExt cx="2271713" cy="2286001"/>
          </a:xfrm>
        </p:grpSpPr>
        <p:sp>
          <p:nvSpPr>
            <p:cNvPr id="25" name="Prostokąt z rogami ściętymi z jednej strony 24">
              <a:extLst>
                <a:ext uri="{FF2B5EF4-FFF2-40B4-BE49-F238E27FC236}">
                  <a16:creationId xmlns:a16="http://schemas.microsoft.com/office/drawing/2014/main" id="{F81B8752-73B9-9109-A2BA-8E44A33EEA4B}"/>
                </a:ext>
              </a:extLst>
            </p:cNvPr>
            <p:cNvSpPr/>
            <p:nvPr/>
          </p:nvSpPr>
          <p:spPr>
            <a:xfrm>
              <a:off x="78581" y="1586789"/>
              <a:ext cx="2271713" cy="228600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" name="pole tekstowe 37">
              <a:extLst>
                <a:ext uri="{FF2B5EF4-FFF2-40B4-BE49-F238E27FC236}">
                  <a16:creationId xmlns:a16="http://schemas.microsoft.com/office/drawing/2014/main" id="{1CD54FDF-905A-1BC0-0973-6FC40A9C390A}"/>
                </a:ext>
              </a:extLst>
            </p:cNvPr>
            <p:cNvSpPr txBox="1"/>
            <p:nvPr/>
          </p:nvSpPr>
          <p:spPr>
            <a:xfrm>
              <a:off x="211302" y="2026130"/>
              <a:ext cx="1968363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The robot system shall be able to read position sensor and return the measurement result.</a:t>
              </a:r>
            </a:p>
            <a:p>
              <a:endParaRPr lang="en-US" dirty="0"/>
            </a:p>
          </p:txBody>
        </p:sp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667795B4-EF40-55AA-DE8D-BDDEB1502BB6}"/>
              </a:ext>
            </a:extLst>
          </p:cNvPr>
          <p:cNvGrpSpPr/>
          <p:nvPr/>
        </p:nvGrpSpPr>
        <p:grpSpPr>
          <a:xfrm>
            <a:off x="1162570" y="1495318"/>
            <a:ext cx="2287406" cy="2286001"/>
            <a:chOff x="6497268" y="3768899"/>
            <a:chExt cx="2287406" cy="2286001"/>
          </a:xfrm>
        </p:grpSpPr>
        <p:sp>
          <p:nvSpPr>
            <p:cNvPr id="39" name="Prostokąt z rogami ściętymi z jednej strony 38">
              <a:extLst>
                <a:ext uri="{FF2B5EF4-FFF2-40B4-BE49-F238E27FC236}">
                  <a16:creationId xmlns:a16="http://schemas.microsoft.com/office/drawing/2014/main" id="{DE48AA4B-9636-F699-D1EC-F04DBC840933}"/>
                </a:ext>
              </a:extLst>
            </p:cNvPr>
            <p:cNvSpPr/>
            <p:nvPr/>
          </p:nvSpPr>
          <p:spPr>
            <a:xfrm>
              <a:off x="6512961" y="3768899"/>
              <a:ext cx="2271713" cy="228600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pole tekstowe 32">
              <a:extLst>
                <a:ext uri="{FF2B5EF4-FFF2-40B4-BE49-F238E27FC236}">
                  <a16:creationId xmlns:a16="http://schemas.microsoft.com/office/drawing/2014/main" id="{5A6D192A-654E-25E1-5B81-6D9446D9B40C}"/>
                </a:ext>
              </a:extLst>
            </p:cNvPr>
            <p:cNvSpPr txBox="1"/>
            <p:nvPr/>
          </p:nvSpPr>
          <p:spPr>
            <a:xfrm>
              <a:off x="6497268" y="4348093"/>
              <a:ext cx="227171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The robot shall be able to move by a given vector in the simulated environment.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083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vintage robot">
            <a:extLst>
              <a:ext uri="{FF2B5EF4-FFF2-40B4-BE49-F238E27FC236}">
                <a16:creationId xmlns:a16="http://schemas.microsoft.com/office/drawing/2014/main" id="{C284BC5B-93DC-3356-E782-9A1421E4A2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-10263800" y="-214064"/>
            <a:ext cx="22852740" cy="12854668"/>
          </a:xfrm>
          <a:prstGeom prst="rect">
            <a:avLst/>
          </a:prstGeo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B4EFC092-AF4A-8C75-EA2E-AF562E858734}"/>
              </a:ext>
            </a:extLst>
          </p:cNvPr>
          <p:cNvSpPr/>
          <p:nvPr/>
        </p:nvSpPr>
        <p:spPr>
          <a:xfrm rot="5400000">
            <a:off x="5869914" y="-126499"/>
            <a:ext cx="117900" cy="133201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rostokąt z rogami ściętymi z jednej strony 38">
            <a:extLst>
              <a:ext uri="{FF2B5EF4-FFF2-40B4-BE49-F238E27FC236}">
                <a16:creationId xmlns:a16="http://schemas.microsoft.com/office/drawing/2014/main" id="{DE48AA4B-9636-F699-D1EC-F04DBC840933}"/>
              </a:ext>
            </a:extLst>
          </p:cNvPr>
          <p:cNvSpPr/>
          <p:nvPr/>
        </p:nvSpPr>
        <p:spPr>
          <a:xfrm>
            <a:off x="-1229830" y="5233600"/>
            <a:ext cx="14317387" cy="599637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9778CEA-1B13-8281-0333-CF3C1278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9914" y="5469083"/>
            <a:ext cx="7032172" cy="112344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LARENDON BLK BT BLACK" panose="02040905050505020204" pitchFamily="18" charset="0"/>
              </a:rPr>
              <a:t>Mobile robot </a:t>
            </a:r>
            <a:r>
              <a:rPr lang="en-US" sz="3200" dirty="0">
                <a:solidFill>
                  <a:schemeClr val="tx1"/>
                </a:solidFill>
                <a:latin typeface="CLARENDON BLK BT BLACK" panose="02040905050505020204" pitchFamily="18" charset="0"/>
              </a:rPr>
              <a:t>implementation</a:t>
            </a:r>
          </a:p>
        </p:txBody>
      </p:sp>
      <p:pic>
        <p:nvPicPr>
          <p:cNvPr id="4" name="Symbol zastępczy zawartości 5">
            <a:extLst>
              <a:ext uri="{FF2B5EF4-FFF2-40B4-BE49-F238E27FC236}">
                <a16:creationId xmlns:a16="http://schemas.microsoft.com/office/drawing/2014/main" id="{5142E6D2-63DD-C4CF-4F1E-77CF5892E0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375" r="19518" b="-2"/>
          <a:stretch/>
        </p:blipFill>
        <p:spPr>
          <a:xfrm>
            <a:off x="83961" y="83127"/>
            <a:ext cx="6888339" cy="50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45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Siatk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iatk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iat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{CE59EB68-5334-D64A-A920-052360F19145}tf10001063</Template>
  <TotalTime>342</TotalTime>
  <Words>584</Words>
  <Application>Microsoft Macintosh PowerPoint</Application>
  <PresentationFormat>Panoramiczny</PresentationFormat>
  <Paragraphs>85</Paragraphs>
  <Slides>20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CLARENDON BLK BT BLACK</vt:lpstr>
      <vt:lpstr>Times New Roman</vt:lpstr>
      <vt:lpstr>Siatka</vt:lpstr>
      <vt:lpstr>Mobile robot</vt:lpstr>
      <vt:lpstr>Mobile robot</vt:lpstr>
      <vt:lpstr>Design assumptions</vt:lpstr>
      <vt:lpstr>Design assumptions</vt:lpstr>
      <vt:lpstr>Design assumptions</vt:lpstr>
      <vt:lpstr>Design assumptions</vt:lpstr>
      <vt:lpstr>Design assumptions</vt:lpstr>
      <vt:lpstr> System requirements</vt:lpstr>
      <vt:lpstr>Mobile robot implementation</vt:lpstr>
      <vt:lpstr>Mobile robot implementation</vt:lpstr>
      <vt:lpstr>PYTEST SETUP and initialization testing</vt:lpstr>
      <vt:lpstr>TESTING</vt:lpstr>
      <vt:lpstr>Testing</vt:lpstr>
      <vt:lpstr>TESTING</vt:lpstr>
      <vt:lpstr>TESTING</vt:lpstr>
      <vt:lpstr>TESTING</vt:lpstr>
      <vt:lpstr>TESTING</vt:lpstr>
      <vt:lpstr>TESTING</vt:lpstr>
      <vt:lpstr>TESTING environment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robot</dc:title>
  <dc:creator>Monika Golabek</dc:creator>
  <cp:lastModifiedBy>Monika Golabek</cp:lastModifiedBy>
  <cp:revision>9</cp:revision>
  <dcterms:created xsi:type="dcterms:W3CDTF">2022-08-15T19:21:14Z</dcterms:created>
  <dcterms:modified xsi:type="dcterms:W3CDTF">2022-08-16T06:54:16Z</dcterms:modified>
</cp:coreProperties>
</file>