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9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C6C6"/>
    <a:srgbClr val="FAFAFA"/>
    <a:srgbClr val="5F89E7"/>
    <a:srgbClr val="29B5D2"/>
    <a:srgbClr val="990FEF"/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0" autoAdjust="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F02BE-DEB8-4921-83A8-0CFDC71EBB3E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1D887-BC07-473C-A3DA-D559CF9C96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D887-BC07-473C-A3DA-D559CF9C9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D887-BC07-473C-A3DA-D559CF9C9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AF42B-9D26-603A-DA00-492BC2866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C30E91-D49E-9AF0-15D9-C2AB54CC5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7AD78A-7C85-97FF-1C83-F6E4F42A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4D5A5-EFA4-440F-AB86-4D62DB3FF5F1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A4DE7-C1B6-AA65-F702-7C0EB191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83792-86F7-DB68-7A5B-5CDD19B2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4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501B9-D192-670D-4CFD-5AA2342C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9E3D87-8249-57C5-A06B-D5658E93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A5CDF9-4C1A-3455-C5DC-165105C7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F930-640F-4A73-BA1A-83F119A37F20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9CCFE-69F3-D090-A3A4-18268ABD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E7A97-2772-94DE-582E-8173F319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4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5D91AD-4FF3-3798-5CD8-C97623368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0B550B-A048-7AEA-3B69-97C9F8E9A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B2F9D0-6BFF-EE0C-279F-D5144B72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9249-3028-4E44-8B84-FA67B313B8F4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CF21EE-048A-08BD-4C4A-6BD4B849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8099F-C69E-851F-23E9-442CABD8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C9F24-2DD9-AA82-1D78-215F22D6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1D35A7-E106-60C0-97EB-8821CFCE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E060D-C469-F989-2212-BB6DE56F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BF5D6-44A5-4141-BFC9-2EA6DABB1CDD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00F88-7B48-15AB-9512-4CFBCCB1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75D541-5FA3-E2DB-BCF7-4D5BE6E7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4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3D302-F025-8327-A2A0-686AE57A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EA5A1-E2A3-3449-D710-A428C2797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D46985-9E7F-F2A2-16C6-AEAA6E08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A568D-7905-4518-8B01-BF4AEB025AD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1B1740-D80E-D527-7FFA-0507C0D4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31C5E5-32CC-2C28-E00C-78781B400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5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E48D4-4CCC-3BE7-71E7-A09B7E13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AFEBF-A383-9638-0E65-35170828D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E69C96-D9BE-E0E6-96FF-D6310671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54DAA3-22F9-C034-F935-7F536994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A8DB-61CF-4017-A9A7-639EEFFBB23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A0FB61-5188-D0B8-EBA4-7E84D249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2C25B4-24E2-9ADF-411A-EB778EF7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3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B958E-7756-6209-8312-80FA7335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AE0647-2672-D84C-2286-D96838E08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CD522C-D31F-F0C3-BD70-4AB27CD7D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326DDE-E99F-3B63-A37A-5DA247FDE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E3D2C6-7EC1-C9DE-5050-5B7F2E1A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A1CB58-C8AB-BE1F-879E-6CFBD912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0028E-16F0-455C-AED8-21C2489F07F1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CA60DF-BC12-C131-ACA9-BB29B1E2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572A1BA-CCBA-5A0C-129A-061DA330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3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E7966-B7E2-1320-B0CB-3249E378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5C5EA2-22E7-70D9-566E-DCA34ED7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84D77-C11E-4A0C-90DB-B39345A740DF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D3BC12-D75F-8B8C-7B36-2DC67624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E85AA-CEDB-54D1-2D1A-A829FD09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6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B2FB7-63A8-6384-6AC3-1B2FF0F3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2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711F4-F69B-B6AE-2327-9B8B3AC7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316960-08AE-B6EB-A704-AE09309C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0BE646-C474-ED22-C52B-08491D8A6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536A1D-C3B3-4FBF-049D-BFC3F94D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9A90B-DCC0-41E5-B86A-F8BE3A0B8FB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27B0E8-011F-FED7-BFED-43773429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E57F6D-242C-172F-5830-89964875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4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F08EE-B6E6-7400-DC20-C61AEC6A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DAF86F-0418-5051-8399-5731A0C9D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B5F392-E738-831F-E935-F41BF7A4F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4A255-8F90-0C37-BD11-2C8CBB4B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8FE4-73F9-487F-ACA9-D705DD360209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AD9840-BE9A-2928-BD37-C634A7EB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E7246F-67D0-0013-DD72-61500E31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0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2617DE-9FCD-436F-0092-4C66340E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F7F0AD-9EE3-2698-5839-42541DA45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5D5151-816A-4147-B9B6-4E7F65B38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1ACE-D9AB-4F49-B4B0-8E3E60AEB7C9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3084A-67E4-8C1D-19E4-F5CB8DBC9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2F422-28EE-50BA-0874-57E9877D0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1EAE3-115A-44DC-8EA3-823055A77BF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6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EED73D-2976-8C47-4B17-241AC0B54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27984"/>
              </p:ext>
            </p:extLst>
          </p:nvPr>
        </p:nvGraphicFramePr>
        <p:xfrm>
          <a:off x="729842" y="167780"/>
          <a:ext cx="2986745" cy="6525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3154"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ID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SCHOOL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Social</a:t>
                      </a:r>
                    </a:p>
                    <a:p>
                      <a:pPr algn="r"/>
                      <a:r>
                        <a:rPr lang="en-US" b="1" noProof="0" dirty="0"/>
                        <a:t>inclusion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Team sports activities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44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53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60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40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50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48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45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54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46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68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1C27DB7E-51DC-8DCE-559D-4673F841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436254" y="3826588"/>
            <a:ext cx="1063685" cy="7477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7947F6-FEC7-07DC-B660-E59E08BC18D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7681934" y="3818487"/>
            <a:ext cx="1063685" cy="7477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E0FD135-54EA-4752-41CD-257073160AB6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6569696" y="3823458"/>
            <a:ext cx="1063685" cy="75083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BAE5CEE-71A6-D2BE-7FEF-E248823DA43E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8829094" y="3812362"/>
            <a:ext cx="1063685" cy="74770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8FDDE67-138E-16A5-3ADA-60E5B6D57B89}"/>
              </a:ext>
            </a:extLst>
          </p:cNvPr>
          <p:cNvSpPr txBox="1"/>
          <p:nvPr/>
        </p:nvSpPr>
        <p:spPr>
          <a:xfrm>
            <a:off x="5420501" y="3467381"/>
            <a:ext cx="107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1    2    3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8289F3-739E-5BCB-0783-BC00F20DAF09}"/>
              </a:ext>
            </a:extLst>
          </p:cNvPr>
          <p:cNvSpPr txBox="1"/>
          <p:nvPr/>
        </p:nvSpPr>
        <p:spPr>
          <a:xfrm>
            <a:off x="7650493" y="3463904"/>
            <a:ext cx="11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7    8    9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5FEBEEE-4815-AE63-776D-A09A14CCC147}"/>
              </a:ext>
            </a:extLst>
          </p:cNvPr>
          <p:cNvSpPr txBox="1"/>
          <p:nvPr/>
        </p:nvSpPr>
        <p:spPr>
          <a:xfrm>
            <a:off x="6546807" y="3467381"/>
            <a:ext cx="107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4    5    6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4553AA9-9CF5-598C-FF3C-E91FFF7CE17D}"/>
              </a:ext>
            </a:extLst>
          </p:cNvPr>
          <p:cNvSpPr txBox="1"/>
          <p:nvPr/>
        </p:nvSpPr>
        <p:spPr>
          <a:xfrm>
            <a:off x="8602727" y="3449678"/>
            <a:ext cx="151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10   11   12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D141C6F-6DB0-479B-74E0-656A12D7D486}"/>
              </a:ext>
            </a:extLst>
          </p:cNvPr>
          <p:cNvSpPr/>
          <p:nvPr/>
        </p:nvSpPr>
        <p:spPr>
          <a:xfrm>
            <a:off x="1344610" y="1586334"/>
            <a:ext cx="932060" cy="510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C785AF-71AC-3BD0-96D8-303ABAD8EDA1}"/>
              </a:ext>
            </a:extLst>
          </p:cNvPr>
          <p:cNvSpPr/>
          <p:nvPr/>
        </p:nvSpPr>
        <p:spPr>
          <a:xfrm>
            <a:off x="1333849" y="618159"/>
            <a:ext cx="932061" cy="88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01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27225104-0B89-D40C-4F8A-44673AD3E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27984"/>
              </p:ext>
            </p:extLst>
          </p:nvPr>
        </p:nvGraphicFramePr>
        <p:xfrm>
          <a:off x="729842" y="167780"/>
          <a:ext cx="2986745" cy="6525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3154"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ID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SCHOOL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Social</a:t>
                      </a:r>
                    </a:p>
                    <a:p>
                      <a:pPr algn="r"/>
                      <a:r>
                        <a:rPr lang="en-US" b="1" noProof="0" dirty="0"/>
                        <a:t>inclusion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Team sports activities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44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53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60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40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50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48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45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54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46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68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DFE376B6-00C3-6BB3-8B76-62491CB0F593}"/>
              </a:ext>
            </a:extLst>
          </p:cNvPr>
          <p:cNvSpPr/>
          <p:nvPr/>
        </p:nvSpPr>
        <p:spPr>
          <a:xfrm>
            <a:off x="1415191" y="2752144"/>
            <a:ext cx="400113" cy="11386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802354A-660C-A0A9-9A59-42B021E48F06}"/>
              </a:ext>
            </a:extLst>
          </p:cNvPr>
          <p:cNvSpPr/>
          <p:nvPr/>
        </p:nvSpPr>
        <p:spPr>
          <a:xfrm>
            <a:off x="1415190" y="1569246"/>
            <a:ext cx="400114" cy="113868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3685D3-0CAE-B293-D348-194DEF9ABF9D}"/>
              </a:ext>
            </a:extLst>
          </p:cNvPr>
          <p:cNvSpPr/>
          <p:nvPr/>
        </p:nvSpPr>
        <p:spPr>
          <a:xfrm>
            <a:off x="1415190" y="3935042"/>
            <a:ext cx="400114" cy="113868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96AB58D-4F3F-54A2-8228-3D1801EBD52A}"/>
              </a:ext>
            </a:extLst>
          </p:cNvPr>
          <p:cNvSpPr/>
          <p:nvPr/>
        </p:nvSpPr>
        <p:spPr>
          <a:xfrm>
            <a:off x="1419436" y="5117940"/>
            <a:ext cx="399600" cy="1138679"/>
          </a:xfrm>
          <a:prstGeom prst="rect">
            <a:avLst/>
          </a:prstGeom>
          <a:noFill/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2097F44-B5F7-58B5-DA98-517B43446925}"/>
              </a:ext>
            </a:extLst>
          </p:cNvPr>
          <p:cNvSpPr txBox="1"/>
          <p:nvPr/>
        </p:nvSpPr>
        <p:spPr>
          <a:xfrm>
            <a:off x="5069169" y="260068"/>
            <a:ext cx="5372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Multilevel data structure (</a:t>
            </a:r>
            <a:r>
              <a:rPr lang="en-US" sz="2000" b="1" i="1" dirty="0"/>
              <a:t>2 Level</a:t>
            </a:r>
            <a:r>
              <a:rPr lang="en-US" sz="2000" b="1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sz="2000" b="1" dirty="0"/>
              <a:t>Nested data structure </a:t>
            </a:r>
          </a:p>
          <a:p>
            <a:pPr algn="ctr"/>
            <a:r>
              <a:rPr lang="en-US" sz="2000" dirty="0"/>
              <a:t>Kinder (</a:t>
            </a:r>
            <a:r>
              <a:rPr lang="en-US" sz="2000" i="1" dirty="0"/>
              <a:t>Level 1</a:t>
            </a:r>
            <a:r>
              <a:rPr lang="en-US" sz="2000" dirty="0"/>
              <a:t>) in Klassen (</a:t>
            </a:r>
            <a:r>
              <a:rPr lang="en-US" sz="2000" i="1" dirty="0"/>
              <a:t>Level 2</a:t>
            </a:r>
            <a:r>
              <a:rPr lang="en-US" sz="2000" dirty="0"/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1A5577-7196-0EFB-FED6-62F3CCD8808D}"/>
              </a:ext>
            </a:extLst>
          </p:cNvPr>
          <p:cNvSpPr/>
          <p:nvPr/>
        </p:nvSpPr>
        <p:spPr>
          <a:xfrm>
            <a:off x="1867096" y="1586334"/>
            <a:ext cx="409573" cy="510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B02889-4075-3331-2076-51980870D931}"/>
              </a:ext>
            </a:extLst>
          </p:cNvPr>
          <p:cNvSpPr/>
          <p:nvPr/>
        </p:nvSpPr>
        <p:spPr>
          <a:xfrm>
            <a:off x="1856337" y="618159"/>
            <a:ext cx="409573" cy="886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352D08F-5154-17FB-94A3-1246AE10A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44" y="3806237"/>
            <a:ext cx="1063685" cy="74770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0051482-8CAF-69B9-2A09-693A7CB1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302" y="3806237"/>
            <a:ext cx="1063685" cy="7477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37A1765-1628-145E-BF0E-22FEEB3E2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305" y="3785153"/>
            <a:ext cx="1063685" cy="7508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DD75AF8-AB2F-AB7C-BCDC-38C89A08B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7585" y="3806237"/>
            <a:ext cx="1063685" cy="74770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DE94D75-2713-117F-F0E2-7E7CCF195932}"/>
              </a:ext>
            </a:extLst>
          </p:cNvPr>
          <p:cNvSpPr txBox="1"/>
          <p:nvPr/>
        </p:nvSpPr>
        <p:spPr>
          <a:xfrm>
            <a:off x="4957991" y="3447030"/>
            <a:ext cx="107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1    2    3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388A36-F950-CD71-F5F6-DC5254251E74}"/>
              </a:ext>
            </a:extLst>
          </p:cNvPr>
          <p:cNvSpPr txBox="1"/>
          <p:nvPr/>
        </p:nvSpPr>
        <p:spPr>
          <a:xfrm>
            <a:off x="7916861" y="3451654"/>
            <a:ext cx="11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7    8   9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EDAEB4-5C37-DDA4-4CB3-5A4C48EC0D96}"/>
              </a:ext>
            </a:extLst>
          </p:cNvPr>
          <p:cNvSpPr txBox="1"/>
          <p:nvPr/>
        </p:nvSpPr>
        <p:spPr>
          <a:xfrm>
            <a:off x="6442416" y="3429076"/>
            <a:ext cx="107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4    5    6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435DD84-F471-C698-EE5D-5B66A83C8CB6}"/>
              </a:ext>
            </a:extLst>
          </p:cNvPr>
          <p:cNvSpPr txBox="1"/>
          <p:nvPr/>
        </p:nvSpPr>
        <p:spPr>
          <a:xfrm>
            <a:off x="9151218" y="3443553"/>
            <a:ext cx="151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10   11   12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306663D-5AB2-7C4C-904C-C03E8A98FE82}"/>
              </a:ext>
            </a:extLst>
          </p:cNvPr>
          <p:cNvSpPr/>
          <p:nvPr/>
        </p:nvSpPr>
        <p:spPr>
          <a:xfrm>
            <a:off x="4872010" y="3443553"/>
            <a:ext cx="1319355" cy="112038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046269C-58CD-EF9A-BA85-5E39279A8695}"/>
              </a:ext>
            </a:extLst>
          </p:cNvPr>
          <p:cNvSpPr/>
          <p:nvPr/>
        </p:nvSpPr>
        <p:spPr>
          <a:xfrm>
            <a:off x="9263498" y="3443553"/>
            <a:ext cx="1325535" cy="1120388"/>
          </a:xfrm>
          <a:prstGeom prst="rect">
            <a:avLst/>
          </a:prstGeom>
          <a:noFill/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EEA09CD-09ED-77AA-8531-96C96A2A184D}"/>
              </a:ext>
            </a:extLst>
          </p:cNvPr>
          <p:cNvSpPr/>
          <p:nvPr/>
        </p:nvSpPr>
        <p:spPr>
          <a:xfrm>
            <a:off x="6362497" y="3433555"/>
            <a:ext cx="1274236" cy="11203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DF909DD-DC71-4C36-946E-16FCE051B71E}"/>
              </a:ext>
            </a:extLst>
          </p:cNvPr>
          <p:cNvSpPr/>
          <p:nvPr/>
        </p:nvSpPr>
        <p:spPr>
          <a:xfrm>
            <a:off x="7831862" y="3443553"/>
            <a:ext cx="1289276" cy="1120388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B319F91-7BEC-7B94-04D5-45E3CD5753B8}"/>
              </a:ext>
            </a:extLst>
          </p:cNvPr>
          <p:cNvSpPr txBox="1"/>
          <p:nvPr/>
        </p:nvSpPr>
        <p:spPr>
          <a:xfrm>
            <a:off x="5128498" y="4611406"/>
            <a:ext cx="735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Class</a:t>
            </a:r>
          </a:p>
          <a:p>
            <a:pPr algn="ctr"/>
            <a:r>
              <a:rPr lang="de-DE" sz="2000" dirty="0"/>
              <a:t>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5BEFF10-C0FA-D4FC-4C2A-D72FD2D635BE}"/>
              </a:ext>
            </a:extLst>
          </p:cNvPr>
          <p:cNvSpPr txBox="1"/>
          <p:nvPr/>
        </p:nvSpPr>
        <p:spPr>
          <a:xfrm>
            <a:off x="8108844" y="4611406"/>
            <a:ext cx="735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Class</a:t>
            </a:r>
          </a:p>
          <a:p>
            <a:pPr algn="ctr"/>
            <a:r>
              <a:rPr lang="de-DE" sz="2000" dirty="0"/>
              <a:t>C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D7763A7-F811-1CC5-993F-0CAD4D2342C1}"/>
              </a:ext>
            </a:extLst>
          </p:cNvPr>
          <p:cNvSpPr txBox="1"/>
          <p:nvPr/>
        </p:nvSpPr>
        <p:spPr>
          <a:xfrm>
            <a:off x="9541769" y="4611406"/>
            <a:ext cx="735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Class</a:t>
            </a:r>
          </a:p>
          <a:p>
            <a:pPr algn="ctr"/>
            <a:r>
              <a:rPr lang="de-DE" sz="2000" dirty="0"/>
              <a:t>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60708F6-99B9-ACF5-7D43-8858F8C8698A}"/>
              </a:ext>
            </a:extLst>
          </p:cNvPr>
          <p:cNvSpPr txBox="1"/>
          <p:nvPr/>
        </p:nvSpPr>
        <p:spPr>
          <a:xfrm>
            <a:off x="6629490" y="4611406"/>
            <a:ext cx="735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Class</a:t>
            </a:r>
          </a:p>
          <a:p>
            <a:pPr algn="ctr"/>
            <a:r>
              <a:rPr lang="de-DE" sz="2000" dirty="0"/>
              <a:t>B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33A9514F-6C16-07CE-AE56-904DE477C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6045" y="3415954"/>
            <a:ext cx="474309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AB0065EF-FE77-AB3B-FF48-225E95D4E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93028"/>
              </p:ext>
            </p:extLst>
          </p:nvPr>
        </p:nvGraphicFramePr>
        <p:xfrm>
          <a:off x="729842" y="167780"/>
          <a:ext cx="2986745" cy="65252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8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3154"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ID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SCHOOL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Social</a:t>
                      </a:r>
                    </a:p>
                    <a:p>
                      <a:pPr algn="r"/>
                      <a:r>
                        <a:rPr lang="en-US" b="1" noProof="0" dirty="0"/>
                        <a:t>inclusion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noProof="0" dirty="0"/>
                        <a:t>Team sports activities</a:t>
                      </a:r>
                    </a:p>
                  </a:txBody>
                  <a:tcPr vert="vert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44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53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60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40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50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48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45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54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8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46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  <a:endParaRPr lang="en-US" sz="180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68</a:t>
                      </a:r>
                      <a:endParaRPr lang="en-US" sz="18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316"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8D2FF15F-A9C7-7B60-9FD0-503A07CC0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744" y="3806237"/>
            <a:ext cx="1063685" cy="74770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8B06114-A775-1B48-8AC6-2440B551C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302" y="3806237"/>
            <a:ext cx="1063685" cy="7477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BF4EE28-3070-1310-56CA-32D210BBF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305" y="3785153"/>
            <a:ext cx="1063685" cy="75083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0A5BCB2-D832-2D69-1E2F-B8B3E426F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7585" y="3806237"/>
            <a:ext cx="1063685" cy="7477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310A0A5-6999-FE3F-CD83-C730CFE136A9}"/>
              </a:ext>
            </a:extLst>
          </p:cNvPr>
          <p:cNvSpPr txBox="1"/>
          <p:nvPr/>
        </p:nvSpPr>
        <p:spPr>
          <a:xfrm>
            <a:off x="4957991" y="3447030"/>
            <a:ext cx="107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1    2    3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F559B9-5E2A-FBA0-ECEF-3EF0E6337097}"/>
              </a:ext>
            </a:extLst>
          </p:cNvPr>
          <p:cNvSpPr txBox="1"/>
          <p:nvPr/>
        </p:nvSpPr>
        <p:spPr>
          <a:xfrm>
            <a:off x="7916861" y="3451654"/>
            <a:ext cx="1161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7    8   9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6BF57AB-A8CB-B3C5-788B-C46705CD60EB}"/>
              </a:ext>
            </a:extLst>
          </p:cNvPr>
          <p:cNvSpPr txBox="1"/>
          <p:nvPr/>
        </p:nvSpPr>
        <p:spPr>
          <a:xfrm>
            <a:off x="6442416" y="3429076"/>
            <a:ext cx="107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4    5    6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CE919C8-A271-3125-9AB0-0C27E694119E}"/>
              </a:ext>
            </a:extLst>
          </p:cNvPr>
          <p:cNvSpPr txBox="1"/>
          <p:nvPr/>
        </p:nvSpPr>
        <p:spPr>
          <a:xfrm>
            <a:off x="9151218" y="3443553"/>
            <a:ext cx="151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10   11   12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6BCEC5B-4A1A-4884-AD54-E2F79105941E}"/>
              </a:ext>
            </a:extLst>
          </p:cNvPr>
          <p:cNvSpPr/>
          <p:nvPr/>
        </p:nvSpPr>
        <p:spPr>
          <a:xfrm>
            <a:off x="4872010" y="3443553"/>
            <a:ext cx="1319355" cy="112038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1AEE88C-0F82-60ED-D1FD-0173D40DCA82}"/>
              </a:ext>
            </a:extLst>
          </p:cNvPr>
          <p:cNvSpPr/>
          <p:nvPr/>
        </p:nvSpPr>
        <p:spPr>
          <a:xfrm>
            <a:off x="9263498" y="3443553"/>
            <a:ext cx="1325535" cy="1120388"/>
          </a:xfrm>
          <a:prstGeom prst="rect">
            <a:avLst/>
          </a:prstGeom>
          <a:noFill/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2A32F74-CFFE-496E-506F-577DFA9D165D}"/>
              </a:ext>
            </a:extLst>
          </p:cNvPr>
          <p:cNvSpPr/>
          <p:nvPr/>
        </p:nvSpPr>
        <p:spPr>
          <a:xfrm>
            <a:off x="6362497" y="3433555"/>
            <a:ext cx="1274236" cy="1120388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A5BDDDB-974E-0623-6FEA-B9A14BF75280}"/>
              </a:ext>
            </a:extLst>
          </p:cNvPr>
          <p:cNvSpPr/>
          <p:nvPr/>
        </p:nvSpPr>
        <p:spPr>
          <a:xfrm>
            <a:off x="7831862" y="3443553"/>
            <a:ext cx="1289276" cy="1120388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2" descr="Schulgebäude Kostenlose Icons">
            <a:extLst>
              <a:ext uri="{FF2B5EF4-FFF2-40B4-BE49-F238E27FC236}">
                <a16:creationId xmlns:a16="http://schemas.microsoft.com/office/drawing/2014/main" id="{F7FBB2F2-B6DB-4271-B217-05752337F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9" b="5358"/>
          <a:stretch/>
        </p:blipFill>
        <p:spPr bwMode="auto">
          <a:xfrm>
            <a:off x="5496154" y="1974419"/>
            <a:ext cx="1570152" cy="971599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chulgebäude Kostenlose Icons">
            <a:extLst>
              <a:ext uri="{FF2B5EF4-FFF2-40B4-BE49-F238E27FC236}">
                <a16:creationId xmlns:a16="http://schemas.microsoft.com/office/drawing/2014/main" id="{806C2746-F4EC-4BB4-BC44-5EDF64E1F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89" b="5358"/>
          <a:stretch/>
        </p:blipFill>
        <p:spPr bwMode="auto">
          <a:xfrm>
            <a:off x="8426425" y="1974420"/>
            <a:ext cx="1570152" cy="971599"/>
          </a:xfrm>
          <a:prstGeom prst="rect">
            <a:avLst/>
          </a:prstGeom>
          <a:noFill/>
          <a:ln w="57150">
            <a:solidFill>
              <a:srgbClr val="33CC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CBE09EEE-8575-EF52-287E-A6C4F03224DE}"/>
              </a:ext>
            </a:extLst>
          </p:cNvPr>
          <p:cNvSpPr txBox="1"/>
          <p:nvPr/>
        </p:nvSpPr>
        <p:spPr>
          <a:xfrm>
            <a:off x="5051291" y="4611406"/>
            <a:ext cx="88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Class</a:t>
            </a:r>
          </a:p>
          <a:p>
            <a:pPr algn="ctr"/>
            <a:r>
              <a:rPr lang="de-DE" sz="2000" dirty="0"/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E95B426-C374-E300-9D83-3A06A370AF38}"/>
              </a:ext>
            </a:extLst>
          </p:cNvPr>
          <p:cNvSpPr txBox="1"/>
          <p:nvPr/>
        </p:nvSpPr>
        <p:spPr>
          <a:xfrm>
            <a:off x="8031637" y="4611406"/>
            <a:ext cx="88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Class</a:t>
            </a:r>
          </a:p>
          <a:p>
            <a:pPr algn="ctr"/>
            <a:r>
              <a:rPr lang="de-DE" sz="2000" dirty="0"/>
              <a:t>C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3598C1B-8AD7-A3AE-CC94-6177E995E21D}"/>
              </a:ext>
            </a:extLst>
          </p:cNvPr>
          <p:cNvSpPr txBox="1"/>
          <p:nvPr/>
        </p:nvSpPr>
        <p:spPr>
          <a:xfrm>
            <a:off x="9464562" y="4611406"/>
            <a:ext cx="88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Class</a:t>
            </a:r>
          </a:p>
          <a:p>
            <a:pPr algn="ctr"/>
            <a:r>
              <a:rPr lang="de-DE" sz="2000" dirty="0"/>
              <a:t>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63BBAC8-12D7-F395-0DCB-1D216777BD10}"/>
              </a:ext>
            </a:extLst>
          </p:cNvPr>
          <p:cNvSpPr txBox="1"/>
          <p:nvPr/>
        </p:nvSpPr>
        <p:spPr>
          <a:xfrm>
            <a:off x="6552283" y="4611406"/>
            <a:ext cx="889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Class</a:t>
            </a:r>
          </a:p>
          <a:p>
            <a:pPr algn="ctr"/>
            <a:r>
              <a:rPr lang="de-DE" sz="2000" dirty="0"/>
              <a:t>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6A21B64-41E3-F41B-4739-92DE6E099403}"/>
              </a:ext>
            </a:extLst>
          </p:cNvPr>
          <p:cNvSpPr txBox="1"/>
          <p:nvPr/>
        </p:nvSpPr>
        <p:spPr>
          <a:xfrm>
            <a:off x="5689117" y="1451790"/>
            <a:ext cx="118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School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C3E1249-3663-5E4E-2241-AA917E0578C2}"/>
              </a:ext>
            </a:extLst>
          </p:cNvPr>
          <p:cNvSpPr txBox="1"/>
          <p:nvPr/>
        </p:nvSpPr>
        <p:spPr>
          <a:xfrm>
            <a:off x="8619388" y="1451790"/>
            <a:ext cx="118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School 2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D40E9D9-262C-A527-2DF8-3F2B2E4EA274}"/>
              </a:ext>
            </a:extLst>
          </p:cNvPr>
          <p:cNvSpPr/>
          <p:nvPr/>
        </p:nvSpPr>
        <p:spPr>
          <a:xfrm>
            <a:off x="1865380" y="1577130"/>
            <a:ext cx="488087" cy="2313694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BF9E42F-8DB9-815B-AD6A-C8E678D36811}"/>
              </a:ext>
            </a:extLst>
          </p:cNvPr>
          <p:cNvSpPr/>
          <p:nvPr/>
        </p:nvSpPr>
        <p:spPr>
          <a:xfrm>
            <a:off x="1865380" y="3935041"/>
            <a:ext cx="488087" cy="2313693"/>
          </a:xfrm>
          <a:prstGeom prst="rect">
            <a:avLst/>
          </a:prstGeom>
          <a:noFill/>
          <a:ln w="57150">
            <a:solidFill>
              <a:srgbClr val="33CC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8B4C71-EDDF-2919-9FB1-5E6BD33A6D95}"/>
              </a:ext>
            </a:extLst>
          </p:cNvPr>
          <p:cNvCxnSpPr>
            <a:stCxn id="11" idx="0"/>
            <a:endCxn id="19" idx="2"/>
          </p:cNvCxnSpPr>
          <p:nvPr/>
        </p:nvCxnSpPr>
        <p:spPr>
          <a:xfrm flipV="1">
            <a:off x="5496154" y="2946018"/>
            <a:ext cx="785076" cy="501013"/>
          </a:xfrm>
          <a:prstGeom prst="line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D427FA0-5DF4-1785-4B2D-1BC923A095F9}"/>
              </a:ext>
            </a:extLst>
          </p:cNvPr>
          <p:cNvCxnSpPr>
            <a:stCxn id="13" idx="0"/>
            <a:endCxn id="19" idx="2"/>
          </p:cNvCxnSpPr>
          <p:nvPr/>
        </p:nvCxnSpPr>
        <p:spPr>
          <a:xfrm flipH="1" flipV="1">
            <a:off x="6281231" y="2946018"/>
            <a:ext cx="699349" cy="483059"/>
          </a:xfrm>
          <a:prstGeom prst="lin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3F0196C-5729-968C-77CC-08108A1BDA00}"/>
              </a:ext>
            </a:extLst>
          </p:cNvPr>
          <p:cNvCxnSpPr>
            <a:stCxn id="18" idx="0"/>
            <a:endCxn id="20" idx="2"/>
          </p:cNvCxnSpPr>
          <p:nvPr/>
        </p:nvCxnSpPr>
        <p:spPr>
          <a:xfrm flipV="1">
            <a:off x="8476501" y="2946019"/>
            <a:ext cx="735001" cy="497535"/>
          </a:xfrm>
          <a:prstGeom prst="lin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EC8B4AC-EB26-4BFB-7420-085C1BCBCD41}"/>
              </a:ext>
            </a:extLst>
          </p:cNvPr>
          <p:cNvCxnSpPr>
            <a:stCxn id="16" idx="0"/>
            <a:endCxn id="20" idx="2"/>
          </p:cNvCxnSpPr>
          <p:nvPr/>
        </p:nvCxnSpPr>
        <p:spPr>
          <a:xfrm flipH="1" flipV="1">
            <a:off x="9211501" y="2946019"/>
            <a:ext cx="714764" cy="497535"/>
          </a:xfrm>
          <a:prstGeom prst="line">
            <a:avLst/>
          </a:prstGeom>
          <a:noFill/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7F69F38-EFE8-0D65-1D00-C137F93A3C6D}"/>
              </a:ext>
            </a:extLst>
          </p:cNvPr>
          <p:cNvSpPr/>
          <p:nvPr/>
        </p:nvSpPr>
        <p:spPr>
          <a:xfrm>
            <a:off x="1415191" y="2752144"/>
            <a:ext cx="400113" cy="11386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790075C2-05DD-6572-5D83-C183BD66EBCA}"/>
              </a:ext>
            </a:extLst>
          </p:cNvPr>
          <p:cNvSpPr/>
          <p:nvPr/>
        </p:nvSpPr>
        <p:spPr>
          <a:xfrm>
            <a:off x="1415190" y="1569246"/>
            <a:ext cx="400114" cy="1138680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9EA6C4-163C-5F46-F2F1-0E889AE5B9EF}"/>
              </a:ext>
            </a:extLst>
          </p:cNvPr>
          <p:cNvSpPr/>
          <p:nvPr/>
        </p:nvSpPr>
        <p:spPr>
          <a:xfrm>
            <a:off x="1415190" y="3935042"/>
            <a:ext cx="400114" cy="113868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EBBD740-CFE5-ABA6-207E-A4E758DB2972}"/>
              </a:ext>
            </a:extLst>
          </p:cNvPr>
          <p:cNvSpPr/>
          <p:nvPr/>
        </p:nvSpPr>
        <p:spPr>
          <a:xfrm>
            <a:off x="1419436" y="5117940"/>
            <a:ext cx="399600" cy="1138679"/>
          </a:xfrm>
          <a:prstGeom prst="rect">
            <a:avLst/>
          </a:prstGeom>
          <a:noFill/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96F2530-4480-2B50-7926-1CE49E70EE66}"/>
              </a:ext>
            </a:extLst>
          </p:cNvPr>
          <p:cNvSpPr txBox="1"/>
          <p:nvPr/>
        </p:nvSpPr>
        <p:spPr>
          <a:xfrm>
            <a:off x="4180087" y="260068"/>
            <a:ext cx="71502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Multilevel data structure (</a:t>
            </a:r>
            <a:r>
              <a:rPr lang="en-US" sz="2000" b="1" i="1" dirty="0"/>
              <a:t>3 Level</a:t>
            </a:r>
            <a:r>
              <a:rPr lang="en-US" sz="2000" b="1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sz="2000" b="1" dirty="0"/>
              <a:t>Nested data structure</a:t>
            </a:r>
          </a:p>
          <a:p>
            <a:pPr algn="ctr"/>
            <a:r>
              <a:rPr lang="en-US" sz="2000" dirty="0"/>
              <a:t>Kinder (</a:t>
            </a:r>
            <a:r>
              <a:rPr lang="en-US" sz="2000" i="1" dirty="0"/>
              <a:t>Level 1</a:t>
            </a:r>
            <a:r>
              <a:rPr lang="en-US" sz="2000" dirty="0"/>
              <a:t>) in Klassen (</a:t>
            </a:r>
            <a:r>
              <a:rPr lang="en-US" sz="2000" i="1" dirty="0"/>
              <a:t>Level 2</a:t>
            </a:r>
            <a:r>
              <a:rPr lang="en-US" sz="2000" dirty="0"/>
              <a:t>) in </a:t>
            </a:r>
            <a:r>
              <a:rPr lang="en-US" sz="2000" dirty="0" err="1"/>
              <a:t>Schulen</a:t>
            </a:r>
            <a:r>
              <a:rPr lang="en-US" sz="2000" dirty="0"/>
              <a:t> (</a:t>
            </a:r>
            <a:r>
              <a:rPr lang="en-US" sz="2000" i="1" dirty="0"/>
              <a:t>Level 3</a:t>
            </a:r>
            <a:r>
              <a:rPr lang="en-US" sz="2000" dirty="0"/>
              <a:t>)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029EA799-B87C-C952-BC5A-6C099CEA8D19}"/>
              </a:ext>
            </a:extLst>
          </p:cNvPr>
          <p:cNvSpPr/>
          <p:nvPr/>
        </p:nvSpPr>
        <p:spPr>
          <a:xfrm>
            <a:off x="4872010" y="5643714"/>
            <a:ext cx="5717023" cy="8212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Wieso ist die </a:t>
            </a:r>
            <a:r>
              <a:rPr lang="de-DE" sz="2000" dirty="0" err="1"/>
              <a:t>Mehrebenenstruktur</a:t>
            </a:r>
            <a:r>
              <a:rPr lang="de-DE" sz="2000" dirty="0"/>
              <a:t> relevant für die Regressionsanalyse?</a:t>
            </a:r>
          </a:p>
        </p:txBody>
      </p:sp>
    </p:spTree>
    <p:extLst>
      <p:ext uri="{BB962C8B-B14F-4D97-AF65-F5344CB8AC3E}">
        <p14:creationId xmlns:p14="http://schemas.microsoft.com/office/powerpoint/2010/main" val="191172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 animBg="1"/>
      <p:bldP spid="29" grpId="0" animBg="1"/>
      <p:bldP spid="41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Breitbild</PresentationFormat>
  <Paragraphs>252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Pawel Kulawiak</dc:creator>
  <cp:lastModifiedBy>Pawel Roman Kulawiak</cp:lastModifiedBy>
  <cp:revision>129</cp:revision>
  <dcterms:created xsi:type="dcterms:W3CDTF">2023-02-27T10:07:19Z</dcterms:created>
  <dcterms:modified xsi:type="dcterms:W3CDTF">2025-06-24T08:51:09Z</dcterms:modified>
</cp:coreProperties>
</file>