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3" r:id="rId2"/>
    <p:sldId id="265" r:id="rId3"/>
    <p:sldId id="272" r:id="rId4"/>
    <p:sldId id="264" r:id="rId5"/>
    <p:sldId id="273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FAFAFA"/>
    <a:srgbClr val="5F89E7"/>
    <a:srgbClr val="29B5D2"/>
    <a:srgbClr val="990FE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80" autoAdjust="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02BE-DEB8-4921-83A8-0CFDC71EBB3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D887-BC07-473C-A3DA-D559CF9C96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D887-BC07-473C-A3DA-D559CF9C9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7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F42B-9D26-603A-DA00-492BC286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30E91-D49E-9AF0-15D9-C2AB54CC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AD78A-7C85-97FF-1C83-F6E4F42A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5A5-EFA4-440F-AB86-4D62DB3FF5F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A4DE7-C1B6-AA65-F702-7C0EB19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83792-86F7-DB68-7A5B-5CDD19B2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501B9-D192-670D-4CFD-5AA2342C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9E3D87-8249-57C5-A06B-D5658E93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A5CDF9-4C1A-3455-C5DC-165105C7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930-640F-4A73-BA1A-83F119A37F2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9CCFE-69F3-D090-A3A4-18268ABD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E7A97-2772-94DE-582E-8173F31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5D91AD-4FF3-3798-5CD8-C9762336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0B550B-A048-7AEA-3B69-97C9F8E9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2F9D0-6BFF-EE0C-279F-D5144B72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9249-3028-4E44-8B84-FA67B313B8F4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F21EE-048A-08BD-4C4A-6BD4B849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8099F-C69E-851F-23E9-442CABD8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C9F24-2DD9-AA82-1D78-215F22D6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D35A7-E106-60C0-97EB-8821CFCE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E060D-C469-F989-2212-BB6DE56F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F5D6-44A5-4141-BFC9-2EA6DABB1CD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00F88-7B48-15AB-9512-4CFBCCB1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5D541-5FA3-E2DB-BCF7-4D5BE6E7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3D302-F025-8327-A2A0-686AE57A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EA5A1-E2A3-3449-D710-A428C279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46985-9E7F-F2A2-16C6-AEAA6E08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68D-7905-4518-8B01-BF4AEB025AD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B1740-D80E-D527-7FFA-0507C0D4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1C5E5-32CC-2C28-E00C-78781B40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E48D4-4CCC-3BE7-71E7-A09B7E13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AFEBF-A383-9638-0E65-35170828D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E69C96-D9BE-E0E6-96FF-D6310671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4DAA3-22F9-C034-F935-7F536994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A8DB-61CF-4017-A9A7-639EEFFBB23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0FB61-5188-D0B8-EBA4-7E84D249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2C25B4-24E2-9ADF-411A-EB778EF7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B958E-7756-6209-8312-80FA7335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E0647-2672-D84C-2286-D96838E0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CD522C-D31F-F0C3-BD70-4AB27CD7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26DDE-E99F-3B63-A37A-5DA247FD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3D2C6-7EC1-C9DE-5050-5B7F2E1A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1CB58-C8AB-BE1F-879E-6CFBD91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028E-16F0-455C-AED8-21C2489F07F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CA60DF-BC12-C131-ACA9-BB29B1E2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72A1BA-CCBA-5A0C-129A-061DA330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7966-B7E2-1320-B0CB-3249E37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5C5EA2-22E7-70D9-566E-DCA34ED7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4D77-C11E-4A0C-90DB-B39345A740DF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3BC12-D75F-8B8C-7B36-2DC67624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E85AA-CEDB-54D1-2D1A-A829FD0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B2FB7-63A8-6384-6AC3-1B2FF0F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711F4-F69B-B6AE-2327-9B8B3AC7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16960-08AE-B6EB-A704-AE09309C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BE646-C474-ED22-C52B-08491D8A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36A1D-C3B3-4FBF-049D-BFC3F94D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A90B-DCC0-41E5-B86A-F8BE3A0B8FB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7B0E8-011F-FED7-BFED-43773429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E57F6D-242C-172F-5830-8996487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08EE-B6E6-7400-DC20-C61AEC6A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DAF86F-0418-5051-8399-5731A0C9D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B5F392-E738-831F-E935-F41BF7A4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4A255-8F90-0C37-BD11-2C8CBB4B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FE4-73F9-487F-ACA9-D705DD36020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D9840-BE9A-2928-BD37-C634A7EB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E7246F-67D0-0013-DD72-61500E3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0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2617DE-9FCD-436F-0092-4C66340E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7F0AD-9EE3-2698-5839-42541DA4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D5151-816A-4147-B9B6-4E7F65B3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1ACE-D9AB-4F49-B4B0-8E3E60AEB7C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084A-67E4-8C1D-19E4-F5CB8DBC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2F422-28EE-50BA-0874-57E9877D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D9986626-86A5-6F85-64BF-DC2E9C6B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08" y="819149"/>
            <a:ext cx="5219700" cy="52197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83726581-5695-AC1C-214A-D53DC5ACBE17}"/>
              </a:ext>
            </a:extLst>
          </p:cNvPr>
          <p:cNvSpPr txBox="1"/>
          <p:nvPr/>
        </p:nvSpPr>
        <p:spPr>
          <a:xfrm>
            <a:off x="681508" y="6191251"/>
            <a:ext cx="521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/>
              <a:t>team_sports_activities</a:t>
            </a:r>
            <a:endParaRPr lang="en-US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68DB186-7D74-7465-AFB1-D4143D046DD3}"/>
              </a:ext>
            </a:extLst>
          </p:cNvPr>
          <p:cNvSpPr txBox="1"/>
          <p:nvPr/>
        </p:nvSpPr>
        <p:spPr>
          <a:xfrm rot="16200000">
            <a:off x="-2220441" y="3244334"/>
            <a:ext cx="521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/>
              <a:t>social_inclusion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002609-10F7-B23A-CD4D-FB0C05933945}"/>
              </a:ext>
            </a:extLst>
          </p:cNvPr>
          <p:cNvSpPr txBox="1"/>
          <p:nvPr/>
        </p:nvSpPr>
        <p:spPr>
          <a:xfrm>
            <a:off x="681508" y="246615"/>
            <a:ext cx="5219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0, </a:t>
            </a:r>
            <a:r>
              <a:rPr lang="en-US" sz="2400" b="1" i="1" dirty="0"/>
              <a:t>R</a:t>
            </a:r>
            <a:r>
              <a:rPr lang="en-US" sz="2400" b="1" baseline="30000" dirty="0"/>
              <a:t>2</a:t>
            </a:r>
            <a:r>
              <a:rPr lang="en-US" sz="2400" b="1" dirty="0"/>
              <a:t> = 0</a:t>
            </a:r>
            <a:endParaRPr lang="en-US" sz="24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FA1FEB5-86D8-F83F-B278-AF2041246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08" y="819149"/>
            <a:ext cx="5219700" cy="5219700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1B11D375-DFDC-40A3-9939-84CA658D19E9}"/>
              </a:ext>
            </a:extLst>
          </p:cNvPr>
          <p:cNvSpPr/>
          <p:nvPr/>
        </p:nvSpPr>
        <p:spPr>
          <a:xfrm>
            <a:off x="6290794" y="819149"/>
            <a:ext cx="5220000" cy="5219700"/>
          </a:xfrm>
          <a:prstGeom prst="roundRect">
            <a:avLst>
              <a:gd name="adj" fmla="val 8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>
              <a:spcAft>
                <a:spcPts val="1000"/>
              </a:spcAft>
            </a:pPr>
            <a:endParaRPr lang="de-DE" sz="2000" dirty="0"/>
          </a:p>
          <a:p>
            <a:pPr algn="ctr">
              <a:spcAft>
                <a:spcPts val="1000"/>
              </a:spcAft>
            </a:pPr>
            <a:endParaRPr lang="de-DE" sz="2000" dirty="0"/>
          </a:p>
          <a:p>
            <a:pPr algn="ctr">
              <a:spcAft>
                <a:spcPts val="1000"/>
              </a:spcAft>
            </a:pPr>
            <a:r>
              <a:rPr lang="de-DE" sz="2000" dirty="0"/>
              <a:t>Wieso ist die </a:t>
            </a:r>
            <a:r>
              <a:rPr lang="de-DE" sz="2000" dirty="0" err="1"/>
              <a:t>Mehrebenenstruktur</a:t>
            </a:r>
            <a:r>
              <a:rPr lang="de-DE" sz="2000" dirty="0"/>
              <a:t> (Kinder in Klassen) relevant für die Regressionsanalyse?</a:t>
            </a:r>
          </a:p>
          <a:p>
            <a:pPr algn="ctr">
              <a:spcAft>
                <a:spcPts val="1000"/>
              </a:spcAft>
            </a:pPr>
            <a:r>
              <a:rPr lang="de-DE" sz="2000" dirty="0"/>
              <a:t>Ist es riskant, die </a:t>
            </a:r>
            <a:r>
              <a:rPr lang="de-DE" sz="2000" dirty="0" err="1"/>
              <a:t>Mehrebenenstruktur</a:t>
            </a:r>
            <a:r>
              <a:rPr lang="de-DE" sz="2000" dirty="0"/>
              <a:t> zu ignorieren?</a:t>
            </a:r>
          </a:p>
          <a:p>
            <a:pPr algn="ctr">
              <a:spcAft>
                <a:spcPts val="1000"/>
              </a:spcAft>
            </a:pPr>
            <a:r>
              <a:rPr lang="de-DE" sz="2000" dirty="0"/>
              <a:t>Wenn ja, warum?</a:t>
            </a:r>
          </a:p>
          <a:p>
            <a:pPr algn="ctr">
              <a:spcAft>
                <a:spcPts val="1000"/>
              </a:spcAft>
            </a:pPr>
            <a:r>
              <a:rPr lang="de-DE" sz="2000" dirty="0"/>
              <a:t>Was sind die möglichen Folgen/Risiken, wenn die </a:t>
            </a:r>
            <a:r>
              <a:rPr lang="de-DE" sz="2000" dirty="0" err="1"/>
              <a:t>Mehrebenenstruktur</a:t>
            </a:r>
            <a:r>
              <a:rPr lang="de-DE" sz="2000" dirty="0"/>
              <a:t> ignoriert wird?</a:t>
            </a:r>
            <a:endParaRPr lang="de-DE" sz="2000" b="1" dirty="0"/>
          </a:p>
          <a:p>
            <a:pPr algn="ctr">
              <a:spcAft>
                <a:spcPts val="1000"/>
              </a:spcAft>
            </a:pPr>
            <a:r>
              <a:rPr lang="de-DE" sz="2000" dirty="0"/>
              <a:t>Regressionsgerade? Regressionskoeffizient? </a:t>
            </a:r>
            <a:r>
              <a:rPr lang="de-DE" sz="2000" i="1" dirty="0"/>
              <a:t>R</a:t>
            </a:r>
            <a:r>
              <a:rPr lang="de-DE" sz="2000" baseline="30000" dirty="0"/>
              <a:t>2</a:t>
            </a:r>
            <a:r>
              <a:rPr lang="de-DE" sz="2000" dirty="0"/>
              <a:t>?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066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E5F8BA9-45C5-FE15-8B0C-6784D16A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" y="763200"/>
            <a:ext cx="6094800" cy="60948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0F0EC6F-720F-33DE-BBFB-67982A7EF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0" y="763200"/>
            <a:ext cx="6094800" cy="60948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4C9A8C6-D9F0-14C2-02AA-743B0F3E2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11" y="5905850"/>
            <a:ext cx="1781411" cy="93537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A0238F2-7254-346E-25C4-FF2D2B15B2BD}"/>
              </a:ext>
            </a:extLst>
          </p:cNvPr>
          <p:cNvSpPr txBox="1"/>
          <p:nvPr/>
        </p:nvSpPr>
        <p:spPr>
          <a:xfrm>
            <a:off x="0" y="187892"/>
            <a:ext cx="60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0, </a:t>
            </a:r>
            <a:r>
              <a:rPr lang="en-US" sz="2400" b="1" i="1" dirty="0"/>
              <a:t>R</a:t>
            </a:r>
            <a:r>
              <a:rPr lang="en-US" sz="2400" b="1" baseline="30000" dirty="0"/>
              <a:t>2</a:t>
            </a:r>
            <a:r>
              <a:rPr lang="en-US" sz="2400" b="1" dirty="0"/>
              <a:t> = 0</a:t>
            </a:r>
            <a:endParaRPr lang="en-US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FDF3E2-2031-79BA-1C2B-4FA1C0EC139E}"/>
              </a:ext>
            </a:extLst>
          </p:cNvPr>
          <p:cNvSpPr txBox="1"/>
          <p:nvPr/>
        </p:nvSpPr>
        <p:spPr>
          <a:xfrm>
            <a:off x="6094800" y="187891"/>
            <a:ext cx="609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-1</a:t>
            </a:r>
            <a:endParaRPr lang="en-US" sz="24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65C2D4A-795D-20CA-B804-3CFCBBB73D0F}"/>
              </a:ext>
            </a:extLst>
          </p:cNvPr>
          <p:cNvSpPr/>
          <p:nvPr/>
        </p:nvSpPr>
        <p:spPr>
          <a:xfrm>
            <a:off x="0" y="763200"/>
            <a:ext cx="1518407" cy="6377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Falscher</a:t>
            </a:r>
            <a:endParaRPr lang="en-US" dirty="0"/>
          </a:p>
          <a:p>
            <a:pPr algn="ctr"/>
            <a:r>
              <a:rPr lang="en-US" dirty="0"/>
              <a:t>Null-</a:t>
            </a:r>
            <a:r>
              <a:rPr lang="en-US" dirty="0" err="1"/>
              <a:t>Effekt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2EA70-F700-FED5-2D62-C90A2581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00"/>
            <a:ext cx="6094800" cy="60948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6D56E14-0DBB-2400-D22C-2E218229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0" y="763200"/>
            <a:ext cx="6094800" cy="6094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CCC4CE8-ADEE-22E0-CDE1-EC61B05634F0}"/>
              </a:ext>
            </a:extLst>
          </p:cNvPr>
          <p:cNvSpPr txBox="1"/>
          <p:nvPr/>
        </p:nvSpPr>
        <p:spPr>
          <a:xfrm>
            <a:off x="0" y="187892"/>
            <a:ext cx="60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+0.5</a:t>
            </a:r>
            <a:endParaRPr lang="en-US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7F63F9-CA3D-00E0-10ED-7FF0B094EAA6}"/>
              </a:ext>
            </a:extLst>
          </p:cNvPr>
          <p:cNvSpPr txBox="1"/>
          <p:nvPr/>
        </p:nvSpPr>
        <p:spPr>
          <a:xfrm>
            <a:off x="6094800" y="187891"/>
            <a:ext cx="609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-0.5 </a:t>
            </a:r>
            <a:endParaRPr lang="en-US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51CBA4-7E1B-5172-09D1-295970E57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11" y="5905850"/>
            <a:ext cx="1781411" cy="9353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AEF8D22-C0F5-D159-E869-2AAFD991EDDD}"/>
              </a:ext>
            </a:extLst>
          </p:cNvPr>
          <p:cNvSpPr/>
          <p:nvPr/>
        </p:nvSpPr>
        <p:spPr>
          <a:xfrm>
            <a:off x="-1" y="763199"/>
            <a:ext cx="1914526" cy="63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Effekt</a:t>
            </a:r>
            <a:r>
              <a:rPr lang="en-US" dirty="0"/>
              <a:t>-</a:t>
            </a:r>
          </a:p>
          <a:p>
            <a:pPr algn="ctr"/>
            <a:r>
              <a:rPr lang="en-US" dirty="0" err="1"/>
              <a:t>Umkehrung</a:t>
            </a:r>
            <a:r>
              <a:rPr lang="en-US" dirty="0"/>
              <a:t> (+/-)</a:t>
            </a:r>
          </a:p>
        </p:txBody>
      </p:sp>
    </p:spTree>
    <p:extLst>
      <p:ext uri="{BB962C8B-B14F-4D97-AF65-F5344CB8AC3E}">
        <p14:creationId xmlns:p14="http://schemas.microsoft.com/office/powerpoint/2010/main" val="213607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6948437-49A4-0E15-C717-56F20483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00" y="763200"/>
            <a:ext cx="6094800" cy="609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40BB14-775F-C960-EE86-3217F50F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00"/>
            <a:ext cx="6094800" cy="6094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54B67C6-B880-5184-CF83-1AA8F2AEE9F8}"/>
              </a:ext>
            </a:extLst>
          </p:cNvPr>
          <p:cNvSpPr txBox="1"/>
          <p:nvPr/>
        </p:nvSpPr>
        <p:spPr>
          <a:xfrm>
            <a:off x="0" y="187892"/>
            <a:ext cx="60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1 </a:t>
            </a:r>
            <a:endParaRPr lang="en-US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7CB9C16-55CA-CE43-03D4-E30EB7D16D5D}"/>
              </a:ext>
            </a:extLst>
          </p:cNvPr>
          <p:cNvSpPr txBox="1"/>
          <p:nvPr/>
        </p:nvSpPr>
        <p:spPr>
          <a:xfrm>
            <a:off x="6094800" y="187891"/>
            <a:ext cx="609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0.5 </a:t>
            </a:r>
            <a:endParaRPr lang="en-US" sz="2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B77C52-FF27-A6BE-B873-1B64CB440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11" y="5905850"/>
            <a:ext cx="1781411" cy="93537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9FE6AF8B-E944-D883-D79F-AA1E45F53EBA}"/>
              </a:ext>
            </a:extLst>
          </p:cNvPr>
          <p:cNvSpPr/>
          <p:nvPr/>
        </p:nvSpPr>
        <p:spPr>
          <a:xfrm>
            <a:off x="-1" y="763200"/>
            <a:ext cx="1828801" cy="53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Überschätzung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BD7163-8D84-86F4-9192-C1A7DD3BB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" y="763200"/>
            <a:ext cx="6094800" cy="609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55C6F66-A0BF-D875-F599-53E435F83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3200"/>
            <a:ext cx="6094800" cy="60948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4CDFEC2-E76A-367E-7A30-C04FB092E602}"/>
              </a:ext>
            </a:extLst>
          </p:cNvPr>
          <p:cNvSpPr txBox="1"/>
          <p:nvPr/>
        </p:nvSpPr>
        <p:spPr>
          <a:xfrm>
            <a:off x="0" y="187892"/>
            <a:ext cx="609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1 </a:t>
            </a:r>
            <a:endParaRPr lang="en-US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668D13-DBCD-E8A1-90AD-EE8E64BD5DCE}"/>
              </a:ext>
            </a:extLst>
          </p:cNvPr>
          <p:cNvSpPr txBox="1"/>
          <p:nvPr/>
        </p:nvSpPr>
        <p:spPr>
          <a:xfrm>
            <a:off x="6094800" y="187891"/>
            <a:ext cx="609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/>
              <a:t>slope</a:t>
            </a:r>
            <a:r>
              <a:rPr lang="en-US" sz="2400" b="1" dirty="0"/>
              <a:t> = 2 </a:t>
            </a:r>
            <a:endParaRPr lang="en-US" sz="2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5B2129-698D-C0F8-8123-3A5F6F095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611" y="5905850"/>
            <a:ext cx="1781411" cy="93537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56400B71-E62F-EC87-18A3-0BA6CDCA086B}"/>
              </a:ext>
            </a:extLst>
          </p:cNvPr>
          <p:cNvSpPr/>
          <p:nvPr/>
        </p:nvSpPr>
        <p:spPr>
          <a:xfrm>
            <a:off x="-1" y="763200"/>
            <a:ext cx="2021747" cy="5368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Unterschätzung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1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CF349FB-2D70-2D0B-9691-7532FD66CF13}"/>
              </a:ext>
            </a:extLst>
          </p:cNvPr>
          <p:cNvSpPr txBox="1"/>
          <p:nvPr/>
        </p:nvSpPr>
        <p:spPr>
          <a:xfrm>
            <a:off x="2332715" y="1107611"/>
            <a:ext cx="756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Nicht-Berücksichtigung der </a:t>
            </a:r>
            <a:r>
              <a:rPr lang="de-DE" sz="2400" dirty="0" err="1"/>
              <a:t>Mehrebenenstruktur</a:t>
            </a:r>
            <a:r>
              <a:rPr lang="de-DE" sz="2400" dirty="0"/>
              <a:t> ist riskant</a:t>
            </a:r>
            <a:r>
              <a:rPr lang="en-US" sz="2400" dirty="0"/>
              <a:t>!</a:t>
            </a:r>
            <a:endParaRPr lang="en-US" sz="16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75B80DB-4D39-9361-24BA-FA7BFD9D2146}"/>
              </a:ext>
            </a:extLst>
          </p:cNvPr>
          <p:cNvSpPr/>
          <p:nvPr/>
        </p:nvSpPr>
        <p:spPr>
          <a:xfrm>
            <a:off x="2459686" y="2387642"/>
            <a:ext cx="3496500" cy="3114413"/>
          </a:xfrm>
          <a:prstGeom prst="roundRect">
            <a:avLst>
              <a:gd name="adj" fmla="val 1090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Risiko für falsche Schlussfolgerungen:</a:t>
            </a:r>
          </a:p>
          <a:p>
            <a:pPr algn="ctr"/>
            <a:endParaRPr lang="de-DE" sz="2000" dirty="0"/>
          </a:p>
          <a:p>
            <a:pPr algn="ctr"/>
            <a:r>
              <a:rPr lang="de-DE" sz="2400" dirty="0"/>
              <a:t>Falscher Null-Effekt</a:t>
            </a:r>
          </a:p>
          <a:p>
            <a:pPr algn="ctr"/>
            <a:r>
              <a:rPr lang="de-DE" sz="2400" dirty="0"/>
              <a:t>Effekt-Umkehrung</a:t>
            </a:r>
          </a:p>
          <a:p>
            <a:pPr algn="ctr"/>
            <a:r>
              <a:rPr lang="de-DE" sz="2400" dirty="0"/>
              <a:t>Überschätzung</a:t>
            </a:r>
          </a:p>
          <a:p>
            <a:pPr algn="ctr"/>
            <a:r>
              <a:rPr lang="de-DE" sz="2400" dirty="0"/>
              <a:t>Unterschätzung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DE05E6F-16D8-9516-A7E3-9D220561069E}"/>
              </a:ext>
            </a:extLst>
          </p:cNvPr>
          <p:cNvSpPr/>
          <p:nvPr/>
        </p:nvSpPr>
        <p:spPr>
          <a:xfrm>
            <a:off x="6236805" y="2387642"/>
            <a:ext cx="3495600" cy="3114413"/>
          </a:xfrm>
          <a:prstGeom prst="roundRect">
            <a:avLst>
              <a:gd name="adj" fmla="val 82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b="1" dirty="0"/>
              <a:t>Wie </a:t>
            </a:r>
            <a:r>
              <a:rPr lang="en-US" sz="2400" b="1" dirty="0" err="1"/>
              <a:t>sollen</a:t>
            </a:r>
            <a:r>
              <a:rPr lang="en-US" sz="2400" b="1" dirty="0"/>
              <a:t> </a:t>
            </a:r>
            <a:r>
              <a:rPr lang="en-US" sz="2400" b="1" dirty="0" err="1"/>
              <a:t>wir</a:t>
            </a:r>
            <a:r>
              <a:rPr lang="en-US" sz="2400" b="1" dirty="0"/>
              <a:t> die </a:t>
            </a:r>
            <a:r>
              <a:rPr lang="en-US" sz="2400" b="1" dirty="0" err="1"/>
              <a:t>Mehrebenenstruktur</a:t>
            </a:r>
            <a:r>
              <a:rPr lang="en-US" sz="2400" b="1" dirty="0"/>
              <a:t> </a:t>
            </a:r>
            <a:r>
              <a:rPr lang="en-US" sz="2400" b="1" dirty="0" err="1"/>
              <a:t>berücksichtigen</a:t>
            </a:r>
            <a:r>
              <a:rPr lang="en-US" sz="2400" b="1" dirty="0"/>
              <a:t>?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Mixed linear</a:t>
            </a:r>
          </a:p>
          <a:p>
            <a:pPr algn="ctr"/>
            <a:r>
              <a:rPr lang="en-US" sz="2400" dirty="0"/>
              <a:t>regression analysis</a:t>
            </a:r>
          </a:p>
          <a:p>
            <a:pPr algn="ctr"/>
            <a:r>
              <a:rPr lang="en-US" sz="2400" dirty="0"/>
              <a:t>(alias multilevel analysis)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41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Breitbild</PresentationFormat>
  <Paragraphs>37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Roman Kulawiak</cp:lastModifiedBy>
  <cp:revision>128</cp:revision>
  <dcterms:created xsi:type="dcterms:W3CDTF">2023-02-27T10:07:19Z</dcterms:created>
  <dcterms:modified xsi:type="dcterms:W3CDTF">2025-06-24T09:20:54Z</dcterms:modified>
</cp:coreProperties>
</file>