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3" autoAdjust="0"/>
    <p:restoredTop sz="94660"/>
  </p:normalViewPr>
  <p:slideViewPr>
    <p:cSldViewPr snapToGrid="0">
      <p:cViewPr varScale="1">
        <p:scale>
          <a:sx n="114" d="100"/>
          <a:sy n="114" d="100"/>
        </p:scale>
        <p:origin x="46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7/15/2022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4010824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7/15/2022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868294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7/15/2022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761548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7/15/2022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22393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l-PL"/>
              <a:t>Kliknij, aby edytować styl</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7/15/2022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317359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pPr algn="r"/>
            <a:fld id="{3F9AFA87-1417-4992-ABD9-27C3BC8CC883}" type="datetimeFigureOut">
              <a:rPr lang="en-US" smtClean="0"/>
              <a:pPr algn="r"/>
              <a:t>7/15/2022</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900919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l-PL"/>
              <a:t>Kliknij, aby edytować styl</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pPr algn="r"/>
            <a:fld id="{3F9AFA87-1417-4992-ABD9-27C3BC8CC883}" type="datetimeFigureOut">
              <a:rPr lang="en-US" smtClean="0"/>
              <a:pPr algn="r"/>
              <a:t>7/15/2022</a:t>
            </a:fld>
            <a:endParaRPr lang="en-US" dirty="0"/>
          </a:p>
        </p:txBody>
      </p:sp>
      <p:sp>
        <p:nvSpPr>
          <p:cNvPr id="8" name="Footer Placeholder 7"/>
          <p:cNvSpPr>
            <a:spLocks noGrp="1"/>
          </p:cNvSpPr>
          <p:nvPr>
            <p:ph type="ftr" sz="quarter" idx="11"/>
          </p:nvPr>
        </p:nvSpPr>
        <p:spPr/>
        <p:txBody>
          <a:bodyPr/>
          <a:lstStyle/>
          <a:p>
            <a:endParaRPr lang="en-US" sz="1000" dirty="0"/>
          </a:p>
        </p:txBody>
      </p:sp>
      <p:sp>
        <p:nvSpPr>
          <p:cNvPr id="9" name="Slide Number Placeholder 8"/>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2953092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pPr algn="r"/>
            <a:fld id="{3F9AFA87-1417-4992-ABD9-27C3BC8CC883}" type="datetimeFigureOut">
              <a:rPr lang="en-US" smtClean="0"/>
              <a:pPr algn="r"/>
              <a:t>7/15/2022</a:t>
            </a:fld>
            <a:endParaRPr lang="en-US" dirty="0"/>
          </a:p>
        </p:txBody>
      </p:sp>
      <p:sp>
        <p:nvSpPr>
          <p:cNvPr id="4" name="Footer Placeholder 3"/>
          <p:cNvSpPr>
            <a:spLocks noGrp="1"/>
          </p:cNvSpPr>
          <p:nvPr>
            <p:ph type="ftr" sz="quarter" idx="11"/>
          </p:nvPr>
        </p:nvSpPr>
        <p:spPr/>
        <p:txBody>
          <a:bodyPr/>
          <a:lstStyle/>
          <a:p>
            <a:endParaRPr lang="en-US" sz="1000" dirty="0"/>
          </a:p>
        </p:txBody>
      </p:sp>
      <p:sp>
        <p:nvSpPr>
          <p:cNvPr id="5" name="Slide Number Placeholder 4"/>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303038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3F9AFA87-1417-4992-ABD9-27C3BC8CC883}" type="datetimeFigureOut">
              <a:rPr lang="en-US" smtClean="0"/>
              <a:pPr algn="r"/>
              <a:t>7/15/2022</a:t>
            </a:fld>
            <a:endParaRPr lang="en-US" dirty="0"/>
          </a:p>
        </p:txBody>
      </p:sp>
      <p:sp>
        <p:nvSpPr>
          <p:cNvPr id="3" name="Footer Placeholder 2"/>
          <p:cNvSpPr>
            <a:spLocks noGrp="1"/>
          </p:cNvSpPr>
          <p:nvPr>
            <p:ph type="ftr" sz="quarter" idx="11"/>
          </p:nvPr>
        </p:nvSpPr>
        <p:spPr/>
        <p:txBody>
          <a:bodyPr/>
          <a:lstStyle/>
          <a:p>
            <a:endParaRPr lang="en-US" sz="1000" dirty="0"/>
          </a:p>
        </p:txBody>
      </p:sp>
      <p:sp>
        <p:nvSpPr>
          <p:cNvPr id="4" name="Slide Number Placeholder 3"/>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2366606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algn="r"/>
            <a:fld id="{3F9AFA87-1417-4992-ABD9-27C3BC8CC883}" type="datetimeFigureOut">
              <a:rPr lang="en-US" smtClean="0"/>
              <a:pPr algn="r"/>
              <a:t>7/15/2022</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63081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algn="r"/>
            <a:fld id="{3F9AFA87-1417-4992-ABD9-27C3BC8CC883}" type="datetimeFigureOut">
              <a:rPr lang="en-US" smtClean="0"/>
              <a:pPr algn="r"/>
              <a:t>7/15/2022</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2045848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3F9AFA87-1417-4992-ABD9-27C3BC8CC883}" type="datetimeFigureOut">
              <a:rPr lang="en-US" smtClean="0"/>
              <a:pPr algn="r"/>
              <a:t>7/15/2022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2087166836"/>
      </p:ext>
    </p:extLst>
  </p:cSld>
  <p:clrMap bg1="dk1" tx1="lt1" bg2="dk2" tx2="lt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8" name="Picture 3" descr="Sieć połączonych kropek">
            <a:extLst>
              <a:ext uri="{FF2B5EF4-FFF2-40B4-BE49-F238E27FC236}">
                <a16:creationId xmlns:a16="http://schemas.microsoft.com/office/drawing/2014/main" id="{35126713-48A7-AB37-0BD8-1C427BDC8977}"/>
              </a:ext>
            </a:extLst>
          </p:cNvPr>
          <p:cNvPicPr>
            <a:picLocks noChangeAspect="1"/>
          </p:cNvPicPr>
          <p:nvPr/>
        </p:nvPicPr>
        <p:blipFill rotWithShape="1">
          <a:blip r:embed="rId2">
            <a:alphaModFix amt="40000"/>
          </a:blip>
          <a:srcRect l="19699" r="746" b="1"/>
          <a:stretch/>
        </p:blipFill>
        <p:spPr>
          <a:xfrm>
            <a:off x="20" y="10"/>
            <a:ext cx="12191980" cy="6857990"/>
          </a:xfrm>
          <a:prstGeom prst="rect">
            <a:avLst/>
          </a:prstGeom>
        </p:spPr>
      </p:pic>
      <p:sp>
        <p:nvSpPr>
          <p:cNvPr id="2" name="Tytuł 1">
            <a:extLst>
              <a:ext uri="{FF2B5EF4-FFF2-40B4-BE49-F238E27FC236}">
                <a16:creationId xmlns:a16="http://schemas.microsoft.com/office/drawing/2014/main" id="{04E20713-D1FE-8F26-FA24-00995D1C6588}"/>
              </a:ext>
            </a:extLst>
          </p:cNvPr>
          <p:cNvSpPr>
            <a:spLocks noGrp="1"/>
          </p:cNvSpPr>
          <p:nvPr>
            <p:ph type="ctrTitle"/>
          </p:nvPr>
        </p:nvSpPr>
        <p:spPr>
          <a:xfrm>
            <a:off x="965200" y="965200"/>
            <a:ext cx="10261600" cy="3564869"/>
          </a:xfrm>
        </p:spPr>
        <p:txBody>
          <a:bodyPr>
            <a:normAutofit/>
          </a:bodyPr>
          <a:lstStyle/>
          <a:p>
            <a:pPr algn="l"/>
            <a:r>
              <a:rPr lang="en-US" sz="8100">
                <a:ln w="22225">
                  <a:solidFill>
                    <a:schemeClr val="tx1"/>
                  </a:solidFill>
                  <a:miter lim="800000"/>
                </a:ln>
                <a:noFill/>
              </a:rPr>
              <a:t>Influence of TV commercials on web traffic - analysis</a:t>
            </a:r>
            <a:endParaRPr lang="pl-PL" sz="8100">
              <a:ln w="22225">
                <a:solidFill>
                  <a:schemeClr val="tx1"/>
                </a:solidFill>
                <a:miter lim="800000"/>
              </a:ln>
              <a:noFill/>
            </a:endParaRPr>
          </a:p>
        </p:txBody>
      </p:sp>
      <p:sp>
        <p:nvSpPr>
          <p:cNvPr id="3" name="Podtytuł 2">
            <a:extLst>
              <a:ext uri="{FF2B5EF4-FFF2-40B4-BE49-F238E27FC236}">
                <a16:creationId xmlns:a16="http://schemas.microsoft.com/office/drawing/2014/main" id="{49FF7D7B-130F-0973-CB5C-50387687CB44}"/>
              </a:ext>
            </a:extLst>
          </p:cNvPr>
          <p:cNvSpPr>
            <a:spLocks noGrp="1"/>
          </p:cNvSpPr>
          <p:nvPr>
            <p:ph type="subTitle" idx="1"/>
          </p:nvPr>
        </p:nvSpPr>
        <p:spPr>
          <a:xfrm>
            <a:off x="965200" y="4572002"/>
            <a:ext cx="10261600" cy="1202995"/>
          </a:xfrm>
        </p:spPr>
        <p:txBody>
          <a:bodyPr>
            <a:normAutofit/>
          </a:bodyPr>
          <a:lstStyle/>
          <a:p>
            <a:pPr algn="l"/>
            <a:r>
              <a:rPr lang="pl-PL" sz="3200" dirty="0"/>
              <a:t>Paweł Pietrzak</a:t>
            </a:r>
          </a:p>
        </p:txBody>
      </p:sp>
    </p:spTree>
    <p:extLst>
      <p:ext uri="{BB962C8B-B14F-4D97-AF65-F5344CB8AC3E}">
        <p14:creationId xmlns:p14="http://schemas.microsoft.com/office/powerpoint/2010/main" val="53923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3">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5">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6E7DFBC5-4812-436F-D75A-0E800B8F84BD}"/>
              </a:ext>
            </a:extLst>
          </p:cNvPr>
          <p:cNvSpPr>
            <a:spLocks noGrp="1"/>
          </p:cNvSpPr>
          <p:nvPr>
            <p:ph type="title"/>
          </p:nvPr>
        </p:nvSpPr>
        <p:spPr>
          <a:xfrm>
            <a:off x="804672" y="640263"/>
            <a:ext cx="5221266" cy="1344975"/>
          </a:xfrm>
        </p:spPr>
        <p:txBody>
          <a:bodyPr>
            <a:normAutofit/>
          </a:bodyPr>
          <a:lstStyle/>
          <a:p>
            <a:r>
              <a:rPr lang="pl-PL" sz="4000" b="1"/>
              <a:t>Background</a:t>
            </a:r>
          </a:p>
        </p:txBody>
      </p:sp>
      <p:sp>
        <p:nvSpPr>
          <p:cNvPr id="71" name="Content Placeholder 60">
            <a:extLst>
              <a:ext uri="{FF2B5EF4-FFF2-40B4-BE49-F238E27FC236}">
                <a16:creationId xmlns:a16="http://schemas.microsoft.com/office/drawing/2014/main" id="{BBFAA47F-B2DE-BB41-F3B4-599873C3E6AA}"/>
              </a:ext>
            </a:extLst>
          </p:cNvPr>
          <p:cNvSpPr>
            <a:spLocks noGrp="1"/>
          </p:cNvSpPr>
          <p:nvPr>
            <p:ph idx="1"/>
          </p:nvPr>
        </p:nvSpPr>
        <p:spPr>
          <a:xfrm>
            <a:off x="804672" y="2121763"/>
            <a:ext cx="5235490" cy="3773010"/>
          </a:xfrm>
        </p:spPr>
        <p:txBody>
          <a:bodyPr>
            <a:normAutofit/>
          </a:bodyPr>
          <a:lstStyle/>
          <a:p>
            <a:r>
              <a:rPr lang="pl-PL" sz="2000" dirty="0"/>
              <a:t>T</a:t>
            </a:r>
            <a:r>
              <a:rPr lang="en-US" sz="2000" dirty="0"/>
              <a:t>he </a:t>
            </a:r>
            <a:r>
              <a:rPr lang="pl-PL" sz="2000" dirty="0" err="1"/>
              <a:t>purpose</a:t>
            </a:r>
            <a:r>
              <a:rPr lang="en-US" sz="2000" dirty="0"/>
              <a:t> of this exercise is to estimate the influence of the broadcasted advertising spots on the interest in a website</a:t>
            </a:r>
            <a:r>
              <a:rPr lang="pl-PL" sz="2000" dirty="0"/>
              <a:t>.</a:t>
            </a:r>
          </a:p>
          <a:p>
            <a:r>
              <a:rPr lang="pl-PL" sz="2000" dirty="0"/>
              <a:t>A</a:t>
            </a:r>
            <a:r>
              <a:rPr lang="en-US" sz="2000" dirty="0" err="1"/>
              <a:t>nalysis</a:t>
            </a:r>
            <a:r>
              <a:rPr lang="en-US" sz="2000" dirty="0"/>
              <a:t> covers the period from 10 to 23 November 2014</a:t>
            </a:r>
            <a:r>
              <a:rPr lang="pl-PL" sz="2000" dirty="0"/>
              <a:t>.</a:t>
            </a:r>
          </a:p>
          <a:p>
            <a:r>
              <a:rPr lang="en-US" sz="2000" dirty="0"/>
              <a:t>Predictive modeling techniques were used to achieve the intended goals</a:t>
            </a:r>
            <a:r>
              <a:rPr lang="pl-PL" sz="2000" dirty="0"/>
              <a:t>.</a:t>
            </a:r>
          </a:p>
          <a:p>
            <a:r>
              <a:rPr lang="pl-PL" sz="2000" dirty="0"/>
              <a:t>A</a:t>
            </a:r>
            <a:r>
              <a:rPr lang="en-US" sz="2000" dirty="0" err="1"/>
              <a:t>nalysis</a:t>
            </a:r>
            <a:r>
              <a:rPr lang="en-US" sz="2000" dirty="0"/>
              <a:t> will answer the questions whether the TV spots affect the traffic on the website, if so, how and when</a:t>
            </a:r>
            <a:r>
              <a:rPr lang="pl-PL" sz="2000" dirty="0"/>
              <a:t>…</a:t>
            </a:r>
            <a:endParaRPr lang="en-US" sz="2000" dirty="0"/>
          </a:p>
        </p:txBody>
      </p:sp>
      <p:pic>
        <p:nvPicPr>
          <p:cNvPr id="49" name="Symbol zastępczy zawartości 48">
            <a:extLst>
              <a:ext uri="{FF2B5EF4-FFF2-40B4-BE49-F238E27FC236}">
                <a16:creationId xmlns:a16="http://schemas.microsoft.com/office/drawing/2014/main" id="{C3F0C8C7-0FD7-4469-432A-74A08782F8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1741" y="484632"/>
            <a:ext cx="3735576" cy="2770632"/>
          </a:xfrm>
          <a:prstGeom prst="rect">
            <a:avLst/>
          </a:prstGeom>
        </p:spPr>
      </p:pic>
      <p:pic>
        <p:nvPicPr>
          <p:cNvPr id="9" name="Symbol zastępczy zawartości 8">
            <a:extLst>
              <a:ext uri="{FF2B5EF4-FFF2-40B4-BE49-F238E27FC236}">
                <a16:creationId xmlns:a16="http://schemas.microsoft.com/office/drawing/2014/main" id="{7B7E210A-0705-59AC-66AF-B0AD3A8BDD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1741" y="3447287"/>
            <a:ext cx="3742277" cy="2770632"/>
          </a:xfrm>
          <a:prstGeom prst="rect">
            <a:avLst/>
          </a:prstGeom>
        </p:spPr>
      </p:pic>
    </p:spTree>
    <p:extLst>
      <p:ext uri="{BB962C8B-B14F-4D97-AF65-F5344CB8AC3E}">
        <p14:creationId xmlns:p14="http://schemas.microsoft.com/office/powerpoint/2010/main" val="670420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B2372472-A28D-4A46-A417-C339E4A84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13">
            <a:extLst>
              <a:ext uri="{FF2B5EF4-FFF2-40B4-BE49-F238E27FC236}">
                <a16:creationId xmlns:a16="http://schemas.microsoft.com/office/drawing/2014/main" id="{AA6E07BD-D7EE-482F-A60D-431FAF26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Freeform 11">
            <a:extLst>
              <a:ext uri="{FF2B5EF4-FFF2-40B4-BE49-F238E27FC236}">
                <a16:creationId xmlns:a16="http://schemas.microsoft.com/office/drawing/2014/main" id="{1E098AAF-E08F-4026-A70E-1097D1649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FCEC2862-5C13-33FA-94FF-C553436522D8}"/>
              </a:ext>
            </a:extLst>
          </p:cNvPr>
          <p:cNvSpPr>
            <a:spLocks noGrp="1"/>
          </p:cNvSpPr>
          <p:nvPr>
            <p:ph type="title"/>
          </p:nvPr>
        </p:nvSpPr>
        <p:spPr>
          <a:xfrm>
            <a:off x="838200" y="365125"/>
            <a:ext cx="10515600" cy="1325563"/>
          </a:xfrm>
        </p:spPr>
        <p:txBody>
          <a:bodyPr>
            <a:normAutofit/>
          </a:bodyPr>
          <a:lstStyle/>
          <a:p>
            <a:r>
              <a:rPr lang="pl-PL">
                <a:solidFill>
                  <a:srgbClr val="FFFFFF"/>
                </a:solidFill>
              </a:rPr>
              <a:t>Data Preprocessing &amp; Modeling</a:t>
            </a:r>
          </a:p>
        </p:txBody>
      </p:sp>
      <p:sp>
        <p:nvSpPr>
          <p:cNvPr id="9" name="Content Placeholder 8">
            <a:extLst>
              <a:ext uri="{FF2B5EF4-FFF2-40B4-BE49-F238E27FC236}">
                <a16:creationId xmlns:a16="http://schemas.microsoft.com/office/drawing/2014/main" id="{D4BF7DF8-ACDF-A428-A94D-AD689B9A99EC}"/>
              </a:ext>
            </a:extLst>
          </p:cNvPr>
          <p:cNvSpPr>
            <a:spLocks noGrp="1"/>
          </p:cNvSpPr>
          <p:nvPr>
            <p:ph idx="1"/>
          </p:nvPr>
        </p:nvSpPr>
        <p:spPr>
          <a:xfrm>
            <a:off x="838200" y="2021249"/>
            <a:ext cx="6190673" cy="4155713"/>
          </a:xfrm>
        </p:spPr>
        <p:txBody>
          <a:bodyPr>
            <a:normAutofit fontScale="92500" lnSpcReduction="10000"/>
          </a:bodyPr>
          <a:lstStyle/>
          <a:p>
            <a:r>
              <a:rPr lang="pl-PL" sz="1800" dirty="0">
                <a:solidFill>
                  <a:srgbClr val="FFFFFF"/>
                </a:solidFill>
              </a:rPr>
              <a:t>D</a:t>
            </a:r>
            <a:r>
              <a:rPr lang="en-US" sz="1800" dirty="0" err="1">
                <a:solidFill>
                  <a:srgbClr val="FFFFFF"/>
                </a:solidFill>
              </a:rPr>
              <a:t>ata</a:t>
            </a:r>
            <a:r>
              <a:rPr lang="en-US" sz="1800" dirty="0">
                <a:solidFill>
                  <a:srgbClr val="FFFFFF"/>
                </a:solidFill>
              </a:rPr>
              <a:t> used for modeling were divided into two data sets (visits, spots)</a:t>
            </a:r>
            <a:r>
              <a:rPr lang="pl-PL" sz="1800" dirty="0">
                <a:solidFill>
                  <a:srgbClr val="FFFFFF"/>
                </a:solidFill>
              </a:rPr>
              <a:t>.</a:t>
            </a:r>
          </a:p>
          <a:p>
            <a:r>
              <a:rPr lang="en-US" sz="1800" dirty="0">
                <a:solidFill>
                  <a:srgbClr val="FFFFFF"/>
                </a:solidFill>
              </a:rPr>
              <a:t>First, data cleaning was performed. Especially the columns containing information about the broadcasting time of the spots needed improvement</a:t>
            </a:r>
            <a:r>
              <a:rPr lang="pl-PL" sz="1800" dirty="0">
                <a:solidFill>
                  <a:srgbClr val="FFFFFF"/>
                </a:solidFill>
              </a:rPr>
              <a:t>.</a:t>
            </a:r>
          </a:p>
          <a:p>
            <a:r>
              <a:rPr lang="pl-PL" sz="1800" dirty="0">
                <a:solidFill>
                  <a:srgbClr val="FFFFFF"/>
                </a:solidFill>
              </a:rPr>
              <a:t>B</a:t>
            </a:r>
            <a:r>
              <a:rPr lang="en-US" sz="1800" dirty="0" err="1">
                <a:solidFill>
                  <a:srgbClr val="FFFFFF"/>
                </a:solidFill>
              </a:rPr>
              <a:t>ased</a:t>
            </a:r>
            <a:r>
              <a:rPr lang="en-US" sz="1800" dirty="0">
                <a:solidFill>
                  <a:srgbClr val="FFFFFF"/>
                </a:solidFill>
              </a:rPr>
              <a:t> on the provided data, new columns were prepared, such as, for example, the day of the week and the number of visits to the website for a given hour</a:t>
            </a:r>
            <a:r>
              <a:rPr lang="pl-PL" sz="1800" dirty="0">
                <a:solidFill>
                  <a:srgbClr val="FFFFFF"/>
                </a:solidFill>
              </a:rPr>
              <a:t>.</a:t>
            </a:r>
          </a:p>
          <a:p>
            <a:r>
              <a:rPr lang="pl-PL" sz="1800" dirty="0">
                <a:solidFill>
                  <a:srgbClr val="FFFFFF"/>
                </a:solidFill>
              </a:rPr>
              <a:t>T</a:t>
            </a:r>
            <a:r>
              <a:rPr lang="en-US" sz="1800" dirty="0">
                <a:solidFill>
                  <a:srgbClr val="FFFFFF"/>
                </a:solidFill>
              </a:rPr>
              <a:t>he next step was to </a:t>
            </a:r>
            <a:r>
              <a:rPr lang="pl-PL" sz="1800" dirty="0" err="1">
                <a:solidFill>
                  <a:srgbClr val="FFFFFF"/>
                </a:solidFill>
              </a:rPr>
              <a:t>merge</a:t>
            </a:r>
            <a:r>
              <a:rPr lang="pl-PL" sz="1800" dirty="0">
                <a:solidFill>
                  <a:srgbClr val="FFFFFF"/>
                </a:solidFill>
              </a:rPr>
              <a:t> </a:t>
            </a:r>
            <a:r>
              <a:rPr lang="pl-PL" sz="1800" dirty="0" err="1">
                <a:solidFill>
                  <a:srgbClr val="FFFFFF"/>
                </a:solidFill>
              </a:rPr>
              <a:t>both</a:t>
            </a:r>
            <a:r>
              <a:rPr lang="en-US" sz="1800" dirty="0">
                <a:solidFill>
                  <a:srgbClr val="FFFFFF"/>
                </a:solidFill>
              </a:rPr>
              <a:t> datasets,</a:t>
            </a:r>
            <a:r>
              <a:rPr lang="pl-PL" sz="1800" dirty="0">
                <a:solidFill>
                  <a:srgbClr val="FFFFFF"/>
                </a:solidFill>
              </a:rPr>
              <a:t> </a:t>
            </a:r>
            <a:r>
              <a:rPr lang="en-US" sz="1800" dirty="0">
                <a:solidFill>
                  <a:srgbClr val="FFFFFF"/>
                </a:solidFill>
              </a:rPr>
              <a:t>variables</a:t>
            </a:r>
            <a:r>
              <a:rPr lang="pl-PL" sz="1800" dirty="0">
                <a:solidFill>
                  <a:srgbClr val="FFFFFF"/>
                </a:solidFill>
              </a:rPr>
              <a:t> </a:t>
            </a:r>
            <a:r>
              <a:rPr lang="pl-PL" sz="1800" dirty="0" err="1">
                <a:solidFill>
                  <a:srgbClr val="FFFFFF"/>
                </a:solidFill>
              </a:rPr>
              <a:t>selection</a:t>
            </a:r>
            <a:r>
              <a:rPr lang="en-US" sz="1800" dirty="0">
                <a:solidFill>
                  <a:srgbClr val="FFFFFF"/>
                </a:solidFill>
              </a:rPr>
              <a:t> for the model</a:t>
            </a:r>
            <a:r>
              <a:rPr lang="pl-PL" sz="1800" dirty="0">
                <a:solidFill>
                  <a:srgbClr val="FFFFFF"/>
                </a:solidFill>
              </a:rPr>
              <a:t>, </a:t>
            </a:r>
            <a:r>
              <a:rPr lang="en-US" sz="1800" dirty="0">
                <a:solidFill>
                  <a:srgbClr val="FFFFFF"/>
                </a:solidFill>
              </a:rPr>
              <a:t>categorical variables</a:t>
            </a:r>
            <a:r>
              <a:rPr lang="pl-PL" sz="1800" dirty="0">
                <a:solidFill>
                  <a:srgbClr val="FFFFFF"/>
                </a:solidFill>
              </a:rPr>
              <a:t> </a:t>
            </a:r>
            <a:r>
              <a:rPr lang="en-US" sz="1800" dirty="0">
                <a:solidFill>
                  <a:srgbClr val="FFFFFF"/>
                </a:solidFill>
              </a:rPr>
              <a:t>transform</a:t>
            </a:r>
            <a:r>
              <a:rPr lang="pl-PL" sz="1800" dirty="0" err="1">
                <a:solidFill>
                  <a:srgbClr val="FFFFFF"/>
                </a:solidFill>
              </a:rPr>
              <a:t>ation</a:t>
            </a:r>
            <a:r>
              <a:rPr lang="pl-PL" sz="1800" dirty="0">
                <a:solidFill>
                  <a:srgbClr val="FFFFFF"/>
                </a:solidFill>
              </a:rPr>
              <a:t> and </a:t>
            </a:r>
            <a:r>
              <a:rPr lang="en-US" sz="1800" dirty="0">
                <a:solidFill>
                  <a:srgbClr val="FFFFFF"/>
                </a:solidFill>
              </a:rPr>
              <a:t>split </a:t>
            </a:r>
            <a:r>
              <a:rPr lang="pl-PL" sz="1800" dirty="0">
                <a:solidFill>
                  <a:srgbClr val="FFFFFF"/>
                </a:solidFill>
              </a:rPr>
              <a:t>of data </a:t>
            </a:r>
            <a:r>
              <a:rPr lang="en-US" sz="1800" dirty="0">
                <a:solidFill>
                  <a:srgbClr val="FFFFFF"/>
                </a:solidFill>
              </a:rPr>
              <a:t>into training and test sets</a:t>
            </a:r>
            <a:r>
              <a:rPr lang="pl-PL" sz="1800" dirty="0">
                <a:solidFill>
                  <a:srgbClr val="FFFFFF"/>
                </a:solidFill>
              </a:rPr>
              <a:t>.</a:t>
            </a:r>
          </a:p>
          <a:p>
            <a:r>
              <a:rPr lang="pl-PL" sz="1800" dirty="0" err="1">
                <a:solidFill>
                  <a:srgbClr val="FFFFFF"/>
                </a:solidFill>
              </a:rPr>
              <a:t>After</a:t>
            </a:r>
            <a:r>
              <a:rPr lang="pl-PL" sz="1800" dirty="0">
                <a:solidFill>
                  <a:srgbClr val="FFFFFF"/>
                </a:solidFill>
              </a:rPr>
              <a:t> data </a:t>
            </a:r>
            <a:r>
              <a:rPr lang="pl-PL" sz="1800" dirty="0" err="1">
                <a:solidFill>
                  <a:srgbClr val="FFFFFF"/>
                </a:solidFill>
              </a:rPr>
              <a:t>preprocessing</a:t>
            </a:r>
            <a:r>
              <a:rPr lang="pl-PL" sz="1800" dirty="0">
                <a:solidFill>
                  <a:srgbClr val="FFFFFF"/>
                </a:solidFill>
              </a:rPr>
              <a:t>, </a:t>
            </a:r>
            <a:r>
              <a:rPr lang="en-US" sz="1800" dirty="0">
                <a:solidFill>
                  <a:srgbClr val="FFFFFF"/>
                </a:solidFill>
              </a:rPr>
              <a:t>the selection of the appropriate machine learning technique was started</a:t>
            </a:r>
            <a:r>
              <a:rPr lang="pl-PL" sz="1800" dirty="0">
                <a:solidFill>
                  <a:srgbClr val="FFFFFF"/>
                </a:solidFill>
              </a:rPr>
              <a:t>.</a:t>
            </a:r>
          </a:p>
          <a:p>
            <a:r>
              <a:rPr lang="en-US" sz="1800" dirty="0">
                <a:solidFill>
                  <a:srgbClr val="FFFFFF"/>
                </a:solidFill>
              </a:rPr>
              <a:t>Models such as Linear Regression, Lasso Regularization, KNN, Random Forest, Gradient boosting and Decision tree were prepared</a:t>
            </a:r>
            <a:r>
              <a:rPr lang="pl-PL" sz="1800" dirty="0">
                <a:solidFill>
                  <a:srgbClr val="FFFFFF"/>
                </a:solidFill>
              </a:rPr>
              <a:t> and </a:t>
            </a:r>
            <a:r>
              <a:rPr lang="pl-PL" sz="1800" dirty="0" err="1">
                <a:solidFill>
                  <a:srgbClr val="FFFFFF"/>
                </a:solidFill>
              </a:rPr>
              <a:t>evaluated</a:t>
            </a:r>
            <a:r>
              <a:rPr lang="pl-PL" sz="1800" dirty="0">
                <a:solidFill>
                  <a:srgbClr val="FFFFFF"/>
                </a:solidFill>
              </a:rPr>
              <a:t>.</a:t>
            </a:r>
            <a:endParaRPr lang="en-US" sz="1800" dirty="0">
              <a:solidFill>
                <a:srgbClr val="FFFFFF"/>
              </a:solidFill>
            </a:endParaRPr>
          </a:p>
        </p:txBody>
      </p:sp>
      <p:pic>
        <p:nvPicPr>
          <p:cNvPr id="7" name="Obraz 6">
            <a:extLst>
              <a:ext uri="{FF2B5EF4-FFF2-40B4-BE49-F238E27FC236}">
                <a16:creationId xmlns:a16="http://schemas.microsoft.com/office/drawing/2014/main" id="{D5172F32-E503-6799-4761-B43DF2FE00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5545" y="1823844"/>
            <a:ext cx="2101055" cy="2101055"/>
          </a:xfrm>
          <a:prstGeom prst="rect">
            <a:avLst/>
          </a:prstGeom>
        </p:spPr>
      </p:pic>
      <p:pic>
        <p:nvPicPr>
          <p:cNvPr id="5" name="Symbol zastępczy zawartości 4">
            <a:extLst>
              <a:ext uri="{FF2B5EF4-FFF2-40B4-BE49-F238E27FC236}">
                <a16:creationId xmlns:a16="http://schemas.microsoft.com/office/drawing/2014/main" id="{13F92E33-B7D7-69CB-C070-4A0F104C41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7968" y="4350447"/>
            <a:ext cx="3276211" cy="2082005"/>
          </a:xfrm>
          <a:prstGeom prst="rect">
            <a:avLst/>
          </a:prstGeom>
        </p:spPr>
      </p:pic>
    </p:spTree>
    <p:extLst>
      <p:ext uri="{BB962C8B-B14F-4D97-AF65-F5344CB8AC3E}">
        <p14:creationId xmlns:p14="http://schemas.microsoft.com/office/powerpoint/2010/main" val="853269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34">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9047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36">
            <a:extLst>
              <a:ext uri="{FF2B5EF4-FFF2-40B4-BE49-F238E27FC236}">
                <a16:creationId xmlns:a16="http://schemas.microsoft.com/office/drawing/2014/main" id="{9B38642C-62C4-4E31-A5D3-BB1DD8CA3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663583" cy="6858478"/>
          </a:xfrm>
          <a:custGeom>
            <a:avLst/>
            <a:gdLst>
              <a:gd name="connsiteX0" fmla="*/ 0 w 8663583"/>
              <a:gd name="connsiteY0" fmla="*/ 0 h 6858478"/>
              <a:gd name="connsiteX1" fmla="*/ 480486 w 8663583"/>
              <a:gd name="connsiteY1" fmla="*/ 0 h 6858478"/>
              <a:gd name="connsiteX2" fmla="*/ 4415403 w 8663583"/>
              <a:gd name="connsiteY2" fmla="*/ 0 h 6858478"/>
              <a:gd name="connsiteX3" fmla="*/ 5481631 w 8663583"/>
              <a:gd name="connsiteY3" fmla="*/ 0 h 6858478"/>
              <a:gd name="connsiteX4" fmla="*/ 5487208 w 8663583"/>
              <a:gd name="connsiteY4" fmla="*/ 0 h 6858478"/>
              <a:gd name="connsiteX5" fmla="*/ 8663583 w 8663583"/>
              <a:gd name="connsiteY5" fmla="*/ 6858478 h 6858478"/>
              <a:gd name="connsiteX6" fmla="*/ 1239028 w 8663583"/>
              <a:gd name="connsiteY6" fmla="*/ 6858478 h 6858478"/>
              <a:gd name="connsiteX7" fmla="*/ 1239288 w 8663583"/>
              <a:gd name="connsiteY7" fmla="*/ 6857916 h 6858478"/>
              <a:gd name="connsiteX8" fmla="*/ 480486 w 8663583"/>
              <a:gd name="connsiteY8" fmla="*/ 6857916 h 6858478"/>
              <a:gd name="connsiteX9" fmla="*/ 480486 w 8663583"/>
              <a:gd name="connsiteY9" fmla="*/ 6858000 h 6858478"/>
              <a:gd name="connsiteX10" fmla="*/ 0 w 8663583"/>
              <a:gd name="connsiteY10" fmla="*/ 685800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3583" h="6858478">
                <a:moveTo>
                  <a:pt x="0" y="0"/>
                </a:moveTo>
                <a:lnTo>
                  <a:pt x="480486" y="0"/>
                </a:lnTo>
                <a:lnTo>
                  <a:pt x="4415403" y="0"/>
                </a:lnTo>
                <a:lnTo>
                  <a:pt x="5481631" y="0"/>
                </a:lnTo>
                <a:lnTo>
                  <a:pt x="5487208" y="0"/>
                </a:lnTo>
                <a:lnTo>
                  <a:pt x="8663583" y="6858478"/>
                </a:lnTo>
                <a:lnTo>
                  <a:pt x="1239028" y="6858478"/>
                </a:lnTo>
                <a:lnTo>
                  <a:pt x="1239288" y="6857916"/>
                </a:lnTo>
                <a:lnTo>
                  <a:pt x="480486" y="6857916"/>
                </a:lnTo>
                <a:lnTo>
                  <a:pt x="480486"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38">
            <a:extLst>
              <a:ext uri="{FF2B5EF4-FFF2-40B4-BE49-F238E27FC236}">
                <a16:creationId xmlns:a16="http://schemas.microsoft.com/office/drawing/2014/main" id="{A9F66240-8C38-4069-A5C9-2D3FCD97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234957" cy="6858478"/>
          </a:xfrm>
          <a:custGeom>
            <a:avLst/>
            <a:gdLst>
              <a:gd name="connsiteX0" fmla="*/ 156905 w 8234957"/>
              <a:gd name="connsiteY0" fmla="*/ 0 h 6858478"/>
              <a:gd name="connsiteX1" fmla="*/ 3986777 w 8234957"/>
              <a:gd name="connsiteY1" fmla="*/ 0 h 6858478"/>
              <a:gd name="connsiteX2" fmla="*/ 5053005 w 8234957"/>
              <a:gd name="connsiteY2" fmla="*/ 0 h 6858478"/>
              <a:gd name="connsiteX3" fmla="*/ 5058582 w 8234957"/>
              <a:gd name="connsiteY3" fmla="*/ 0 h 6858478"/>
              <a:gd name="connsiteX4" fmla="*/ 8234957 w 8234957"/>
              <a:gd name="connsiteY4" fmla="*/ 6858478 h 6858478"/>
              <a:gd name="connsiteX5" fmla="*/ 810402 w 8234957"/>
              <a:gd name="connsiteY5" fmla="*/ 6858478 h 6858478"/>
              <a:gd name="connsiteX6" fmla="*/ 810662 w 8234957"/>
              <a:gd name="connsiteY6" fmla="*/ 6857916 h 6858478"/>
              <a:gd name="connsiteX7" fmla="*/ 156905 w 8234957"/>
              <a:gd name="connsiteY7" fmla="*/ 6857916 h 6858478"/>
              <a:gd name="connsiteX8" fmla="*/ 156905 w 8234957"/>
              <a:gd name="connsiteY8" fmla="*/ 6858478 h 6858478"/>
              <a:gd name="connsiteX9" fmla="*/ 0 w 8234957"/>
              <a:gd name="connsiteY9" fmla="*/ 6858478 h 6858478"/>
              <a:gd name="connsiteX10" fmla="*/ 0 w 8234957"/>
              <a:gd name="connsiteY10" fmla="*/ 479 h 6858478"/>
              <a:gd name="connsiteX11" fmla="*/ 156905 w 8234957"/>
              <a:gd name="connsiteY11" fmla="*/ 479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34957" h="6858478">
                <a:moveTo>
                  <a:pt x="156905" y="0"/>
                </a:moveTo>
                <a:lnTo>
                  <a:pt x="3986777" y="0"/>
                </a:lnTo>
                <a:lnTo>
                  <a:pt x="5053005" y="0"/>
                </a:lnTo>
                <a:lnTo>
                  <a:pt x="5058582" y="0"/>
                </a:lnTo>
                <a:lnTo>
                  <a:pt x="8234957" y="6858478"/>
                </a:lnTo>
                <a:lnTo>
                  <a:pt x="810402" y="6858478"/>
                </a:lnTo>
                <a:lnTo>
                  <a:pt x="810662" y="6857916"/>
                </a:lnTo>
                <a:lnTo>
                  <a:pt x="156905" y="6857916"/>
                </a:lnTo>
                <a:lnTo>
                  <a:pt x="156905" y="6858478"/>
                </a:lnTo>
                <a:lnTo>
                  <a:pt x="0" y="6858478"/>
                </a:lnTo>
                <a:lnTo>
                  <a:pt x="0" y="479"/>
                </a:lnTo>
                <a:lnTo>
                  <a:pt x="15690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7B03369B-A066-36CC-204B-8E6C2FA8DB6B}"/>
              </a:ext>
            </a:extLst>
          </p:cNvPr>
          <p:cNvSpPr>
            <a:spLocks noGrp="1"/>
          </p:cNvSpPr>
          <p:nvPr>
            <p:ph type="title"/>
          </p:nvPr>
        </p:nvSpPr>
        <p:spPr>
          <a:xfrm>
            <a:off x="804672" y="365125"/>
            <a:ext cx="4378881" cy="1325563"/>
          </a:xfrm>
        </p:spPr>
        <p:txBody>
          <a:bodyPr>
            <a:normAutofit/>
          </a:bodyPr>
          <a:lstStyle/>
          <a:p>
            <a:r>
              <a:rPr lang="pl-PL"/>
              <a:t>Selected model – Decission tree</a:t>
            </a:r>
            <a:endParaRPr lang="pl-PL" dirty="0"/>
          </a:p>
        </p:txBody>
      </p:sp>
      <p:sp>
        <p:nvSpPr>
          <p:cNvPr id="30" name="Content Placeholder 19">
            <a:extLst>
              <a:ext uri="{FF2B5EF4-FFF2-40B4-BE49-F238E27FC236}">
                <a16:creationId xmlns:a16="http://schemas.microsoft.com/office/drawing/2014/main" id="{24CA8789-6C63-CC05-BA6B-F9E9004905F8}"/>
              </a:ext>
            </a:extLst>
          </p:cNvPr>
          <p:cNvSpPr>
            <a:spLocks noGrp="1"/>
          </p:cNvSpPr>
          <p:nvPr>
            <p:ph idx="1"/>
          </p:nvPr>
        </p:nvSpPr>
        <p:spPr>
          <a:xfrm>
            <a:off x="777194" y="1853967"/>
            <a:ext cx="5076090" cy="4402123"/>
          </a:xfrm>
        </p:spPr>
        <p:txBody>
          <a:bodyPr>
            <a:normAutofit fontScale="92500" lnSpcReduction="20000"/>
          </a:bodyPr>
          <a:lstStyle/>
          <a:p>
            <a:r>
              <a:rPr lang="pl-PL" sz="2000" dirty="0"/>
              <a:t>D</a:t>
            </a:r>
            <a:r>
              <a:rPr lang="en-US" sz="2000" dirty="0" err="1"/>
              <a:t>ecision</a:t>
            </a:r>
            <a:r>
              <a:rPr lang="en-US" sz="2000" dirty="0"/>
              <a:t> tree model was chosen as the most appropriate </a:t>
            </a:r>
            <a:r>
              <a:rPr lang="pl-PL" sz="2000" dirty="0"/>
              <a:t>one.</a:t>
            </a:r>
          </a:p>
          <a:p>
            <a:r>
              <a:rPr lang="pl-PL" sz="2000" dirty="0"/>
              <a:t>T</a:t>
            </a:r>
            <a:r>
              <a:rPr lang="en-US" sz="2000" dirty="0"/>
              <a:t>his model consists of 330 leaves</a:t>
            </a:r>
            <a:r>
              <a:rPr lang="pl-PL" sz="2000" dirty="0"/>
              <a:t> and </a:t>
            </a:r>
            <a:r>
              <a:rPr lang="pl-PL" sz="2000" dirty="0" err="1"/>
              <a:t>its</a:t>
            </a:r>
            <a:r>
              <a:rPr lang="pl-PL" sz="2000" dirty="0"/>
              <a:t> </a:t>
            </a:r>
            <a:r>
              <a:rPr lang="pl-PL" sz="2000" dirty="0" err="1"/>
              <a:t>depth</a:t>
            </a:r>
            <a:r>
              <a:rPr lang="pl-PL" sz="2000" dirty="0"/>
              <a:t> </a:t>
            </a:r>
            <a:r>
              <a:rPr lang="pl-PL" sz="2000" dirty="0" err="1"/>
              <a:t>is</a:t>
            </a:r>
            <a:r>
              <a:rPr lang="pl-PL" sz="2000" dirty="0"/>
              <a:t> </a:t>
            </a:r>
            <a:r>
              <a:rPr lang="pl-PL" sz="2000" dirty="0" err="1"/>
              <a:t>equal</a:t>
            </a:r>
            <a:r>
              <a:rPr lang="pl-PL" sz="2000" dirty="0"/>
              <a:t> to 17.</a:t>
            </a:r>
          </a:p>
          <a:p>
            <a:r>
              <a:rPr lang="pl-PL" sz="2000" dirty="0"/>
              <a:t>E</a:t>
            </a:r>
            <a:r>
              <a:rPr lang="en-US" sz="2000" dirty="0" err="1"/>
              <a:t>ven</a:t>
            </a:r>
            <a:r>
              <a:rPr lang="en-US" sz="2000" dirty="0"/>
              <a:t> if the R2 coefficient for this model is 0.99 and the mean </a:t>
            </a:r>
            <a:r>
              <a:rPr lang="en-US" sz="2000" dirty="0" err="1"/>
              <a:t>absoulte</a:t>
            </a:r>
            <a:r>
              <a:rPr lang="en-US" sz="2000" dirty="0"/>
              <a:t> error is</a:t>
            </a:r>
            <a:r>
              <a:rPr lang="pl-PL" sz="2000" dirty="0"/>
              <a:t> </a:t>
            </a:r>
            <a:r>
              <a:rPr lang="pl-PL" sz="2000" dirty="0" err="1"/>
              <a:t>equal</a:t>
            </a:r>
            <a:r>
              <a:rPr lang="pl-PL" sz="2000" dirty="0"/>
              <a:t> to</a:t>
            </a:r>
            <a:r>
              <a:rPr lang="en-US" sz="2000" dirty="0"/>
              <a:t> 5</a:t>
            </a:r>
            <a:r>
              <a:rPr lang="pl-PL" sz="2000" dirty="0"/>
              <a:t> </a:t>
            </a:r>
            <a:r>
              <a:rPr lang="en-US" sz="2000" dirty="0"/>
              <a:t>this model does not have a real high predictive power</a:t>
            </a:r>
            <a:r>
              <a:rPr lang="pl-PL" sz="2000" dirty="0"/>
              <a:t>.</a:t>
            </a:r>
          </a:p>
          <a:p>
            <a:r>
              <a:rPr lang="pl-PL" sz="2000" dirty="0" err="1"/>
              <a:t>Probably</a:t>
            </a:r>
            <a:r>
              <a:rPr lang="en-US" sz="2000" dirty="0"/>
              <a:t> due to the structure of the input data used, this model is not the best possible</a:t>
            </a:r>
            <a:r>
              <a:rPr lang="pl-PL" sz="2000" dirty="0"/>
              <a:t>. O</a:t>
            </a:r>
            <a:r>
              <a:rPr lang="en-US" sz="2000" dirty="0"/>
              <a:t>n the other hand, it indicates reasonable conclusions</a:t>
            </a:r>
            <a:r>
              <a:rPr lang="pl-PL" sz="2000" dirty="0"/>
              <a:t>.</a:t>
            </a:r>
          </a:p>
          <a:p>
            <a:r>
              <a:rPr lang="en-US" sz="2000" dirty="0"/>
              <a:t>Variables such as the time of broadcasting the spot, the day of the week and the intensity of the number of spots per hour have the greatest impact on the explained variable, i.e. the number of visits to the website.</a:t>
            </a:r>
            <a:endParaRPr lang="pl-PL" sz="2000" dirty="0"/>
          </a:p>
          <a:p>
            <a:endParaRPr lang="pl-PL" sz="2000" dirty="0"/>
          </a:p>
          <a:p>
            <a:endParaRPr lang="en-US" sz="2000" dirty="0"/>
          </a:p>
        </p:txBody>
      </p:sp>
      <p:pic>
        <p:nvPicPr>
          <p:cNvPr id="10" name="Obraz 9">
            <a:extLst>
              <a:ext uri="{FF2B5EF4-FFF2-40B4-BE49-F238E27FC236}">
                <a16:creationId xmlns:a16="http://schemas.microsoft.com/office/drawing/2014/main" id="{4B7DFDBC-7886-4F53-5B92-29E17EC1EE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6802" y="749242"/>
            <a:ext cx="4772455" cy="2052155"/>
          </a:xfrm>
          <a:prstGeom prst="rect">
            <a:avLst/>
          </a:prstGeom>
        </p:spPr>
      </p:pic>
      <p:pic>
        <p:nvPicPr>
          <p:cNvPr id="7" name="Symbol zastępczy zawartości 6">
            <a:extLst>
              <a:ext uri="{FF2B5EF4-FFF2-40B4-BE49-F238E27FC236}">
                <a16:creationId xmlns:a16="http://schemas.microsoft.com/office/drawing/2014/main" id="{20ED7291-2B47-142F-5A74-EB118B103F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7813" y="3490170"/>
            <a:ext cx="3571444" cy="2291676"/>
          </a:xfrm>
          <a:prstGeom prst="rect">
            <a:avLst/>
          </a:prstGeom>
        </p:spPr>
      </p:pic>
    </p:spTree>
    <p:extLst>
      <p:ext uri="{BB962C8B-B14F-4D97-AF65-F5344CB8AC3E}">
        <p14:creationId xmlns:p14="http://schemas.microsoft.com/office/powerpoint/2010/main" val="2519960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40A14ED6-B6DD-9420-6C16-B783A84E1C24}"/>
              </a:ext>
            </a:extLst>
          </p:cNvPr>
          <p:cNvSpPr>
            <a:spLocks noGrp="1"/>
          </p:cNvSpPr>
          <p:nvPr>
            <p:ph type="title"/>
          </p:nvPr>
        </p:nvSpPr>
        <p:spPr>
          <a:xfrm>
            <a:off x="804672" y="640263"/>
            <a:ext cx="5157216" cy="1344975"/>
          </a:xfrm>
        </p:spPr>
        <p:txBody>
          <a:bodyPr>
            <a:normAutofit/>
          </a:bodyPr>
          <a:lstStyle/>
          <a:p>
            <a:r>
              <a:rPr lang="pl-PL" sz="4000" dirty="0" err="1"/>
              <a:t>Conclusions</a:t>
            </a:r>
            <a:endParaRPr lang="pl-PL" sz="4000" dirty="0"/>
          </a:p>
        </p:txBody>
      </p:sp>
      <p:sp>
        <p:nvSpPr>
          <p:cNvPr id="41" name="Content Placeholder 40">
            <a:extLst>
              <a:ext uri="{FF2B5EF4-FFF2-40B4-BE49-F238E27FC236}">
                <a16:creationId xmlns:a16="http://schemas.microsoft.com/office/drawing/2014/main" id="{44BDA15D-7526-D033-6593-684E65402C11}"/>
              </a:ext>
            </a:extLst>
          </p:cNvPr>
          <p:cNvSpPr>
            <a:spLocks noGrp="1"/>
          </p:cNvSpPr>
          <p:nvPr>
            <p:ph idx="1"/>
          </p:nvPr>
        </p:nvSpPr>
        <p:spPr>
          <a:xfrm>
            <a:off x="804672" y="2121763"/>
            <a:ext cx="5157216" cy="3773010"/>
          </a:xfrm>
        </p:spPr>
        <p:txBody>
          <a:bodyPr>
            <a:normAutofit fontScale="85000" lnSpcReduction="10000"/>
          </a:bodyPr>
          <a:lstStyle/>
          <a:p>
            <a:r>
              <a:rPr lang="pl-PL" sz="2000" dirty="0"/>
              <a:t>T</a:t>
            </a:r>
            <a:r>
              <a:rPr lang="en-US" sz="2000" dirty="0"/>
              <a:t>he </a:t>
            </a:r>
            <a:r>
              <a:rPr lang="pl-PL" sz="2000" dirty="0" err="1"/>
              <a:t>purpose</a:t>
            </a:r>
            <a:r>
              <a:rPr lang="en-US" sz="2000" dirty="0"/>
              <a:t> of this exercise </a:t>
            </a:r>
            <a:r>
              <a:rPr lang="pl-PL" sz="2000" dirty="0"/>
              <a:t>was</a:t>
            </a:r>
            <a:r>
              <a:rPr lang="en-US" sz="2000" dirty="0"/>
              <a:t> to estimate the influence of the broadcasted advertising spots on the interest in a website</a:t>
            </a:r>
            <a:r>
              <a:rPr lang="pl-PL" sz="2000" dirty="0"/>
              <a:t>.</a:t>
            </a:r>
          </a:p>
          <a:p>
            <a:r>
              <a:rPr lang="pl-PL" sz="2000" dirty="0"/>
              <a:t>M</a:t>
            </a:r>
            <a:r>
              <a:rPr lang="en-US" sz="2000" dirty="0" err="1"/>
              <a:t>odel</a:t>
            </a:r>
            <a:r>
              <a:rPr lang="en-US" sz="2000" dirty="0"/>
              <a:t> of the decision tree showed that the broadcasted TV spots have a significant impact on visits to the website</a:t>
            </a:r>
            <a:r>
              <a:rPr lang="pl-PL" sz="2000" dirty="0"/>
              <a:t>.</a:t>
            </a:r>
          </a:p>
          <a:p>
            <a:r>
              <a:rPr lang="en-US" sz="2000" dirty="0"/>
              <a:t>The time of broadcasting the spot has the greatest impact on the number of visits. The tree structure indicates that the spots emitted after 7 o'clock have the greatest impact on the response variable</a:t>
            </a:r>
            <a:r>
              <a:rPr lang="pl-PL" sz="2000" dirty="0"/>
              <a:t>. </a:t>
            </a:r>
          </a:p>
          <a:p>
            <a:r>
              <a:rPr lang="en-US" sz="2000" dirty="0"/>
              <a:t>In the chart on the right you can see that around 7 o'clock is the biggest peek of visits to the site</a:t>
            </a:r>
            <a:r>
              <a:rPr lang="pl-PL" sz="2000" dirty="0"/>
              <a:t>.</a:t>
            </a:r>
          </a:p>
          <a:p>
            <a:r>
              <a:rPr lang="en-US" sz="2000" dirty="0"/>
              <a:t>The model also showed that the frequency of spots significantly influences website visits</a:t>
            </a:r>
            <a:r>
              <a:rPr lang="pl-PL" sz="2000" dirty="0"/>
              <a:t>.</a:t>
            </a:r>
          </a:p>
          <a:p>
            <a:endParaRPr lang="en-US" sz="2000" dirty="0"/>
          </a:p>
        </p:txBody>
      </p:sp>
      <p:pic>
        <p:nvPicPr>
          <p:cNvPr id="11" name="Symbol zastępczy zawartości 10">
            <a:extLst>
              <a:ext uri="{FF2B5EF4-FFF2-40B4-BE49-F238E27FC236}">
                <a16:creationId xmlns:a16="http://schemas.microsoft.com/office/drawing/2014/main" id="{177C00A1-462F-646D-0636-E7C5BDDE63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9642" y="1711558"/>
            <a:ext cx="4736963" cy="3279435"/>
          </a:xfrm>
          <a:prstGeom prst="rect">
            <a:avLst/>
          </a:prstGeom>
        </p:spPr>
      </p:pic>
    </p:spTree>
    <p:extLst>
      <p:ext uri="{BB962C8B-B14F-4D97-AF65-F5344CB8AC3E}">
        <p14:creationId xmlns:p14="http://schemas.microsoft.com/office/powerpoint/2010/main" val="963610606"/>
      </p:ext>
    </p:extLst>
  </p:cSld>
  <p:clrMapOvr>
    <a:masterClrMapping/>
  </p:clrMapOvr>
</p:sld>
</file>

<file path=ppt/theme/theme1.xml><?xml version="1.0" encoding="utf-8"?>
<a:theme xmlns:a="http://schemas.openxmlformats.org/drawingml/2006/main" name="Office Theme">
  <a:themeElements>
    <a:clrScheme name="Motyw pakietu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otyw pakietu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tyw pakietu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166</TotalTime>
  <Words>488</Words>
  <Application>Microsoft Office PowerPoint</Application>
  <PresentationFormat>Panoramiczny</PresentationFormat>
  <Paragraphs>26</Paragraphs>
  <Slides>5</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5</vt:i4>
      </vt:variant>
    </vt:vector>
  </HeadingPairs>
  <TitlesOfParts>
    <vt:vector size="9" baseType="lpstr">
      <vt:lpstr>Arial</vt:lpstr>
      <vt:lpstr>Calibri</vt:lpstr>
      <vt:lpstr>Calibri Light</vt:lpstr>
      <vt:lpstr>Office Theme</vt:lpstr>
      <vt:lpstr>Influence of TV commercials on web traffic - analysis</vt:lpstr>
      <vt:lpstr>Background</vt:lpstr>
      <vt:lpstr>Data Preprocessing &amp; Modeling</vt:lpstr>
      <vt:lpstr>Selected model – Decission tree</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Influence of TV commercials on web traffic - analysis</dc:title>
  <dc:creator>Paweł Pietrzak</dc:creator>
  <cp:lastModifiedBy>Paweł Pietrzak</cp:lastModifiedBy>
  <cp:revision>1</cp:revision>
  <dcterms:created xsi:type="dcterms:W3CDTF">2022-07-15T18:44:34Z</dcterms:created>
  <dcterms:modified xsi:type="dcterms:W3CDTF">2022-07-15T21:31:00Z</dcterms:modified>
</cp:coreProperties>
</file>