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ns" panose="020F0502020204030204" pitchFamily="34" charset="0"/>
      <p:regular r:id="rId18"/>
    </p:embeddedFont>
    <p:embeddedFont>
      <p:font typeface="Open Sans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9330" y="2339655"/>
            <a:ext cx="10788848" cy="1160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19"/>
              </a:lnSpc>
              <a:spcBef>
                <a:spcPct val="0"/>
              </a:spcBef>
            </a:pPr>
            <a:r>
              <a:rPr lang="en-US" sz="6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Projekt - Firma Kurierska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04039" y="4563110"/>
            <a:ext cx="495942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UWM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98025" y="7922088"/>
            <a:ext cx="378130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Autorzy: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-Paweł Rzadkowski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-Kacper Sawicki  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922950" y="6761294"/>
            <a:ext cx="213145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grupa ISI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862" y="1028700"/>
            <a:ext cx="10097446" cy="9289650"/>
          </a:xfrm>
          <a:custGeom>
            <a:avLst/>
            <a:gdLst/>
            <a:ahLst/>
            <a:cxnLst/>
            <a:rect l="l" t="t" r="r" b="b"/>
            <a:pathLst>
              <a:path w="10097446" h="9289650">
                <a:moveTo>
                  <a:pt x="0" y="0"/>
                </a:moveTo>
                <a:lnTo>
                  <a:pt x="10097446" y="0"/>
                </a:lnTo>
                <a:lnTo>
                  <a:pt x="10097446" y="9289650"/>
                </a:lnTo>
                <a:lnTo>
                  <a:pt x="0" y="9289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6996410" y="101600"/>
            <a:ext cx="10262890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relacyjnej bazy danych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77123" y="2379341"/>
            <a:ext cx="6585706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Struktura tabel, kolumn, kluczy oraz relacji między danymi w systemie. Zaprojektowany został zgodnie z zasadami normalizacji, aby zapewnić spójność i integralność danych.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4735" y="101600"/>
            <a:ext cx="10378529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Idea projektowania interfejsu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46168" y="2077085"/>
            <a:ext cx="10378529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Projekt interfejsu naszego systemu został oparty na zasadach: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prostoty i czytelności – użytkownik widzi tylko najważniejsze elementy,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intuicyjnej nawigacji – łatwy dostęp do kluczowych funkcji,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responsywności – interfejs przystosowany do różnych urządzeń (np. komputer, tablet),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minimalizmu – nowoczesny układ i ograniczona liczba kolorów dla przejrzystości.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75321" y="1834793"/>
            <a:ext cx="11556001" cy="8710336"/>
          </a:xfrm>
          <a:custGeom>
            <a:avLst/>
            <a:gdLst/>
            <a:ahLst/>
            <a:cxnLst/>
            <a:rect l="l" t="t" r="r" b="b"/>
            <a:pathLst>
              <a:path w="11556001" h="8710336">
                <a:moveTo>
                  <a:pt x="0" y="0"/>
                </a:moveTo>
                <a:lnTo>
                  <a:pt x="11556001" y="0"/>
                </a:lnTo>
                <a:lnTo>
                  <a:pt x="11556001" y="8710335"/>
                </a:lnTo>
                <a:lnTo>
                  <a:pt x="0" y="871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4590338" y="101600"/>
            <a:ext cx="8925967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Kluczowe widoki systemu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63589" y="1033598"/>
            <a:ext cx="357946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Ekran logowania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2792" y="1028700"/>
            <a:ext cx="11908457" cy="8961114"/>
          </a:xfrm>
          <a:custGeom>
            <a:avLst/>
            <a:gdLst/>
            <a:ahLst/>
            <a:cxnLst/>
            <a:rect l="l" t="t" r="r" b="b"/>
            <a:pathLst>
              <a:path w="11908457" h="8961114">
                <a:moveTo>
                  <a:pt x="0" y="0"/>
                </a:moveTo>
                <a:lnTo>
                  <a:pt x="11908458" y="0"/>
                </a:lnTo>
                <a:lnTo>
                  <a:pt x="11908458" y="8961114"/>
                </a:lnTo>
                <a:lnTo>
                  <a:pt x="0" y="8961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6335688" y="261546"/>
            <a:ext cx="56166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Wireframe strony głównej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52669" y="1202961"/>
            <a:ext cx="12071813" cy="9084039"/>
          </a:xfrm>
          <a:custGeom>
            <a:avLst/>
            <a:gdLst/>
            <a:ahLst/>
            <a:cxnLst/>
            <a:rect l="l" t="t" r="r" b="b"/>
            <a:pathLst>
              <a:path w="12071813" h="9084039">
                <a:moveTo>
                  <a:pt x="0" y="0"/>
                </a:moveTo>
                <a:lnTo>
                  <a:pt x="12071813" y="0"/>
                </a:lnTo>
                <a:lnTo>
                  <a:pt x="12071813" y="9084039"/>
                </a:lnTo>
                <a:lnTo>
                  <a:pt x="0" y="9084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6400978" y="448310"/>
            <a:ext cx="54860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Strona główna - prototyp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72870" y="101600"/>
            <a:ext cx="5342260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Podsumowanie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44537"/>
            <a:ext cx="16270188" cy="2223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6"/>
              </a:lnSpc>
              <a:spcBef>
                <a:spcPct val="0"/>
              </a:spcBef>
            </a:pPr>
            <a:r>
              <a:rPr lang="en-US" sz="320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został zrealizowany w odpowiedzi na problem z ręcznym zarządzaniem zleceniami. Głównym celem było stworzenie systemu umożliwiającego automatyzację procesów zarządzania przesyłkami, ich śledzeniem w czasie rzeczywistym oraz konsolidację danych do jednej, centralnej bazy.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8906" y="4284028"/>
            <a:ext cx="16230600" cy="166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Stworzone przez nas funkcję wspierają pracowników firmy w zarządzaniu ich obszarem operacyjnym, co pozwala ograniczyć liczbę popełnianych błędów i przyśpiesza przebieg całego procesu.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9112" y="6271795"/>
            <a:ext cx="16230600" cy="166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Użytkownicy końcowi zyskują natomiast dostęp do intuicyjnego interfejsu umożliwiającego łatwe śledzenie przesyłek i korzystanie z funkcjonalności systemu w sposób wygodny i zrozumiały.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14505" y="517525"/>
            <a:ext cx="5258991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Podziękowania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062598"/>
            <a:ext cx="18288000" cy="125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Realizacja tego projektu pozwoliła nam na zdobycie cennego doświadczenia i rozwój umiejętności technicznych oraz pracy zespołowej.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02821" y="5238752"/>
            <a:ext cx="7082358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Zapraszamy do zadawania pytań.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52796" y="6776731"/>
            <a:ext cx="12917686" cy="1251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 razie dodatkowych pytań prosimy o kontakt pod adresem: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[adres e-mail]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1227" y="933450"/>
            <a:ext cx="13922963" cy="92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- dla kogo jest ten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0315" y="2402620"/>
            <a:ext cx="16444787" cy="788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3"/>
              </a:lnSpc>
              <a:spcBef>
                <a:spcPct val="0"/>
              </a:spcBef>
            </a:pPr>
            <a:r>
              <a:rPr lang="en-US" sz="34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System Paczka24 powstał w odpowiedzi na problemy firm kurierskich związane z ręcznym zarządzaniem zleceniami. Brak automatyzacji skutkował opóźnieniami w dostawach, trudnością w lokalizacji paczek oraz błędami operacyjnymi.</a:t>
            </a:r>
          </a:p>
          <a:p>
            <a:pPr algn="ctr">
              <a:lnSpc>
                <a:spcPts val="4823"/>
              </a:lnSpc>
              <a:spcBef>
                <a:spcPct val="0"/>
              </a:spcBef>
            </a:pPr>
            <a:r>
              <a:rPr lang="en-US" sz="34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ma na celu zwiększenie efektywności pracy oraz zapewnienie klientom dostępu do informacji o przesyłkach w czasie rzeczywistym. </a:t>
            </a:r>
          </a:p>
          <a:p>
            <a:pPr algn="ctr">
              <a:lnSpc>
                <a:spcPts val="4823"/>
              </a:lnSpc>
              <a:spcBef>
                <a:spcPct val="0"/>
              </a:spcBef>
            </a:pPr>
            <a:endParaRPr lang="en-US" sz="344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823"/>
              </a:lnSpc>
              <a:spcBef>
                <a:spcPct val="0"/>
              </a:spcBef>
            </a:pPr>
            <a:r>
              <a:rPr lang="en-US" sz="34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System został zaprojektowany z myślą o firmach kurierskich obsługujących przesyłki krajowe.</a:t>
            </a:r>
          </a:p>
          <a:p>
            <a:pPr algn="ctr">
              <a:lnSpc>
                <a:spcPts val="4823"/>
              </a:lnSpc>
              <a:spcBef>
                <a:spcPct val="0"/>
              </a:spcBef>
            </a:pPr>
            <a:r>
              <a:rPr lang="en-US" sz="34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Zwiększa on jakość obsługi klienta, automatyzuje kluczowe procesy nadawania, sortowania i doręczania paczek oraz umożliwia łatwe śledzenie przesyłek przez użytkowników.</a:t>
            </a:r>
          </a:p>
          <a:p>
            <a:pPr algn="ctr">
              <a:lnSpc>
                <a:spcPts val="4823"/>
              </a:lnSpc>
              <a:spcBef>
                <a:spcPct val="0"/>
              </a:spcBef>
            </a:pPr>
            <a:endParaRPr lang="en-US" sz="344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823"/>
              </a:lnSpc>
              <a:spcBef>
                <a:spcPct val="0"/>
              </a:spcBef>
            </a:pPr>
            <a:endParaRPr lang="en-US" sz="344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1333" y="419735"/>
            <a:ext cx="12444651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Dlaczego warto wdrożyć ten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73722"/>
            <a:ext cx="17693596" cy="763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7"/>
              </a:lnSpc>
            </a:pPr>
            <a:r>
              <a:rPr lang="en-US" sz="363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Zwiększenie efektywności operacyjnej</a:t>
            </a:r>
          </a:p>
          <a:p>
            <a:pPr algn="ctr">
              <a:lnSpc>
                <a:spcPts val="5087"/>
              </a:lnSpc>
            </a:pPr>
            <a:r>
              <a:rPr lang="en-US" sz="36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Automatyzacja procesów nadawania i obsługi przesyłek skraca czas realizacji zleceń i eliminuje błędy ludzkie.</a:t>
            </a:r>
          </a:p>
          <a:p>
            <a:pPr algn="ctr">
              <a:lnSpc>
                <a:spcPts val="5087"/>
              </a:lnSpc>
            </a:pPr>
            <a:endParaRPr lang="en-US" sz="36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87"/>
              </a:lnSpc>
            </a:pPr>
            <a:r>
              <a:rPr lang="en-US" sz="363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Poprawa jakości obsługi klienta</a:t>
            </a:r>
          </a:p>
          <a:p>
            <a:pPr algn="ctr">
              <a:lnSpc>
                <a:spcPts val="5087"/>
              </a:lnSpc>
            </a:pPr>
            <a:r>
              <a:rPr lang="en-US" sz="36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Użytkownicy mogą śledzić swoje paczki w czasie rzeczywistym i otrzymują powiadomienia o statusie przesyłki.</a:t>
            </a:r>
          </a:p>
          <a:p>
            <a:pPr algn="ctr">
              <a:lnSpc>
                <a:spcPts val="5087"/>
              </a:lnSpc>
            </a:pPr>
            <a:endParaRPr lang="en-US" sz="36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087"/>
              </a:lnSpc>
            </a:pPr>
            <a:r>
              <a:rPr lang="en-US" sz="3633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3. Bezpieczeństwo i dostępność danych</a:t>
            </a:r>
          </a:p>
          <a:p>
            <a:pPr algn="ctr">
              <a:lnSpc>
                <a:spcPts val="5087"/>
              </a:lnSpc>
            </a:pPr>
            <a:r>
              <a:rPr lang="en-US" sz="36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Centralna baza danych gwarantuje dostęp do informacji dla uprawnionych użytkowników oraz ułatwia zarządzanie archiwum przesyłek.</a:t>
            </a:r>
          </a:p>
          <a:p>
            <a:pPr algn="ctr">
              <a:lnSpc>
                <a:spcPts val="5087"/>
              </a:lnSpc>
              <a:spcBef>
                <a:spcPct val="0"/>
              </a:spcBef>
            </a:pPr>
            <a:endParaRPr lang="en-US" sz="36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77646" y="101600"/>
            <a:ext cx="4692134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Opis systemu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219517"/>
            <a:ext cx="18288000" cy="958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Nasz system informatyczny wspiera zarządzanie procesem obsługi przesyłek w firmie kurierskiej – od momentu nadania paczki przez klienta aż po jej doręczenie.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System został zaprojektowany z myślą o automatyzacji i uproszczeniu zadań związanych z obsługą kurierską.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Głównymi obszarami działania naszego systemu są: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Nadawanie przesyłki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Klient wprowadza dane paczki i wybiera sposób doręczenia.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Obsługa logistyczna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System rejestruje przesyłkę, przekazuje ją do sortowni, a następnie do magazynu i kuriera.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Dostarczenie i status paczki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Kurier aktualizuje status doręczenia, system informuje klienta w czasie rzeczywistym.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1819" y="101600"/>
            <a:ext cx="15844362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Kluczowe funkcje oraz innowacyjne elementy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91213" y="1517710"/>
            <a:ext cx="10305574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Kluczowymi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funkcjami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naszego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systemu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są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min.</a:t>
            </a:r>
            <a:endParaRPr lang="pl-PL" sz="33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pl-PL" sz="33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47999" y="2705100"/>
            <a:ext cx="11535637" cy="3037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9433" lvl="1" indent="-369716" algn="ctr">
              <a:lnSpc>
                <a:spcPts val="4794"/>
              </a:lnSpc>
              <a:spcBef>
                <a:spcPct val="0"/>
              </a:spcBef>
              <a:buFont typeface="Arial"/>
              <a:buChar char="•"/>
            </a:pP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Elektroniczne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nadawanie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przesyłek</a:t>
            </a:r>
            <a:endParaRPr lang="en-US" sz="34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9433" lvl="1" indent="-369716" algn="ctr">
              <a:lnSpc>
                <a:spcPts val="4794"/>
              </a:lnSpc>
              <a:spcBef>
                <a:spcPct val="0"/>
              </a:spcBef>
              <a:buFont typeface="Arial"/>
              <a:buChar char="•"/>
            </a:pP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Monitorowanie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statusu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paczek</a:t>
            </a:r>
            <a:endParaRPr lang="en-US" sz="34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9433" lvl="1" indent="-369716" algn="ctr">
              <a:lnSpc>
                <a:spcPts val="4794"/>
              </a:lnSpc>
              <a:spcBef>
                <a:spcPct val="0"/>
              </a:spcBef>
              <a:buFont typeface="Arial"/>
              <a:buChar char="•"/>
            </a:pP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Powiadomienia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zmianie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statusu</a:t>
            </a:r>
            <a:endParaRPr lang="en-US" sz="34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9433" lvl="1" indent="-369716" algn="ctr">
              <a:lnSpc>
                <a:spcPts val="4794"/>
              </a:lnSpc>
              <a:spcBef>
                <a:spcPct val="0"/>
              </a:spcBef>
              <a:buFont typeface="Arial"/>
              <a:buChar char="•"/>
            </a:pP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Historia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przesyłek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dla</a:t>
            </a:r>
            <a:r>
              <a:rPr lang="en-US" sz="342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42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klientów</a:t>
            </a:r>
            <a:endParaRPr lang="en-US" sz="34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94"/>
              </a:lnSpc>
              <a:spcBef>
                <a:spcPct val="0"/>
              </a:spcBef>
            </a:pPr>
            <a:endParaRPr lang="en-US" sz="3424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90800" y="5614965"/>
            <a:ext cx="13411200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Funkcje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dzięki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którym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nasz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system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się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wyróżnia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tle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innych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90800" y="6667500"/>
            <a:ext cx="14249400" cy="1844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8266" lvl="1" indent="-379133" algn="ctr">
              <a:lnSpc>
                <a:spcPts val="4916"/>
              </a:lnSpc>
              <a:spcBef>
                <a:spcPct val="0"/>
              </a:spcBef>
              <a:buFont typeface="Arial"/>
              <a:buChar char="•"/>
            </a:pP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Wizualizacja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statusu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przesyłki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osi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czasu</a:t>
            </a:r>
            <a:endParaRPr lang="en-US" sz="3512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58266" lvl="1" indent="-379133" algn="ctr">
              <a:lnSpc>
                <a:spcPts val="4916"/>
              </a:lnSpc>
              <a:spcBef>
                <a:spcPct val="0"/>
              </a:spcBef>
              <a:buFont typeface="Arial"/>
              <a:buChar char="•"/>
            </a:pP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Przyjazny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interfejs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zoptymalizowany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pod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urządzenia</a:t>
            </a:r>
            <a:r>
              <a:rPr lang="en-US" sz="3512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12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mobilne</a:t>
            </a:r>
            <a:endParaRPr lang="en-US" sz="3512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916"/>
              </a:lnSpc>
              <a:spcBef>
                <a:spcPct val="0"/>
              </a:spcBef>
            </a:pPr>
            <a:endParaRPr lang="en-US" sz="3512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6593" y="419735"/>
            <a:ext cx="7614404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Architektura systemu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337807"/>
            <a:ext cx="18068504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Nasz system jest zbudowany w oparciu o trójwarstwową architekturę . </a:t>
            </a:r>
          </a:p>
          <a:p>
            <a:pPr algn="ctr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Pierwsza Warstwa 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(Frontend)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umożliwia interakcję z systemem dla użytkownika poprzez formularze oraz interfejsy. 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Druga warstwa 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(Backend)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przetwarza dane wprowadzone przez użytkownika oraz łączy się z bazą danych.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Trzecia warstwa 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(Baza danych)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przechowuje dane oraz zapewnia integralność informacji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9055" y="236855"/>
            <a:ext cx="7085352" cy="10050145"/>
          </a:xfrm>
          <a:custGeom>
            <a:avLst/>
            <a:gdLst/>
            <a:ahLst/>
            <a:cxnLst/>
            <a:rect l="l" t="t" r="r" b="b"/>
            <a:pathLst>
              <a:path w="7085352" h="10050145">
                <a:moveTo>
                  <a:pt x="0" y="0"/>
                </a:moveTo>
                <a:lnTo>
                  <a:pt x="7085352" y="0"/>
                </a:lnTo>
                <a:lnTo>
                  <a:pt x="7085352" y="10050145"/>
                </a:lnTo>
                <a:lnTo>
                  <a:pt x="0" y="10050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8996109" y="141605"/>
            <a:ext cx="5423654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Logika systemu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94150" y="4819967"/>
            <a:ext cx="63451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&lt;- Model analityczny systemu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7154" y="118322"/>
            <a:ext cx="8134943" cy="10168678"/>
          </a:xfrm>
          <a:custGeom>
            <a:avLst/>
            <a:gdLst/>
            <a:ahLst/>
            <a:cxnLst/>
            <a:rect l="l" t="t" r="r" b="b"/>
            <a:pathLst>
              <a:path w="8134943" h="10168678">
                <a:moveTo>
                  <a:pt x="0" y="0"/>
                </a:moveTo>
                <a:lnTo>
                  <a:pt x="8134943" y="0"/>
                </a:lnTo>
                <a:lnTo>
                  <a:pt x="8134943" y="10168678"/>
                </a:lnTo>
                <a:lnTo>
                  <a:pt x="0" y="10168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9144000" y="32597"/>
            <a:ext cx="8857417" cy="77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 klas implementacyjny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2406677"/>
            <a:ext cx="8857417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Struktura techniczna systemu.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Każda klasa reprezentuje element rzeczywistego systemu , a jej atrybuty i metody pokazują, jakie dane przechowuje i jakie działania może wykonywać.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3584" y="1407153"/>
            <a:ext cx="8619069" cy="8336939"/>
          </a:xfrm>
          <a:custGeom>
            <a:avLst/>
            <a:gdLst/>
            <a:ahLst/>
            <a:cxnLst/>
            <a:rect l="l" t="t" r="r" b="b"/>
            <a:pathLst>
              <a:path w="8619069" h="8336939">
                <a:moveTo>
                  <a:pt x="0" y="0"/>
                </a:moveTo>
                <a:lnTo>
                  <a:pt x="8619069" y="0"/>
                </a:lnTo>
                <a:lnTo>
                  <a:pt x="8619069" y="8336939"/>
                </a:lnTo>
                <a:lnTo>
                  <a:pt x="0" y="8336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l-PL"/>
          </a:p>
        </p:txBody>
      </p:sp>
      <p:sp>
        <p:nvSpPr>
          <p:cNvPr id="3" name="TextBox 3"/>
          <p:cNvSpPr txBox="1"/>
          <p:nvPr/>
        </p:nvSpPr>
        <p:spPr>
          <a:xfrm>
            <a:off x="9956884" y="101600"/>
            <a:ext cx="6419731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 obiektów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84438" y="2594933"/>
            <a:ext cx="769121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Konkretny przypadek działania systemu , pokazuje, jak w praktyce współpracują ze sobą obiekty utworzone na podstawie klas systemu.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667</Words>
  <Application>Microsoft Office PowerPoint</Application>
  <PresentationFormat>Niestandardowy</PresentationFormat>
  <Paragraphs>79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Calibri</vt:lpstr>
      <vt:lpstr>Open Sans Bold</vt:lpstr>
      <vt:lpstr>Open Sans</vt:lpstr>
      <vt:lpstr>Arial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- Firma Kurierska</dc:title>
  <cp:lastModifiedBy>Paweł Rzadkowski</cp:lastModifiedBy>
  <cp:revision>2</cp:revision>
  <dcterms:created xsi:type="dcterms:W3CDTF">2006-08-16T00:00:00Z</dcterms:created>
  <dcterms:modified xsi:type="dcterms:W3CDTF">2025-06-03T12:39:42Z</dcterms:modified>
  <dc:identifier>DAGpLwzS50Q</dc:identifier>
</cp:coreProperties>
</file>