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1"/>
  </p:notesMasterIdLst>
  <p:sldIdLst>
    <p:sldId id="257"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9" r:id="rId21"/>
    <p:sldId id="278" r:id="rId22"/>
    <p:sldId id="280" r:id="rId23"/>
    <p:sldId id="281" r:id="rId24"/>
    <p:sldId id="285" r:id="rId25"/>
    <p:sldId id="286" r:id="rId26"/>
    <p:sldId id="282" r:id="rId27"/>
    <p:sldId id="283" r:id="rId28"/>
    <p:sldId id="284" r:id="rId29"/>
    <p:sldId id="276" r:id="rId30"/>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78"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37336E-FF5E-4C8B-B3F0-1CF44C70BEED}" type="datetimeFigureOut">
              <a:rPr lang="pl-PL" smtClean="0"/>
              <a:t>2013-12-09</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A8A9E-AF49-44F8-BE90-039B66842BA8}" type="slidenum">
              <a:rPr lang="pl-PL" smtClean="0"/>
              <a:t>‹#›</a:t>
            </a:fld>
            <a:endParaRPr lang="pl-PL"/>
          </a:p>
        </p:txBody>
      </p:sp>
    </p:spTree>
    <p:extLst>
      <p:ext uri="{BB962C8B-B14F-4D97-AF65-F5344CB8AC3E}">
        <p14:creationId xmlns:p14="http://schemas.microsoft.com/office/powerpoint/2010/main" val="76205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fld id="{280C28CD-CED0-4033-9774-131060AB6F55}" type="slidenum">
              <a:rPr lang="pl-PL" smtClean="0"/>
              <a:t>1</a:t>
            </a:fld>
            <a:endParaRPr lang="pl-PL"/>
          </a:p>
        </p:txBody>
      </p:sp>
    </p:spTree>
    <p:extLst>
      <p:ext uri="{BB962C8B-B14F-4D97-AF65-F5344CB8AC3E}">
        <p14:creationId xmlns:p14="http://schemas.microsoft.com/office/powerpoint/2010/main" val="427015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1"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2" y="1267485"/>
            <a:ext cx="7235981" cy="5133316"/>
          </a:xfrm>
        </p:spPr>
        <p:txBody>
          <a:bodyPr/>
          <a:lstStyle>
            <a:lvl1pPr>
              <a:defRPr sz="11500"/>
            </a:lvl1pPr>
          </a:lstStyle>
          <a:p>
            <a:r>
              <a:rPr lang="pl-PL" smtClean="0"/>
              <a:t>Kliknij, aby edytować styl</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FD17FA3B-C404-4317-B0BC-953931111309}" type="datetimeFigureOut">
              <a:rPr lang="pl-PL" smtClean="0"/>
              <a:t>2013-12-09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fld id="{0931897F-8F23-433E-A660-EFF8D3EDA506}" type="slidenum">
              <a:rPr lang="pl-PL" smtClean="0"/>
              <a:t>‹#›</a:t>
            </a:fld>
            <a:endParaRPr lang="pl-PL"/>
          </a:p>
        </p:txBody>
      </p:sp>
      <p:grpSp>
        <p:nvGrpSpPr>
          <p:cNvPr id="7" name="Group 6"/>
          <p:cNvGrpSpPr/>
          <p:nvPr/>
        </p:nvGrpSpPr>
        <p:grpSpPr>
          <a:xfrm>
            <a:off x="7467600" y="209550"/>
            <a:ext cx="657226" cy="431800"/>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FD17FA3B-C404-4317-B0BC-953931111309}" type="datetimeFigureOut">
              <a:rPr lang="pl-PL" smtClean="0"/>
              <a:t>2013-12-09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Kliknij, aby edytować styl</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FD17FA3B-C404-4317-B0BC-953931111309}" type="datetimeFigureOut">
              <a:rPr lang="pl-PL" smtClean="0"/>
              <a:t>2013-12-09</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pl-PL" smtClean="0"/>
              <a:t>Kliknij, aby edytować styl</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FD17FA3B-C404-4317-B0BC-953931111309}" type="datetimeFigureOut">
              <a:rPr lang="pl-PL" smtClean="0"/>
              <a:t>2013-12-09</a:t>
            </a:fld>
            <a:endParaRPr lang="pl-PL"/>
          </a:p>
        </p:txBody>
      </p:sp>
      <p:sp>
        <p:nvSpPr>
          <p:cNvPr id="10" name="Slide Number Placeholder 9"/>
          <p:cNvSpPr>
            <a:spLocks noGrp="1"/>
          </p:cNvSpPr>
          <p:nvPr>
            <p:ph type="sldNum" sz="quarter" idx="11"/>
          </p:nvPr>
        </p:nvSpPr>
        <p:spPr/>
        <p:txBody>
          <a:bodyPr/>
          <a:lstStyle/>
          <a:p>
            <a:fld id="{0931897F-8F23-433E-A660-EFF8D3EDA506}" type="slidenum">
              <a:rPr lang="pl-PL" smtClean="0"/>
              <a:t>‹#›</a:t>
            </a:fld>
            <a:endParaRPr lang="pl-PL"/>
          </a:p>
        </p:txBody>
      </p:sp>
      <p:sp>
        <p:nvSpPr>
          <p:cNvPr id="12" name="Footer Placeholder 11"/>
          <p:cNvSpPr>
            <a:spLocks noGrp="1"/>
          </p:cNvSpPr>
          <p:nvPr>
            <p:ph type="ftr" sz="quarter" idx="12"/>
          </p:nvPr>
        </p:nvSpPr>
        <p:spPr/>
        <p:txBody>
          <a:bodyPr/>
          <a:lstStyle/>
          <a:p>
            <a:endParaRPr lang="pl-P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13"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pl-PL" smtClean="0"/>
              <a:t>Kliknij, aby edytować styl</a:t>
            </a:r>
            <a:endParaRPr lang="en-US" dirty="0"/>
          </a:p>
        </p:txBody>
      </p:sp>
      <p:sp>
        <p:nvSpPr>
          <p:cNvPr id="19" name="Date Placeholder 18"/>
          <p:cNvSpPr>
            <a:spLocks noGrp="1"/>
          </p:cNvSpPr>
          <p:nvPr>
            <p:ph type="dt" sz="half" idx="10"/>
          </p:nvPr>
        </p:nvSpPr>
        <p:spPr/>
        <p:txBody>
          <a:bodyPr/>
          <a:lstStyle/>
          <a:p>
            <a:fld id="{FD17FA3B-C404-4317-B0BC-953931111309}" type="datetimeFigureOut">
              <a:rPr lang="pl-PL" smtClean="0"/>
              <a:t>2013-12-09</a:t>
            </a:fld>
            <a:endParaRPr lang="pl-PL"/>
          </a:p>
        </p:txBody>
      </p:sp>
      <p:sp>
        <p:nvSpPr>
          <p:cNvPr id="20" name="Slide Number Placeholder 19"/>
          <p:cNvSpPr>
            <a:spLocks noGrp="1"/>
          </p:cNvSpPr>
          <p:nvPr>
            <p:ph type="sldNum" sz="quarter" idx="11"/>
          </p:nvPr>
        </p:nvSpPr>
        <p:spPr/>
        <p:txBody>
          <a:bodyPr/>
          <a:lstStyle/>
          <a:p>
            <a:fld id="{0931897F-8F23-433E-A660-EFF8D3EDA506}" type="slidenum">
              <a:rPr lang="pl-PL" smtClean="0"/>
              <a:t>‹#›</a:t>
            </a:fld>
            <a:endParaRPr lang="pl-PL"/>
          </a:p>
        </p:txBody>
      </p:sp>
      <p:sp>
        <p:nvSpPr>
          <p:cNvPr id="21" name="Footer Placeholder 20"/>
          <p:cNvSpPr>
            <a:spLocks noGrp="1"/>
          </p:cNvSpPr>
          <p:nvPr>
            <p:ph type="ftr" sz="quarter" idx="12"/>
          </p:nvPr>
        </p:nvSpPr>
        <p:spPr/>
        <p:txBody>
          <a:bodyPr/>
          <a:lstStyle/>
          <a:p>
            <a:endParaRPr lang="pl-P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5" name="Date Placeholder 4"/>
          <p:cNvSpPr>
            <a:spLocks noGrp="1"/>
          </p:cNvSpPr>
          <p:nvPr>
            <p:ph type="dt" sz="half" idx="10"/>
          </p:nvPr>
        </p:nvSpPr>
        <p:spPr/>
        <p:txBody>
          <a:bodyPr/>
          <a:lstStyle/>
          <a:p>
            <a:fld id="{FD17FA3B-C404-4317-B0BC-953931111309}" type="datetimeFigureOut">
              <a:rPr lang="pl-PL" smtClean="0"/>
              <a:t>2013-12-09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
        <p:nvSpPr>
          <p:cNvPr id="9" name="Content Placeholder 8"/>
          <p:cNvSpPr>
            <a:spLocks noGrp="1"/>
          </p:cNvSpPr>
          <p:nvPr>
            <p:ph sz="quarter" idx="13"/>
          </p:nvPr>
        </p:nvSpPr>
        <p:spPr>
          <a:xfrm>
            <a:off x="1216152" y="841248"/>
            <a:ext cx="3730752" cy="438912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Text Placeholder 2"/>
          <p:cNvSpPr>
            <a:spLocks noGrp="1"/>
          </p:cNvSpPr>
          <p:nvPr>
            <p:ph type="body" idx="1"/>
          </p:nvPr>
        </p:nvSpPr>
        <p:spPr>
          <a:xfrm>
            <a:off x="1219200" y="841248"/>
            <a:ext cx="3733800"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5" name="Text Placeholder 4"/>
          <p:cNvSpPr>
            <a:spLocks noGrp="1"/>
          </p:cNvSpPr>
          <p:nvPr>
            <p:ph type="body" sz="quarter" idx="3"/>
          </p:nvPr>
        </p:nvSpPr>
        <p:spPr>
          <a:xfrm>
            <a:off x="5105400" y="841248"/>
            <a:ext cx="3735267"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7" name="Date Placeholder 6"/>
          <p:cNvSpPr>
            <a:spLocks noGrp="1"/>
          </p:cNvSpPr>
          <p:nvPr>
            <p:ph type="dt" sz="half" idx="10"/>
          </p:nvPr>
        </p:nvSpPr>
        <p:spPr/>
        <p:txBody>
          <a:bodyPr/>
          <a:lstStyle/>
          <a:p>
            <a:fld id="{FD17FA3B-C404-4317-B0BC-953931111309}" type="datetimeFigureOut">
              <a:rPr lang="pl-PL" smtClean="0"/>
              <a:t>2013-12-09</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0931897F-8F23-433E-A660-EFF8D3EDA506}" type="slidenum">
              <a:rPr lang="pl-PL" smtClean="0"/>
              <a:t>‹#›</a:t>
            </a:fld>
            <a:endParaRPr lang="pl-PL"/>
          </a:p>
        </p:txBody>
      </p:sp>
      <p:sp>
        <p:nvSpPr>
          <p:cNvPr id="11" name="Content Placeholder 10"/>
          <p:cNvSpPr>
            <a:spLocks noGrp="1"/>
          </p:cNvSpPr>
          <p:nvPr>
            <p:ph sz="quarter" idx="13"/>
          </p:nvPr>
        </p:nvSpPr>
        <p:spPr>
          <a:xfrm>
            <a:off x="1216152" y="1380744"/>
            <a:ext cx="3730752" cy="384048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FD17FA3B-C404-4317-B0BC-953931111309}" type="datetimeFigureOut">
              <a:rPr lang="pl-PL" smtClean="0"/>
              <a:t>2013-12-09</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D17FA3B-C404-4317-B0BC-953931111309}" type="datetimeFigureOut">
              <a:rPr lang="pl-PL" smtClean="0"/>
              <a:t>2013-12-09</a:t>
            </a:fld>
            <a:endParaRPr lang="pl-PL"/>
          </a:p>
        </p:txBody>
      </p:sp>
      <p:sp>
        <p:nvSpPr>
          <p:cNvPr id="6" name="Slide Number Placeholder 5"/>
          <p:cNvSpPr>
            <a:spLocks noGrp="1"/>
          </p:cNvSpPr>
          <p:nvPr>
            <p:ph type="sldNum" sz="quarter" idx="11"/>
          </p:nvPr>
        </p:nvSpPr>
        <p:spPr/>
        <p:txBody>
          <a:bodyPr/>
          <a:lstStyle/>
          <a:p>
            <a:fld id="{0931897F-8F23-433E-A660-EFF8D3EDA506}" type="slidenum">
              <a:rPr lang="pl-PL" smtClean="0"/>
              <a:t>‹#›</a:t>
            </a:fld>
            <a:endParaRPr lang="pl-PL"/>
          </a:p>
        </p:txBody>
      </p:sp>
      <p:sp>
        <p:nvSpPr>
          <p:cNvPr id="7" name="Footer Placeholder 6"/>
          <p:cNvSpPr>
            <a:spLocks noGrp="1"/>
          </p:cNvSpPr>
          <p:nvPr>
            <p:ph type="ftr" sz="quarter" idx="12"/>
          </p:nvPr>
        </p:nvSpPr>
        <p:spPr/>
        <p:txBody>
          <a:bodyPr/>
          <a:lstStyle/>
          <a:p>
            <a:endParaRPr lang="pl-P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nchor="b"/>
          <a:lstStyle>
            <a:lvl1pPr algn="l">
              <a:defRPr sz="2000" b="1">
                <a:ln>
                  <a:noFill/>
                </a:ln>
                <a:solidFill>
                  <a:srgbClr val="FF7605"/>
                </a:solidFill>
                <a:effectLst/>
              </a:defRPr>
            </a:lvl1pPr>
          </a:lstStyle>
          <a:p>
            <a:r>
              <a:rPr lang="pl-PL" smtClean="0"/>
              <a:t>Kliknij, aby edytować styl</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14" name="Content Placeholder 13"/>
          <p:cNvSpPr>
            <a:spLocks noGrp="1"/>
          </p:cNvSpPr>
          <p:nvPr>
            <p:ph sz="quarter" idx="13"/>
          </p:nvPr>
        </p:nvSpPr>
        <p:spPr>
          <a:xfrm>
            <a:off x="914400" y="381000"/>
            <a:ext cx="4800600" cy="5943600"/>
          </a:xfrm>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9" name="Date Placeholder 8"/>
          <p:cNvSpPr>
            <a:spLocks noGrp="1"/>
          </p:cNvSpPr>
          <p:nvPr>
            <p:ph type="dt" sz="half" idx="14"/>
          </p:nvPr>
        </p:nvSpPr>
        <p:spPr/>
        <p:txBody>
          <a:bodyPr/>
          <a:lstStyle/>
          <a:p>
            <a:fld id="{FD17FA3B-C404-4317-B0BC-953931111309}" type="datetimeFigureOut">
              <a:rPr lang="pl-PL" smtClean="0"/>
              <a:t>2013-12-09</a:t>
            </a:fld>
            <a:endParaRPr lang="pl-PL"/>
          </a:p>
        </p:txBody>
      </p:sp>
      <p:sp>
        <p:nvSpPr>
          <p:cNvPr id="10" name="Slide Number Placeholder 9"/>
          <p:cNvSpPr>
            <a:spLocks noGrp="1"/>
          </p:cNvSpPr>
          <p:nvPr>
            <p:ph type="sldNum" sz="quarter" idx="15"/>
          </p:nvPr>
        </p:nvSpPr>
        <p:spPr/>
        <p:txBody>
          <a:bodyPr/>
          <a:lstStyle/>
          <a:p>
            <a:fld id="{0931897F-8F23-433E-A660-EFF8D3EDA506}" type="slidenum">
              <a:rPr lang="pl-PL" smtClean="0"/>
              <a:t>‹#›</a:t>
            </a:fld>
            <a:endParaRPr lang="pl-PL"/>
          </a:p>
        </p:txBody>
      </p:sp>
      <p:sp>
        <p:nvSpPr>
          <p:cNvPr id="13" name="Footer Placeholder 12"/>
          <p:cNvSpPr>
            <a:spLocks noGrp="1"/>
          </p:cNvSpPr>
          <p:nvPr>
            <p:ph type="ftr" sz="quarter" idx="16"/>
          </p:nvPr>
        </p:nvSpPr>
        <p:spPr/>
        <p:txBody>
          <a:bodyPr/>
          <a:lstStyle/>
          <a:p>
            <a:endParaRPr lang="pl-P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nchor="b"/>
          <a:lstStyle>
            <a:lvl1pPr algn="l">
              <a:defRPr sz="2000" b="1">
                <a:ln w="12700">
                  <a:noFill/>
                </a:ln>
                <a:solidFill>
                  <a:schemeClr val="tx1"/>
                </a:solidFill>
                <a:effectLst/>
              </a:defRPr>
            </a:lvl1pPr>
          </a:lstStyle>
          <a:p>
            <a:r>
              <a:rPr lang="pl-PL" smtClean="0"/>
              <a:t>Kliknij, aby edytować styl</a:t>
            </a:r>
            <a:endParaRPr lang="en-US" dirty="0"/>
          </a:p>
        </p:txBody>
      </p:sp>
      <p:sp>
        <p:nvSpPr>
          <p:cNvPr id="3" name="Picture Placeholder 2"/>
          <p:cNvSpPr>
            <a:spLocks noGrp="1"/>
          </p:cNvSpPr>
          <p:nvPr>
            <p:ph type="pic" idx="1"/>
          </p:nvPr>
        </p:nvSpPr>
        <p:spPr>
          <a:xfrm>
            <a:off x="1323975" y="381000"/>
            <a:ext cx="5867400" cy="4081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FD17FA3B-C404-4317-B0BC-953931111309}" type="datetimeFigureOut">
              <a:rPr lang="pl-PL" smtClean="0"/>
              <a:t>2013-12-09</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0931897F-8F23-433E-A660-EFF8D3EDA506}" type="slidenum">
              <a:rPr lang="pl-PL" smtClean="0"/>
              <a:t>‹#›</a:t>
            </a:fld>
            <a:endParaRPr lang="pl-P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5257800"/>
            <a:ext cx="723900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838200"/>
            <a:ext cx="7467600" cy="44196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endParaRPr lang="pl-PL"/>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0931897F-8F23-433E-A660-EFF8D3EDA506}" type="slidenum">
              <a:rPr lang="pl-PL" smtClean="0"/>
              <a:t>‹#›</a:t>
            </a:fld>
            <a:endParaRPr lang="pl-PL"/>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fld id="{FD17FA3B-C404-4317-B0BC-953931111309}" type="datetimeFigureOut">
              <a:rPr lang="pl-PL" smtClean="0"/>
              <a:t>2013-12-09</a:t>
            </a:fld>
            <a:endParaRPr lang="pl-PL"/>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914400" rtl="0" eaLnBrk="1" latinLnBrk="0" hangingPunct="1">
        <a:spcBef>
          <a:spcPct val="0"/>
        </a:spcBef>
        <a:buNone/>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en.wikipedia.org/wiki/Moore's_Law" TargetMode="External"/><Relationship Id="rId13" Type="http://schemas.openxmlformats.org/officeDocument/2006/relationships/hyperlink" Target="http://www.tribuneindia.com/2002/20020527/login/hardware.htm" TargetMode="External"/><Relationship Id="rId18" Type="http://schemas.openxmlformats.org/officeDocument/2006/relationships/hyperlink" Target="http://www.extremetech.com/extreme/117191-computer-memory-made-out-of-salmon-dna" TargetMode="External"/><Relationship Id="rId26" Type="http://schemas.openxmlformats.org/officeDocument/2006/relationships/hyperlink" Target="http://mashable.com/2013/12/04/researchers-build-dna-nanocage/" TargetMode="External"/><Relationship Id="rId3" Type="http://schemas.openxmlformats.org/officeDocument/2006/relationships/hyperlink" Target="http://en.wikipedia.org/wiki/Turing_machine" TargetMode="External"/><Relationship Id="rId21" Type="http://schemas.openxmlformats.org/officeDocument/2006/relationships/hyperlink" Target="http://en.wikipedia.org/wiki/Cellular_automaton" TargetMode="External"/><Relationship Id="rId7" Type="http://schemas.openxmlformats.org/officeDocument/2006/relationships/hyperlink" Target="http://en.wikipedia.org/wiki/Silicon_nanotubes" TargetMode="External"/><Relationship Id="rId12" Type="http://schemas.openxmlformats.org/officeDocument/2006/relationships/hyperlink" Target="http://en.wikipedia.org/wiki/Strassen_algorithm" TargetMode="External"/><Relationship Id="rId17" Type="http://schemas.openxmlformats.org/officeDocument/2006/relationships/hyperlink" Target="http://www.gmanetwork.com/news/story/271082/scitech/technology/are-we-ready-for-dna-based-computer-memory" TargetMode="External"/><Relationship Id="rId25" Type="http://schemas.openxmlformats.org/officeDocument/2006/relationships/hyperlink" Target="http://www.rsc.org/chemistryworld/2013/11/biocomputers-logic-operators-bacterial-toxins" TargetMode="External"/><Relationship Id="rId2" Type="http://schemas.openxmlformats.org/officeDocument/2006/relationships/hyperlink" Target="http://en.wikipedia.org/wiki/DNA_computing" TargetMode="External"/><Relationship Id="rId16" Type="http://schemas.openxmlformats.org/officeDocument/2006/relationships/hyperlink" Target="http://med.stanford.edu/ism/2013/march/bil-gates.html" TargetMode="External"/><Relationship Id="rId20" Type="http://schemas.openxmlformats.org/officeDocument/2006/relationships/hyperlink" Target="http://www.howstuffworks.com/dna-computer2.htm" TargetMode="External"/><Relationship Id="rId1" Type="http://schemas.openxmlformats.org/officeDocument/2006/relationships/slideLayout" Target="../slideLayouts/slideLayout2.xml"/><Relationship Id="rId6" Type="http://schemas.openxmlformats.org/officeDocument/2006/relationships/hyperlink" Target="http://en.wikipedia.org/wiki/Silicene" TargetMode="External"/><Relationship Id="rId11" Type="http://schemas.openxmlformats.org/officeDocument/2006/relationships/hyperlink" Target="http://en.wikipedia.org/wiki/NP-hard" TargetMode="External"/><Relationship Id="rId24" Type="http://schemas.openxmlformats.org/officeDocument/2006/relationships/hyperlink" Target="http://www.telegraph.co.uk/science/science-news/9821895/Computer-files-stored-accurately-on-DNA-in-new-breakthrough.html" TargetMode="External"/><Relationship Id="rId5" Type="http://schemas.openxmlformats.org/officeDocument/2006/relationships/hyperlink" Target="http://en.wikipedia.org/wiki/Hamiltonian_path" TargetMode="External"/><Relationship Id="rId15" Type="http://schemas.openxmlformats.org/officeDocument/2006/relationships/hyperlink" Target="http://www.usc.edu/uscnews/stories/7881.html" TargetMode="External"/><Relationship Id="rId23" Type="http://schemas.openxmlformats.org/officeDocument/2006/relationships/hyperlink" Target="http://www.science20.com/curious_cub/dna_computer_calculates_square_roots-79671" TargetMode="External"/><Relationship Id="rId10" Type="http://schemas.openxmlformats.org/officeDocument/2006/relationships/hyperlink" Target="http://en.wikipedia.org/wiki/Haswell_(microarchitecture)" TargetMode="External"/><Relationship Id="rId19" Type="http://schemas.openxmlformats.org/officeDocument/2006/relationships/hyperlink" Target="http://www.cs.uaf.edu/2010/fall/cs441/proj1/dna/DNAComputingHTMLNotes.html" TargetMode="External"/><Relationship Id="rId4" Type="http://schemas.openxmlformats.org/officeDocument/2006/relationships/hyperlink" Target="http://en.wikipedia.org/wiki/Hamiltonian_path_problem" TargetMode="External"/><Relationship Id="rId9" Type="http://schemas.openxmlformats.org/officeDocument/2006/relationships/hyperlink" Target="http://en.wikipedia.org/wiki/5_nanometer" TargetMode="External"/><Relationship Id="rId14" Type="http://schemas.openxmlformats.org/officeDocument/2006/relationships/hyperlink" Target="http://www.newscientist.com/article/dn18989-dna-logic-gates-herald-injectable-computers.html" TargetMode="External"/><Relationship Id="rId22" Type="http://schemas.openxmlformats.org/officeDocument/2006/relationships/hyperlink" Target="http://en.wikipedia.org/wiki/DNA_nanotechnolog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755576" y="1268760"/>
            <a:ext cx="8460432" cy="4051921"/>
          </a:xfrm>
        </p:spPr>
        <p:txBody>
          <a:bodyPr/>
          <a:lstStyle/>
          <a:p>
            <a:r>
              <a:rPr lang="pl-PL" sz="5400" dirty="0"/>
              <a:t>Komputer na bazie DNA </a:t>
            </a:r>
            <a:r>
              <a:rPr lang="pl-PL" sz="5400" dirty="0" smtClean="0"/>
              <a:t>- stan badań na dziś</a:t>
            </a:r>
            <a:r>
              <a:rPr lang="pl-PL" sz="3600" dirty="0" smtClean="0"/>
              <a:t/>
            </a:r>
            <a:br>
              <a:rPr lang="pl-PL" sz="3600" dirty="0" smtClean="0"/>
            </a:br>
            <a:r>
              <a:rPr lang="pl-PL" sz="3600" dirty="0" smtClean="0"/>
              <a:t/>
            </a:r>
            <a:br>
              <a:rPr lang="pl-PL" sz="3600" dirty="0" smtClean="0"/>
            </a:br>
            <a:endParaRPr lang="pl-PL" sz="3600" dirty="0"/>
          </a:p>
        </p:txBody>
      </p:sp>
      <p:sp>
        <p:nvSpPr>
          <p:cNvPr id="3" name="Podtytuł 2"/>
          <p:cNvSpPr>
            <a:spLocks noGrp="1"/>
          </p:cNvSpPr>
          <p:nvPr>
            <p:ph type="subTitle" idx="1"/>
          </p:nvPr>
        </p:nvSpPr>
        <p:spPr/>
        <p:txBody>
          <a:bodyPr>
            <a:normAutofit fontScale="92500"/>
          </a:bodyPr>
          <a:lstStyle/>
          <a:p>
            <a:r>
              <a:rPr lang="pl-PL" dirty="0" smtClean="0"/>
              <a:t>Paweł </a:t>
            </a:r>
            <a:r>
              <a:rPr lang="pl-PL" dirty="0" err="1" smtClean="0"/>
              <a:t>Troka</a:t>
            </a:r>
            <a:r>
              <a:rPr lang="pl-PL" dirty="0" smtClean="0"/>
              <a:t>, Fizyka Techniczna: Fizyka Stosowana</a:t>
            </a:r>
          </a:p>
          <a:p>
            <a:r>
              <a:rPr lang="pl-PL" dirty="0" smtClean="0"/>
              <a:t>Semestr VII, Nr indeksu 132334</a:t>
            </a:r>
            <a:endParaRPr lang="pl-PL"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727630"/>
            <a:ext cx="28575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82" y="4221088"/>
            <a:ext cx="222885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8725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4400" i="1" dirty="0" smtClean="0"/>
              <a:t>3.2 Możliwości: NP pozostaje NP…</a:t>
            </a:r>
            <a:endParaRPr lang="pl-PL" sz="4400" dirty="0"/>
          </a:p>
        </p:txBody>
      </p:sp>
      <p:sp>
        <p:nvSpPr>
          <p:cNvPr id="3" name="Symbol zastępczy zawartości 2"/>
          <p:cNvSpPr>
            <a:spLocks noGrp="1"/>
          </p:cNvSpPr>
          <p:nvPr>
            <p:ph idx="1"/>
          </p:nvPr>
        </p:nvSpPr>
        <p:spPr>
          <a:xfrm>
            <a:off x="827584" y="980728"/>
            <a:ext cx="7560840" cy="3672408"/>
          </a:xfrm>
        </p:spPr>
        <p:txBody>
          <a:bodyPr>
            <a:noAutofit/>
          </a:bodyPr>
          <a:lstStyle/>
          <a:p>
            <a:pPr marL="0" indent="0">
              <a:buNone/>
            </a:pPr>
            <a:r>
              <a:rPr lang="en-US" sz="1800" b="1" i="1" dirty="0"/>
              <a:t>DNA computing does not provide any new capabilities from the standpoint of computability theory, the study of which problems are computationally solvable using different models of computation. For example, if the space required for the solution of a problem grows exponentially with the size of the problem (EXPSPACE problems) on von Neumann machines, it still grows exponentially with the size of the problem on DNA machines. For very large EXPSPACE problems, the amount of DNA required is too large to be practical.</a:t>
            </a:r>
            <a:endParaRPr lang="pl-PL" sz="18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881" y="3068960"/>
            <a:ext cx="5689069" cy="3421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04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4400" i="1" dirty="0" smtClean="0"/>
              <a:t>3.3 Możliwości: pamięć</a:t>
            </a:r>
            <a:endParaRPr lang="pl-PL" sz="4400" dirty="0"/>
          </a:p>
        </p:txBody>
      </p:sp>
      <p:sp>
        <p:nvSpPr>
          <p:cNvPr id="3" name="Symbol zastępczy zawartości 2"/>
          <p:cNvSpPr>
            <a:spLocks noGrp="1"/>
          </p:cNvSpPr>
          <p:nvPr>
            <p:ph idx="1"/>
          </p:nvPr>
        </p:nvSpPr>
        <p:spPr>
          <a:xfrm>
            <a:off x="827584" y="980728"/>
            <a:ext cx="7560840" cy="3672408"/>
          </a:xfrm>
        </p:spPr>
        <p:txBody>
          <a:bodyPr>
            <a:noAutofit/>
          </a:bodyPr>
          <a:lstStyle/>
          <a:p>
            <a:r>
              <a:rPr lang="en-US" sz="1500" b="1" i="1" dirty="0"/>
              <a:t>DNA stores memory at a density of about 1 bit per cubic nanometer. This is about trillion times the data stored on the normal CD</a:t>
            </a:r>
            <a:r>
              <a:rPr lang="en-US" sz="1500" b="1" i="1" dirty="0" smtClean="0"/>
              <a:t>.</a:t>
            </a:r>
            <a:endParaRPr lang="pl-PL" sz="1500" b="1" i="1" dirty="0" smtClean="0"/>
          </a:p>
          <a:p>
            <a:r>
              <a:rPr lang="en-US" sz="1500" b="1" i="1" dirty="0"/>
              <a:t>One pound of DNA has the capacity to store more information than all the electronic computers ever built</a:t>
            </a:r>
            <a:endParaRPr lang="pl-PL" sz="1500" b="1" i="1" dirty="0" smtClean="0"/>
          </a:p>
          <a:p>
            <a:r>
              <a:rPr lang="en-US" sz="1500" b="1" i="1" dirty="0"/>
              <a:t>Some of the advantages of storing data into DNA are that it can be easily copied, and often still readable after thousands of years. So much for the magnetic tape and DVD</a:t>
            </a:r>
            <a:r>
              <a:rPr lang="en-US" sz="1500" b="1" i="1" dirty="0" smtClean="0"/>
              <a:t>.</a:t>
            </a:r>
            <a:endParaRPr lang="pl-PL" sz="1500" b="1" i="1" dirty="0" smtClean="0"/>
          </a:p>
          <a:p>
            <a:r>
              <a:rPr lang="en-US" sz="1500" b="1" i="1" dirty="0"/>
              <a:t>Digital data is usually stored as binary code—using the digits one and zero. DNA, on the other hand, stores data using four digits: A, C, G, and T. However, to minimize errors and to avoid the need to create very long sequences of codes, Church’s team maintained the binary code using A and C as zero, and G and T, as one</a:t>
            </a:r>
            <a:r>
              <a:rPr lang="en-US" sz="1500" b="1" i="1" dirty="0" smtClean="0"/>
              <a:t>.</a:t>
            </a:r>
            <a:endParaRPr lang="pl-PL" sz="1500" b="1" i="1" dirty="0" smtClean="0"/>
          </a:p>
          <a:p>
            <a:r>
              <a:rPr lang="pl-PL" sz="1500" b="1" i="1" dirty="0" err="1"/>
              <a:t>R</a:t>
            </a:r>
            <a:r>
              <a:rPr lang="pl-PL" sz="1500" b="1" i="1" dirty="0" err="1" smtClean="0"/>
              <a:t>ecently</a:t>
            </a:r>
            <a:r>
              <a:rPr lang="en-US" sz="1500" b="1" i="1" dirty="0" smtClean="0"/>
              <a:t> </a:t>
            </a:r>
            <a:r>
              <a:rPr lang="en-US" sz="1500" b="1" i="1" dirty="0"/>
              <a:t>crack team of </a:t>
            </a:r>
            <a:r>
              <a:rPr lang="en-US" sz="1500" b="1" i="1" dirty="0" err="1"/>
              <a:t>nanoengineers</a:t>
            </a:r>
            <a:r>
              <a:rPr lang="en-US" sz="1500" b="1" i="1" dirty="0"/>
              <a:t> and biologists have created a non-volatile memory device out of salmon DNA and silver nanoparticles</a:t>
            </a:r>
            <a:r>
              <a:rPr lang="en-US" sz="1500" b="1" i="1" dirty="0" smtClean="0"/>
              <a:t>.</a:t>
            </a:r>
            <a:endParaRPr lang="pl-PL" sz="1500" b="1" i="1" dirty="0" smtClean="0"/>
          </a:p>
          <a:p>
            <a:r>
              <a:rPr lang="en-US" sz="1500" b="1" i="1" dirty="0"/>
              <a:t>In the August 16 issue of Science magazine, the research team lead by Church came out with a study showing that they were able to use DNA to encode 53,426 words, 11 images, and a computer program</a:t>
            </a:r>
            <a:r>
              <a:rPr lang="en-US" sz="1500" b="1" i="1" dirty="0" smtClean="0"/>
              <a:t>.</a:t>
            </a:r>
            <a:endParaRPr lang="pl-PL" sz="1500" b="1" i="1" dirty="0" smtClean="0"/>
          </a:p>
          <a:p>
            <a:endParaRPr lang="pl-PL" sz="1500" b="1" i="1" dirty="0" smtClean="0"/>
          </a:p>
          <a:p>
            <a:endParaRPr lang="pl-PL" sz="1500" b="1" i="1" dirty="0" smtClean="0"/>
          </a:p>
          <a:p>
            <a:endParaRPr lang="pl-PL" sz="15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4725144"/>
            <a:ext cx="28575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930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4400" i="1" dirty="0" smtClean="0"/>
              <a:t>3.4 Możliwości: wydajność</a:t>
            </a:r>
            <a:endParaRPr lang="pl-PL" sz="4400" dirty="0"/>
          </a:p>
        </p:txBody>
      </p:sp>
      <p:sp>
        <p:nvSpPr>
          <p:cNvPr id="3" name="Symbol zastępczy zawartości 2"/>
          <p:cNvSpPr>
            <a:spLocks noGrp="1"/>
          </p:cNvSpPr>
          <p:nvPr>
            <p:ph idx="1"/>
          </p:nvPr>
        </p:nvSpPr>
        <p:spPr>
          <a:xfrm>
            <a:off x="827584" y="980728"/>
            <a:ext cx="7560840" cy="4608512"/>
          </a:xfrm>
        </p:spPr>
        <p:txBody>
          <a:bodyPr>
            <a:noAutofit/>
          </a:bodyPr>
          <a:lstStyle/>
          <a:p>
            <a:r>
              <a:rPr lang="en-US" sz="1600" b="1" i="1" dirty="0"/>
              <a:t>DNA computer operates in parallel – with countless molecules shimmying around together at once. This is equivalent to each car having a valet inside who will listen to the customer read his list over a PA system and will drive off the lot the moment his car fails one of the conditions. By the time the customer finishes his list, his dream car will be waiting alone on the lot</a:t>
            </a:r>
            <a:r>
              <a:rPr lang="en-US" sz="1600" b="1" i="1" dirty="0" smtClean="0"/>
              <a:t>.</a:t>
            </a:r>
            <a:endParaRPr lang="en-US" sz="1600" b="1" i="1" dirty="0"/>
          </a:p>
          <a:p>
            <a:r>
              <a:rPr lang="en-US" sz="1600" b="1" i="1" dirty="0"/>
              <a:t>While the time needed to solve problems of this class (called "NP-complete problems") increases exponentially (2, 4, 8, 16 ... ) for serial computers, it increases only linearly (2, 4, 6, 8 ...) for parallel computers</a:t>
            </a:r>
            <a:r>
              <a:rPr lang="en-US" sz="1600" b="1" i="1" dirty="0" smtClean="0"/>
              <a:t>.</a:t>
            </a:r>
            <a:endParaRPr lang="pl-PL" sz="1600" b="1" i="1" dirty="0" smtClean="0"/>
          </a:p>
          <a:p>
            <a:r>
              <a:rPr lang="en-US" sz="1600" b="1" i="1" dirty="0"/>
              <a:t>In principle, then, the DNA computer should outstrip the electronic computer on savagely complex combinatorial problems – breaking encryption schemes, for example</a:t>
            </a:r>
            <a:r>
              <a:rPr lang="en-US" sz="1600" b="1" i="1" dirty="0" smtClean="0"/>
              <a:t>.</a:t>
            </a:r>
            <a:endParaRPr lang="pl-PL" sz="1600" b="1" i="1" dirty="0" smtClean="0"/>
          </a:p>
          <a:p>
            <a:r>
              <a:rPr lang="pl-PL" sz="1600" b="1" i="1" dirty="0"/>
              <a:t>P</a:t>
            </a:r>
            <a:r>
              <a:rPr lang="en-US" sz="1600" b="1" i="1" dirty="0" err="1" smtClean="0"/>
              <a:t>rocess</a:t>
            </a:r>
            <a:r>
              <a:rPr lang="pl-PL" sz="1600" b="1" i="1" dirty="0" smtClean="0"/>
              <a:t> of </a:t>
            </a:r>
            <a:r>
              <a:rPr lang="pl-PL" sz="1600" b="1" i="1" dirty="0" err="1" smtClean="0"/>
              <a:t>recording</a:t>
            </a:r>
            <a:r>
              <a:rPr lang="pl-PL" sz="1600" b="1" i="1" dirty="0" smtClean="0"/>
              <a:t> data (</a:t>
            </a:r>
            <a:r>
              <a:rPr lang="en-US" sz="1600" b="1" i="1" dirty="0"/>
              <a:t>5.27 </a:t>
            </a:r>
            <a:r>
              <a:rPr lang="en-US" sz="1600" b="1" i="1" dirty="0" smtClean="0"/>
              <a:t>megabits</a:t>
            </a:r>
            <a:r>
              <a:rPr lang="pl-PL" sz="1600" b="1" i="1" dirty="0" smtClean="0"/>
              <a:t>) </a:t>
            </a:r>
            <a:r>
              <a:rPr lang="pl-PL" sz="1600" b="1" i="1" dirty="0" err="1" smtClean="0"/>
              <a:t>into</a:t>
            </a:r>
            <a:r>
              <a:rPr lang="pl-PL" sz="1600" b="1" i="1" dirty="0" smtClean="0"/>
              <a:t> DNA </a:t>
            </a:r>
            <a:r>
              <a:rPr lang="pl-PL" sz="1600" b="1" i="1" dirty="0" err="1" smtClean="0"/>
              <a:t>based</a:t>
            </a:r>
            <a:r>
              <a:rPr lang="pl-PL" sz="1600" b="1" i="1" dirty="0" smtClean="0"/>
              <a:t> </a:t>
            </a:r>
            <a:r>
              <a:rPr lang="pl-PL" sz="1600" b="1" i="1" dirty="0" err="1" smtClean="0"/>
              <a:t>memory</a:t>
            </a:r>
            <a:r>
              <a:rPr lang="pl-PL" sz="1600" b="1" i="1" dirty="0" smtClean="0"/>
              <a:t> </a:t>
            </a:r>
            <a:r>
              <a:rPr lang="en-US" sz="1600" b="1" i="1" dirty="0" smtClean="0"/>
              <a:t>took </a:t>
            </a:r>
            <a:r>
              <a:rPr lang="en-US" sz="1600" b="1" i="1" dirty="0"/>
              <a:t>the researchers days to complete as the </a:t>
            </a:r>
            <a:r>
              <a:rPr lang="en-US" sz="1600" b="1" i="1" dirty="0" err="1"/>
              <a:t>the</a:t>
            </a:r>
            <a:r>
              <a:rPr lang="en-US" sz="1600" b="1" i="1" dirty="0"/>
              <a:t> speed of the chemical reactions involved </a:t>
            </a:r>
            <a:r>
              <a:rPr lang="en-US" sz="1600" b="1" i="1" dirty="0" smtClean="0"/>
              <a:t>is</a:t>
            </a:r>
            <a:r>
              <a:rPr lang="pl-PL" sz="1600" b="1" i="1" dirty="0" smtClean="0"/>
              <a:t> </a:t>
            </a:r>
            <a:r>
              <a:rPr lang="en-US" sz="1600" b="1" i="1" dirty="0" smtClean="0"/>
              <a:t>not </a:t>
            </a:r>
            <a:r>
              <a:rPr lang="en-US" sz="1600" b="1" i="1" dirty="0"/>
              <a:t>as fast as conventional electronics</a:t>
            </a:r>
            <a:r>
              <a:rPr lang="en-US" sz="1600" b="1" i="1" dirty="0" smtClean="0"/>
              <a:t>.</a:t>
            </a:r>
            <a:endParaRPr lang="pl-PL" sz="1600" b="1" i="1" dirty="0" smtClean="0"/>
          </a:p>
          <a:p>
            <a:r>
              <a:rPr lang="pl-PL" sz="1600" b="1" i="1" dirty="0"/>
              <a:t>C</a:t>
            </a:r>
            <a:r>
              <a:rPr lang="en-US" sz="1600" b="1" i="1" dirty="0" err="1" smtClean="0"/>
              <a:t>omputing</a:t>
            </a:r>
            <a:r>
              <a:rPr lang="en-US" sz="1600" b="1" i="1" dirty="0" smtClean="0"/>
              <a:t> </a:t>
            </a:r>
            <a:r>
              <a:rPr lang="en-US" sz="1600" b="1" i="1" dirty="0"/>
              <a:t>power of a teardrop-sized DNA computer, using the DNA logic gates, will be more powerful than the world's most powerful supercomputer. More than 10 trillion DNA molecules can fit into an area no larger than 1 cubic centimeter (0.06 cubic inches). With this small amount of DNA, a computer would be able to hold 10 terabytes of data, and perform 10 trillion calculations at a time. By adding more DNA, more calculations could be performed.</a:t>
            </a:r>
            <a:endParaRPr lang="pl-PL" sz="1600" b="1" i="1" dirty="0" smtClean="0"/>
          </a:p>
          <a:p>
            <a:endParaRPr lang="pl-PL" sz="18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185480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4400" i="1" dirty="0" smtClean="0"/>
              <a:t>3.5 Możliwości: efektywność</a:t>
            </a:r>
            <a:endParaRPr lang="pl-PL" sz="4400" dirty="0"/>
          </a:p>
        </p:txBody>
      </p:sp>
      <p:sp>
        <p:nvSpPr>
          <p:cNvPr id="3" name="Symbol zastępczy zawartości 2"/>
          <p:cNvSpPr>
            <a:spLocks noGrp="1"/>
          </p:cNvSpPr>
          <p:nvPr>
            <p:ph idx="1"/>
          </p:nvPr>
        </p:nvSpPr>
        <p:spPr>
          <a:xfrm>
            <a:off x="827584" y="980728"/>
            <a:ext cx="7560840" cy="4752528"/>
          </a:xfrm>
        </p:spPr>
        <p:txBody>
          <a:bodyPr>
            <a:noAutofit/>
          </a:bodyPr>
          <a:lstStyle/>
          <a:p>
            <a:r>
              <a:rPr lang="en-US" sz="1800" b="1" i="1" dirty="0"/>
              <a:t>As we’ve seen in the computing world, size matters. For the past several decades we’ve gone from colossal transistors to tiny micro computers. A DNA computer would stretch the imagination of “size matters” to the absurd. One pound of DNA material would have the capacity to contain more data than all the electronic computers every built. A DNA computer the size of a teardrop, using DNA logic gates, would theoretically be more powerful than the world’s greatest super computer</a:t>
            </a:r>
            <a:r>
              <a:rPr lang="en-US" sz="1800" b="1" i="1" dirty="0" smtClean="0"/>
              <a:t>.</a:t>
            </a:r>
            <a:endParaRPr lang="pl-PL" sz="1800" b="1" i="1" dirty="0" smtClean="0"/>
          </a:p>
          <a:p>
            <a:r>
              <a:rPr lang="en-US" sz="1800" b="1" i="1" dirty="0"/>
              <a:t>In terms of power, a DNA based computer uses much less than a standard computer. They DNA hybridization and rebinding is done using stored potential energy within the bonds themselves</a:t>
            </a:r>
            <a:r>
              <a:rPr lang="en-US" sz="1800" b="1" i="1" dirty="0" smtClean="0"/>
              <a:t>.</a:t>
            </a:r>
            <a:endParaRPr lang="pl-PL" sz="1800" b="1" i="1" dirty="0" smtClean="0"/>
          </a:p>
          <a:p>
            <a:r>
              <a:rPr lang="en-US" sz="1800" b="1" i="1" dirty="0"/>
              <a:t>As long as there are cellular organisms, there will always be a supply of DNA.</a:t>
            </a:r>
          </a:p>
          <a:p>
            <a:r>
              <a:rPr lang="en-US" sz="1800" b="1" i="1" dirty="0"/>
              <a:t>The large supply of DNA makes it a cheap resource.</a:t>
            </a:r>
          </a:p>
          <a:p>
            <a:r>
              <a:rPr lang="en-US" sz="1800" b="1" i="1" dirty="0"/>
              <a:t>Unlike the toxic materials used to make traditional microprocessors, DNA biochips can be made cleanly.</a:t>
            </a:r>
          </a:p>
          <a:p>
            <a:r>
              <a:rPr lang="en-US" sz="1800" b="1" i="1" dirty="0"/>
              <a:t>DNA computers are many times smaller than today's computers.</a:t>
            </a:r>
            <a:endParaRPr lang="pl-PL" sz="18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2398658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4400" i="1" dirty="0" smtClean="0"/>
              <a:t>4.1 Zastosowania: oprócz obliczeń </a:t>
            </a:r>
            <a:endParaRPr lang="pl-PL" sz="4400" dirty="0"/>
          </a:p>
        </p:txBody>
      </p:sp>
      <p:sp>
        <p:nvSpPr>
          <p:cNvPr id="3" name="Symbol zastępczy zawartości 2"/>
          <p:cNvSpPr>
            <a:spLocks noGrp="1"/>
          </p:cNvSpPr>
          <p:nvPr>
            <p:ph idx="1"/>
          </p:nvPr>
        </p:nvSpPr>
        <p:spPr>
          <a:xfrm>
            <a:off x="827584" y="980728"/>
            <a:ext cx="7560840" cy="4752528"/>
          </a:xfrm>
        </p:spPr>
        <p:txBody>
          <a:bodyPr>
            <a:noAutofit/>
          </a:bodyPr>
          <a:lstStyle/>
          <a:p>
            <a:r>
              <a:rPr lang="pl-PL" sz="1800" b="1" i="1" dirty="0" smtClean="0"/>
              <a:t>„</a:t>
            </a:r>
            <a:r>
              <a:rPr lang="en-US" sz="1800" b="1" i="1" dirty="0" smtClean="0"/>
              <a:t>The </a:t>
            </a:r>
            <a:r>
              <a:rPr lang="en-US" sz="1800" b="1" i="1" dirty="0" err="1"/>
              <a:t>biocomputer</a:t>
            </a:r>
            <a:r>
              <a:rPr lang="en-US" sz="1800" b="1" i="1" dirty="0"/>
              <a:t> would sense biomarkers and immediately react by releasing counter-agents for the disease</a:t>
            </a:r>
            <a:r>
              <a:rPr lang="en-US" sz="1800" b="1" i="1" dirty="0" smtClean="0"/>
              <a:t>,</a:t>
            </a:r>
            <a:r>
              <a:rPr lang="pl-PL" sz="1800" b="1" i="1" dirty="0" smtClean="0"/>
              <a:t>”</a:t>
            </a:r>
            <a:r>
              <a:rPr lang="en-US" sz="1800" b="1" i="1" dirty="0" smtClean="0"/>
              <a:t> </a:t>
            </a:r>
            <a:r>
              <a:rPr lang="en-US" sz="1800" b="1" i="1" dirty="0"/>
              <a:t>says </a:t>
            </a:r>
            <a:r>
              <a:rPr lang="en-US" sz="1800" b="1" i="1" dirty="0" err="1"/>
              <a:t>Itamar</a:t>
            </a:r>
            <a:r>
              <a:rPr lang="en-US" sz="1800" b="1" i="1" dirty="0"/>
              <a:t> </a:t>
            </a:r>
            <a:r>
              <a:rPr lang="en-US" sz="1800" b="1" i="1" dirty="0" err="1"/>
              <a:t>Willner</a:t>
            </a:r>
            <a:r>
              <a:rPr lang="en-US" sz="1800" b="1" i="1" dirty="0"/>
              <a:t> of the Hebrew University of Jerusalem, </a:t>
            </a:r>
            <a:r>
              <a:rPr lang="en-US" sz="1800" b="1" i="1" dirty="0" smtClean="0"/>
              <a:t>Israel.</a:t>
            </a:r>
            <a:endParaRPr lang="pl-PL" sz="1800" b="1" i="1" dirty="0" smtClean="0"/>
          </a:p>
          <a:p>
            <a:r>
              <a:rPr lang="en-US" sz="1800" b="1" i="1" dirty="0"/>
              <a:t>problem with earlier DNA computers is that they use enzymes to manipulate the DNA, and so function only in certain chemical environments that cannot easily be reproduced inside the body. </a:t>
            </a:r>
            <a:r>
              <a:rPr lang="en-US" sz="1800" b="1" i="1" dirty="0" err="1"/>
              <a:t>Willner's</a:t>
            </a:r>
            <a:r>
              <a:rPr lang="en-US" sz="1800" b="1" i="1" dirty="0"/>
              <a:t> team use DNA-like molecules to do this job</a:t>
            </a:r>
            <a:r>
              <a:rPr lang="en-US" sz="1800" b="1" i="1" dirty="0" smtClean="0"/>
              <a:t>.</a:t>
            </a:r>
            <a:endParaRPr lang="pl-PL" sz="1800" b="1" i="1" dirty="0" smtClean="0"/>
          </a:p>
          <a:p>
            <a:r>
              <a:rPr lang="en-US" sz="1800" b="1" i="1" dirty="0"/>
              <a:t>Being enzyme-free, it has potential in future diagnostic and medical applications," says Benny Gil of the Weizmann Institute of Science in </a:t>
            </a:r>
            <a:r>
              <a:rPr lang="en-US" sz="1800" b="1" i="1" dirty="0" err="1"/>
              <a:t>Rehovot</a:t>
            </a:r>
            <a:r>
              <a:rPr lang="en-US" sz="1800" b="1" i="1" dirty="0"/>
              <a:t>, Israel. He is impressed with the new gate system but </a:t>
            </a:r>
            <a:r>
              <a:rPr lang="en-US" sz="1800" b="1" i="1" dirty="0" err="1"/>
              <a:t>recognises</a:t>
            </a:r>
            <a:r>
              <a:rPr lang="en-US" sz="1800" b="1" i="1" dirty="0"/>
              <a:t> that it will take years of research and development to bring "smart drugs" to medicine</a:t>
            </a:r>
            <a:r>
              <a:rPr lang="en-US" sz="1800" b="1" i="1" dirty="0" smtClean="0"/>
              <a:t>.</a:t>
            </a:r>
            <a:endParaRPr lang="pl-PL" sz="1800" b="1" i="1" dirty="0" smtClean="0"/>
          </a:p>
          <a:p>
            <a:r>
              <a:rPr lang="pl-PL" sz="1800" b="1" i="1" dirty="0" smtClean="0"/>
              <a:t>Mar, 2013 - </a:t>
            </a:r>
            <a:r>
              <a:rPr lang="en-US" sz="1800" b="1" i="1" dirty="0"/>
              <a:t>The biological transistor developed by Jerome Bonnet and colleagues could be used inside living cells to record when cells have been exposed to certain external stimuli, or even to turn on and off cell reproduction as needed.</a:t>
            </a:r>
            <a:endParaRPr lang="pl-PL" sz="18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798485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4400" i="1" dirty="0"/>
              <a:t>5</a:t>
            </a:r>
            <a:r>
              <a:rPr lang="pl-PL" sz="4400" i="1" dirty="0" smtClean="0"/>
              <a:t>.1 Metody:  wstęp</a:t>
            </a:r>
            <a:endParaRPr lang="pl-PL" sz="4400" dirty="0"/>
          </a:p>
        </p:txBody>
      </p:sp>
      <p:sp>
        <p:nvSpPr>
          <p:cNvPr id="3" name="Symbol zastępczy zawartości 2"/>
          <p:cNvSpPr>
            <a:spLocks noGrp="1"/>
          </p:cNvSpPr>
          <p:nvPr>
            <p:ph idx="1"/>
          </p:nvPr>
        </p:nvSpPr>
        <p:spPr>
          <a:xfrm>
            <a:off x="827584" y="980728"/>
            <a:ext cx="7560840" cy="4752528"/>
          </a:xfrm>
        </p:spPr>
        <p:txBody>
          <a:bodyPr>
            <a:noAutofit/>
          </a:bodyPr>
          <a:lstStyle/>
          <a:p>
            <a:pPr marL="0" indent="0">
              <a:buNone/>
            </a:pPr>
            <a:r>
              <a:rPr lang="pl-PL" sz="1800" b="1" i="1" dirty="0"/>
              <a:t>T</a:t>
            </a:r>
            <a:r>
              <a:rPr lang="en-US" sz="1800" b="1" i="1" dirty="0" smtClean="0"/>
              <a:t>here </a:t>
            </a:r>
            <a:r>
              <a:rPr lang="en-US" sz="1800" b="1" i="1" dirty="0"/>
              <a:t>are multiple methods for building a computing device based on DNA, each with its own advantages and disadvantages. Most of these build the basic logic gates (AND, OR, NOT) associated with digital logic from a DNA basis. Some of the different bases include </a:t>
            </a:r>
            <a:r>
              <a:rPr lang="en-US" sz="1800" b="1" i="1" dirty="0" err="1"/>
              <a:t>DNAzymes</a:t>
            </a:r>
            <a:r>
              <a:rPr lang="en-US" sz="1800" b="1" i="1" dirty="0"/>
              <a:t>, </a:t>
            </a:r>
            <a:r>
              <a:rPr lang="en-US" sz="1800" b="1" i="1" dirty="0" err="1"/>
              <a:t>deoxyoligonucleotides</a:t>
            </a:r>
            <a:r>
              <a:rPr lang="en-US" sz="1800" b="1" i="1" dirty="0"/>
              <a:t>, enzymes, DNA tiling, and polymerase chain reaction</a:t>
            </a:r>
            <a:r>
              <a:rPr lang="en-US" sz="1800" b="1" i="1" dirty="0" smtClean="0"/>
              <a:t>.</a:t>
            </a:r>
            <a:endParaRPr lang="pl-PL" sz="1800" b="1" i="1" dirty="0" smtClean="0"/>
          </a:p>
          <a:p>
            <a:endParaRPr lang="pl-PL" sz="18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7" y="2636912"/>
            <a:ext cx="519112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532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4400" i="1" dirty="0" smtClean="0"/>
              <a:t>5.2 Metody</a:t>
            </a:r>
            <a:r>
              <a:rPr lang="pl-PL" sz="4400" i="1" dirty="0"/>
              <a:t>: </a:t>
            </a:r>
            <a:r>
              <a:rPr lang="pl-PL" sz="4400" i="1" dirty="0" smtClean="0"/>
              <a:t>Enzymy</a:t>
            </a:r>
            <a:endParaRPr lang="pl-PL" sz="4400" dirty="0"/>
          </a:p>
        </p:txBody>
      </p:sp>
      <p:sp>
        <p:nvSpPr>
          <p:cNvPr id="3" name="Symbol zastępczy zawartości 2"/>
          <p:cNvSpPr>
            <a:spLocks noGrp="1"/>
          </p:cNvSpPr>
          <p:nvPr>
            <p:ph idx="1"/>
          </p:nvPr>
        </p:nvSpPr>
        <p:spPr>
          <a:xfrm>
            <a:off x="827584" y="980728"/>
            <a:ext cx="7560840" cy="4752528"/>
          </a:xfrm>
        </p:spPr>
        <p:txBody>
          <a:bodyPr>
            <a:noAutofit/>
          </a:bodyPr>
          <a:lstStyle/>
          <a:p>
            <a:r>
              <a:rPr lang="en-US" sz="1400" b="1" i="1" dirty="0"/>
              <a:t>Enzyme based DNA computers are usually of the form of a simple Turing machine; there is analogous hardware, in the form of an enzyme, and software, in the form of DNA</a:t>
            </a:r>
            <a:r>
              <a:rPr lang="en-US" sz="1400" b="1" i="1" dirty="0" smtClean="0"/>
              <a:t>.</a:t>
            </a:r>
            <a:endParaRPr lang="en-US" sz="1400" b="1" i="1" dirty="0"/>
          </a:p>
          <a:p>
            <a:endParaRPr lang="en-US" sz="1400" b="1" i="1" dirty="0"/>
          </a:p>
          <a:p>
            <a:r>
              <a:rPr lang="en-US" sz="1400" b="1" i="1" dirty="0" err="1"/>
              <a:t>Benenson</a:t>
            </a:r>
            <a:r>
              <a:rPr lang="en-US" sz="1400" b="1" i="1" dirty="0"/>
              <a:t>, Shapiro and colleagues have demonstrated a DNA computer using the </a:t>
            </a:r>
            <a:r>
              <a:rPr lang="en-US" sz="1400" b="1" i="1" dirty="0" err="1"/>
              <a:t>FokI</a:t>
            </a:r>
            <a:r>
              <a:rPr lang="en-US" sz="1400" b="1" i="1" dirty="0"/>
              <a:t> </a:t>
            </a:r>
            <a:r>
              <a:rPr lang="en-US" sz="1400" b="1" i="1" dirty="0" smtClean="0"/>
              <a:t>enzyme </a:t>
            </a:r>
            <a:r>
              <a:rPr lang="en-US" sz="1400" b="1" i="1" dirty="0"/>
              <a:t>and expanded on their work by going on to show automata that diagnose and react to prostate cancer: under expression of the genes PPAP2B and GSTP1 and an over expression of PIM1 and HPN</a:t>
            </a:r>
            <a:r>
              <a:rPr lang="en-US" sz="1400" b="1" i="1" dirty="0" smtClean="0"/>
              <a:t>. </a:t>
            </a:r>
            <a:r>
              <a:rPr lang="en-US" sz="1400" b="1" i="1" dirty="0"/>
              <a:t>Their automata evaluated the expression of each gene, one gene at a time, and on positive diagnosis then released a single strand DNA molecule (</a:t>
            </a:r>
            <a:r>
              <a:rPr lang="en-US" sz="1400" b="1" i="1" dirty="0" err="1"/>
              <a:t>ssDNA</a:t>
            </a:r>
            <a:r>
              <a:rPr lang="en-US" sz="1400" b="1" i="1" dirty="0"/>
              <a:t>) that is an antisense for MDM2. MDM2 is a repressor of protein 53, which itself is a tumor suppressor</a:t>
            </a:r>
            <a:r>
              <a:rPr lang="en-US" sz="1400" b="1" i="1" dirty="0" smtClean="0"/>
              <a:t>. </a:t>
            </a:r>
            <a:r>
              <a:rPr lang="en-US" sz="1400" b="1" i="1" dirty="0"/>
              <a:t>On negative diagnosis it was decided to release a suppressor of the positive diagnosis drug instead of doing nothing. A limitation of this implementation is that two separate automata are required, one to administer each drug. The entire process of evaluation until drug release took around an hour to complete. This method also requires transition molecules as well as the </a:t>
            </a:r>
            <a:r>
              <a:rPr lang="en-US" sz="1400" b="1" i="1" dirty="0" err="1"/>
              <a:t>FokI</a:t>
            </a:r>
            <a:r>
              <a:rPr lang="en-US" sz="1400" b="1" i="1" dirty="0"/>
              <a:t> enzyme to be present. The requirement for the </a:t>
            </a:r>
            <a:r>
              <a:rPr lang="en-US" sz="1400" b="1" i="1" dirty="0" err="1"/>
              <a:t>FokI</a:t>
            </a:r>
            <a:r>
              <a:rPr lang="en-US" sz="1400" b="1" i="1" dirty="0"/>
              <a:t> enzyme limits application in vivo, at least for use in “cells of higher organisms</a:t>
            </a:r>
            <a:r>
              <a:rPr lang="en-US" sz="1400" b="1" i="1" dirty="0" smtClean="0"/>
              <a:t>”. </a:t>
            </a:r>
            <a:r>
              <a:rPr lang="en-US" sz="1400" b="1" i="1" dirty="0"/>
              <a:t>It should also be pointed out that the 'software' molecules can be reused in this case.</a:t>
            </a:r>
            <a:endParaRPr lang="pl-PL" sz="20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172991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4400" i="1" dirty="0" smtClean="0"/>
              <a:t>5.3 Metody</a:t>
            </a:r>
            <a:r>
              <a:rPr lang="pl-PL" sz="4400" i="1" dirty="0"/>
              <a:t>: </a:t>
            </a:r>
            <a:r>
              <a:rPr lang="pl-PL" sz="4400" i="1" dirty="0" err="1"/>
              <a:t>DNAzymes</a:t>
            </a:r>
            <a:endParaRPr lang="pl-PL" sz="4400" dirty="0"/>
          </a:p>
        </p:txBody>
      </p:sp>
      <p:sp>
        <p:nvSpPr>
          <p:cNvPr id="3" name="Symbol zastępczy zawartości 2"/>
          <p:cNvSpPr>
            <a:spLocks noGrp="1"/>
          </p:cNvSpPr>
          <p:nvPr>
            <p:ph idx="1"/>
          </p:nvPr>
        </p:nvSpPr>
        <p:spPr>
          <a:xfrm>
            <a:off x="827584" y="980728"/>
            <a:ext cx="7560840" cy="4752528"/>
          </a:xfrm>
        </p:spPr>
        <p:txBody>
          <a:bodyPr>
            <a:noAutofit/>
          </a:bodyPr>
          <a:lstStyle/>
          <a:p>
            <a:r>
              <a:rPr lang="en-US" sz="1400" b="1" i="1" dirty="0"/>
              <a:t>Catalytic DNA (</a:t>
            </a:r>
            <a:r>
              <a:rPr lang="en-US" sz="1400" b="1" i="1" dirty="0" err="1"/>
              <a:t>deoxyribozyme</a:t>
            </a:r>
            <a:r>
              <a:rPr lang="en-US" sz="1400" b="1" i="1" dirty="0"/>
              <a:t> or </a:t>
            </a:r>
            <a:r>
              <a:rPr lang="en-US" sz="1400" b="1" i="1" dirty="0" err="1"/>
              <a:t>DNAzyme</a:t>
            </a:r>
            <a:r>
              <a:rPr lang="en-US" sz="1400" b="1" i="1" dirty="0"/>
              <a:t>) catalyze a reaction when interacting with the appropriate input, such as a matching oligonucleotide. These </a:t>
            </a:r>
            <a:r>
              <a:rPr lang="en-US" sz="1400" b="1" i="1" dirty="0" err="1"/>
              <a:t>DNAzymes</a:t>
            </a:r>
            <a:r>
              <a:rPr lang="en-US" sz="1400" b="1" i="1" dirty="0"/>
              <a:t> are used to build logic gates analogous to digital logic in silicon; however, </a:t>
            </a:r>
            <a:r>
              <a:rPr lang="en-US" sz="1400" b="1" i="1" dirty="0" err="1"/>
              <a:t>DNAzymes</a:t>
            </a:r>
            <a:r>
              <a:rPr lang="en-US" sz="1400" b="1" i="1" dirty="0"/>
              <a:t> are limited to 1-, 2-, and 3-input gates with no current implementation for evaluating statements in series</a:t>
            </a:r>
            <a:r>
              <a:rPr lang="en-US" sz="1400" b="1" i="1" dirty="0" smtClean="0"/>
              <a:t>.</a:t>
            </a:r>
            <a:endParaRPr lang="en-US" sz="1400" b="1" i="1" dirty="0"/>
          </a:p>
          <a:p>
            <a:r>
              <a:rPr lang="en-US" sz="1400" b="1" i="1" dirty="0"/>
              <a:t>The </a:t>
            </a:r>
            <a:r>
              <a:rPr lang="en-US" sz="1400" b="1" i="1" dirty="0" err="1"/>
              <a:t>DNAzyme</a:t>
            </a:r>
            <a:r>
              <a:rPr lang="en-US" sz="1400" b="1" i="1" dirty="0"/>
              <a:t> logic gate changes its structure when it binds to a matching oligonucleotide and the </a:t>
            </a:r>
            <a:r>
              <a:rPr lang="en-US" sz="1400" b="1" i="1" dirty="0" err="1"/>
              <a:t>fluorogenic</a:t>
            </a:r>
            <a:r>
              <a:rPr lang="en-US" sz="1400" b="1" i="1" dirty="0"/>
              <a:t> substrate it is bonded to is cleaved free. While other materials can be used, most models use a fluorescence-based substrate because it is very easy to detect, even at the single molecule limit</a:t>
            </a:r>
            <a:r>
              <a:rPr lang="en-US" sz="1400" b="1" i="1" dirty="0" smtClean="0"/>
              <a:t>. </a:t>
            </a:r>
            <a:r>
              <a:rPr lang="en-US" sz="1400" b="1" i="1" dirty="0"/>
              <a:t>The amount of fluorescence can then be measured to tell whether or not a reaction took place. The </a:t>
            </a:r>
            <a:r>
              <a:rPr lang="en-US" sz="1400" b="1" i="1" dirty="0" err="1"/>
              <a:t>DNAzyme</a:t>
            </a:r>
            <a:r>
              <a:rPr lang="en-US" sz="1400" b="1" i="1" dirty="0"/>
              <a:t> that changes is then “used,” and cannot initiate any more reactions. Because of this, these reactions take place in a device such as a continuous stirred-tank reactor, where old product is removed and new molecules added</a:t>
            </a:r>
            <a:r>
              <a:rPr lang="en-US" sz="1400" b="1" i="1" dirty="0" smtClean="0"/>
              <a:t>.</a:t>
            </a:r>
            <a:endParaRPr lang="en-US" sz="1400" b="1" i="1" dirty="0"/>
          </a:p>
          <a:p>
            <a:r>
              <a:rPr lang="en-US" sz="1400" b="1" i="1" dirty="0"/>
              <a:t>Two commonly used </a:t>
            </a:r>
            <a:r>
              <a:rPr lang="en-US" sz="1400" b="1" i="1" dirty="0" err="1"/>
              <a:t>DNAzymes</a:t>
            </a:r>
            <a:r>
              <a:rPr lang="en-US" sz="1400" b="1" i="1" dirty="0"/>
              <a:t> are named E6 and 8-17. These are popular because they allow cleaving of a substrate in any arbitrary location</a:t>
            </a:r>
            <a:r>
              <a:rPr lang="en-US" sz="1400" b="1" i="1" dirty="0" smtClean="0"/>
              <a:t>. </a:t>
            </a:r>
            <a:r>
              <a:rPr lang="en-US" sz="1400" b="1" i="1" dirty="0" err="1"/>
              <a:t>Stojanovic</a:t>
            </a:r>
            <a:r>
              <a:rPr lang="en-US" sz="1400" b="1" i="1" dirty="0"/>
              <a:t> and MacDonald have used the E6 </a:t>
            </a:r>
            <a:r>
              <a:rPr lang="en-US" sz="1400" b="1" i="1" dirty="0" err="1"/>
              <a:t>DNAzymes</a:t>
            </a:r>
            <a:r>
              <a:rPr lang="en-US" sz="1400" b="1" i="1" dirty="0"/>
              <a:t> to build the MAYA </a:t>
            </a:r>
            <a:r>
              <a:rPr lang="en-US" sz="1400" b="1" i="1" dirty="0" smtClean="0"/>
              <a:t>I </a:t>
            </a:r>
            <a:r>
              <a:rPr lang="en-US" sz="1400" b="1" i="1" dirty="0"/>
              <a:t>and MAYA </a:t>
            </a:r>
            <a:r>
              <a:rPr lang="en-US" sz="1400" b="1" i="1" dirty="0" smtClean="0"/>
              <a:t>II</a:t>
            </a:r>
            <a:r>
              <a:rPr lang="pl-PL" sz="1400" b="1" i="1" dirty="0" smtClean="0"/>
              <a:t> </a:t>
            </a:r>
            <a:r>
              <a:rPr lang="en-US" sz="1400" b="1" i="1" dirty="0" smtClean="0"/>
              <a:t>machines</a:t>
            </a:r>
            <a:r>
              <a:rPr lang="en-US" sz="1400" b="1" i="1" dirty="0"/>
              <a:t>, respectively; </a:t>
            </a:r>
            <a:r>
              <a:rPr lang="en-US" sz="1400" b="1" i="1" dirty="0" err="1"/>
              <a:t>Stojanovic</a:t>
            </a:r>
            <a:r>
              <a:rPr lang="en-US" sz="1400" b="1" i="1" dirty="0"/>
              <a:t> has also demonstrated logic gates using the 8-17 </a:t>
            </a:r>
            <a:r>
              <a:rPr lang="en-US" sz="1400" b="1" i="1" dirty="0" err="1"/>
              <a:t>DNAzyme</a:t>
            </a:r>
            <a:r>
              <a:rPr lang="en-US" sz="1400" b="1" i="1" dirty="0" smtClean="0"/>
              <a:t>. </a:t>
            </a:r>
            <a:r>
              <a:rPr lang="en-US" sz="1400" b="1" i="1" dirty="0"/>
              <a:t>While these </a:t>
            </a:r>
            <a:r>
              <a:rPr lang="en-US" sz="1400" b="1" i="1" dirty="0" err="1"/>
              <a:t>DNAzymes</a:t>
            </a:r>
            <a:r>
              <a:rPr lang="en-US" sz="1400" b="1" i="1" dirty="0"/>
              <a:t> have been demonstrated to be useful for constructing logic gates, they are limited by the need for a metal cofactor to function, such as Zn2+ or Mn2+, and thus are not useful in vivo</a:t>
            </a:r>
            <a:r>
              <a:rPr lang="en-US" sz="1400" b="1" i="1" dirty="0" smtClean="0"/>
              <a:t>.</a:t>
            </a:r>
            <a:endParaRPr lang="en-US" sz="1400" b="1" i="1" dirty="0"/>
          </a:p>
          <a:p>
            <a:r>
              <a:rPr lang="en-US" sz="1400" b="1" i="1" dirty="0"/>
              <a:t>A design called a stem loop, consisting of a single strand of DNA which has a loop at an end, are a dynamic structure that opens and closes when a piece of DNA bonds to the loop part. This effect has been exploited to create several logic gates. These logic gates have been used to create the computers MAYA I and MAYA II which can play tic-tac-toe to some extent</a:t>
            </a:r>
            <a:r>
              <a:rPr lang="en-US" sz="1400" b="1" i="1" dirty="0" smtClean="0"/>
              <a:t>.</a:t>
            </a:r>
            <a:endParaRPr lang="pl-PL" sz="20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3546853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4400" i="1" dirty="0" smtClean="0"/>
              <a:t>5.4 Metody</a:t>
            </a:r>
            <a:r>
              <a:rPr lang="pl-PL" sz="4400" i="1" dirty="0"/>
              <a:t>: </a:t>
            </a:r>
            <a:r>
              <a:rPr lang="pl-PL" sz="4400" i="1" dirty="0" err="1" smtClean="0"/>
              <a:t>Toehold</a:t>
            </a:r>
            <a:r>
              <a:rPr lang="pl-PL" sz="4400" i="1" dirty="0" smtClean="0"/>
              <a:t> exchange</a:t>
            </a:r>
            <a:endParaRPr lang="pl-PL" sz="4400" dirty="0"/>
          </a:p>
        </p:txBody>
      </p:sp>
      <p:sp>
        <p:nvSpPr>
          <p:cNvPr id="3" name="Symbol zastępczy zawartości 2"/>
          <p:cNvSpPr>
            <a:spLocks noGrp="1"/>
          </p:cNvSpPr>
          <p:nvPr>
            <p:ph idx="1"/>
          </p:nvPr>
        </p:nvSpPr>
        <p:spPr>
          <a:xfrm>
            <a:off x="827584" y="980728"/>
            <a:ext cx="7560840" cy="4752528"/>
          </a:xfrm>
        </p:spPr>
        <p:txBody>
          <a:bodyPr>
            <a:noAutofit/>
          </a:bodyPr>
          <a:lstStyle/>
          <a:p>
            <a:r>
              <a:rPr lang="pl-PL" sz="1400" b="1" i="1" dirty="0" smtClean="0"/>
              <a:t>D</a:t>
            </a:r>
            <a:r>
              <a:rPr lang="en-US" sz="1400" b="1" i="1" dirty="0" smtClean="0"/>
              <a:t>NA </a:t>
            </a:r>
            <a:r>
              <a:rPr lang="en-US" sz="1400" b="1" i="1" dirty="0"/>
              <a:t>computers have also been constructed using the concept of toehold exchange. In this system, an input DNA strand binds to a sticky end, or toehold, on another DNA molecule, which allows it to displace another strand segment from the molecule. This allows the creation of modular logic components such as AND, OR, and NOT gates and signal amplifiers, which can be linked into arbitrarily large computers. This class of DNA computers does not require enzymes or any chemical capability of the DNA.</a:t>
            </a:r>
            <a:endParaRPr lang="pl-PL" sz="20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586154"/>
            <a:ext cx="5319719" cy="3739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4452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3600" i="1" dirty="0" smtClean="0"/>
              <a:t>5.5 Metody</a:t>
            </a:r>
            <a:r>
              <a:rPr lang="pl-PL" sz="3600" i="1" dirty="0"/>
              <a:t>: </a:t>
            </a:r>
            <a:r>
              <a:rPr lang="pl-PL" sz="3600" i="1" dirty="0" err="1"/>
              <a:t>Algorithmic</a:t>
            </a:r>
            <a:r>
              <a:rPr lang="pl-PL" sz="3600" i="1" dirty="0"/>
              <a:t> </a:t>
            </a:r>
            <a:r>
              <a:rPr lang="pl-PL" sz="3600" i="1" dirty="0" err="1"/>
              <a:t>self-assembly</a:t>
            </a:r>
            <a:endParaRPr lang="pl-PL" sz="4400" dirty="0"/>
          </a:p>
        </p:txBody>
      </p:sp>
      <p:sp>
        <p:nvSpPr>
          <p:cNvPr id="3" name="Symbol zastępczy zawartości 2"/>
          <p:cNvSpPr>
            <a:spLocks noGrp="1"/>
          </p:cNvSpPr>
          <p:nvPr>
            <p:ph idx="1"/>
          </p:nvPr>
        </p:nvSpPr>
        <p:spPr>
          <a:xfrm>
            <a:off x="827584" y="980728"/>
            <a:ext cx="7560840" cy="4752528"/>
          </a:xfrm>
        </p:spPr>
        <p:txBody>
          <a:bodyPr>
            <a:noAutofit/>
          </a:bodyPr>
          <a:lstStyle/>
          <a:p>
            <a:r>
              <a:rPr lang="en-US" sz="1400" b="1" i="1" dirty="0"/>
              <a:t>DNA nanotechnology has been applied to the related field of DNA computing. DNA tiles can be designed to contain multiple sticky ends with sequences chosen so that they act as Wang tiles. A DX array has been demonstrated whose assembly encodes an XOR operation; this allows the DNA array to implement a cellular automaton which generates a fractal called the </a:t>
            </a:r>
            <a:r>
              <a:rPr lang="en-US" sz="1400" b="1" i="1" dirty="0" err="1"/>
              <a:t>Sierpinski</a:t>
            </a:r>
            <a:r>
              <a:rPr lang="en-US" sz="1400" b="1" i="1" dirty="0"/>
              <a:t> gasket. This shows that computation can be incorporated into the assembly of DNA arrays, increasing its scope beyond simple periodic arrays</a:t>
            </a:r>
            <a:r>
              <a:rPr lang="en-US" sz="1400" b="1" i="1" dirty="0" smtClean="0"/>
              <a:t>.</a:t>
            </a:r>
            <a:endParaRPr lang="pl-PL" sz="20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3212976"/>
            <a:ext cx="3058790" cy="3058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420888"/>
            <a:ext cx="3183378"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132684"/>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6608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7025208" cy="835496"/>
          </a:xfrm>
        </p:spPr>
        <p:txBody>
          <a:bodyPr/>
          <a:lstStyle/>
          <a:p>
            <a:r>
              <a:rPr lang="pl-PL" sz="2000" i="1" dirty="0" smtClean="0"/>
              <a:t>PLAN PREZENTACJI</a:t>
            </a:r>
            <a:endParaRPr lang="pl-PL" sz="2000" dirty="0"/>
          </a:p>
        </p:txBody>
      </p:sp>
      <p:sp>
        <p:nvSpPr>
          <p:cNvPr id="3" name="Symbol zastępczy zawartości 2"/>
          <p:cNvSpPr>
            <a:spLocks noGrp="1"/>
          </p:cNvSpPr>
          <p:nvPr>
            <p:ph idx="1"/>
          </p:nvPr>
        </p:nvSpPr>
        <p:spPr>
          <a:xfrm>
            <a:off x="827584" y="980728"/>
            <a:ext cx="7560840" cy="4608512"/>
          </a:xfrm>
        </p:spPr>
        <p:txBody>
          <a:bodyPr>
            <a:normAutofit fontScale="92500" lnSpcReduction="10000"/>
          </a:bodyPr>
          <a:lstStyle/>
          <a:p>
            <a:pPr marL="742950" indent="-742950">
              <a:buFont typeface="+mj-lt"/>
              <a:buAutoNum type="arabicPeriod"/>
            </a:pPr>
            <a:r>
              <a:rPr lang="pl-PL" sz="3600" b="1" i="1" dirty="0" smtClean="0"/>
              <a:t>Wstęp</a:t>
            </a:r>
          </a:p>
          <a:p>
            <a:pPr marL="742950" indent="-742950">
              <a:buFont typeface="+mj-lt"/>
              <a:buAutoNum type="arabicPeriod"/>
            </a:pPr>
            <a:r>
              <a:rPr lang="pl-PL" sz="3600" b="1" i="1" dirty="0" smtClean="0"/>
              <a:t>Historia</a:t>
            </a:r>
          </a:p>
          <a:p>
            <a:pPr marL="742950" indent="-742950">
              <a:buFont typeface="+mj-lt"/>
              <a:buAutoNum type="arabicPeriod"/>
            </a:pPr>
            <a:r>
              <a:rPr lang="pl-PL" sz="3600" b="1" i="1" dirty="0" smtClean="0"/>
              <a:t>Możliwości</a:t>
            </a:r>
          </a:p>
          <a:p>
            <a:pPr marL="742950" indent="-742950">
              <a:buFont typeface="+mj-lt"/>
              <a:buAutoNum type="arabicPeriod"/>
            </a:pPr>
            <a:r>
              <a:rPr lang="pl-PL" sz="3600" b="1" i="1" dirty="0" smtClean="0"/>
              <a:t>Zastosowania</a:t>
            </a:r>
          </a:p>
          <a:p>
            <a:pPr marL="742950" indent="-742950">
              <a:buFont typeface="+mj-lt"/>
              <a:buAutoNum type="arabicPeriod"/>
            </a:pPr>
            <a:r>
              <a:rPr lang="pl-PL" sz="3600" b="1" i="1" dirty="0" smtClean="0"/>
              <a:t>Metody</a:t>
            </a:r>
          </a:p>
          <a:p>
            <a:pPr marL="742950" indent="-742950">
              <a:buFont typeface="+mj-lt"/>
              <a:buAutoNum type="arabicPeriod"/>
            </a:pPr>
            <a:r>
              <a:rPr lang="pl-PL" sz="3600" b="1" i="1" dirty="0" smtClean="0"/>
              <a:t>Stan badań na dziś</a:t>
            </a:r>
          </a:p>
          <a:p>
            <a:pPr marL="742950" indent="-742950">
              <a:buFont typeface="+mj-lt"/>
              <a:buAutoNum type="arabicPeriod"/>
            </a:pPr>
            <a:r>
              <a:rPr lang="pl-PL" sz="3600" b="1" i="1" dirty="0" smtClean="0"/>
              <a:t>Podsumowanie</a:t>
            </a:r>
          </a:p>
          <a:p>
            <a:pPr marL="742950" indent="-742950">
              <a:buFont typeface="+mj-lt"/>
              <a:buAutoNum type="arabicPeriod"/>
            </a:pPr>
            <a:r>
              <a:rPr lang="pl-PL" sz="3600" b="1" i="1" dirty="0" smtClean="0"/>
              <a:t>Bibliografia</a:t>
            </a:r>
            <a:endParaRPr lang="pl-PL" sz="36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3792834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1112712"/>
          </a:xfrm>
        </p:spPr>
        <p:txBody>
          <a:bodyPr/>
          <a:lstStyle/>
          <a:p>
            <a:r>
              <a:rPr lang="pl-PL" sz="3600" i="1" dirty="0" smtClean="0"/>
              <a:t>6.1 Stan badań na dziś: Komputer DNA rozwiązuje złożony problem</a:t>
            </a:r>
            <a:endParaRPr lang="pl-PL" sz="4400" dirty="0"/>
          </a:p>
        </p:txBody>
      </p:sp>
      <p:sp>
        <p:nvSpPr>
          <p:cNvPr id="3" name="Symbol zastępczy zawartości 2"/>
          <p:cNvSpPr>
            <a:spLocks noGrp="1"/>
          </p:cNvSpPr>
          <p:nvPr>
            <p:ph idx="1"/>
          </p:nvPr>
        </p:nvSpPr>
        <p:spPr>
          <a:xfrm>
            <a:off x="827584" y="980728"/>
            <a:ext cx="7560840" cy="3096344"/>
          </a:xfrm>
        </p:spPr>
        <p:txBody>
          <a:bodyPr>
            <a:noAutofit/>
          </a:bodyPr>
          <a:lstStyle/>
          <a:p>
            <a:pPr marL="0" indent="0" algn="ctr">
              <a:buNone/>
            </a:pPr>
            <a:r>
              <a:rPr lang="pl-PL" sz="2000" b="1" i="1" u="sng" dirty="0" smtClean="0"/>
              <a:t>marzec 2002</a:t>
            </a:r>
          </a:p>
          <a:p>
            <a:r>
              <a:rPr lang="en-US" sz="1100" b="1" i="1" dirty="0"/>
              <a:t>A DNA-based computer has solved a logic problem that no person could complete by hand, setting a new milestone for this infant technology that could someday surpass the electronic digital computer in certain areas</a:t>
            </a:r>
            <a:r>
              <a:rPr lang="en-US" sz="1100" b="1" i="1" dirty="0" smtClean="0"/>
              <a:t>.</a:t>
            </a:r>
            <a:endParaRPr lang="en-US" sz="1100" b="1" i="1" dirty="0"/>
          </a:p>
          <a:p>
            <a:r>
              <a:rPr lang="en-US" sz="1100" b="1" i="1" dirty="0"/>
              <a:t>The new experiment was carried out by USC computer science professor Leonard M. </a:t>
            </a:r>
            <a:r>
              <a:rPr lang="en-US" sz="1100" b="1" i="1" dirty="0" err="1"/>
              <a:t>Adleman</a:t>
            </a:r>
            <a:r>
              <a:rPr lang="en-US" sz="1100" b="1" i="1" dirty="0"/>
              <a:t>, who made headlines in 1994 by demonstrating that DNA – the spiraling molecule that holds life’s genetic code – could be used to carry out computations</a:t>
            </a:r>
            <a:r>
              <a:rPr lang="en-US" sz="1100" b="1" i="1" dirty="0" smtClean="0"/>
              <a:t>.</a:t>
            </a:r>
            <a:endParaRPr lang="en-US" sz="1100" b="1" i="1" dirty="0"/>
          </a:p>
          <a:p>
            <a:r>
              <a:rPr lang="en-US" sz="1100" b="1" i="1" dirty="0"/>
              <a:t>The idea was to use a strand of DNA to represent a math or logic problem, then generate trillions of other unique DNA strands, each representing one possible solution. Exploiting the way DNA strands bind to each other, the computer can weed out invalid solutions until it is left with only the strand that solves the problem exactly</a:t>
            </a:r>
            <a:r>
              <a:rPr lang="en-US" sz="1100" b="1" i="1" dirty="0" smtClean="0"/>
              <a:t>.</a:t>
            </a:r>
            <a:endParaRPr lang="en-US" sz="1100" b="1" i="1" dirty="0"/>
          </a:p>
          <a:p>
            <a:r>
              <a:rPr lang="en-US" sz="1100" b="1" i="1" dirty="0"/>
              <a:t>Although they are still nowhere near prime time, "DNA computers do have several attractive features," said </a:t>
            </a:r>
            <a:r>
              <a:rPr lang="en-US" sz="1100" b="1" i="1" dirty="0" err="1"/>
              <a:t>Adleman</a:t>
            </a:r>
            <a:r>
              <a:rPr lang="en-US" sz="1100" b="1" i="1" dirty="0"/>
              <a:t>, Distinguished Professor of Computer Science and holder of the Henry </a:t>
            </a:r>
            <a:r>
              <a:rPr lang="en-US" sz="1100" b="1" i="1" dirty="0" err="1"/>
              <a:t>Salvatori</a:t>
            </a:r>
            <a:r>
              <a:rPr lang="en-US" sz="1100" b="1" i="1" dirty="0"/>
              <a:t> Chair in Computer Science in the USC School of Engineering. "They are massively parallel, compute with extremely high energy-efficiency and store enormous quantities of information</a:t>
            </a:r>
            <a:r>
              <a:rPr lang="en-US" sz="1100" b="1" i="1" dirty="0" smtClean="0"/>
              <a:t>."</a:t>
            </a:r>
            <a:endParaRPr lang="en-US" sz="1100" b="1" i="1" dirty="0"/>
          </a:p>
          <a:p>
            <a:r>
              <a:rPr lang="en-US" sz="1100" b="1" i="1" dirty="0" err="1" smtClean="0"/>
              <a:t>Adleman’s</a:t>
            </a:r>
            <a:r>
              <a:rPr lang="en-US" sz="1100" b="1" i="1" dirty="0" smtClean="0"/>
              <a:t> </a:t>
            </a:r>
            <a:r>
              <a:rPr lang="en-US" sz="1100" b="1" i="1" dirty="0"/>
              <a:t>new experiment solves a problem requiring the evaluation of more than a million possible solutions – too complex for anyone to solve without the aid of a </a:t>
            </a:r>
            <a:r>
              <a:rPr lang="en-US" sz="1100" b="1" i="1" dirty="0" smtClean="0"/>
              <a:t>computer</a:t>
            </a:r>
            <a:r>
              <a:rPr lang="pl-PL" sz="1100" b="1" i="1" dirty="0" smtClean="0"/>
              <a:t>, i</a:t>
            </a:r>
            <a:r>
              <a:rPr lang="en-US" sz="1100" b="1" i="1" dirty="0" smtClean="0"/>
              <a:t>t </a:t>
            </a:r>
            <a:r>
              <a:rPr lang="en-US" sz="1100" b="1" i="1" dirty="0"/>
              <a:t>required a set of 20 values that satisfy a complex tangle of relationships. </a:t>
            </a:r>
            <a:r>
              <a:rPr lang="en-US" sz="1100" b="1" i="1" dirty="0" err="1"/>
              <a:t>Adleman’s</a:t>
            </a:r>
            <a:r>
              <a:rPr lang="en-US" sz="1100" b="1" i="1" dirty="0"/>
              <a:t> research </a:t>
            </a:r>
            <a:r>
              <a:rPr lang="en-US" sz="1100" b="1" i="1" dirty="0" smtClean="0"/>
              <a:t>assistant</a:t>
            </a:r>
            <a:endParaRPr lang="pl-PL" sz="1100" b="1" i="1" dirty="0" smtClean="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001" y="3988668"/>
            <a:ext cx="3881636" cy="254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Prostokąt 4"/>
          <p:cNvSpPr/>
          <p:nvPr/>
        </p:nvSpPr>
        <p:spPr>
          <a:xfrm>
            <a:off x="827584" y="4246148"/>
            <a:ext cx="3960440" cy="2031325"/>
          </a:xfrm>
          <a:prstGeom prst="rect">
            <a:avLst/>
          </a:prstGeom>
        </p:spPr>
        <p:txBody>
          <a:bodyPr wrap="square">
            <a:spAutoFit/>
          </a:bodyPr>
          <a:lstStyle/>
          <a:p>
            <a:r>
              <a:rPr lang="en-US" b="1" i="1" dirty="0"/>
              <a:t>"In the past century we’ve become really good at controlling electrons," he said. "It would take a breakthrough in the technology of working with large biomolecules like DNA for molecular computers to beat their electronic counterparts."</a:t>
            </a:r>
            <a:endParaRPr lang="pl-PL" sz="2400" b="1" i="1" dirty="0"/>
          </a:p>
        </p:txBody>
      </p:sp>
    </p:spTree>
    <p:extLst>
      <p:ext uri="{BB962C8B-B14F-4D97-AF65-F5344CB8AC3E}">
        <p14:creationId xmlns:p14="http://schemas.microsoft.com/office/powerpoint/2010/main" val="1381002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1112712"/>
          </a:xfrm>
        </p:spPr>
        <p:txBody>
          <a:bodyPr/>
          <a:lstStyle/>
          <a:p>
            <a:r>
              <a:rPr lang="pl-PL" sz="3600" i="1" dirty="0" smtClean="0"/>
              <a:t>6.2 Stan badań na dziś: obliczenia wewnątrz ciała</a:t>
            </a:r>
            <a:endParaRPr lang="pl-PL" sz="4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725144"/>
            <a:ext cx="28575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ymbol zastępczy zawartości 2"/>
          <p:cNvSpPr>
            <a:spLocks noGrp="1"/>
          </p:cNvSpPr>
          <p:nvPr>
            <p:ph idx="1"/>
          </p:nvPr>
        </p:nvSpPr>
        <p:spPr>
          <a:xfrm>
            <a:off x="827584" y="980728"/>
            <a:ext cx="7560840" cy="4752528"/>
          </a:xfrm>
        </p:spPr>
        <p:txBody>
          <a:bodyPr>
            <a:noAutofit/>
          </a:bodyPr>
          <a:lstStyle/>
          <a:p>
            <a:pPr marL="0" indent="0" algn="ctr">
              <a:buNone/>
            </a:pPr>
            <a:r>
              <a:rPr lang="pl-PL" sz="2000" b="1" i="1" u="sng" dirty="0" smtClean="0"/>
              <a:t>czerwiec 2010</a:t>
            </a:r>
          </a:p>
          <a:p>
            <a:r>
              <a:rPr lang="en-US" sz="1400" b="1" i="1" dirty="0"/>
              <a:t>DNA-based logic gates that could carry out calculations inside the body have been constructed for the first time. The work brings the prospect of injectable </a:t>
            </a:r>
            <a:r>
              <a:rPr lang="en-US" sz="1400" b="1" i="1" dirty="0" err="1"/>
              <a:t>biocomputers</a:t>
            </a:r>
            <a:r>
              <a:rPr lang="en-US" sz="1400" b="1" i="1" dirty="0"/>
              <a:t> programmed to target diseases as they arise</a:t>
            </a:r>
            <a:r>
              <a:rPr lang="en-US" sz="1400" b="1" i="1" dirty="0" smtClean="0"/>
              <a:t>.</a:t>
            </a:r>
            <a:endParaRPr lang="en-US" sz="1400" b="1" i="1" dirty="0"/>
          </a:p>
          <a:p>
            <a:r>
              <a:rPr lang="en-US" sz="1400" b="1" i="1" dirty="0"/>
              <a:t>"The </a:t>
            </a:r>
            <a:r>
              <a:rPr lang="en-US" sz="1400" b="1" i="1" dirty="0" err="1"/>
              <a:t>biocomputer</a:t>
            </a:r>
            <a:r>
              <a:rPr lang="en-US" sz="1400" b="1" i="1" dirty="0"/>
              <a:t> would sense biomarkers and immediately react by releasing counter-agents for the disease," says </a:t>
            </a:r>
            <a:r>
              <a:rPr lang="en-US" sz="1400" b="1" i="1" dirty="0" err="1"/>
              <a:t>Itamar</a:t>
            </a:r>
            <a:r>
              <a:rPr lang="en-US" sz="1400" b="1" i="1" dirty="0"/>
              <a:t> </a:t>
            </a:r>
            <a:r>
              <a:rPr lang="en-US" sz="1400" b="1" i="1" dirty="0" err="1"/>
              <a:t>Willner</a:t>
            </a:r>
            <a:r>
              <a:rPr lang="en-US" sz="1400" b="1" i="1" dirty="0"/>
              <a:t> of the Hebrew University of Jerusalem, Israel, who led the </a:t>
            </a:r>
            <a:r>
              <a:rPr lang="en-US" sz="1400" b="1" i="1" dirty="0" smtClean="0"/>
              <a:t>work</a:t>
            </a:r>
            <a:r>
              <a:rPr lang="pl-PL" sz="1400" b="1" i="1" dirty="0" smtClean="0"/>
              <a:t>.</a:t>
            </a:r>
            <a:endParaRPr lang="en-US" sz="1400" b="1" i="1" dirty="0"/>
          </a:p>
          <a:p>
            <a:r>
              <a:rPr lang="en-US" sz="1400" b="1" i="1" dirty="0"/>
              <a:t>The new logic gates are formed from short strands of DNA and their complementary strands, which in conjunction with some simple molecular machinery mimic their electronic equivalent. Two strands act as the input: each represents a 1 when present or a 0 when absent. The response to their presence or absence represents the output, which can also be a 1 or 0</a:t>
            </a:r>
            <a:r>
              <a:rPr lang="en-US" sz="1400" b="1" i="1" dirty="0" smtClean="0"/>
              <a:t>.</a:t>
            </a:r>
            <a:endParaRPr lang="en-US" sz="1400" b="1" i="1" dirty="0"/>
          </a:p>
          <a:p>
            <a:r>
              <a:rPr lang="en-US" sz="1400" b="1" i="1" dirty="0"/>
              <a:t>Take the "exclusive OR" or XOR logic gate. It produces an output when either of the two inputs is present but not when both are present or both are absent. To put the DNA version to the test, </a:t>
            </a:r>
            <a:r>
              <a:rPr lang="en-US" sz="1400" b="1" i="1" dirty="0" err="1"/>
              <a:t>Willner</a:t>
            </a:r>
            <a:r>
              <a:rPr lang="en-US" sz="1400" b="1" i="1" dirty="0"/>
              <a:t> and his team added molecules to both the complementary strands that caused them to fluoresce when each was present in isolation, representing a logical 1 as the output. But when both were present, the complementary strands combined and quenched the fluorescence, representing a 0 output.</a:t>
            </a:r>
            <a:endParaRPr lang="pl-PL" sz="14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71048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1112712"/>
          </a:xfrm>
        </p:spPr>
        <p:txBody>
          <a:bodyPr/>
          <a:lstStyle/>
          <a:p>
            <a:r>
              <a:rPr lang="pl-PL" sz="3600" i="1" dirty="0" smtClean="0"/>
              <a:t>6.3 Stan badań na dziś: </a:t>
            </a:r>
            <a:r>
              <a:rPr lang="pl-PL" sz="3600" i="1" dirty="0" err="1" smtClean="0"/>
              <a:t>biotranzystor</a:t>
            </a:r>
            <a:r>
              <a:rPr lang="pl-PL" sz="3600" i="1" dirty="0" smtClean="0"/>
              <a:t> – obliczenia wewnątrz komórki</a:t>
            </a:r>
            <a:endParaRPr lang="pl-PL" sz="4400" dirty="0"/>
          </a:p>
        </p:txBody>
      </p:sp>
      <p:sp>
        <p:nvSpPr>
          <p:cNvPr id="3" name="Symbol zastępczy zawartości 2"/>
          <p:cNvSpPr>
            <a:spLocks noGrp="1"/>
          </p:cNvSpPr>
          <p:nvPr>
            <p:ph idx="1"/>
          </p:nvPr>
        </p:nvSpPr>
        <p:spPr>
          <a:xfrm>
            <a:off x="827584" y="980728"/>
            <a:ext cx="7560840" cy="4752528"/>
          </a:xfrm>
        </p:spPr>
        <p:txBody>
          <a:bodyPr>
            <a:noAutofit/>
          </a:bodyPr>
          <a:lstStyle/>
          <a:p>
            <a:pPr marL="0" indent="0" algn="ctr">
              <a:buNone/>
            </a:pPr>
            <a:r>
              <a:rPr lang="pl-PL" sz="2000" b="1" i="1" u="sng" dirty="0" smtClean="0"/>
              <a:t>marzec 2013</a:t>
            </a:r>
          </a:p>
          <a:p>
            <a:r>
              <a:rPr lang="en-US" sz="1200" b="1" i="1" dirty="0"/>
              <a:t>When Charles Babbage prototyped the first computing machine in the 19th century, he imagined using mechanical gears and latches to control information. ENIAC, the first modern computer developed in the 1940s, used vacuum tubes and electricity. Today, computers use transistors made from highly engineered semiconducting materials to carry out their logical operations</a:t>
            </a:r>
            <a:r>
              <a:rPr lang="en-US" sz="1200" b="1" i="1" dirty="0" smtClean="0"/>
              <a:t>.</a:t>
            </a:r>
            <a:endParaRPr lang="pl-PL" sz="1200" b="1" i="1" dirty="0" smtClean="0"/>
          </a:p>
          <a:p>
            <a:r>
              <a:rPr lang="en-US" sz="1200" b="1" i="1" dirty="0"/>
              <a:t>And now a team of Stanford University bioengineers has taken computing beyond mechanics and electronics into the living realm of biology. In a paper published March 28 in Science, the team details a biological transistor made from genetic material — DNA and RNA — in place of gears or electrons. The team calls its biological transistor the “</a:t>
            </a:r>
            <a:r>
              <a:rPr lang="en-US" sz="1200" b="1" i="1" dirty="0" err="1"/>
              <a:t>transcriptor</a:t>
            </a:r>
            <a:r>
              <a:rPr lang="en-US" sz="1200" b="1" i="1" dirty="0" smtClean="0"/>
              <a:t>.„</a:t>
            </a:r>
            <a:endParaRPr lang="pl-PL" sz="1200" b="1" i="1" dirty="0" smtClean="0"/>
          </a:p>
          <a:p>
            <a:r>
              <a:rPr lang="en-US" sz="1200" b="1" i="1" dirty="0"/>
              <a:t>The biological transistor developed by Jerome Bonnet and colleagues could be used inside living cells to record when cells have been exposed to certain external stimuli, or even to turn on and off cell reproduction as needed</a:t>
            </a:r>
            <a:r>
              <a:rPr lang="en-US" sz="1200" b="1" i="1" dirty="0" smtClean="0"/>
              <a:t>.</a:t>
            </a:r>
            <a:endParaRPr lang="pl-PL" sz="1200" b="1" i="1" dirty="0" smtClean="0"/>
          </a:p>
          <a:p>
            <a:r>
              <a:rPr lang="en-US" sz="1200" b="1" i="1" dirty="0"/>
              <a:t>In electronics, a transistor controls the flow of electrons along a circuit. Similarly, in biologics, a </a:t>
            </a:r>
            <a:r>
              <a:rPr lang="en-US" sz="1200" b="1" i="1" dirty="0" err="1"/>
              <a:t>transcriptor</a:t>
            </a:r>
            <a:r>
              <a:rPr lang="en-US" sz="1200" b="1" i="1" dirty="0"/>
              <a:t> controls the flow of a specific protein, RNA polymerase, as it travels along a strand of DNA.</a:t>
            </a:r>
          </a:p>
          <a:p>
            <a:r>
              <a:rPr lang="en-US" sz="1200" b="1" i="1" dirty="0"/>
              <a:t>“We have repurposed a group of natural proteins, called </a:t>
            </a:r>
            <a:r>
              <a:rPr lang="en-US" sz="1200" b="1" i="1" dirty="0" err="1"/>
              <a:t>integrases</a:t>
            </a:r>
            <a:r>
              <a:rPr lang="en-US" sz="1200" b="1" i="1" dirty="0"/>
              <a:t>, to realize digital control over the flow of RNA polymerase along DNA, which in turn allowed us to engineer amplifying genetic logic,” said </a:t>
            </a:r>
            <a:r>
              <a:rPr lang="en-US" sz="1200" b="1" i="1" dirty="0" err="1"/>
              <a:t>Endy</a:t>
            </a:r>
            <a:r>
              <a:rPr lang="en-US" sz="1200" b="1" i="1" dirty="0"/>
              <a:t>.</a:t>
            </a:r>
          </a:p>
          <a:p>
            <a:r>
              <a:rPr lang="en-US" sz="1200" b="1" i="1" dirty="0"/>
              <a:t>Using </a:t>
            </a:r>
            <a:r>
              <a:rPr lang="en-US" sz="1200" b="1" i="1" dirty="0" err="1"/>
              <a:t>transcriptors</a:t>
            </a:r>
            <a:r>
              <a:rPr lang="en-US" sz="1200" b="1" i="1" dirty="0"/>
              <a:t>, the team has created what are known in electrical engineering as logic gates that can derive true-false answers to virtually any biochemical question that might be posed within a cell</a:t>
            </a:r>
            <a:r>
              <a:rPr lang="en-US" sz="1200" b="1" i="1" dirty="0" smtClean="0"/>
              <a:t>.</a:t>
            </a:r>
            <a:endParaRPr lang="en-US" sz="14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725144"/>
            <a:ext cx="28575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Prostokąt 4"/>
          <p:cNvSpPr/>
          <p:nvPr/>
        </p:nvSpPr>
        <p:spPr>
          <a:xfrm>
            <a:off x="1115616" y="4891355"/>
            <a:ext cx="4572000" cy="1477328"/>
          </a:xfrm>
          <a:prstGeom prst="rect">
            <a:avLst/>
          </a:prstGeom>
        </p:spPr>
        <p:txBody>
          <a:bodyPr>
            <a:spAutoFit/>
          </a:bodyPr>
          <a:lstStyle/>
          <a:p>
            <a:r>
              <a:rPr lang="en-US" dirty="0"/>
              <a:t>To bring the age of the biological computer to a much speedier reality, </a:t>
            </a:r>
            <a:r>
              <a:rPr lang="en-US" dirty="0" err="1"/>
              <a:t>Endy</a:t>
            </a:r>
            <a:r>
              <a:rPr lang="en-US" dirty="0"/>
              <a:t> and his team have contributed all of BIL gates to the public domain so that others can immediately harness and improve upon the tools.</a:t>
            </a:r>
            <a:endParaRPr lang="pl-PL" dirty="0"/>
          </a:p>
        </p:txBody>
      </p:sp>
    </p:spTree>
    <p:extLst>
      <p:ext uri="{BB962C8B-B14F-4D97-AF65-F5344CB8AC3E}">
        <p14:creationId xmlns:p14="http://schemas.microsoft.com/office/powerpoint/2010/main" val="533802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1112712"/>
          </a:xfrm>
        </p:spPr>
        <p:txBody>
          <a:bodyPr/>
          <a:lstStyle/>
          <a:p>
            <a:r>
              <a:rPr lang="pl-PL" sz="3600" i="1" dirty="0" smtClean="0"/>
              <a:t>6.4 Stan badań na dziś: pamięć komputerowa oparta na DNA łososia</a:t>
            </a:r>
            <a:endParaRPr lang="pl-PL" sz="4400" dirty="0"/>
          </a:p>
        </p:txBody>
      </p:sp>
      <p:sp>
        <p:nvSpPr>
          <p:cNvPr id="3" name="Symbol zastępczy zawartości 2"/>
          <p:cNvSpPr>
            <a:spLocks noGrp="1"/>
          </p:cNvSpPr>
          <p:nvPr>
            <p:ph idx="1"/>
          </p:nvPr>
        </p:nvSpPr>
        <p:spPr>
          <a:xfrm>
            <a:off x="827584" y="980728"/>
            <a:ext cx="7560840" cy="4752528"/>
          </a:xfrm>
        </p:spPr>
        <p:txBody>
          <a:bodyPr>
            <a:noAutofit/>
          </a:bodyPr>
          <a:lstStyle/>
          <a:p>
            <a:pPr marL="0" indent="0" algn="ctr">
              <a:buNone/>
            </a:pPr>
            <a:r>
              <a:rPr lang="pl-PL" sz="2000" b="1" i="1" u="sng" dirty="0" smtClean="0"/>
              <a:t>luty 2012</a:t>
            </a:r>
          </a:p>
          <a:p>
            <a:r>
              <a:rPr lang="en-US" sz="1200" b="1" i="1" dirty="0"/>
              <a:t>A crack team of </a:t>
            </a:r>
            <a:r>
              <a:rPr lang="en-US" sz="1200" b="1" i="1" dirty="0" err="1"/>
              <a:t>nanoengineers</a:t>
            </a:r>
            <a:r>
              <a:rPr lang="en-US" sz="1200" b="1" i="1" dirty="0"/>
              <a:t> and biologists have created a non-volatile memory device out of salmon DNA and silver nanoparticles. </a:t>
            </a:r>
          </a:p>
          <a:p>
            <a:r>
              <a:rPr lang="en-US" sz="1200" b="1" i="1" dirty="0"/>
              <a:t>The memory is write-once-read-many (WORM), just like an optical disc. Basically, the researchers created a thin polymer film containing salmon DNA and silver nanoparticles. The DNA molecules are arranged in a regular pattern. By shining UV light on the biopolymer, the silver nanoparticles cluster around the DNA. This process seems to be permanent and irreversible, and according to the researchers the data is stored indefinitely</a:t>
            </a:r>
            <a:r>
              <a:rPr lang="en-US" sz="1200" b="1" i="1" dirty="0" smtClean="0"/>
              <a:t>.</a:t>
            </a:r>
            <a:endParaRPr lang="en-US" sz="1200" b="1" i="1" dirty="0"/>
          </a:p>
          <a:p>
            <a:r>
              <a:rPr lang="en-US" sz="1200" b="1" i="1" dirty="0"/>
              <a:t>To read the data, the biopolymer is sandwiched between two electrodes and the DNA-silver bits are read by passing a voltage through them. The “read” voltage is just 2.6V, which is comparable to existing DRAM and flash memory</a:t>
            </a:r>
            <a:r>
              <a:rPr lang="en-US" sz="1200" b="1" i="1" dirty="0" smtClean="0"/>
              <a:t>.</a:t>
            </a:r>
            <a:endParaRPr lang="pl-PL" sz="1200" b="1" i="1" dirty="0" smtClean="0"/>
          </a:p>
          <a:p>
            <a:r>
              <a:rPr lang="en-US" sz="1200" b="1" i="1" dirty="0"/>
              <a:t>With regards to the salmon-based WORM memory, the researchers say that this technique could eventually be used to create optical storage devices. Because electricity is used to read the data instead of a laser, though, we are probably looking at optical chips with built in circuitry, rather than discs. The fact that data is written using UV light means that there could be a </a:t>
            </a:r>
            <a:r>
              <a:rPr lang="en-US" sz="1200" b="1" i="1" dirty="0" err="1"/>
              <a:t>plasmonic</a:t>
            </a:r>
            <a:r>
              <a:rPr lang="en-US" sz="1200" b="1" i="1" dirty="0"/>
              <a:t> application for the biopolymer, too</a:t>
            </a:r>
            <a:r>
              <a:rPr lang="en-US" sz="1200" b="1" i="1" dirty="0" smtClean="0"/>
              <a:t>.</a:t>
            </a:r>
            <a:endParaRPr lang="en-US" sz="1200" b="1" i="1" dirty="0"/>
          </a:p>
          <a:p>
            <a:r>
              <a:rPr lang="en-US" sz="1200" b="1" i="1" dirty="0"/>
              <a:t>Whether DNA-based chips can be more cost effective than DVDs or SD cards, however, remains to be seen.</a:t>
            </a:r>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509120"/>
            <a:ext cx="3563888" cy="1965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513893"/>
            <a:ext cx="28575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263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437112"/>
            <a:ext cx="3313212" cy="2068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ytuł 1"/>
          <p:cNvSpPr>
            <a:spLocks noGrp="1"/>
          </p:cNvSpPr>
          <p:nvPr>
            <p:ph type="title"/>
          </p:nvPr>
        </p:nvSpPr>
        <p:spPr>
          <a:xfrm>
            <a:off x="971600" y="12032"/>
            <a:ext cx="8172400" cy="1112712"/>
          </a:xfrm>
        </p:spPr>
        <p:txBody>
          <a:bodyPr/>
          <a:lstStyle/>
          <a:p>
            <a:r>
              <a:rPr lang="pl-PL" sz="3600" i="1" dirty="0" smtClean="0"/>
              <a:t>6.5 Stan badań na dziś: pliki komputerowe przechowane w DNA</a:t>
            </a:r>
            <a:endParaRPr lang="pl-PL" sz="4400" dirty="0"/>
          </a:p>
        </p:txBody>
      </p:sp>
      <p:sp>
        <p:nvSpPr>
          <p:cNvPr id="3" name="Symbol zastępczy zawartości 2"/>
          <p:cNvSpPr>
            <a:spLocks noGrp="1"/>
          </p:cNvSpPr>
          <p:nvPr>
            <p:ph idx="1"/>
          </p:nvPr>
        </p:nvSpPr>
        <p:spPr>
          <a:xfrm>
            <a:off x="827584" y="980728"/>
            <a:ext cx="7560840" cy="3096344"/>
          </a:xfrm>
        </p:spPr>
        <p:txBody>
          <a:bodyPr>
            <a:noAutofit/>
          </a:bodyPr>
          <a:lstStyle/>
          <a:p>
            <a:pPr marL="0" indent="0" algn="ctr">
              <a:buNone/>
            </a:pPr>
            <a:r>
              <a:rPr lang="pl-PL" sz="2000" b="1" i="1" u="sng" dirty="0" smtClean="0"/>
              <a:t>styczeń 2013</a:t>
            </a:r>
          </a:p>
          <a:p>
            <a:r>
              <a:rPr lang="en-US" sz="1100" b="1" i="1" dirty="0"/>
              <a:t>Scientists have recorded data including Shakespearean sonnets and an MP3 file on strands of DNA, in a breakthrough which could see millions of records stored on a handful of molecules rather than computer drives</a:t>
            </a:r>
            <a:r>
              <a:rPr lang="en-US" sz="1100" b="1" i="1" dirty="0" smtClean="0"/>
              <a:t>.</a:t>
            </a:r>
            <a:endParaRPr lang="pl-PL" sz="1100" b="1" i="1" dirty="0" smtClean="0"/>
          </a:p>
          <a:p>
            <a:r>
              <a:rPr lang="en-US" sz="1100" b="1" i="1" dirty="0"/>
              <a:t>Although the method is expensive, it could still be much more efficient than hard drives or magnetic tape for long-term storage of large sets of data such as government records, the scientists said. </a:t>
            </a:r>
          </a:p>
          <a:p>
            <a:r>
              <a:rPr lang="en-US" sz="1100" b="1" i="1" dirty="0"/>
              <a:t> Within a decade, they expect the technique to have become cheap enough that DNA storage could become cost-efficient for the public to store lifelong keepsakes like wedding videos. </a:t>
            </a:r>
          </a:p>
          <a:p>
            <a:r>
              <a:rPr lang="en-US" sz="1100" b="1" i="1" dirty="0"/>
              <a:t> </a:t>
            </a:r>
            <a:r>
              <a:rPr lang="en-US" sz="1100" b="1" i="1" dirty="0" err="1"/>
              <a:t>Dr</a:t>
            </a:r>
            <a:r>
              <a:rPr lang="en-US" sz="1100" b="1" i="1" dirty="0"/>
              <a:t> Nick Goldman of the European Bioinformatics Institute, who led the study, said: "We already know that DNA is a robust way to store information because we can extract it from bones of woolly mammoths, which date back tens of thousands of years, and make sense of it. </a:t>
            </a:r>
          </a:p>
          <a:p>
            <a:r>
              <a:rPr lang="en-US" sz="1100" b="1" i="1" dirty="0"/>
              <a:t> "It's also incredibly small, dense and does not need any power for storage, so shipping and keeping it is easy</a:t>
            </a:r>
            <a:r>
              <a:rPr lang="en-US" sz="1100" b="1" i="1" dirty="0" smtClean="0"/>
              <a:t>.„</a:t>
            </a:r>
            <a:endParaRPr lang="pl-PL" sz="1100" b="1" i="1" dirty="0" smtClean="0"/>
          </a:p>
          <a:p>
            <a:r>
              <a:rPr lang="en-US" sz="1100" b="1" i="1" dirty="0"/>
              <a:t>The advantage of using DNA over hard drives is that it does not require a constant supply of electricity, while "no-power" archiving materials such as magnetic tape degrade within a decade. </a:t>
            </a:r>
          </a:p>
          <a:p>
            <a:r>
              <a:rPr lang="en-US" sz="1100" b="1" i="1" dirty="0"/>
              <a:t> Scientists have long been able to read DNA, a code comprising four "letters", but using it to store information has been difficult because it is prone to decoding errors when the same letter is repeated. </a:t>
            </a:r>
          </a:p>
          <a:p>
            <a:r>
              <a:rPr lang="en-US" sz="1100" b="1" i="1" dirty="0"/>
              <a:t> In a study published in the Nature journal, the researchers demonstrated they could avoid the problem by translating computer files, made up of ones and zeroes, into a form of DNA code which did not allow letters to repeat themselves. </a:t>
            </a:r>
          </a:p>
          <a:p>
            <a:r>
              <a:rPr lang="en-US" sz="1100" b="1" i="1" dirty="0"/>
              <a:t> First they converted an audio file of Martin Luther King's "I have a dream" speech, a photograph of their laboratory, a PDF file of an academic paper and a text version of all Shakespeare's sonnets into the DNA code. </a:t>
            </a:r>
          </a:p>
          <a:p>
            <a:r>
              <a:rPr lang="en-US" sz="1100" b="1" i="1" dirty="0"/>
              <a:t> The code was sent to a US lab where experts converted it into synthetic strings of DNA which resembled a tiny grain of dust. </a:t>
            </a:r>
          </a:p>
          <a:p>
            <a:r>
              <a:rPr lang="en-US" sz="1100" b="1" i="1" dirty="0"/>
              <a:t> The researchers then sequenced the synthetic DNA to retrieve the code, before converting it back into the original computer files with 99.9 per cent accuracy. </a:t>
            </a:r>
          </a:p>
          <a:p>
            <a:r>
              <a:rPr lang="en-US" sz="1100" b="1" i="1" dirty="0"/>
              <a:t> </a:t>
            </a:r>
            <a:r>
              <a:rPr lang="en-US" sz="1100" b="1" i="1" dirty="0" err="1"/>
              <a:t>Dr</a:t>
            </a:r>
            <a:r>
              <a:rPr lang="en-US" sz="1100" b="1" i="1" dirty="0"/>
              <a:t> Goldman said: "Because it is expensive and one of its big advantages is longevity, the potential applications will initially be in really high value information which you are determined to keep safe but you do not expect to read very often, such as government records or the Doomsday Book.</a:t>
            </a:r>
            <a:endParaRPr lang="pl-PL" sz="1100" b="1" i="1" dirty="0" smtClean="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3984138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1112712"/>
          </a:xfrm>
        </p:spPr>
        <p:txBody>
          <a:bodyPr/>
          <a:lstStyle/>
          <a:p>
            <a:r>
              <a:rPr lang="pl-PL" sz="3600" i="1" dirty="0" smtClean="0"/>
              <a:t>6.6 Stan badań na dziś: komputer oparty na DNA oblicza pierwiastek kwadratowy</a:t>
            </a:r>
            <a:endParaRPr lang="pl-PL" sz="4400" dirty="0"/>
          </a:p>
        </p:txBody>
      </p:sp>
      <p:sp>
        <p:nvSpPr>
          <p:cNvPr id="3" name="Symbol zastępczy zawartości 2"/>
          <p:cNvSpPr>
            <a:spLocks noGrp="1"/>
          </p:cNvSpPr>
          <p:nvPr>
            <p:ph idx="1"/>
          </p:nvPr>
        </p:nvSpPr>
        <p:spPr>
          <a:xfrm>
            <a:off x="827584" y="980728"/>
            <a:ext cx="7560840" cy="3096344"/>
          </a:xfrm>
        </p:spPr>
        <p:txBody>
          <a:bodyPr>
            <a:noAutofit/>
          </a:bodyPr>
          <a:lstStyle/>
          <a:p>
            <a:pPr marL="0" indent="0" algn="ctr">
              <a:buNone/>
            </a:pPr>
            <a:r>
              <a:rPr lang="pl-PL" sz="2000" b="1" i="1" u="sng" dirty="0" smtClean="0"/>
              <a:t>czerwiec 2011</a:t>
            </a:r>
          </a:p>
          <a:p>
            <a:r>
              <a:rPr lang="en-US" sz="1100" b="1" i="1" dirty="0"/>
              <a:t>A new study has developed a DNA computer that is able to calculate the square root of whole numbers up to 15 and round the answer to the nearest whole number. By using nothing but strands of DNA, Qian and </a:t>
            </a:r>
            <a:r>
              <a:rPr lang="en-US" sz="1100" b="1" i="1" dirty="0" err="1"/>
              <a:t>Winfree</a:t>
            </a:r>
            <a:r>
              <a:rPr lang="en-US" sz="1100" b="1" i="1" dirty="0"/>
              <a:t> (2011), have been able to design a biochemical circuit able to perform this basic calculation. To do it, DNA strands that encoded for the input (one strand per binary digit of the input number, up to four binary digits possible, thus up to 15) were added to the solution which contained the system of DNA logic gates, which were composed out of double-stranded DNA molecules with some ‘openings’ where the input strands could get a hold and ‘unzip’ the double strand while binding to one of the strands, thereby making a new double-stranded molecule by ‘pushing’ a strand off </a:t>
            </a:r>
            <a:endParaRPr lang="pl-PL" sz="1100" b="1" i="1" dirty="0" smtClean="0"/>
          </a:p>
          <a:p>
            <a:r>
              <a:rPr lang="en-US" sz="1100" b="1" i="1" dirty="0"/>
              <a:t>After a while, the chemical cascade caused by the DNA gate system can be interpreted by using fluorescent colors. Four such colors represent each possible state in the two-digit answer, with one color representing ‘0’ and another one ‘1’ for each digit of the answer</a:t>
            </a:r>
            <a:r>
              <a:rPr lang="en-US" sz="1100" b="1" i="1" dirty="0" smtClean="0"/>
              <a:t>.</a:t>
            </a:r>
            <a:endParaRPr lang="en-US" sz="1100" b="1" i="1" dirty="0"/>
          </a:p>
          <a:p>
            <a:r>
              <a:rPr lang="en-US" sz="1100" b="1" i="1" dirty="0"/>
              <a:t>As the calculation can last up to 10 hours, it seems highly unlikely that these DNA computers will ever rival regular computers. But that has never been the goal of this research. The idea is that, through incorporating such DNA computers in living cells (which still poses a great challenge), they could subsequently be used as, for example, disease detector. There are even ideas to link the output to biological functions, such as gene expression. By doing so, these disease detectors could even perform some sort of therapeutically relevant role.</a:t>
            </a:r>
            <a:endParaRPr lang="pl-PL" sz="1100" b="1" i="1" dirty="0" smtClean="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7" y="4005064"/>
            <a:ext cx="5244169"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103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1112712"/>
          </a:xfrm>
        </p:spPr>
        <p:txBody>
          <a:bodyPr/>
          <a:lstStyle/>
          <a:p>
            <a:r>
              <a:rPr lang="pl-PL" sz="3300" i="1" dirty="0" smtClean="0"/>
              <a:t>6.7 Stan badań na dziś: toksyny komórkowe na użytek modyfikacji stanu komórek</a:t>
            </a:r>
            <a:endParaRPr lang="pl-PL" sz="3300" dirty="0"/>
          </a:p>
        </p:txBody>
      </p:sp>
      <p:sp>
        <p:nvSpPr>
          <p:cNvPr id="3" name="Symbol zastępczy zawartości 2"/>
          <p:cNvSpPr>
            <a:spLocks noGrp="1"/>
          </p:cNvSpPr>
          <p:nvPr>
            <p:ph idx="1"/>
          </p:nvPr>
        </p:nvSpPr>
        <p:spPr>
          <a:xfrm>
            <a:off x="827584" y="980728"/>
            <a:ext cx="7560840" cy="4752528"/>
          </a:xfrm>
        </p:spPr>
        <p:txBody>
          <a:bodyPr>
            <a:noAutofit/>
          </a:bodyPr>
          <a:lstStyle/>
          <a:p>
            <a:pPr marL="0" indent="0" algn="ctr">
              <a:buNone/>
            </a:pPr>
            <a:r>
              <a:rPr lang="pl-PL" sz="2000" b="1" i="1" u="sng" dirty="0" smtClean="0"/>
              <a:t>listopad 2013</a:t>
            </a:r>
          </a:p>
          <a:p>
            <a:r>
              <a:rPr lang="en-US" sz="1200" b="1" i="1" dirty="0"/>
              <a:t>Bacterial toxins that undergo unique cell interactions have been used to perform logic functions by researchers in Germany. In a similar way to how we store letters and words on computer disks, these proteins provide a new approach to storing information within whole cells</a:t>
            </a:r>
            <a:r>
              <a:rPr lang="en-US" sz="1200" b="1" i="1" dirty="0" smtClean="0"/>
              <a:t>.</a:t>
            </a:r>
            <a:endParaRPr lang="en-US" sz="1200" b="1" i="1" dirty="0"/>
          </a:p>
          <a:p>
            <a:r>
              <a:rPr lang="en-US" sz="1200" b="1" i="1" dirty="0"/>
              <a:t>Synthetic biologists have already modified the genetic code of cells to create </a:t>
            </a:r>
            <a:r>
              <a:rPr lang="en-US" sz="1200" b="1" i="1" dirty="0" err="1"/>
              <a:t>biocircuits</a:t>
            </a:r>
            <a:r>
              <a:rPr lang="en-US" sz="1200" b="1" i="1" dirty="0"/>
              <a:t> capable of performing specific Boolean logic functions, for example AND gates and OR gates, for sensing, diagnostics and therapeutics. These genetic logic gates require sophisticated and extensive modifications of the cell DNA. </a:t>
            </a:r>
            <a:r>
              <a:rPr lang="en-US" sz="1200" b="1" i="1" u="sng" dirty="0"/>
              <a:t>Now, Erwin </a:t>
            </a:r>
            <a:r>
              <a:rPr lang="en-US" sz="1200" b="1" i="1" u="sng" dirty="0" err="1"/>
              <a:t>Märtlbauer</a:t>
            </a:r>
            <a:r>
              <a:rPr lang="en-US" sz="1200" b="1" i="1" u="sng" dirty="0"/>
              <a:t> and his team at the University of Munich have developed a comparably simple approach where proteins interact with the membrane of whole cells to produce a variety of combinatorial and sequential logic operators</a:t>
            </a:r>
            <a:r>
              <a:rPr lang="en-US" sz="1200" b="1" i="1" u="sng" dirty="0" smtClean="0"/>
              <a:t>.</a:t>
            </a:r>
            <a:endParaRPr lang="en-US" sz="1200" b="1" i="1" u="sng" dirty="0"/>
          </a:p>
          <a:p>
            <a:r>
              <a:rPr lang="en-US" sz="1200" b="1" i="1" dirty="0"/>
              <a:t>A unique enterotoxin protein made up of three components that must individually bind in a specific order to the cell membrane to cause cell death is central to </a:t>
            </a:r>
            <a:r>
              <a:rPr lang="en-US" sz="1200" b="1" i="1" dirty="0" err="1"/>
              <a:t>Märtlbauer’s</a:t>
            </a:r>
            <a:r>
              <a:rPr lang="en-US" sz="1200" b="1" i="1" dirty="0"/>
              <a:t> system. By using this sequential binding as the input of the logic gate and cell death as the output the team have created a logic operator with memory that is similar to a keypad lock, where unless the right key is pressed in the right order nothing will happen</a:t>
            </a:r>
            <a:r>
              <a:rPr lang="en-US" sz="1200" b="1" i="1" dirty="0" smtClean="0"/>
              <a:t>.</a:t>
            </a:r>
            <a:endParaRPr lang="en-US" sz="1200" b="1" i="1" dirty="0"/>
          </a:p>
          <a:p>
            <a:r>
              <a:rPr lang="en-US" sz="1200" b="1" i="1" dirty="0"/>
              <a:t>This strategy could be used to effectively steer cellular uptake or cell </a:t>
            </a:r>
            <a:r>
              <a:rPr lang="en-US" sz="1200" b="1" i="1" dirty="0" err="1"/>
              <a:t>behaviour</a:t>
            </a:r>
            <a:r>
              <a:rPr lang="en-US" sz="1200" b="1" i="1" dirty="0"/>
              <a:t> to construct more devices for cellular computation, but could also serve in diagnostic and therapeutic tools. ‘There are many bacterial toxins and they can be used as a toolkit to manipulate cells,’ says </a:t>
            </a:r>
            <a:r>
              <a:rPr lang="en-US" sz="1200" b="1" i="1" dirty="0" err="1"/>
              <a:t>Märtlbauer</a:t>
            </a:r>
            <a:r>
              <a:rPr lang="en-US" sz="1200" b="1" i="1" dirty="0"/>
              <a:t>. In principle it will be possible to determine the virulence of bacteria and even to selectively target and kill cells.</a:t>
            </a:r>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156" y="4437112"/>
            <a:ext cx="285750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Prostokąt 4"/>
          <p:cNvSpPr/>
          <p:nvPr/>
        </p:nvSpPr>
        <p:spPr>
          <a:xfrm>
            <a:off x="4644008" y="5949280"/>
            <a:ext cx="4572000" cy="461665"/>
          </a:xfrm>
          <a:prstGeom prst="rect">
            <a:avLst/>
          </a:prstGeom>
        </p:spPr>
        <p:txBody>
          <a:bodyPr>
            <a:spAutoFit/>
          </a:bodyPr>
          <a:lstStyle/>
          <a:p>
            <a:r>
              <a:rPr lang="en-US" sz="1200" dirty="0"/>
              <a:t>The three components of the enterotoxin must bind to the cell membrane in a specific order to activate the logic gate</a:t>
            </a:r>
            <a:endParaRPr lang="pl-PL" sz="1200" dirty="0"/>
          </a:p>
        </p:txBody>
      </p:sp>
      <p:sp>
        <p:nvSpPr>
          <p:cNvPr id="6" name="Prostokąt 5"/>
          <p:cNvSpPr/>
          <p:nvPr/>
        </p:nvSpPr>
        <p:spPr>
          <a:xfrm>
            <a:off x="539552" y="4797152"/>
            <a:ext cx="3960440" cy="1477328"/>
          </a:xfrm>
          <a:prstGeom prst="rect">
            <a:avLst/>
          </a:prstGeom>
        </p:spPr>
        <p:txBody>
          <a:bodyPr wrap="square">
            <a:spAutoFit/>
          </a:bodyPr>
          <a:lstStyle/>
          <a:p>
            <a:r>
              <a:rPr lang="en-US" dirty="0"/>
              <a:t>‘It is an elegant example where the creative use of a limited number of biological components can lead to predictable programing of complex circuit functions.’</a:t>
            </a:r>
            <a:endParaRPr lang="pl-PL" dirty="0"/>
          </a:p>
        </p:txBody>
      </p:sp>
    </p:spTree>
    <p:extLst>
      <p:ext uri="{BB962C8B-B14F-4D97-AF65-F5344CB8AC3E}">
        <p14:creationId xmlns:p14="http://schemas.microsoft.com/office/powerpoint/2010/main" val="738506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1112712"/>
          </a:xfrm>
        </p:spPr>
        <p:txBody>
          <a:bodyPr/>
          <a:lstStyle/>
          <a:p>
            <a:r>
              <a:rPr lang="pl-PL" sz="3300" i="1" dirty="0" smtClean="0"/>
              <a:t>6.8 Stan badań na dziś: naukowcy zbudowali </a:t>
            </a:r>
            <a:r>
              <a:rPr lang="pl-PL" sz="3300" i="1" dirty="0" err="1" smtClean="0"/>
              <a:t>nanobota</a:t>
            </a:r>
            <a:r>
              <a:rPr lang="pl-PL" sz="3300" i="1" dirty="0" smtClean="0"/>
              <a:t> który pomoże leczyć choroby</a:t>
            </a:r>
            <a:endParaRPr lang="pl-PL" sz="3300" dirty="0"/>
          </a:p>
        </p:txBody>
      </p:sp>
      <p:sp>
        <p:nvSpPr>
          <p:cNvPr id="3" name="Symbol zastępczy zawartości 2"/>
          <p:cNvSpPr>
            <a:spLocks noGrp="1"/>
          </p:cNvSpPr>
          <p:nvPr>
            <p:ph idx="1"/>
          </p:nvPr>
        </p:nvSpPr>
        <p:spPr>
          <a:xfrm>
            <a:off x="323528" y="980728"/>
            <a:ext cx="8712968" cy="4752528"/>
          </a:xfrm>
        </p:spPr>
        <p:txBody>
          <a:bodyPr>
            <a:noAutofit/>
          </a:bodyPr>
          <a:lstStyle/>
          <a:p>
            <a:pPr marL="0" indent="0" algn="ctr">
              <a:buNone/>
            </a:pPr>
            <a:r>
              <a:rPr lang="pl-PL" sz="2000" b="1" i="1" u="sng" dirty="0" smtClean="0"/>
              <a:t>grudzień 2013</a:t>
            </a:r>
          </a:p>
          <a:p>
            <a:r>
              <a:rPr lang="en-US" sz="1100" b="1" i="1" dirty="0" err="1"/>
              <a:t>Nanorobots</a:t>
            </a:r>
            <a:r>
              <a:rPr lang="en-US" sz="1100" b="1" i="1" dirty="0"/>
              <a:t> that can deliver and release biomolecules based on temperature</a:t>
            </a:r>
            <a:r>
              <a:rPr lang="en-US" sz="1100" b="1" i="1" dirty="0" smtClean="0"/>
              <a:t>.</a:t>
            </a:r>
            <a:endParaRPr lang="en-US" sz="1100" b="1" i="1" dirty="0"/>
          </a:p>
          <a:p>
            <a:r>
              <a:rPr lang="en-US" sz="1100" b="1" i="1" dirty="0"/>
              <a:t>Built from molecules, this “DNA </a:t>
            </a:r>
            <a:r>
              <a:rPr lang="en-US" sz="1100" b="1" i="1" dirty="0" err="1"/>
              <a:t>Nanocage</a:t>
            </a:r>
            <a:r>
              <a:rPr lang="en-US" sz="1100" b="1" i="1" dirty="0"/>
              <a:t>” (sounds cool because it is) was designed by researchers, but self-assembled from the human “body’s own molecules.” The hope, while far off, is that the </a:t>
            </a:r>
            <a:r>
              <a:rPr lang="en-US" sz="1100" b="1" i="1" dirty="0" err="1"/>
              <a:t>Nanocages</a:t>
            </a:r>
            <a:r>
              <a:rPr lang="en-US" sz="1100" b="1" i="1" dirty="0"/>
              <a:t> could be ingestible in pill form, containing medicine to effectively trap diseases or cancers at the molecular level</a:t>
            </a:r>
            <a:r>
              <a:rPr lang="en-US" sz="1100" b="1" i="1" dirty="0" smtClean="0"/>
              <a:t>.</a:t>
            </a:r>
            <a:endParaRPr lang="pl-PL" sz="1100" b="1" i="1" dirty="0" smtClean="0"/>
          </a:p>
          <a:p>
            <a:r>
              <a:rPr lang="en-US" sz="1100" b="1" i="1" dirty="0"/>
              <a:t>The tiny cage responds to surrounding temperatures to open and close its lattice. Researchers from Aarhus University in Denmark, working with teams at Duke University in North Carolina and the University of Rome in Italy, used it to hold an active enzyme called horseradish peroxidase (HRP). According to researchers, the cage’s central cavity is large enough for the enzyme, while the lattice-work holes are too small for it to escape. It releases the HRP only when the right temperature conditions exists, at which point the lattice opens wide enough to let the enzyme pass through. Awaiting cells can then consume it</a:t>
            </a:r>
            <a:r>
              <a:rPr lang="en-US" sz="1100" b="1" i="1" dirty="0" smtClean="0"/>
              <a:t>.</a:t>
            </a:r>
            <a:endParaRPr lang="pl-PL" sz="1100" b="1" i="1" dirty="0" smtClean="0"/>
          </a:p>
          <a:p>
            <a:r>
              <a:rPr lang="en-US" sz="1100" b="1" i="1" dirty="0" err="1"/>
              <a:t>Juul</a:t>
            </a:r>
            <a:r>
              <a:rPr lang="en-US" sz="1100" b="1" i="1" dirty="0"/>
              <a:t> told us that DNA structures are not new and are based on the core principles of DNA binding. DNA has four bases: adenine (A), cytosine (C), guanine (g) and thymine (T). Each base naturally pairs with a certain other base (always in pairs; A with T and C with G). “So the sequence of the DNA, which molecule comes after which molecule, will tell us how it will assemble,” said </a:t>
            </a:r>
            <a:r>
              <a:rPr lang="en-US" sz="1100" b="1" i="1" dirty="0" err="1"/>
              <a:t>Juul</a:t>
            </a:r>
            <a:r>
              <a:rPr lang="en-US" sz="1100" b="1" i="1" dirty="0"/>
              <a:t>. </a:t>
            </a:r>
          </a:p>
          <a:p>
            <a:r>
              <a:rPr lang="en-US" sz="1100" b="1" i="1" dirty="0"/>
              <a:t>The researchers then added an enzyme that links all the single strands together, leaving no open ends. </a:t>
            </a:r>
            <a:r>
              <a:rPr lang="en-US" sz="1100" b="1" i="1" dirty="0" err="1"/>
              <a:t>Juul</a:t>
            </a:r>
            <a:r>
              <a:rPr lang="en-US" sz="1100" b="1" i="1" dirty="0"/>
              <a:t> explained that the human body naturally degrades free DNA strands, which would effectively make the DNA </a:t>
            </a:r>
            <a:r>
              <a:rPr lang="en-US" sz="1100" b="1" i="1" dirty="0" err="1"/>
              <a:t>Nanocage</a:t>
            </a:r>
            <a:r>
              <a:rPr lang="en-US" sz="1100" b="1" i="1" dirty="0"/>
              <a:t> useless</a:t>
            </a:r>
            <a:r>
              <a:rPr lang="en-US" sz="1100" b="1" i="1" dirty="0" smtClean="0"/>
              <a:t>.</a:t>
            </a:r>
            <a:endParaRPr lang="en-US" sz="1100" b="1" i="1" dirty="0"/>
          </a:p>
          <a:p>
            <a:r>
              <a:rPr lang="en-US" sz="1100" b="1" i="1" dirty="0"/>
              <a:t>The big innovation here, however, is the DNA cage’s functional element: the ability to open and close based on temperature. Some previous DNA structures have included a molecular lock that can only be opened with an external key</a:t>
            </a:r>
            <a:r>
              <a:rPr lang="en-US" sz="1100" b="1" i="1" dirty="0" smtClean="0"/>
              <a:t>.</a:t>
            </a:r>
            <a:endParaRPr lang="en-US" sz="1100" b="1" i="1" dirty="0"/>
          </a:p>
          <a:p>
            <a:r>
              <a:rPr lang="en-US" sz="1100" b="1" i="1" dirty="0"/>
              <a:t>With her DNA cage “you don’t have to add anything. [You] don’t have to ruin the cage,” said </a:t>
            </a:r>
            <a:r>
              <a:rPr lang="en-US" sz="1100" b="1" i="1" dirty="0" err="1"/>
              <a:t>Juul</a:t>
            </a:r>
            <a:r>
              <a:rPr lang="en-US" sz="1100" b="1" i="1" dirty="0"/>
              <a:t>.</a:t>
            </a:r>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480936"/>
            <a:ext cx="7259960" cy="2087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943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608656"/>
          </a:xfrm>
        </p:spPr>
        <p:txBody>
          <a:bodyPr/>
          <a:lstStyle/>
          <a:p>
            <a:r>
              <a:rPr lang="pl-PL" sz="3300" i="1" dirty="0" smtClean="0"/>
              <a:t>7.1 Podsumowanie</a:t>
            </a:r>
            <a:endParaRPr lang="pl-PL" sz="3300" dirty="0"/>
          </a:p>
        </p:txBody>
      </p:sp>
      <p:sp>
        <p:nvSpPr>
          <p:cNvPr id="3" name="Symbol zastępczy zawartości 2"/>
          <p:cNvSpPr>
            <a:spLocks noGrp="1"/>
          </p:cNvSpPr>
          <p:nvPr>
            <p:ph idx="1"/>
          </p:nvPr>
        </p:nvSpPr>
        <p:spPr>
          <a:xfrm>
            <a:off x="827584" y="764704"/>
            <a:ext cx="7560840" cy="5616624"/>
          </a:xfrm>
        </p:spPr>
        <p:txBody>
          <a:bodyPr>
            <a:noAutofit/>
          </a:bodyPr>
          <a:lstStyle/>
          <a:p>
            <a:pPr marL="0" indent="0" algn="ctr">
              <a:buNone/>
            </a:pPr>
            <a:r>
              <a:rPr lang="pl-PL" sz="3300" b="1" i="1" dirty="0" smtClean="0"/>
              <a:t>+</a:t>
            </a:r>
          </a:p>
          <a:p>
            <a:pPr algn="ctr"/>
            <a:r>
              <a:rPr lang="pl-PL" sz="1400" b="1" i="1" dirty="0" smtClean="0"/>
              <a:t>Rozwój obliczeń opartych o DNA jest bardzo szybki</a:t>
            </a:r>
          </a:p>
          <a:p>
            <a:pPr algn="ctr"/>
            <a:r>
              <a:rPr lang="pl-PL" sz="1400" b="1" i="1" dirty="0" smtClean="0"/>
              <a:t>Więcej zastosowań niż tylko obliczenia</a:t>
            </a:r>
          </a:p>
          <a:p>
            <a:pPr algn="ctr"/>
            <a:r>
              <a:rPr lang="pl-PL" sz="1400" b="1" i="1" dirty="0" smtClean="0"/>
              <a:t>Wcześniej czy później będziemy zmuszeni wybrać coś innego niż krzem i zapewne będzie to albo technologia oparta o DNA albo o zjawiska kwantowe</a:t>
            </a:r>
          </a:p>
          <a:p>
            <a:pPr algn="ctr"/>
            <a:r>
              <a:rPr lang="pl-PL" sz="1400" b="1" i="1" dirty="0" smtClean="0"/>
              <a:t>Możliwości tej technologii są ogromne – wydajność, pełne zrównoleglenie, oszczędność prądu i miejsca, ogromna pojemność</a:t>
            </a:r>
            <a:endParaRPr lang="pl-PL" sz="1400" b="1" i="1" dirty="0"/>
          </a:p>
          <a:p>
            <a:pPr marL="0" indent="0" algn="ctr">
              <a:buNone/>
            </a:pPr>
            <a:r>
              <a:rPr lang="pl-PL" sz="3300" b="1" i="1" dirty="0" smtClean="0"/>
              <a:t>-</a:t>
            </a:r>
          </a:p>
          <a:p>
            <a:pPr algn="ctr"/>
            <a:r>
              <a:rPr lang="pl-PL" sz="1400" b="1" i="1" dirty="0" smtClean="0"/>
              <a:t>Ale obecne możliwości nie powalają, obliczanie pierwiastka z liczby do 15 trwające 10 godzin, probabilistyczny charakter wyników działań, długo trwający zapis danych(kilka dni pojemnoś</a:t>
            </a:r>
            <a:r>
              <a:rPr lang="pl-PL" sz="1400" b="1" i="1" dirty="0"/>
              <a:t>ć</a:t>
            </a:r>
            <a:r>
              <a:rPr lang="pl-PL" sz="1400" b="1" i="1" dirty="0" smtClean="0"/>
              <a:t> dyskietki)</a:t>
            </a:r>
          </a:p>
          <a:p>
            <a:pPr algn="ctr"/>
            <a:r>
              <a:rPr lang="pl-PL" sz="1400" b="1" i="1" dirty="0" smtClean="0"/>
              <a:t>Straty informacji po cyklu zapis/odczyt danych do 0,1%</a:t>
            </a:r>
            <a:endParaRPr lang="pl-PL" sz="1400" b="1" i="1" dirty="0"/>
          </a:p>
          <a:p>
            <a:pPr marL="0" indent="0" algn="ctr">
              <a:buNone/>
            </a:pPr>
            <a:endParaRPr lang="pl-PL" sz="1400" b="1" i="1" dirty="0"/>
          </a:p>
          <a:p>
            <a:pPr marL="0" indent="0" algn="ctr">
              <a:buNone/>
            </a:pPr>
            <a:r>
              <a:rPr lang="pl-PL" sz="3300" b="1" i="1" dirty="0" smtClean="0"/>
              <a:t>/</a:t>
            </a:r>
          </a:p>
          <a:p>
            <a:pPr algn="ctr"/>
            <a:r>
              <a:rPr lang="pl-PL" sz="1400" b="1" i="1" dirty="0" smtClean="0"/>
              <a:t>Istnieją różne modele budowy i </a:t>
            </a:r>
            <a:r>
              <a:rPr lang="pl-PL" sz="1400" b="1" i="1" dirty="0" err="1" smtClean="0"/>
              <a:t>implentacji</a:t>
            </a:r>
            <a:r>
              <a:rPr lang="pl-PL" sz="1400" b="1" i="1" dirty="0" smtClean="0"/>
              <a:t> takiego komputera</a:t>
            </a:r>
          </a:p>
          <a:p>
            <a:pPr algn="ctr"/>
            <a:r>
              <a:rPr lang="pl-PL" sz="1400" b="1" i="1" dirty="0" smtClean="0"/>
              <a:t>Po prostu potrzeba czasu i badań, bo jest to młoda technologia</a:t>
            </a:r>
          </a:p>
          <a:p>
            <a:pPr algn="ctr"/>
            <a:r>
              <a:rPr lang="pl-PL" sz="1400" b="1" i="1" dirty="0" smtClean="0"/>
              <a:t>Być może powstaną różne komputery oparte na DNA – jedne zdolne do pracy w różnych środowiskach, ale za to mniej wydajne a inne wymagające ścisłego środowiska</a:t>
            </a:r>
          </a:p>
          <a:p>
            <a:pPr algn="ctr"/>
            <a:endParaRPr lang="pl-PL" sz="1400" b="1" i="1" dirty="0" smtClean="0"/>
          </a:p>
          <a:p>
            <a:pPr algn="ctr"/>
            <a:endParaRPr lang="en-US" sz="33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cxnSp>
        <p:nvCxnSpPr>
          <p:cNvPr id="8" name="Łącznik prostoliniowy 7"/>
          <p:cNvCxnSpPr/>
          <p:nvPr/>
        </p:nvCxnSpPr>
        <p:spPr>
          <a:xfrm>
            <a:off x="539552" y="2924944"/>
            <a:ext cx="8280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Łącznik prostoliniowy 9"/>
          <p:cNvCxnSpPr/>
          <p:nvPr/>
        </p:nvCxnSpPr>
        <p:spPr>
          <a:xfrm>
            <a:off x="611560" y="4517958"/>
            <a:ext cx="82809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40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8172400" cy="835496"/>
          </a:xfrm>
        </p:spPr>
        <p:txBody>
          <a:bodyPr/>
          <a:lstStyle/>
          <a:p>
            <a:r>
              <a:rPr lang="pl-PL" sz="3600" i="1" dirty="0"/>
              <a:t>8</a:t>
            </a:r>
            <a:r>
              <a:rPr lang="pl-PL" sz="3600" i="1" dirty="0" smtClean="0"/>
              <a:t>.1 Bibliografia</a:t>
            </a:r>
            <a:endParaRPr lang="pl-PL" sz="4400" dirty="0"/>
          </a:p>
        </p:txBody>
      </p:sp>
      <p:sp>
        <p:nvSpPr>
          <p:cNvPr id="3" name="Symbol zastępczy zawartości 2"/>
          <p:cNvSpPr>
            <a:spLocks noGrp="1"/>
          </p:cNvSpPr>
          <p:nvPr>
            <p:ph idx="1"/>
          </p:nvPr>
        </p:nvSpPr>
        <p:spPr>
          <a:xfrm>
            <a:off x="827584" y="980728"/>
            <a:ext cx="7560840" cy="4896544"/>
          </a:xfrm>
        </p:spPr>
        <p:txBody>
          <a:bodyPr>
            <a:noAutofit/>
          </a:bodyPr>
          <a:lstStyle/>
          <a:p>
            <a:pPr marL="457200" indent="-457200">
              <a:buFont typeface="+mj-lt"/>
              <a:buAutoNum type="arabicPeriod"/>
            </a:pPr>
            <a:r>
              <a:rPr lang="pl-PL" sz="1100" b="1" i="1" dirty="0">
                <a:hlinkClick r:id="rId2"/>
              </a:rPr>
              <a:t>http://</a:t>
            </a:r>
            <a:r>
              <a:rPr lang="pl-PL" sz="1100" b="1" i="1" dirty="0" smtClean="0">
                <a:hlinkClick r:id="rId2"/>
              </a:rPr>
              <a:t>en.wikipedia.org/wiki/DNA_computing</a:t>
            </a:r>
            <a:endParaRPr lang="pl-PL" sz="1100" b="1" i="1" dirty="0" smtClean="0"/>
          </a:p>
          <a:p>
            <a:pPr marL="457200" indent="-457200">
              <a:buFont typeface="+mj-lt"/>
              <a:buAutoNum type="arabicPeriod"/>
            </a:pPr>
            <a:r>
              <a:rPr lang="pl-PL" sz="1100" b="1" i="1" dirty="0">
                <a:hlinkClick r:id="rId3"/>
              </a:rPr>
              <a:t>http://</a:t>
            </a:r>
            <a:r>
              <a:rPr lang="pl-PL" sz="1100" b="1" i="1" dirty="0" smtClean="0">
                <a:hlinkClick r:id="rId3"/>
              </a:rPr>
              <a:t>en.wikipedia.org/wiki/Turing_machine</a:t>
            </a:r>
            <a:endParaRPr lang="pl-PL" sz="1100" b="1" i="1" dirty="0" smtClean="0"/>
          </a:p>
          <a:p>
            <a:pPr marL="457200" indent="-457200">
              <a:buFont typeface="+mj-lt"/>
              <a:buAutoNum type="arabicPeriod"/>
            </a:pPr>
            <a:r>
              <a:rPr lang="pl-PL" sz="1100" b="1" i="1" dirty="0">
                <a:hlinkClick r:id="rId4"/>
              </a:rPr>
              <a:t>http://</a:t>
            </a:r>
            <a:r>
              <a:rPr lang="pl-PL" sz="1100" b="1" i="1" dirty="0" smtClean="0">
                <a:hlinkClick r:id="rId4"/>
              </a:rPr>
              <a:t>en.wikipedia.org/wiki/Hamiltonian_path_problem</a:t>
            </a:r>
            <a:endParaRPr lang="pl-PL" sz="1100" b="1" i="1" dirty="0" smtClean="0"/>
          </a:p>
          <a:p>
            <a:pPr marL="457200" indent="-457200">
              <a:buFont typeface="+mj-lt"/>
              <a:buAutoNum type="arabicPeriod"/>
            </a:pPr>
            <a:r>
              <a:rPr lang="pl-PL" sz="1100" b="1" i="1" dirty="0">
                <a:hlinkClick r:id="rId5"/>
              </a:rPr>
              <a:t>http://</a:t>
            </a:r>
            <a:r>
              <a:rPr lang="pl-PL" sz="1100" b="1" i="1" dirty="0" smtClean="0">
                <a:hlinkClick r:id="rId5"/>
              </a:rPr>
              <a:t>en.wikipedia.org/wiki/Hamiltonian_path</a:t>
            </a:r>
            <a:endParaRPr lang="pl-PL" sz="1100" b="1" i="1" dirty="0" smtClean="0"/>
          </a:p>
          <a:p>
            <a:pPr marL="457200" indent="-457200">
              <a:buFont typeface="+mj-lt"/>
              <a:buAutoNum type="arabicPeriod"/>
            </a:pPr>
            <a:r>
              <a:rPr lang="pl-PL" sz="1100" b="1" i="1" dirty="0">
                <a:hlinkClick r:id="rId6"/>
              </a:rPr>
              <a:t>http://</a:t>
            </a:r>
            <a:r>
              <a:rPr lang="pl-PL" sz="1100" b="1" i="1" dirty="0" smtClean="0">
                <a:hlinkClick r:id="rId6"/>
              </a:rPr>
              <a:t>en.wikipedia.org/wiki/Silicene</a:t>
            </a:r>
            <a:endParaRPr lang="pl-PL" sz="1100" b="1" i="1" dirty="0" smtClean="0"/>
          </a:p>
          <a:p>
            <a:pPr marL="457200" indent="-457200">
              <a:buFont typeface="+mj-lt"/>
              <a:buAutoNum type="arabicPeriod"/>
            </a:pPr>
            <a:r>
              <a:rPr lang="pl-PL" sz="1100" b="1" i="1" dirty="0">
                <a:hlinkClick r:id="rId7"/>
              </a:rPr>
              <a:t>http://</a:t>
            </a:r>
            <a:r>
              <a:rPr lang="pl-PL" sz="1100" b="1" i="1" dirty="0" smtClean="0">
                <a:hlinkClick r:id="rId7"/>
              </a:rPr>
              <a:t>en.wikipedia.org/wiki/Silicon_nanotubes</a:t>
            </a:r>
            <a:endParaRPr lang="pl-PL" sz="1100" b="1" i="1" dirty="0" smtClean="0"/>
          </a:p>
          <a:p>
            <a:pPr marL="457200" indent="-457200">
              <a:buFont typeface="+mj-lt"/>
              <a:buAutoNum type="arabicPeriod"/>
            </a:pPr>
            <a:r>
              <a:rPr lang="pl-PL" sz="1100" b="1" i="1" dirty="0">
                <a:hlinkClick r:id="rId8"/>
              </a:rPr>
              <a:t>http://</a:t>
            </a:r>
            <a:r>
              <a:rPr lang="pl-PL" sz="1100" b="1" i="1" dirty="0" smtClean="0">
                <a:hlinkClick r:id="rId8"/>
              </a:rPr>
              <a:t>en.wikipedia.org/wiki/Moore's_Law</a:t>
            </a:r>
            <a:endParaRPr lang="pl-PL" sz="1100" b="1" i="1" dirty="0" smtClean="0"/>
          </a:p>
          <a:p>
            <a:pPr marL="457200" indent="-457200">
              <a:buFont typeface="+mj-lt"/>
              <a:buAutoNum type="arabicPeriod"/>
            </a:pPr>
            <a:r>
              <a:rPr lang="pl-PL" sz="1100" b="1" i="1" dirty="0">
                <a:hlinkClick r:id="rId9"/>
              </a:rPr>
              <a:t>http://</a:t>
            </a:r>
            <a:r>
              <a:rPr lang="pl-PL" sz="1100" b="1" i="1" dirty="0" smtClean="0">
                <a:hlinkClick r:id="rId9"/>
              </a:rPr>
              <a:t>en.wikipedia.org/wiki/5_nanometer</a:t>
            </a:r>
            <a:endParaRPr lang="pl-PL" sz="1100" b="1" i="1" dirty="0" smtClean="0"/>
          </a:p>
          <a:p>
            <a:pPr marL="457200" indent="-457200">
              <a:buFont typeface="+mj-lt"/>
              <a:buAutoNum type="arabicPeriod"/>
            </a:pPr>
            <a:r>
              <a:rPr lang="pl-PL" sz="1100" b="1" i="1" dirty="0">
                <a:hlinkClick r:id="rId10"/>
              </a:rPr>
              <a:t>http://en.wikipedia.org/</a:t>
            </a:r>
            <a:r>
              <a:rPr lang="pl-PL" sz="1100" b="1" i="1" dirty="0" err="1">
                <a:hlinkClick r:id="rId10"/>
              </a:rPr>
              <a:t>wiki</a:t>
            </a:r>
            <a:r>
              <a:rPr lang="pl-PL" sz="1100" b="1" i="1" dirty="0">
                <a:hlinkClick r:id="rId10"/>
              </a:rPr>
              <a:t>/</a:t>
            </a:r>
            <a:r>
              <a:rPr lang="pl-PL" sz="1100" b="1" i="1" dirty="0" err="1">
                <a:hlinkClick r:id="rId10"/>
              </a:rPr>
              <a:t>Haswell</a:t>
            </a:r>
            <a:r>
              <a:rPr lang="pl-PL" sz="1100" b="1" i="1" dirty="0">
                <a:hlinkClick r:id="rId10"/>
              </a:rPr>
              <a:t>_(</a:t>
            </a:r>
            <a:r>
              <a:rPr lang="pl-PL" sz="1100" b="1" i="1" dirty="0" err="1">
                <a:hlinkClick r:id="rId10"/>
              </a:rPr>
              <a:t>microarchitecture</a:t>
            </a:r>
            <a:r>
              <a:rPr lang="pl-PL" sz="1100" b="1" i="1" dirty="0" smtClean="0">
                <a:hlinkClick r:id="rId10"/>
              </a:rPr>
              <a:t>)</a:t>
            </a:r>
            <a:endParaRPr lang="pl-PL" sz="1100" b="1" i="1" dirty="0" smtClean="0"/>
          </a:p>
          <a:p>
            <a:pPr marL="457200" indent="-457200">
              <a:buFont typeface="+mj-lt"/>
              <a:buAutoNum type="arabicPeriod"/>
            </a:pPr>
            <a:r>
              <a:rPr lang="pl-PL" sz="1100" b="1" i="1" dirty="0">
                <a:hlinkClick r:id="rId11"/>
              </a:rPr>
              <a:t>http://</a:t>
            </a:r>
            <a:r>
              <a:rPr lang="pl-PL" sz="1100" b="1" i="1" dirty="0" smtClean="0">
                <a:hlinkClick r:id="rId11"/>
              </a:rPr>
              <a:t>en.wikipedia.org/wiki/NP-hard</a:t>
            </a:r>
            <a:endParaRPr lang="pl-PL" sz="1100" b="1" i="1" dirty="0" smtClean="0"/>
          </a:p>
          <a:p>
            <a:pPr marL="457200" indent="-457200">
              <a:buFont typeface="+mj-lt"/>
              <a:buAutoNum type="arabicPeriod"/>
            </a:pPr>
            <a:r>
              <a:rPr lang="pl-PL" sz="1100" b="1" i="1" dirty="0">
                <a:hlinkClick r:id="rId12"/>
              </a:rPr>
              <a:t>http://</a:t>
            </a:r>
            <a:r>
              <a:rPr lang="pl-PL" sz="1100" b="1" i="1" dirty="0" smtClean="0">
                <a:hlinkClick r:id="rId12"/>
              </a:rPr>
              <a:t>en.wikipedia.org/wiki/Strassen_algorithm</a:t>
            </a:r>
            <a:endParaRPr lang="pl-PL" sz="1100" b="1" i="1" dirty="0" smtClean="0"/>
          </a:p>
          <a:p>
            <a:pPr marL="457200" indent="-457200">
              <a:buFont typeface="+mj-lt"/>
              <a:buAutoNum type="arabicPeriod"/>
            </a:pPr>
            <a:r>
              <a:rPr lang="pl-PL" sz="1100" b="1" i="1" dirty="0">
                <a:hlinkClick r:id="rId13"/>
              </a:rPr>
              <a:t>http://</a:t>
            </a:r>
            <a:r>
              <a:rPr lang="pl-PL" sz="1100" b="1" i="1" dirty="0" smtClean="0">
                <a:hlinkClick r:id="rId13"/>
              </a:rPr>
              <a:t>www.tribuneindia.com/2002/20020527/login/hardware.htm</a:t>
            </a:r>
            <a:endParaRPr lang="pl-PL" sz="1100" b="1" i="1" dirty="0" smtClean="0"/>
          </a:p>
          <a:p>
            <a:pPr marL="457200" indent="-457200">
              <a:buFont typeface="+mj-lt"/>
              <a:buAutoNum type="arabicPeriod"/>
            </a:pPr>
            <a:r>
              <a:rPr lang="pl-PL" sz="1100" b="1" i="1" dirty="0">
                <a:hlinkClick r:id="rId14"/>
              </a:rPr>
              <a:t>http://</a:t>
            </a:r>
            <a:r>
              <a:rPr lang="pl-PL" sz="1100" b="1" i="1" dirty="0" smtClean="0">
                <a:hlinkClick r:id="rId14"/>
              </a:rPr>
              <a:t>www.newscientist.com/article/dn18989-dna-logic-gates-herald-injectable-computers.html</a:t>
            </a:r>
            <a:endParaRPr lang="pl-PL" sz="1100" b="1" i="1" dirty="0" smtClean="0"/>
          </a:p>
          <a:p>
            <a:pPr marL="457200" indent="-457200">
              <a:buFont typeface="+mj-lt"/>
              <a:buAutoNum type="arabicPeriod"/>
            </a:pPr>
            <a:r>
              <a:rPr lang="pl-PL" sz="1100" b="1" i="1" dirty="0">
                <a:hlinkClick r:id="rId15"/>
              </a:rPr>
              <a:t>http://</a:t>
            </a:r>
            <a:r>
              <a:rPr lang="pl-PL" sz="1100" b="1" i="1" dirty="0" smtClean="0">
                <a:hlinkClick r:id="rId15"/>
              </a:rPr>
              <a:t>www.usc.edu/uscnews/stories/7881.html</a:t>
            </a:r>
            <a:endParaRPr lang="pl-PL" sz="1100" b="1" i="1" dirty="0" smtClean="0"/>
          </a:p>
          <a:p>
            <a:pPr marL="457200" indent="-457200">
              <a:buFont typeface="+mj-lt"/>
              <a:buAutoNum type="arabicPeriod"/>
            </a:pPr>
            <a:r>
              <a:rPr lang="pl-PL" sz="1100" b="1" i="1" dirty="0">
                <a:hlinkClick r:id="rId16"/>
              </a:rPr>
              <a:t>http://</a:t>
            </a:r>
            <a:r>
              <a:rPr lang="pl-PL" sz="1100" b="1" i="1" dirty="0" smtClean="0">
                <a:hlinkClick r:id="rId16"/>
              </a:rPr>
              <a:t>med.stanford.edu/ism/2013/march/bil-gates.html</a:t>
            </a:r>
            <a:endParaRPr lang="pl-PL" sz="1100" b="1" i="1" dirty="0" smtClean="0"/>
          </a:p>
          <a:p>
            <a:pPr marL="457200" indent="-457200">
              <a:buFont typeface="+mj-lt"/>
              <a:buAutoNum type="arabicPeriod"/>
            </a:pPr>
            <a:r>
              <a:rPr lang="pl-PL" sz="1100" b="1" i="1" dirty="0">
                <a:hlinkClick r:id="rId17"/>
              </a:rPr>
              <a:t>http://</a:t>
            </a:r>
            <a:r>
              <a:rPr lang="pl-PL" sz="1100" b="1" i="1" dirty="0" smtClean="0">
                <a:hlinkClick r:id="rId17"/>
              </a:rPr>
              <a:t>www.gmanetwork.com/news/story/271082/scitech/technology/are-we-ready-for-dna-based-computer-memory</a:t>
            </a:r>
            <a:endParaRPr lang="pl-PL" sz="1100" b="1" i="1" dirty="0" smtClean="0"/>
          </a:p>
          <a:p>
            <a:pPr marL="457200" indent="-457200">
              <a:buFont typeface="+mj-lt"/>
              <a:buAutoNum type="arabicPeriod"/>
            </a:pPr>
            <a:r>
              <a:rPr lang="pl-PL" sz="1100" b="1" i="1" dirty="0">
                <a:hlinkClick r:id="rId18"/>
              </a:rPr>
              <a:t>http://</a:t>
            </a:r>
            <a:r>
              <a:rPr lang="pl-PL" sz="1100" b="1" i="1" dirty="0" smtClean="0">
                <a:hlinkClick r:id="rId18"/>
              </a:rPr>
              <a:t>www.extremetech.com/extreme/117191-computer-memory-made-out-of-salmon-dna</a:t>
            </a:r>
            <a:endParaRPr lang="pl-PL" sz="1100" b="1" i="1" dirty="0" smtClean="0"/>
          </a:p>
          <a:p>
            <a:pPr marL="457200" indent="-457200">
              <a:buFont typeface="+mj-lt"/>
              <a:buAutoNum type="arabicPeriod"/>
            </a:pPr>
            <a:r>
              <a:rPr lang="pl-PL" sz="1100" b="1" i="1" dirty="0">
                <a:hlinkClick r:id="rId19"/>
              </a:rPr>
              <a:t>http://</a:t>
            </a:r>
            <a:r>
              <a:rPr lang="pl-PL" sz="1100" b="1" i="1" dirty="0" smtClean="0">
                <a:hlinkClick r:id="rId19"/>
              </a:rPr>
              <a:t>www.cs.uaf.edu/2010/fall/cs441/proj1/dna/DNAComputingHTMLNotes.html</a:t>
            </a:r>
            <a:endParaRPr lang="pl-PL" sz="1100" b="1" i="1" dirty="0" smtClean="0"/>
          </a:p>
          <a:p>
            <a:pPr marL="457200" indent="-457200">
              <a:buFont typeface="+mj-lt"/>
              <a:buAutoNum type="arabicPeriod"/>
            </a:pPr>
            <a:r>
              <a:rPr lang="pl-PL" sz="1100" b="1" i="1" dirty="0">
                <a:hlinkClick r:id="rId20"/>
              </a:rPr>
              <a:t>http://</a:t>
            </a:r>
            <a:r>
              <a:rPr lang="pl-PL" sz="1100" b="1" i="1" dirty="0" smtClean="0">
                <a:hlinkClick r:id="rId20"/>
              </a:rPr>
              <a:t>www.howstuffworks.com/dna-computer2.htm</a:t>
            </a:r>
            <a:endParaRPr lang="pl-PL" sz="1100" b="1" i="1" dirty="0" smtClean="0"/>
          </a:p>
          <a:p>
            <a:pPr marL="457200" indent="-457200">
              <a:buFont typeface="+mj-lt"/>
              <a:buAutoNum type="arabicPeriod"/>
            </a:pPr>
            <a:r>
              <a:rPr lang="pl-PL" sz="1100" b="1" i="1" dirty="0">
                <a:hlinkClick r:id="rId21"/>
              </a:rPr>
              <a:t>http://</a:t>
            </a:r>
            <a:r>
              <a:rPr lang="pl-PL" sz="1100" b="1" i="1" dirty="0" smtClean="0">
                <a:hlinkClick r:id="rId21"/>
              </a:rPr>
              <a:t>en.wikipedia.org/wiki/Cellular_automaton</a:t>
            </a:r>
            <a:endParaRPr lang="pl-PL" sz="1100" b="1" i="1" dirty="0" smtClean="0"/>
          </a:p>
          <a:p>
            <a:pPr marL="457200" indent="-457200">
              <a:buFont typeface="+mj-lt"/>
              <a:buAutoNum type="arabicPeriod"/>
            </a:pPr>
            <a:r>
              <a:rPr lang="pl-PL" sz="1100" b="1" i="1" dirty="0">
                <a:hlinkClick r:id="rId22"/>
              </a:rPr>
              <a:t>http://</a:t>
            </a:r>
            <a:r>
              <a:rPr lang="pl-PL" sz="1100" b="1" i="1" dirty="0" smtClean="0">
                <a:hlinkClick r:id="rId22"/>
              </a:rPr>
              <a:t>en.wikipedia.org/wiki/DNA_nanotechnology</a:t>
            </a:r>
            <a:endParaRPr lang="pl-PL" sz="1100" b="1" i="1" dirty="0" smtClean="0"/>
          </a:p>
          <a:p>
            <a:pPr marL="457200" indent="-457200">
              <a:buFont typeface="+mj-lt"/>
              <a:buAutoNum type="arabicPeriod"/>
            </a:pPr>
            <a:r>
              <a:rPr lang="pl-PL" sz="1100" b="1" i="1" dirty="0">
                <a:hlinkClick r:id="rId23"/>
              </a:rPr>
              <a:t>http://</a:t>
            </a:r>
            <a:r>
              <a:rPr lang="pl-PL" sz="1100" b="1" i="1" dirty="0" smtClean="0">
                <a:hlinkClick r:id="rId23"/>
              </a:rPr>
              <a:t>www.science20.com/curious_cub/dna_computer_calculates_square_roots-79671</a:t>
            </a:r>
            <a:endParaRPr lang="pl-PL" sz="1100" b="1" i="1" dirty="0" smtClean="0"/>
          </a:p>
          <a:p>
            <a:pPr marL="457200" indent="-457200">
              <a:buFont typeface="+mj-lt"/>
              <a:buAutoNum type="arabicPeriod"/>
            </a:pPr>
            <a:r>
              <a:rPr lang="pl-PL" sz="1100" b="1" i="1" dirty="0">
                <a:hlinkClick r:id="rId24"/>
              </a:rPr>
              <a:t>http://</a:t>
            </a:r>
            <a:r>
              <a:rPr lang="pl-PL" sz="1100" b="1" i="1" dirty="0" smtClean="0">
                <a:hlinkClick r:id="rId24"/>
              </a:rPr>
              <a:t>www.telegraph.co.uk/science/science-news/9821895/Computer-files-stored-accurately-on-DNA-in-new-breakthrough.html</a:t>
            </a:r>
            <a:endParaRPr lang="pl-PL" sz="1100" b="1" i="1" dirty="0" smtClean="0"/>
          </a:p>
          <a:p>
            <a:pPr marL="457200" indent="-457200">
              <a:buFont typeface="+mj-lt"/>
              <a:buAutoNum type="arabicPeriod"/>
            </a:pPr>
            <a:r>
              <a:rPr lang="pl-PL" sz="1100" b="1" i="1" dirty="0">
                <a:hlinkClick r:id="rId25"/>
              </a:rPr>
              <a:t>http://</a:t>
            </a:r>
            <a:r>
              <a:rPr lang="pl-PL" sz="1100" b="1" i="1" dirty="0" smtClean="0">
                <a:hlinkClick r:id="rId25"/>
              </a:rPr>
              <a:t>www.rsc.org/chemistryworld/2013/11/biocomputers-logic-operators-bacterial-toxins</a:t>
            </a:r>
            <a:endParaRPr lang="pl-PL" sz="1100" b="1" i="1" dirty="0" smtClean="0"/>
          </a:p>
          <a:p>
            <a:pPr marL="457200" indent="-457200">
              <a:buFont typeface="+mj-lt"/>
              <a:buAutoNum type="arabicPeriod"/>
            </a:pPr>
            <a:r>
              <a:rPr lang="pl-PL" sz="1100" b="1" i="1" dirty="0">
                <a:hlinkClick r:id="rId26"/>
              </a:rPr>
              <a:t>http://mashable.com/2013/12/04/researchers-build-dna-nanocage</a:t>
            </a:r>
            <a:r>
              <a:rPr lang="pl-PL" sz="1100" b="1" i="1" dirty="0" smtClean="0">
                <a:hlinkClick r:id="rId26"/>
              </a:rPr>
              <a:t>/</a:t>
            </a:r>
            <a:endParaRPr lang="pl-PL" sz="1100" b="1" i="1" dirty="0" smtClean="0"/>
          </a:p>
          <a:p>
            <a:pPr marL="457200" indent="-457200">
              <a:buFont typeface="+mj-lt"/>
              <a:buAutoNum type="arabicPeriod"/>
            </a:pPr>
            <a:endParaRPr lang="pl-PL" sz="1100" b="1" i="1" dirty="0" smtClean="0"/>
          </a:p>
          <a:p>
            <a:pPr marL="457200" indent="-457200">
              <a:buFont typeface="+mj-lt"/>
              <a:buAutoNum type="arabicPeriod"/>
            </a:pPr>
            <a:endParaRPr lang="pl-PL" sz="1100"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1181803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7025208" cy="835496"/>
          </a:xfrm>
        </p:spPr>
        <p:txBody>
          <a:bodyPr/>
          <a:lstStyle/>
          <a:p>
            <a:r>
              <a:rPr lang="pl-PL" sz="5400" i="1" dirty="0"/>
              <a:t>1</a:t>
            </a:r>
            <a:r>
              <a:rPr lang="pl-PL" sz="5400" i="1" dirty="0" smtClean="0"/>
              <a:t>.1 Wstęp: definicja</a:t>
            </a:r>
            <a:endParaRPr lang="pl-PL" sz="5400" dirty="0"/>
          </a:p>
        </p:txBody>
      </p:sp>
      <p:sp>
        <p:nvSpPr>
          <p:cNvPr id="3" name="Symbol zastępczy zawartości 2"/>
          <p:cNvSpPr>
            <a:spLocks noGrp="1"/>
          </p:cNvSpPr>
          <p:nvPr>
            <p:ph idx="1"/>
          </p:nvPr>
        </p:nvSpPr>
        <p:spPr>
          <a:xfrm>
            <a:off x="827584" y="980728"/>
            <a:ext cx="7560840" cy="5544616"/>
          </a:xfrm>
        </p:spPr>
        <p:txBody>
          <a:bodyPr>
            <a:normAutofit fontScale="92500" lnSpcReduction="20000"/>
          </a:bodyPr>
          <a:lstStyle/>
          <a:p>
            <a:r>
              <a:rPr lang="pl-PL" b="1" i="1" dirty="0" smtClean="0"/>
              <a:t>Właściwie nie „komputer na bazie DNA” ale </a:t>
            </a:r>
            <a:r>
              <a:rPr lang="pl-PL" b="1" i="1" u="sng" dirty="0" smtClean="0"/>
              <a:t>obliczenia oparte na DNA/</a:t>
            </a:r>
            <a:r>
              <a:rPr lang="pl-PL" b="1" i="1" u="sng" dirty="0" err="1" smtClean="0"/>
              <a:t>biocząsteczkach</a:t>
            </a:r>
            <a:endParaRPr lang="pl-PL" b="1" i="1" dirty="0"/>
          </a:p>
          <a:p>
            <a:r>
              <a:rPr lang="pl-PL" b="1" i="1" dirty="0" smtClean="0"/>
              <a:t>Wraz z komputerem kwantowym rozpatrywane jako przyszłościowa alternatywa dla komputerów opartych o krzem</a:t>
            </a:r>
          </a:p>
          <a:p>
            <a:r>
              <a:rPr lang="pl-PL" b="1" i="1" dirty="0" smtClean="0"/>
              <a:t>Podobnie jak w przypadku komputera kwantowego wyniki obliczeń mają charakter probabilistyczny</a:t>
            </a:r>
          </a:p>
          <a:p>
            <a:r>
              <a:rPr lang="pl-PL" b="1" i="1" dirty="0" smtClean="0"/>
              <a:t>Obliczenia </a:t>
            </a:r>
            <a:r>
              <a:rPr lang="pl-PL" b="1" i="1" dirty="0"/>
              <a:t>zachodzą dzięki reakcjom chemicznym między cząsteczkami </a:t>
            </a:r>
            <a:r>
              <a:rPr lang="pl-PL" b="1" i="1" dirty="0" smtClean="0"/>
              <a:t>DNA</a:t>
            </a:r>
          </a:p>
          <a:p>
            <a:r>
              <a:rPr lang="pl-PL" b="1" i="1" dirty="0" smtClean="0"/>
              <a:t>Szybko się rozwijająca, interdyscyplinarna dziedzina nauki</a:t>
            </a:r>
          </a:p>
          <a:p>
            <a:r>
              <a:rPr lang="pl-PL" b="1" i="1" dirty="0" smtClean="0"/>
              <a:t>Do niedawna wszystkie komputery oparte na DNA wymagały specjalnego środowiska do działań (np. konkretna sól w konkretnym stężeniu)</a:t>
            </a:r>
          </a:p>
          <a:p>
            <a:endParaRPr lang="pl-PL"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spTree>
    <p:extLst>
      <p:ext uri="{BB962C8B-B14F-4D97-AF65-F5344CB8AC3E}">
        <p14:creationId xmlns:p14="http://schemas.microsoft.com/office/powerpoint/2010/main" val="2156467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7025208" cy="835496"/>
          </a:xfrm>
        </p:spPr>
        <p:txBody>
          <a:bodyPr/>
          <a:lstStyle/>
          <a:p>
            <a:r>
              <a:rPr lang="pl-PL" sz="5400" i="1" dirty="0" smtClean="0"/>
              <a:t>1.2 Wstęp: po co? (1)</a:t>
            </a:r>
            <a:endParaRPr lang="pl-PL" sz="5400" dirty="0"/>
          </a:p>
        </p:txBody>
      </p:sp>
      <p:sp>
        <p:nvSpPr>
          <p:cNvPr id="3" name="Symbol zastępczy zawartości 2"/>
          <p:cNvSpPr>
            <a:spLocks noGrp="1"/>
          </p:cNvSpPr>
          <p:nvPr>
            <p:ph idx="1"/>
          </p:nvPr>
        </p:nvSpPr>
        <p:spPr>
          <a:xfrm>
            <a:off x="395536" y="980728"/>
            <a:ext cx="8568952" cy="5544616"/>
          </a:xfrm>
        </p:spPr>
        <p:txBody>
          <a:bodyPr>
            <a:normAutofit fontScale="55000" lnSpcReduction="20000"/>
          </a:bodyPr>
          <a:lstStyle/>
          <a:p>
            <a:r>
              <a:rPr lang="pl-PL" sz="2000" b="1" i="1" dirty="0"/>
              <a:t>Wykonujemy coraz więcej obliczeń, potrzebujemy coraz większej </a:t>
            </a:r>
            <a:r>
              <a:rPr lang="pl-PL" sz="2000" b="1" i="1" dirty="0" smtClean="0"/>
              <a:t>wydajności, do </a:t>
            </a:r>
            <a:r>
              <a:rPr lang="pl-PL" sz="2000" b="1" i="1" dirty="0"/>
              <a:t>tego w obecnej technologii jest potrzebne coraz więcej </a:t>
            </a:r>
            <a:r>
              <a:rPr lang="pl-PL" sz="2000" b="1" i="1" dirty="0" smtClean="0"/>
              <a:t>tranzystorów</a:t>
            </a:r>
          </a:p>
          <a:p>
            <a:endParaRPr lang="pl-PL" sz="2000" b="1" i="1" dirty="0"/>
          </a:p>
          <a:p>
            <a:endParaRPr lang="pl-PL" sz="2000" b="1" i="1" dirty="0" smtClean="0"/>
          </a:p>
          <a:p>
            <a:endParaRPr lang="pl-PL" sz="2000" b="1" i="1" dirty="0"/>
          </a:p>
          <a:p>
            <a:endParaRPr lang="pl-PL" sz="2000" b="1" i="1" dirty="0" smtClean="0"/>
          </a:p>
          <a:p>
            <a:endParaRPr lang="pl-PL" sz="2000" b="1" i="1" dirty="0"/>
          </a:p>
          <a:p>
            <a:endParaRPr lang="pl-PL" sz="2000" b="1" i="1" dirty="0" smtClean="0"/>
          </a:p>
          <a:p>
            <a:endParaRPr lang="pl-PL" sz="2000" b="1" i="1" dirty="0"/>
          </a:p>
          <a:p>
            <a:endParaRPr lang="pl-PL" sz="2000" b="1" i="1" dirty="0" smtClean="0"/>
          </a:p>
          <a:p>
            <a:endParaRPr lang="pl-PL" sz="2000" b="1" i="1" dirty="0"/>
          </a:p>
          <a:p>
            <a:endParaRPr lang="pl-PL" sz="2000" b="1" i="1" dirty="0" smtClean="0"/>
          </a:p>
          <a:p>
            <a:endParaRPr lang="pl-PL" sz="2000" b="1" i="1" dirty="0"/>
          </a:p>
          <a:p>
            <a:endParaRPr lang="pl-PL" sz="2000" b="1" i="1" dirty="0" smtClean="0"/>
          </a:p>
          <a:p>
            <a:endParaRPr lang="pl-PL" sz="2000" b="1" i="1" dirty="0" smtClean="0"/>
          </a:p>
          <a:p>
            <a:endParaRPr lang="pl-PL" sz="2000" b="1" i="1" dirty="0"/>
          </a:p>
          <a:p>
            <a:endParaRPr lang="pl-PL" sz="2000" b="1" i="1" dirty="0" smtClean="0"/>
          </a:p>
          <a:p>
            <a:endParaRPr lang="pl-PL" sz="2000" b="1" i="1" dirty="0" smtClean="0"/>
          </a:p>
          <a:p>
            <a:endParaRPr lang="pl-PL" sz="2000" b="1" i="1" dirty="0"/>
          </a:p>
          <a:p>
            <a:endParaRPr lang="pl-PL" sz="2000" b="1" i="1" dirty="0" smtClean="0"/>
          </a:p>
          <a:p>
            <a:endParaRPr lang="pl-PL" sz="2000" b="1" i="1" dirty="0"/>
          </a:p>
          <a:p>
            <a:endParaRPr lang="pl-PL" sz="2000" b="1" i="1" dirty="0" smtClean="0"/>
          </a:p>
          <a:p>
            <a:endParaRPr lang="pl-PL" sz="2000" b="1" i="1" dirty="0"/>
          </a:p>
          <a:p>
            <a:endParaRPr lang="pl-PL" sz="2000" b="1" i="1" dirty="0" smtClean="0"/>
          </a:p>
          <a:p>
            <a:endParaRPr lang="pl-PL" sz="2000" b="1" i="1" dirty="0"/>
          </a:p>
          <a:p>
            <a:endParaRPr lang="pl-PL" sz="2000" b="1" i="1" dirty="0" smtClean="0"/>
          </a:p>
          <a:p>
            <a:endParaRPr lang="pl-PL" sz="2000" b="1" i="1" dirty="0"/>
          </a:p>
          <a:p>
            <a:endParaRPr lang="pl-PL" sz="2000" b="1" i="1" dirty="0" smtClean="0"/>
          </a:p>
          <a:p>
            <a:endParaRPr lang="pl-PL" sz="2000" b="1" i="1" dirty="0"/>
          </a:p>
          <a:p>
            <a:endParaRPr lang="pl-PL" sz="2000" b="1" i="1" dirty="0" smtClean="0"/>
          </a:p>
          <a:p>
            <a:endParaRPr lang="pl-PL" sz="2000" b="1" i="1" dirty="0"/>
          </a:p>
          <a:p>
            <a:r>
              <a:rPr lang="pl-PL" sz="2000" b="1" i="1" dirty="0" smtClean="0"/>
              <a:t>Zgodnie z prawem Moore’a liczba tranzystorów w procesorach komputerów podwaja się co dwa lata</a:t>
            </a:r>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268760"/>
            <a:ext cx="5544616" cy="4777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4129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7025208" cy="835496"/>
          </a:xfrm>
        </p:spPr>
        <p:txBody>
          <a:bodyPr/>
          <a:lstStyle/>
          <a:p>
            <a:r>
              <a:rPr lang="pl-PL" sz="5400" i="1" dirty="0" smtClean="0"/>
              <a:t>1.2 Wstęp: po co? (2)</a:t>
            </a:r>
            <a:endParaRPr lang="pl-PL" sz="5400" dirty="0"/>
          </a:p>
        </p:txBody>
      </p:sp>
      <p:sp>
        <p:nvSpPr>
          <p:cNvPr id="3" name="Symbol zastępczy zawartości 2"/>
          <p:cNvSpPr>
            <a:spLocks noGrp="1"/>
          </p:cNvSpPr>
          <p:nvPr>
            <p:ph idx="1"/>
          </p:nvPr>
        </p:nvSpPr>
        <p:spPr>
          <a:xfrm>
            <a:off x="827584" y="980728"/>
            <a:ext cx="7632848" cy="3960440"/>
          </a:xfrm>
        </p:spPr>
        <p:txBody>
          <a:bodyPr>
            <a:normAutofit fontScale="92500" lnSpcReduction="10000"/>
          </a:bodyPr>
          <a:lstStyle/>
          <a:p>
            <a:r>
              <a:rPr lang="pl-PL" sz="2300" b="1" i="1" dirty="0" smtClean="0"/>
              <a:t>Aby upakować coraz więcej tranzystorów na tej samej powierzchni, potrzeba mniejszego procesu technologicznego</a:t>
            </a:r>
          </a:p>
          <a:p>
            <a:r>
              <a:rPr lang="pl-PL" sz="2300" b="1" i="1" dirty="0" smtClean="0"/>
              <a:t>Współczesne procesory osiągają 1,4 miliarda tranzystorów i są wykonane w technologii 22nm</a:t>
            </a:r>
          </a:p>
          <a:p>
            <a:r>
              <a:rPr lang="pl-PL" sz="2300" b="1" i="1" dirty="0" smtClean="0"/>
              <a:t>Niestety technologia krzemowa ma swoje granice i osiągając w przybliżeniu w roku 2028 proces 1nm, po prostu nie będziemy w stanie produkować mniejszych tranzystorów</a:t>
            </a:r>
          </a:p>
          <a:p>
            <a:r>
              <a:rPr lang="pl-PL" sz="2300" b="1" i="1" dirty="0" smtClean="0"/>
              <a:t>Alternatywy to takie materiały jak </a:t>
            </a:r>
            <a:r>
              <a:rPr lang="pl-PL" sz="2300" b="1" i="1" dirty="0" err="1" smtClean="0"/>
              <a:t>Silicene</a:t>
            </a:r>
            <a:r>
              <a:rPr lang="pl-PL" sz="2300" b="1" i="1" dirty="0" smtClean="0"/>
              <a:t>, nanorurki krzemowe, jednak i one mają swoje granice</a:t>
            </a:r>
          </a:p>
          <a:p>
            <a:r>
              <a:rPr lang="pl-PL" sz="2300" b="1" i="1" dirty="0" smtClean="0"/>
              <a:t>Ostatecznie więc wcześniej czy później będziemy zmuszeni „przesiąść się” na inny model obliczeń – oparty na DNA lub na zjawiskach kwantowych</a:t>
            </a:r>
          </a:p>
          <a:p>
            <a:endParaRPr lang="pl-PL"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085184"/>
            <a:ext cx="2667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009" y="4581128"/>
            <a:ext cx="20955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99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7025208" cy="835496"/>
          </a:xfrm>
        </p:spPr>
        <p:txBody>
          <a:bodyPr/>
          <a:lstStyle/>
          <a:p>
            <a:r>
              <a:rPr lang="pl-PL" sz="5400" i="1" dirty="0" smtClean="0"/>
              <a:t>1.2 Wstęp: po co? (3)</a:t>
            </a:r>
            <a:endParaRPr lang="pl-PL" sz="5400" dirty="0"/>
          </a:p>
        </p:txBody>
      </p:sp>
      <p:sp>
        <p:nvSpPr>
          <p:cNvPr id="3" name="Symbol zastępczy zawartości 2"/>
          <p:cNvSpPr>
            <a:spLocks noGrp="1"/>
          </p:cNvSpPr>
          <p:nvPr>
            <p:ph idx="1"/>
          </p:nvPr>
        </p:nvSpPr>
        <p:spPr>
          <a:xfrm>
            <a:off x="827584" y="980728"/>
            <a:ext cx="7632848" cy="3960440"/>
          </a:xfrm>
        </p:spPr>
        <p:txBody>
          <a:bodyPr>
            <a:normAutofit/>
          </a:bodyPr>
          <a:lstStyle/>
          <a:p>
            <a:r>
              <a:rPr lang="pl-PL" sz="2300" b="1" i="1" dirty="0" smtClean="0"/>
              <a:t>Obecnie mimo zmniejszania procesu technologicznego </a:t>
            </a:r>
            <a:r>
              <a:rPr lang="pl-PL" sz="2300" b="1" i="1" dirty="0" err="1" smtClean="0"/>
              <a:t>kompuetery</a:t>
            </a:r>
            <a:r>
              <a:rPr lang="pl-PL" sz="2300" b="1" i="1" dirty="0" smtClean="0"/>
              <a:t>, klastry, serwery wciąż zużywają za dużo prądu i wytwarzają za dużo ciepła</a:t>
            </a:r>
          </a:p>
          <a:p>
            <a:r>
              <a:rPr lang="pl-PL" sz="2300" b="1" i="1" dirty="0" smtClean="0"/>
              <a:t>Ocenia się nawet, że współczesne duże serwerownie (takie jak użytkowane przez formy Google, </a:t>
            </a:r>
            <a:r>
              <a:rPr lang="pl-PL" sz="2300" b="1" i="1" dirty="0" err="1" smtClean="0"/>
              <a:t>Facebook</a:t>
            </a:r>
            <a:r>
              <a:rPr lang="pl-PL" sz="2300" b="1" i="1" dirty="0" smtClean="0"/>
              <a:t>, Amazon) mogą mieć duży wpływ na efekt cieplarniany</a:t>
            </a:r>
          </a:p>
          <a:p>
            <a:r>
              <a:rPr lang="pl-PL" sz="2300" b="1" i="1" dirty="0"/>
              <a:t>T</a:t>
            </a:r>
            <a:r>
              <a:rPr lang="pl-PL" sz="2300" b="1" i="1" dirty="0" smtClean="0"/>
              <a:t>echnologia oparta na DNA/</a:t>
            </a:r>
            <a:r>
              <a:rPr lang="pl-PL" sz="2300" b="1" i="1" dirty="0" err="1" smtClean="0"/>
              <a:t>biocząsteczkach</a:t>
            </a:r>
            <a:r>
              <a:rPr lang="pl-PL" sz="2300" b="1" i="1" dirty="0" smtClean="0"/>
              <a:t> nie zużywałaby prawie nic energii i nie wytwarzałaby dużo zbędnego ciepła</a:t>
            </a:r>
          </a:p>
          <a:p>
            <a:endParaRPr lang="pl-PL"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077071"/>
            <a:ext cx="3672408" cy="2445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680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7025208" cy="835496"/>
          </a:xfrm>
        </p:spPr>
        <p:txBody>
          <a:bodyPr/>
          <a:lstStyle/>
          <a:p>
            <a:r>
              <a:rPr lang="pl-PL" sz="5400" i="1" dirty="0" smtClean="0"/>
              <a:t>2.1 Historia: początki</a:t>
            </a:r>
            <a:endParaRPr lang="pl-PL" sz="5400" dirty="0"/>
          </a:p>
        </p:txBody>
      </p:sp>
      <p:sp>
        <p:nvSpPr>
          <p:cNvPr id="3" name="Symbol zastępczy zawartości 2"/>
          <p:cNvSpPr>
            <a:spLocks noGrp="1"/>
          </p:cNvSpPr>
          <p:nvPr>
            <p:ph idx="1"/>
          </p:nvPr>
        </p:nvSpPr>
        <p:spPr>
          <a:xfrm>
            <a:off x="827584" y="980728"/>
            <a:ext cx="7560840" cy="2880320"/>
          </a:xfrm>
        </p:spPr>
        <p:txBody>
          <a:bodyPr>
            <a:normAutofit fontScale="55000" lnSpcReduction="20000"/>
          </a:bodyPr>
          <a:lstStyle/>
          <a:p>
            <a:r>
              <a:rPr lang="en-US" b="1" i="1" dirty="0"/>
              <a:t>This field was initially developed by Leonard </a:t>
            </a:r>
            <a:r>
              <a:rPr lang="en-US" b="1" i="1" dirty="0" err="1"/>
              <a:t>Adleman</a:t>
            </a:r>
            <a:r>
              <a:rPr lang="en-US" b="1" i="1" dirty="0"/>
              <a:t> of the University of Southern California, in 1994</a:t>
            </a:r>
            <a:r>
              <a:rPr lang="en-US" b="1" i="1" dirty="0" smtClean="0"/>
              <a:t>. </a:t>
            </a:r>
            <a:r>
              <a:rPr lang="en-US" b="1" i="1" dirty="0" err="1"/>
              <a:t>Adleman</a:t>
            </a:r>
            <a:r>
              <a:rPr lang="en-US" b="1" i="1" dirty="0"/>
              <a:t> demonstrated a proof-of-concept use of DNA as a form of computation which solved the seven-point Hamiltonian path problem. Since the initial </a:t>
            </a:r>
            <a:r>
              <a:rPr lang="en-US" b="1" i="1" dirty="0" err="1"/>
              <a:t>Adleman</a:t>
            </a:r>
            <a:r>
              <a:rPr lang="en-US" b="1" i="1" dirty="0"/>
              <a:t> experiments, advances have been made and various Turing machines have been proven to be </a:t>
            </a:r>
            <a:r>
              <a:rPr lang="en-US" b="1" i="1" dirty="0" smtClean="0"/>
              <a:t>constructible</a:t>
            </a:r>
            <a:r>
              <a:rPr lang="pl-PL" b="1" i="1" dirty="0" smtClean="0"/>
              <a:t>.</a:t>
            </a:r>
          </a:p>
          <a:p>
            <a:endParaRPr lang="en-US" b="1" i="1" dirty="0"/>
          </a:p>
          <a:p>
            <a:r>
              <a:rPr lang="en-US" b="1" i="1" dirty="0"/>
              <a:t>While the initial interest was in using this novel approach to tackle NP-hard problems, it was soon realized that they may not be best suited for this type of computation, and several proposals have been made to find a "killer application" for this approach. In 1997, computer scientist </a:t>
            </a:r>
            <a:r>
              <a:rPr lang="en-US" b="1" i="1" dirty="0" err="1"/>
              <a:t>Mitsunori</a:t>
            </a:r>
            <a:r>
              <a:rPr lang="en-US" b="1" i="1" dirty="0"/>
              <a:t> </a:t>
            </a:r>
            <a:r>
              <a:rPr lang="en-US" b="1" i="1" dirty="0" err="1"/>
              <a:t>Ogihara</a:t>
            </a:r>
            <a:r>
              <a:rPr lang="en-US" b="1" i="1" dirty="0"/>
              <a:t> working with biologist </a:t>
            </a:r>
            <a:r>
              <a:rPr lang="en-US" b="1" i="1" dirty="0" err="1"/>
              <a:t>Animesh</a:t>
            </a:r>
            <a:r>
              <a:rPr lang="en-US" b="1" i="1" dirty="0"/>
              <a:t> Ray suggested one to be the evaluation of Boolean circuits and described an implementation</a:t>
            </a:r>
            <a:r>
              <a:rPr lang="en-US" b="1" i="1" dirty="0" smtClean="0"/>
              <a:t>.</a:t>
            </a:r>
            <a:endParaRPr lang="pl-PL" b="1" i="1" dirty="0" smtClean="0"/>
          </a:p>
          <a:p>
            <a:endParaRPr lang="en-US" b="1" i="1" dirty="0"/>
          </a:p>
          <a:p>
            <a:endParaRPr lang="en-US"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717032"/>
            <a:ext cx="4812949" cy="288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212976"/>
            <a:ext cx="3160138" cy="3323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171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7025208" cy="835496"/>
          </a:xfrm>
        </p:spPr>
        <p:txBody>
          <a:bodyPr/>
          <a:lstStyle/>
          <a:p>
            <a:r>
              <a:rPr lang="pl-PL" sz="5400" i="1" dirty="0" smtClean="0"/>
              <a:t>2.2 Historia: dzisiaj</a:t>
            </a:r>
            <a:endParaRPr lang="pl-PL" sz="5400" dirty="0"/>
          </a:p>
        </p:txBody>
      </p:sp>
      <p:sp>
        <p:nvSpPr>
          <p:cNvPr id="3" name="Symbol zastępczy zawartości 2"/>
          <p:cNvSpPr>
            <a:spLocks noGrp="1"/>
          </p:cNvSpPr>
          <p:nvPr>
            <p:ph idx="1"/>
          </p:nvPr>
        </p:nvSpPr>
        <p:spPr>
          <a:xfrm>
            <a:off x="827584" y="980728"/>
            <a:ext cx="7560840" cy="3672408"/>
          </a:xfrm>
        </p:spPr>
        <p:txBody>
          <a:bodyPr>
            <a:normAutofit fontScale="55000" lnSpcReduction="20000"/>
          </a:bodyPr>
          <a:lstStyle/>
          <a:p>
            <a:endParaRPr lang="en-US" b="1" i="1" dirty="0"/>
          </a:p>
          <a:p>
            <a:r>
              <a:rPr lang="en-US" b="1" i="1" dirty="0"/>
              <a:t>In 2002, researchers from the Weizmann Institute of Science in </a:t>
            </a:r>
            <a:r>
              <a:rPr lang="en-US" b="1" i="1" dirty="0" err="1"/>
              <a:t>Rehovot</a:t>
            </a:r>
            <a:r>
              <a:rPr lang="en-US" b="1" i="1" dirty="0"/>
              <a:t>, Israel, unveiled a programmable molecular computing machine composed of enzymes and DNA molecules instead of silicon microchips</a:t>
            </a:r>
            <a:r>
              <a:rPr lang="en-US" b="1" i="1" dirty="0" smtClean="0"/>
              <a:t>. </a:t>
            </a:r>
            <a:r>
              <a:rPr lang="en-US" b="1" i="1" dirty="0"/>
              <a:t>On April 28, 2004, Ehud Shapiro, Yaakov </a:t>
            </a:r>
            <a:r>
              <a:rPr lang="en-US" b="1" i="1" dirty="0" err="1"/>
              <a:t>Benenson</a:t>
            </a:r>
            <a:r>
              <a:rPr lang="en-US" b="1" i="1" dirty="0"/>
              <a:t>, Binyamin Gil, Uri Ben-</a:t>
            </a:r>
            <a:r>
              <a:rPr lang="en-US" b="1" i="1" dirty="0" err="1"/>
              <a:t>Dor</a:t>
            </a:r>
            <a:r>
              <a:rPr lang="en-US" b="1" i="1" dirty="0"/>
              <a:t>, and </a:t>
            </a:r>
            <a:r>
              <a:rPr lang="en-US" b="1" i="1" dirty="0" err="1"/>
              <a:t>Rivka</a:t>
            </a:r>
            <a:r>
              <a:rPr lang="en-US" b="1" i="1" dirty="0"/>
              <a:t> Adar at the Weizmann Institute announced in the journal Nature that they had constructed a DNA computer coupled with an input and output module which would theoretically be capable of diagnosing cancerous activity within a cell, and releasing an anti-cancer drug upon diagnosis</a:t>
            </a:r>
            <a:r>
              <a:rPr lang="en-US" b="1" i="1" dirty="0" smtClean="0"/>
              <a:t>.</a:t>
            </a:r>
            <a:endParaRPr lang="en-US" b="1" i="1" dirty="0"/>
          </a:p>
          <a:p>
            <a:endParaRPr lang="en-US" b="1" i="1" dirty="0"/>
          </a:p>
          <a:p>
            <a:r>
              <a:rPr lang="en-US" b="1" i="1" dirty="0"/>
              <a:t>In January 2013, researchers were able to store a JPEG photograph, a set of Shakespearean sonnets, and an audio file of Martin Luther King, Jr.'s speech I Have a Dream on DNA digital data storage</a:t>
            </a:r>
            <a:r>
              <a:rPr lang="en-US" b="1" i="1" dirty="0" smtClean="0"/>
              <a:t>.</a:t>
            </a:r>
            <a:endParaRPr lang="pl-PL" b="1" i="1" dirty="0" smtClean="0"/>
          </a:p>
          <a:p>
            <a:endParaRPr lang="en-US" b="1" i="1" dirty="0"/>
          </a:p>
          <a:p>
            <a:r>
              <a:rPr lang="en-US" b="1" i="1" dirty="0"/>
              <a:t>In March 2013, researchers created a </a:t>
            </a:r>
            <a:r>
              <a:rPr lang="en-US" b="1" i="1" dirty="0" err="1"/>
              <a:t>transcriptor</a:t>
            </a:r>
            <a:r>
              <a:rPr lang="en-US" b="1" i="1" dirty="0"/>
              <a:t> (a biological transistor).</a:t>
            </a:r>
            <a:endParaRPr lang="pl-PL"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365104"/>
            <a:ext cx="28575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37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971600" y="12032"/>
            <a:ext cx="7025208" cy="1616768"/>
          </a:xfrm>
        </p:spPr>
        <p:txBody>
          <a:bodyPr/>
          <a:lstStyle/>
          <a:p>
            <a:r>
              <a:rPr lang="pl-PL" sz="5400" i="1" dirty="0" smtClean="0"/>
              <a:t>3.1 Możliwości: obliczenia równoległe</a:t>
            </a:r>
            <a:endParaRPr lang="pl-PL" sz="5400" dirty="0"/>
          </a:p>
        </p:txBody>
      </p:sp>
      <p:sp>
        <p:nvSpPr>
          <p:cNvPr id="3" name="Symbol zastępczy zawartości 2"/>
          <p:cNvSpPr>
            <a:spLocks noGrp="1"/>
          </p:cNvSpPr>
          <p:nvPr>
            <p:ph idx="1"/>
          </p:nvPr>
        </p:nvSpPr>
        <p:spPr>
          <a:xfrm>
            <a:off x="705123" y="1484784"/>
            <a:ext cx="7560840" cy="3356502"/>
          </a:xfrm>
        </p:spPr>
        <p:txBody>
          <a:bodyPr>
            <a:normAutofit fontScale="62500" lnSpcReduction="20000"/>
          </a:bodyPr>
          <a:lstStyle/>
          <a:p>
            <a:endParaRPr lang="en-US" b="1" i="1" dirty="0"/>
          </a:p>
          <a:p>
            <a:r>
              <a:rPr lang="en-US" b="1" i="1" dirty="0"/>
              <a:t>DNA computing is fundamentally similar to parallel computing in that it takes advantage of the many different molecules of DNA to try many different possibilities at once.</a:t>
            </a:r>
          </a:p>
          <a:p>
            <a:r>
              <a:rPr lang="en-US" b="1" i="1" dirty="0"/>
              <a:t>For certain specialized problems, DNA computers are faster and smaller than any other computer built so far. Furthermore, particular mathematical computations have been demonstrated to work on a DNA computer. As an example, </a:t>
            </a:r>
            <a:r>
              <a:rPr lang="en-US" b="1" i="1" dirty="0" err="1"/>
              <a:t>Aran</a:t>
            </a:r>
            <a:r>
              <a:rPr lang="en-US" b="1" i="1" dirty="0"/>
              <a:t> </a:t>
            </a:r>
            <a:r>
              <a:rPr lang="en-US" b="1" i="1" dirty="0" err="1" smtClean="0"/>
              <a:t>Nayebi</a:t>
            </a:r>
            <a:r>
              <a:rPr lang="en-US" b="1" i="1" dirty="0" smtClean="0"/>
              <a:t> </a:t>
            </a:r>
            <a:r>
              <a:rPr lang="en-US" b="1" i="1" dirty="0"/>
              <a:t>has provided a general implementation of </a:t>
            </a:r>
            <a:r>
              <a:rPr lang="en-US" b="1" i="1" dirty="0" err="1"/>
              <a:t>Strassen's</a:t>
            </a:r>
            <a:r>
              <a:rPr lang="en-US" b="1" i="1" dirty="0"/>
              <a:t> matrix multiplication algorithm on a DNA computer, although there are problems with scaling</a:t>
            </a:r>
            <a:r>
              <a:rPr lang="en-US" b="1" i="1" dirty="0" smtClean="0"/>
              <a:t>.</a:t>
            </a:r>
            <a:endParaRPr lang="en-US" b="1" i="1" dirty="0"/>
          </a:p>
          <a:p>
            <a:r>
              <a:rPr lang="en-US" b="1" i="1" dirty="0"/>
              <a:t>Caltech researchers have created a circuit made from 130 unique DNA strands, which is able to calculate the square root of numbers up to 15.</a:t>
            </a:r>
            <a:endParaRPr lang="pl-PL" b="1" i="1" dirty="0"/>
          </a:p>
        </p:txBody>
      </p:sp>
      <p:sp>
        <p:nvSpPr>
          <p:cNvPr id="4" name="Symbol zastępczy stopki 3"/>
          <p:cNvSpPr>
            <a:spLocks noGrp="1"/>
          </p:cNvSpPr>
          <p:nvPr>
            <p:ph type="ftr" sz="quarter" idx="12"/>
          </p:nvPr>
        </p:nvSpPr>
        <p:spPr/>
        <p:txBody>
          <a:bodyPr/>
          <a:lstStyle/>
          <a:p>
            <a:r>
              <a:rPr lang="pl-PL" dirty="0" smtClean="0"/>
              <a:t>Autor: Paweł </a:t>
            </a:r>
            <a:r>
              <a:rPr lang="pl-PL" dirty="0" err="1" smtClean="0"/>
              <a:t>Troka</a:t>
            </a:r>
            <a:r>
              <a:rPr lang="pl-PL" dirty="0" smtClean="0"/>
              <a:t>, Fizyka Techniczna: Fizyka Stosowana, semestr VII, nr indeksu 132334</a:t>
            </a:r>
            <a:endParaRPr lang="pl-P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365104"/>
            <a:ext cx="6307807" cy="216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226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Thermal">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Termiczny</Template>
  <TotalTime>434</TotalTime>
  <Words>5942</Words>
  <Application>Microsoft Office PowerPoint</Application>
  <PresentationFormat>Pokaz na ekranie (4:3)</PresentationFormat>
  <Paragraphs>255</Paragraphs>
  <Slides>29</Slides>
  <Notes>1</Notes>
  <HiddenSlides>0</HiddenSlides>
  <MMClips>0</MMClips>
  <ScaleCrop>false</ScaleCrop>
  <HeadingPairs>
    <vt:vector size="4" baseType="variant">
      <vt:variant>
        <vt:lpstr>Motyw</vt:lpstr>
      </vt:variant>
      <vt:variant>
        <vt:i4>1</vt:i4>
      </vt:variant>
      <vt:variant>
        <vt:lpstr>Tytuły slajdów</vt:lpstr>
      </vt:variant>
      <vt:variant>
        <vt:i4>29</vt:i4>
      </vt:variant>
    </vt:vector>
  </HeadingPairs>
  <TitlesOfParts>
    <vt:vector size="30" baseType="lpstr">
      <vt:lpstr>Thermal</vt:lpstr>
      <vt:lpstr>Komputer na bazie DNA - stan badań na dziś  </vt:lpstr>
      <vt:lpstr>PLAN PREZENTACJI</vt:lpstr>
      <vt:lpstr>1.1 Wstęp: definicja</vt:lpstr>
      <vt:lpstr>1.2 Wstęp: po co? (1)</vt:lpstr>
      <vt:lpstr>1.2 Wstęp: po co? (2)</vt:lpstr>
      <vt:lpstr>1.2 Wstęp: po co? (3)</vt:lpstr>
      <vt:lpstr>2.1 Historia: początki</vt:lpstr>
      <vt:lpstr>2.2 Historia: dzisiaj</vt:lpstr>
      <vt:lpstr>3.1 Możliwości: obliczenia równoległe</vt:lpstr>
      <vt:lpstr>3.2 Możliwości: NP pozostaje NP…</vt:lpstr>
      <vt:lpstr>3.3 Możliwości: pamięć</vt:lpstr>
      <vt:lpstr>3.4 Możliwości: wydajność</vt:lpstr>
      <vt:lpstr>3.5 Możliwości: efektywność</vt:lpstr>
      <vt:lpstr>4.1 Zastosowania: oprócz obliczeń </vt:lpstr>
      <vt:lpstr>5.1 Metody:  wstęp</vt:lpstr>
      <vt:lpstr>5.2 Metody: Enzymy</vt:lpstr>
      <vt:lpstr>5.3 Metody: DNAzymes</vt:lpstr>
      <vt:lpstr>5.4 Metody: Toehold exchange</vt:lpstr>
      <vt:lpstr>5.5 Metody: Algorithmic self-assembly</vt:lpstr>
      <vt:lpstr>6.1 Stan badań na dziś: Komputer DNA rozwiązuje złożony problem</vt:lpstr>
      <vt:lpstr>6.2 Stan badań na dziś: obliczenia wewnątrz ciała</vt:lpstr>
      <vt:lpstr>6.3 Stan badań na dziś: biotranzystor – obliczenia wewnątrz komórki</vt:lpstr>
      <vt:lpstr>6.4 Stan badań na dziś: pamięć komputerowa oparta na DNA łososia</vt:lpstr>
      <vt:lpstr>6.5 Stan badań na dziś: pliki komputerowe przechowane w DNA</vt:lpstr>
      <vt:lpstr>6.6 Stan badań na dziś: komputer oparty na DNA oblicza pierwiastek kwadratowy</vt:lpstr>
      <vt:lpstr>6.7 Stan badań na dziś: toksyny komórkowe na użytek modyfikacji stanu komórek</vt:lpstr>
      <vt:lpstr>6.8 Stan badań na dziś: naukowcy zbudowali nanobota który pomoże leczyć choroby</vt:lpstr>
      <vt:lpstr>7.1 Podsumowanie</vt:lpstr>
      <vt:lpstr>8.1 Bibliografia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Komputer na bazie DNA - stan badań na dziś  </dc:title>
  <dc:creator>Speedziarz</dc:creator>
  <cp:lastModifiedBy>Speedziarz</cp:lastModifiedBy>
  <cp:revision>76</cp:revision>
  <dcterms:created xsi:type="dcterms:W3CDTF">2013-12-08T18:47:27Z</dcterms:created>
  <dcterms:modified xsi:type="dcterms:W3CDTF">2013-12-09T02:51:22Z</dcterms:modified>
</cp:coreProperties>
</file>