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261" r:id="rId3"/>
    <p:sldId id="302" r:id="rId4"/>
    <p:sldId id="303" r:id="rId5"/>
    <p:sldId id="299" r:id="rId6"/>
    <p:sldId id="300" r:id="rId7"/>
    <p:sldId id="304" r:id="rId8"/>
    <p:sldId id="305" r:id="rId9"/>
    <p:sldId id="306" r:id="rId10"/>
    <p:sldId id="257" r:id="rId11"/>
    <p:sldId id="262" r:id="rId12"/>
    <p:sldId id="263" r:id="rId13"/>
    <p:sldId id="310" r:id="rId14"/>
    <p:sldId id="345" r:id="rId15"/>
    <p:sldId id="258" r:id="rId16"/>
    <p:sldId id="309" r:id="rId17"/>
    <p:sldId id="259" r:id="rId18"/>
    <p:sldId id="312" r:id="rId19"/>
    <p:sldId id="311" r:id="rId20"/>
    <p:sldId id="316" r:id="rId21"/>
    <p:sldId id="313" r:id="rId22"/>
    <p:sldId id="314" r:id="rId23"/>
    <p:sldId id="315" r:id="rId24"/>
    <p:sldId id="321" r:id="rId25"/>
    <p:sldId id="322" r:id="rId26"/>
    <p:sldId id="318" r:id="rId27"/>
    <p:sldId id="317" r:id="rId28"/>
    <p:sldId id="320" r:id="rId29"/>
    <p:sldId id="319" r:id="rId30"/>
    <p:sldId id="323" r:id="rId31"/>
    <p:sldId id="324" r:id="rId32"/>
    <p:sldId id="325" r:id="rId33"/>
    <p:sldId id="266" r:id="rId34"/>
    <p:sldId id="264" r:id="rId35"/>
    <p:sldId id="267" r:id="rId36"/>
    <p:sldId id="268" r:id="rId37"/>
    <p:sldId id="326" r:id="rId38"/>
    <p:sldId id="338" r:id="rId39"/>
    <p:sldId id="346" r:id="rId40"/>
    <p:sldId id="347" r:id="rId41"/>
    <p:sldId id="339" r:id="rId42"/>
    <p:sldId id="342" r:id="rId43"/>
    <p:sldId id="343" r:id="rId44"/>
    <p:sldId id="340" r:id="rId45"/>
    <p:sldId id="344" r:id="rId46"/>
    <p:sldId id="327" r:id="rId47"/>
    <p:sldId id="335" r:id="rId48"/>
    <p:sldId id="337" r:id="rId49"/>
    <p:sldId id="336" r:id="rId50"/>
    <p:sldId id="334" r:id="rId51"/>
    <p:sldId id="328" r:id="rId52"/>
    <p:sldId id="329" r:id="rId53"/>
    <p:sldId id="330" r:id="rId54"/>
    <p:sldId id="331" r:id="rId55"/>
    <p:sldId id="332" r:id="rId56"/>
    <p:sldId id="333" r:id="rId57"/>
    <p:sldId id="369" r:id="rId58"/>
    <p:sldId id="358" r:id="rId59"/>
    <p:sldId id="359" r:id="rId60"/>
    <p:sldId id="360" r:id="rId61"/>
    <p:sldId id="361" r:id="rId62"/>
    <p:sldId id="362" r:id="rId63"/>
    <p:sldId id="364" r:id="rId64"/>
    <p:sldId id="363" r:id="rId65"/>
    <p:sldId id="368" r:id="rId66"/>
    <p:sldId id="373" r:id="rId67"/>
    <p:sldId id="375" r:id="rId68"/>
    <p:sldId id="374" r:id="rId69"/>
    <p:sldId id="376" r:id="rId70"/>
    <p:sldId id="366" r:id="rId71"/>
    <p:sldId id="371" r:id="rId72"/>
    <p:sldId id="367" r:id="rId73"/>
    <p:sldId id="370" r:id="rId74"/>
    <p:sldId id="372" r:id="rId75"/>
    <p:sldId id="348" r:id="rId76"/>
    <p:sldId id="349" r:id="rId77"/>
    <p:sldId id="350" r:id="rId78"/>
    <p:sldId id="354" r:id="rId79"/>
    <p:sldId id="365" r:id="rId80"/>
    <p:sldId id="355" r:id="rId81"/>
    <p:sldId id="357" r:id="rId82"/>
    <p:sldId id="351" r:id="rId83"/>
    <p:sldId id="352" r:id="rId84"/>
    <p:sldId id="356" r:id="rId85"/>
    <p:sldId id="269" r:id="rId86"/>
    <p:sldId id="271" r:id="rId87"/>
    <p:sldId id="272" r:id="rId88"/>
    <p:sldId id="289" r:id="rId89"/>
    <p:sldId id="293" r:id="rId90"/>
    <p:sldId id="295" r:id="rId91"/>
    <p:sldId id="296" r:id="rId92"/>
    <p:sldId id="294" r:id="rId93"/>
    <p:sldId id="298" r:id="rId94"/>
    <p:sldId id="297" r:id="rId95"/>
    <p:sldId id="277" r:id="rId96"/>
    <p:sldId id="307" r:id="rId97"/>
    <p:sldId id="308" r:id="rId98"/>
    <p:sldId id="288" r:id="rId99"/>
    <p:sldId id="281" r:id="rId100"/>
    <p:sldId id="282" r:id="rId101"/>
    <p:sldId id="283" r:id="rId102"/>
    <p:sldId id="284" r:id="rId103"/>
    <p:sldId id="285" r:id="rId104"/>
    <p:sldId id="286" r:id="rId105"/>
    <p:sldId id="274" r:id="rId106"/>
    <p:sldId id="279" r:id="rId107"/>
    <p:sldId id="278" r:id="rId108"/>
    <p:sldId id="275" r:id="rId109"/>
    <p:sldId id="287" r:id="rId110"/>
    <p:sldId id="290" r:id="rId111"/>
    <p:sldId id="291" r:id="rId112"/>
    <p:sldId id="292" r:id="rId113"/>
    <p:sldId id="276" r:id="rId114"/>
    <p:sldId id="265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Introduction%20to%20functional%20programming%20in%20C%23\Graphs-p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Number of tags on StackOverflow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Sheet1!$D$2:$F$3</c15:sqref>
                  </c15:fullRef>
                  <c15:levelRef>
                    <c15:sqref>Sheet1!$D$3:$F$3</c15:sqref>
                  </c15:levelRef>
                </c:ext>
              </c:extLst>
              <c:f>Sheet1!$D$3:$F$3</c:f>
              <c:strCache>
                <c:ptCount val="3"/>
                <c:pt idx="0">
                  <c:v>C#</c:v>
                </c:pt>
                <c:pt idx="1">
                  <c:v>F#</c:v>
                </c:pt>
                <c:pt idx="2">
                  <c:v>Scala</c:v>
                </c:pt>
              </c:strCache>
            </c:strRef>
          </c:cat>
          <c:val>
            <c:numRef>
              <c:f>Sheet1!$D$4:$F$4</c:f>
              <c:numCache>
                <c:formatCode>General</c:formatCode>
                <c:ptCount val="3"/>
                <c:pt idx="0">
                  <c:v>1075525</c:v>
                </c:pt>
                <c:pt idx="1">
                  <c:v>11008</c:v>
                </c:pt>
                <c:pt idx="2">
                  <c:v>64094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56976"/>
        <c:axId val="10942264"/>
      </c:barChart>
      <c:catAx>
        <c:axId val="1125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264"/>
        <c:crosses val="autoZero"/>
        <c:auto val="1"/>
        <c:lblAlgn val="ctr"/>
        <c:lblOffset val="100"/>
        <c:noMultiLvlLbl val="0"/>
      </c:catAx>
      <c:valAx>
        <c:axId val="1094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EDA9-F7D1-41E9-9ADF-941F9952697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AE72B-FC70-4EB8-820E-1761A8F02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72B-FC70-4EB8-820E-1761A8F0247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72B-FC70-4EB8-820E-1761A8F0247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64A-31AC-4C38-BF38-F39A59228727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C43E-3B74-4958-AEDE-E0D448DF8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asizikov.github.io/2016/04/02/csharp-seven-preview/" TargetMode="External"/><Relationship Id="rId3" Type="http://schemas.openxmlformats.org/officeDocument/2006/relationships/hyperlink" Target="https://stackoverflow.com/insights/survey/2017" TargetMode="External"/><Relationship Id="rId7" Type="http://schemas.openxmlformats.org/officeDocument/2006/relationships/hyperlink" Target="https://www.kenneth-truyers.net/2016/01/20/new-features-in-c-sharp-7/" TargetMode="External"/><Relationship Id="rId2" Type="http://schemas.openxmlformats.org/officeDocument/2006/relationships/hyperlink" Target="https://en.wikipedia.org/wiki/Principle_of_composition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/issues/2136" TargetMode="External"/><Relationship Id="rId5" Type="http://schemas.openxmlformats.org/officeDocument/2006/relationships/hyperlink" Target="https://www.infoq.com/news/2015/04/CSharp-7-Tuples" TargetMode="External"/><Relationship Id="rId4" Type="http://schemas.openxmlformats.org/officeDocument/2006/relationships/hyperlink" Target="https://docs.microsoft.com/en-us/dotnet/articles/csharp/csharp-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awel@Troka.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tmp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Wst</a:t>
            </a:r>
            <a:r>
              <a:rPr lang="pl-PL" dirty="0" err="1" smtClean="0"/>
              <a:t>ęp</a:t>
            </a:r>
            <a:r>
              <a:rPr lang="pl-PL" dirty="0" smtClean="0"/>
              <a:t> do programowania funkcyjnego w języku C# 7.0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Pawel Troka</a:t>
            </a:r>
          </a:p>
        </p:txBody>
      </p:sp>
    </p:spTree>
    <p:extLst>
      <p:ext uri="{BB962C8B-B14F-4D97-AF65-F5344CB8AC3E}">
        <p14:creationId xmlns:p14="http://schemas.microsoft.com/office/powerpoint/2010/main" val="308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Krótka historia programowania systemów obiektowych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Jak się programowało kiedyś systemy obiektowe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Jak się programuje dzisiaj systemy obiektowe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Największy problem programowania obiektowego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</a:t>
            </a:r>
            <a:r>
              <a:rPr lang="pl-PL" dirty="0" smtClean="0"/>
              <a:t>laczego programowaniu funkcyjne?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Rynek pracy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Dlaczego programowanie funkcyjne w C#?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Koncepty programowania funkcyjnego, ich użyteczność, zastosowania i realizacja w C# 7.0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Funkcje jako obiekty pierwszej kategorii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Niezmienniczość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Czyste funkcje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Funkcje wyższych rzędów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Wartościowanie leniwe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 smtClean="0"/>
              <a:t>Pipelining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Ewolucja języka C# czyli cechy wersji 7.0 które czynią go bardziej funkcyjnym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" y="1579626"/>
            <a:ext cx="10847832" cy="52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34" y="1398905"/>
            <a:ext cx="7346618" cy="52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" y="1311223"/>
            <a:ext cx="7345680" cy="54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77400" cy="46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1267011"/>
            <a:ext cx="6915912" cy="55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6" y="2398262"/>
            <a:ext cx="10738868" cy="3152146"/>
          </a:xfrm>
        </p:spPr>
      </p:pic>
    </p:spTree>
    <p:extLst>
      <p:ext uri="{BB962C8B-B14F-4D97-AF65-F5344CB8AC3E}">
        <p14:creationId xmlns:p14="http://schemas.microsoft.com/office/powerpoint/2010/main" val="1646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4" y="1886620"/>
            <a:ext cx="6819586" cy="37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" y="1690688"/>
            <a:ext cx="11341654" cy="46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functions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58" y="1392662"/>
            <a:ext cx="6550074" cy="53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functions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" y="1470583"/>
            <a:ext cx="11113008" cy="5203200"/>
          </a:xfrm>
        </p:spPr>
      </p:pic>
    </p:spTree>
    <p:extLst>
      <p:ext uri="{BB962C8B-B14F-4D97-AF65-F5344CB8AC3E}">
        <p14:creationId xmlns:p14="http://schemas.microsoft.com/office/powerpoint/2010/main" val="801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obiektowe vs funkcyjne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95472" cy="4351338"/>
          </a:xfrm>
        </p:spPr>
        <p:txBody>
          <a:bodyPr/>
          <a:lstStyle/>
          <a:p>
            <a:r>
              <a:rPr lang="pl-PL" dirty="0" smtClean="0"/>
              <a:t>Abstrakcja</a:t>
            </a:r>
          </a:p>
          <a:p>
            <a:r>
              <a:rPr lang="pl-PL" dirty="0" smtClean="0"/>
              <a:t>Hermetyzacja</a:t>
            </a:r>
          </a:p>
          <a:p>
            <a:r>
              <a:rPr lang="pl-PL" dirty="0" smtClean="0"/>
              <a:t>Polimorfizm</a:t>
            </a:r>
          </a:p>
          <a:p>
            <a:r>
              <a:rPr lang="pl-PL" dirty="0" smtClean="0"/>
              <a:t>Dziedziczenie</a:t>
            </a:r>
          </a:p>
          <a:p>
            <a:r>
              <a:rPr lang="pl-PL" dirty="0" err="1" smtClean="0"/>
              <a:t>Serializacja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4808" y="2011680"/>
            <a:ext cx="4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37684" y="1540042"/>
            <a:ext cx="4193567" cy="469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Funkcje wyższych rzędów</a:t>
            </a:r>
          </a:p>
          <a:p>
            <a:r>
              <a:rPr lang="pl-PL" dirty="0" smtClean="0"/>
              <a:t>Czyste funkcje</a:t>
            </a:r>
          </a:p>
          <a:p>
            <a:r>
              <a:rPr lang="pl-PL" dirty="0" smtClean="0"/>
              <a:t>Rachunek lambda</a:t>
            </a:r>
          </a:p>
          <a:p>
            <a:r>
              <a:rPr lang="pl-PL" dirty="0" smtClean="0"/>
              <a:t>Brak efektów ubocznych</a:t>
            </a:r>
          </a:p>
          <a:p>
            <a:r>
              <a:rPr lang="pl-PL" dirty="0" smtClean="0"/>
              <a:t>Przeźroczystość referencyjna</a:t>
            </a:r>
            <a:endParaRPr lang="pl-PL" dirty="0"/>
          </a:p>
          <a:p>
            <a:r>
              <a:rPr lang="pl-PL" dirty="0" smtClean="0"/>
              <a:t>Mechanizm domknięcia</a:t>
            </a:r>
          </a:p>
          <a:p>
            <a:r>
              <a:rPr lang="pl-PL" dirty="0" smtClean="0"/>
              <a:t>Rekurencja</a:t>
            </a:r>
          </a:p>
          <a:p>
            <a:r>
              <a:rPr lang="pl-PL" dirty="0" smtClean="0"/>
              <a:t>Leniwe wartościowanie</a:t>
            </a:r>
          </a:p>
        </p:txBody>
      </p:sp>
    </p:spTree>
    <p:extLst>
      <p:ext uri="{BB962C8B-B14F-4D97-AF65-F5344CB8AC3E}">
        <p14:creationId xmlns:p14="http://schemas.microsoft.com/office/powerpoint/2010/main" val="982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914"/>
            <a:ext cx="10515600" cy="2648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0" y="4371965"/>
            <a:ext cx="8132064" cy="16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2" y="1796674"/>
            <a:ext cx="12011515" cy="42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1" y="1560446"/>
            <a:ext cx="11977198" cy="44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 returns and locals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8" y="1326862"/>
            <a:ext cx="9060939" cy="5403312"/>
          </a:xfrm>
        </p:spPr>
      </p:pic>
    </p:spTree>
    <p:extLst>
      <p:ext uri="{BB962C8B-B14F-4D97-AF65-F5344CB8AC3E}">
        <p14:creationId xmlns:p14="http://schemas.microsoft.com/office/powerpoint/2010/main" val="3515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73" y="1312442"/>
            <a:ext cx="10515600" cy="47516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www.pluralsight.com/courses/functional-programming-csharp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app.pluralsight.com/library/courses/csharp-applying-functional-principles/table-of-contents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://mikehadlow.blogspot.com/2015/08/c-program-entirely-with-static-methods.html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://stackoverflow.com/questions/393757/why-is-c-sharp-a-functional-programmming-language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://www.codeproject.com/Articles/375166/Functional-programming-in-Csharp</a:t>
            </a:r>
            <a:endParaRPr lang="pl-PL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en.wikipedia.org/wiki/Functional_programming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2"/>
              </a:rPr>
              <a:t>https://en.wikipedia.org/wiki/Referential_transparency</a:t>
            </a:r>
            <a:endParaRPr lang="pl-PL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en.wikipedia.org/wiki/Principle_of_compositionality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stackoverflow.com/insights/survey/2017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docs.microsoft.com/en-us/dotnet/articles/csharp/csharp-7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www.infoq.com/news/2015/04/CSharp-7-Tuples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github.com/dotnet/roslyn/issues/2136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7"/>
              </a:rPr>
              <a:t>https://www.kenneth-truyers.net/2016/01/20/new-features-in-c-sharp-7</a:t>
            </a:r>
            <a:r>
              <a:rPr lang="pl-PL" dirty="0" smtClean="0">
                <a:hlinkClick r:id="rId7"/>
              </a:rPr>
              <a:t>/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8"/>
              </a:rPr>
              <a:t>http://asizikov.github.io/2016/04/02/csharp-seven-preview</a:t>
            </a:r>
            <a:r>
              <a:rPr lang="pl-PL" dirty="0" smtClean="0">
                <a:hlinkClick r:id="rId8"/>
              </a:rPr>
              <a:t>/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architecture - The pits of success - Mark </a:t>
            </a:r>
            <a:r>
              <a:rPr lang="en-US" dirty="0" err="1" smtClean="0"/>
              <a:t>Seemann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1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obiektowe vs funkcyjne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4808" y="2011680"/>
            <a:ext cx="4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800" dirty="0" smtClean="0"/>
          </a:p>
          <a:p>
            <a:pPr marL="0" indent="0">
              <a:buNone/>
            </a:pPr>
            <a:r>
              <a:rPr lang="pl-PL" sz="4800" dirty="0" smtClean="0"/>
              <a:t>Obiekty jako encje pierwszej kategorii </a:t>
            </a:r>
          </a:p>
          <a:p>
            <a:pPr marL="0" indent="0">
              <a:buNone/>
            </a:pPr>
            <a:r>
              <a:rPr lang="pl-PL" sz="4800" dirty="0" smtClean="0"/>
              <a:t>kontra</a:t>
            </a:r>
          </a:p>
          <a:p>
            <a:pPr marL="0" indent="0">
              <a:buNone/>
            </a:pPr>
            <a:r>
              <a:rPr lang="pl-PL" sz="4800" dirty="0" smtClean="0"/>
              <a:t>Funkcje jako encje pierwszej kategorii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0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33805"/>
            <a:ext cx="10515600" cy="4920107"/>
          </a:xfrm>
        </p:spPr>
        <p:txBody>
          <a:bodyPr>
            <a:normAutofit/>
          </a:bodyPr>
          <a:lstStyle/>
          <a:p>
            <a:r>
              <a:rPr lang="pl-PL" sz="6600" dirty="0" smtClean="0"/>
              <a:t>Krótka historia programowania obiektowego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2967"/>
          </a:xfrm>
        </p:spPr>
        <p:txBody>
          <a:bodyPr>
            <a:normAutofit/>
          </a:bodyPr>
          <a:lstStyle/>
          <a:p>
            <a:r>
              <a:rPr lang="pl-PL" sz="8800" dirty="0" smtClean="0"/>
              <a:t>Obiektowe </a:t>
            </a:r>
            <a:r>
              <a:rPr lang="pl-PL" sz="8800" dirty="0" err="1" smtClean="0"/>
              <a:t>wow</a:t>
            </a:r>
            <a:r>
              <a:rPr lang="pl-PL" sz="8800" dirty="0" smtClean="0"/>
              <a:t>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58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obiektowe kiedyś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Nadużywanie dziedziczenia podczas gdy można by je zastąpić kompozycją</a:t>
            </a:r>
          </a:p>
          <a:p>
            <a:r>
              <a:rPr lang="pl-PL" dirty="0" smtClean="0"/>
              <a:t>Złożone obiekty i ich struktura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30" y="0"/>
            <a:ext cx="7272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obiektowe kiedyś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Ale to wszystko działało, może nawet świetnie!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obiektowe kiedyś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 czasu ery testów jednostkowych i 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84" y="374904"/>
            <a:ext cx="5129784" cy="61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Kilka</a:t>
            </a:r>
            <a:r>
              <a:rPr lang="en-US" dirty="0" smtClean="0"/>
              <a:t> s</a:t>
            </a:r>
            <a:r>
              <a:rPr lang="pl-PL" dirty="0" smtClean="0"/>
              <a:t>łów o mnie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8512" cy="242633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Paweł Troka</a:t>
            </a:r>
          </a:p>
          <a:p>
            <a:pPr marL="0" indent="0">
              <a:buNone/>
            </a:pPr>
            <a:r>
              <a:rPr lang="pl-PL" dirty="0" smtClean="0"/>
              <a:t>E-Mail: </a:t>
            </a:r>
            <a:r>
              <a:rPr lang="pl-PL" dirty="0" err="1" smtClean="0">
                <a:hlinkClick r:id="rId2"/>
              </a:rPr>
              <a:t>Pawel@Troka.Software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LinkedIn: /in/</a:t>
            </a:r>
            <a:r>
              <a:rPr lang="pl-PL" dirty="0" err="1"/>
              <a:t>paweltroka</a:t>
            </a:r>
            <a:r>
              <a:rPr lang="pl-PL" dirty="0" smtClean="0"/>
              <a:t>/</a:t>
            </a:r>
          </a:p>
          <a:p>
            <a:pPr marL="0" indent="0">
              <a:buNone/>
            </a:pPr>
            <a:r>
              <a:rPr lang="pl-PL" dirty="0"/>
              <a:t>GitHub: @</a:t>
            </a:r>
            <a:r>
              <a:rPr lang="pl-PL" dirty="0" err="1" smtClean="0"/>
              <a:t>PawelTroka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6880" y="3799438"/>
            <a:ext cx="62423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BY DAY: Software Engineer at @</a:t>
            </a:r>
            <a:r>
              <a:rPr lang="en-US" sz="2800" dirty="0" err="1" smtClean="0"/>
              <a:t>PowelAS</a:t>
            </a:r>
            <a:endParaRPr lang="pl-PL" sz="2800" dirty="0" smtClean="0"/>
          </a:p>
          <a:p>
            <a:r>
              <a:rPr lang="en-US" sz="2800" dirty="0" smtClean="0"/>
              <a:t>BY </a:t>
            </a:r>
            <a:r>
              <a:rPr lang="en-US" sz="2800" dirty="0"/>
              <a:t>NIGHT: I build Computator.NET - an unique open numerical software that is fast and easy to use</a:t>
            </a:r>
          </a:p>
        </p:txBody>
      </p:sp>
      <p:pic>
        <p:nvPicPr>
          <p:cNvPr id="1026" name="Picture 2" descr="@PawelTro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76" y="1179915"/>
            <a:ext cx="211836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0" y="4627720"/>
            <a:ext cx="4535078" cy="11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9" y="1170432"/>
            <a:ext cx="11513464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087"/>
            <a:ext cx="12029784" cy="24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7075"/>
          </a:xfrm>
        </p:spPr>
        <p:txBody>
          <a:bodyPr>
            <a:normAutofit/>
          </a:bodyPr>
          <a:lstStyle/>
          <a:p>
            <a:r>
              <a:rPr lang="pl-PL" sz="6600" dirty="0" smtClean="0"/>
              <a:t>Największy problem programowania obiektowego?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766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" y="155448"/>
            <a:ext cx="4096512" cy="19293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400" dirty="0" smtClean="0"/>
              <a:t>Izolacja</a:t>
            </a:r>
            <a:endParaRPr lang="en-US" sz="4400" dirty="0"/>
          </a:p>
        </p:txBody>
      </p:sp>
      <p:sp>
        <p:nvSpPr>
          <p:cNvPr id="6" name="Plus 5"/>
          <p:cNvSpPr/>
          <p:nvPr/>
        </p:nvSpPr>
        <p:spPr>
          <a:xfrm>
            <a:off x="1271016" y="1847088"/>
            <a:ext cx="1828800" cy="201168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" y="3703320"/>
            <a:ext cx="4178808" cy="2999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smtClean="0"/>
              <a:t>Programowanie zorientowane obiektowo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>
            <a:off x="3959352" y="2372868"/>
            <a:ext cx="3419856" cy="11704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34656" y="1197864"/>
            <a:ext cx="4315968" cy="4005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0" dirty="0" smtClean="0"/>
              <a:t>Test </a:t>
            </a:r>
            <a:r>
              <a:rPr lang="pl-PL" sz="6000" dirty="0" err="1" smtClean="0"/>
              <a:t>induced</a:t>
            </a:r>
            <a:r>
              <a:rPr lang="pl-PL" sz="6000" dirty="0" smtClean="0"/>
              <a:t> </a:t>
            </a:r>
            <a:r>
              <a:rPr lang="pl-PL" sz="6000" dirty="0" err="1" smtClean="0"/>
              <a:t>damage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680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3" y="1163396"/>
            <a:ext cx="454953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80" y="1360782"/>
            <a:ext cx="6005080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rot="10800000">
            <a:off x="384048" y="493776"/>
            <a:ext cx="11265408" cy="5980346"/>
          </a:xfrm>
          <a:custGeom>
            <a:avLst/>
            <a:gdLst>
              <a:gd name="connsiteX0" fmla="*/ 0 w 11265408"/>
              <a:gd name="connsiteY0" fmla="*/ 155448 h 5980346"/>
              <a:gd name="connsiteX1" fmla="*/ 5852160 w 11265408"/>
              <a:gd name="connsiteY1" fmla="*/ 5980176 h 5980346"/>
              <a:gd name="connsiteX2" fmla="*/ 11265408 w 11265408"/>
              <a:gd name="connsiteY2" fmla="*/ 0 h 598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08" h="5980346">
                <a:moveTo>
                  <a:pt x="0" y="155448"/>
                </a:moveTo>
                <a:cubicBezTo>
                  <a:pt x="1987296" y="3080766"/>
                  <a:pt x="3974592" y="6006084"/>
                  <a:pt x="5852160" y="5980176"/>
                </a:cubicBezTo>
                <a:cubicBezTo>
                  <a:pt x="7729728" y="5954268"/>
                  <a:pt x="10515600" y="617220"/>
                  <a:pt x="1126540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84048" y="493776"/>
            <a:ext cx="11265408" cy="5980346"/>
          </a:xfrm>
          <a:custGeom>
            <a:avLst/>
            <a:gdLst>
              <a:gd name="connsiteX0" fmla="*/ 0 w 11265408"/>
              <a:gd name="connsiteY0" fmla="*/ 155448 h 5980346"/>
              <a:gd name="connsiteX1" fmla="*/ 5852160 w 11265408"/>
              <a:gd name="connsiteY1" fmla="*/ 5980176 h 5980346"/>
              <a:gd name="connsiteX2" fmla="*/ 11265408 w 11265408"/>
              <a:gd name="connsiteY2" fmla="*/ 0 h 598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08" h="5980346">
                <a:moveTo>
                  <a:pt x="0" y="155448"/>
                </a:moveTo>
                <a:cubicBezTo>
                  <a:pt x="1987296" y="3080766"/>
                  <a:pt x="3974592" y="6006084"/>
                  <a:pt x="5852160" y="5980176"/>
                </a:cubicBezTo>
                <a:cubicBezTo>
                  <a:pt x="7729728" y="5954268"/>
                  <a:pt x="10515600" y="617220"/>
                  <a:pt x="1126540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87" y="1280477"/>
            <a:ext cx="80581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39" y="1210648"/>
            <a:ext cx="421422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Zagadka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224" y="3165270"/>
            <a:ext cx="100584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A0204" pitchFamily="49" charset="0"/>
              </a:rPr>
              <a:t>Console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.WriteLine(5 / </a:t>
            </a:r>
            <a:r>
              <a:rPr kumimoji="0" lang="pl-PL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2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); </a:t>
            </a:r>
            <a:endParaRPr kumimoji="0" lang="en-US" altLang="en-US" sz="1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Propozycja rozwiązania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Funkcje wyższych rzędów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94" y="405192"/>
            <a:ext cx="10480866" cy="63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programowanie funkcyjne?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Częściowo już odpowiedzieliśmy</a:t>
            </a:r>
          </a:p>
          <a:p>
            <a:pPr lvl="1"/>
            <a:r>
              <a:rPr lang="pl-PL" dirty="0" smtClean="0"/>
              <a:t>Testowalność „by design”</a:t>
            </a:r>
          </a:p>
          <a:p>
            <a:pPr lvl="1"/>
            <a:r>
              <a:rPr lang="pl-PL" dirty="0" smtClean="0"/>
              <a:t>Łatwa segregacja warstw logiki biznesowej aplikacji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Functional</a:t>
            </a:r>
            <a:r>
              <a:rPr lang="pl-PL" dirty="0" smtClean="0"/>
              <a:t> pit of </a:t>
            </a:r>
            <a:r>
              <a:rPr lang="pl-PL" dirty="0" err="1" smtClean="0"/>
              <a:t>success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Brak stanu i czyste funkcje doskonale sprawdzają się w scenariuszach wielowątkowych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2117"/>
          </a:xfrm>
        </p:spPr>
        <p:txBody>
          <a:bodyPr>
            <a:normAutofit/>
          </a:bodyPr>
          <a:lstStyle/>
          <a:p>
            <a:r>
              <a:rPr lang="pl-PL" sz="8000" dirty="0" smtClean="0"/>
              <a:t>Rynek pracy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105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6" y="0"/>
            <a:ext cx="8807116" cy="68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2" y="0"/>
            <a:ext cx="8771021" cy="68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2" y="0"/>
            <a:ext cx="883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635"/>
          </a:xfrm>
        </p:spPr>
        <p:txBody>
          <a:bodyPr>
            <a:normAutofit/>
          </a:bodyPr>
          <a:lstStyle/>
          <a:p>
            <a:r>
              <a:rPr lang="pl-PL" sz="7200" dirty="0" smtClean="0"/>
              <a:t>Dlaczego programowanie funkcyjne w C#?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254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Powszechno</a:t>
            </a:r>
            <a:r>
              <a:rPr lang="pl-PL" dirty="0" err="1" smtClean="0"/>
              <a:t>ść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289732"/>
              </p:ext>
            </p:extLst>
          </p:nvPr>
        </p:nvGraphicFramePr>
        <p:xfrm>
          <a:off x="1081942" y="1374591"/>
          <a:ext cx="10351966" cy="529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21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Powszechno</a:t>
            </a:r>
            <a:r>
              <a:rPr lang="pl-PL" dirty="0" err="1" smtClean="0"/>
              <a:t>ść</a:t>
            </a:r>
            <a:r>
              <a:rPr lang="pl-PL" dirty="0" smtClean="0"/>
              <a:t> - TIOBE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64" y="1690688"/>
            <a:ext cx="8907118" cy="2067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11" y="4394738"/>
            <a:ext cx="89261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Zagadka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468652"/>
            <a:ext cx="1076448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A0204" pitchFamily="49" charset="0"/>
              </a:rPr>
              <a:t>float</a:t>
            </a: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 b = 2;</a:t>
            </a:r>
            <a:endParaRPr kumimoji="0" lang="pl-PL" altLang="en-US" sz="6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A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A0204" pitchFamily="49" charset="0"/>
              </a:rPr>
              <a:t>Console</a:t>
            </a: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.WriteLine(5 / b);</a:t>
            </a:r>
            <a:endParaRPr kumimoji="0" lang="en-US" altLang="en-US" sz="13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Powszechno</a:t>
            </a:r>
            <a:r>
              <a:rPr lang="pl-PL" dirty="0" err="1" smtClean="0"/>
              <a:t>ść</a:t>
            </a:r>
            <a:r>
              <a:rPr lang="pl-PL" dirty="0" smtClean="0"/>
              <a:t> - </a:t>
            </a:r>
            <a:r>
              <a:rPr lang="pl-PL" dirty="0" err="1" smtClean="0"/>
              <a:t>pypl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28" y="1345502"/>
            <a:ext cx="5868219" cy="301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8" y="4609786"/>
            <a:ext cx="565864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0" y="64586"/>
            <a:ext cx="6035518" cy="66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01" y="2763863"/>
            <a:ext cx="11112197" cy="13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03" y="1797822"/>
            <a:ext cx="12208703" cy="31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biznesowe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Znajomość zespołu i jego możliwości</a:t>
            </a:r>
          </a:p>
          <a:p>
            <a:r>
              <a:rPr lang="pl-PL" dirty="0" smtClean="0"/>
              <a:t>Utrzymanie napisanego oprogramowania</a:t>
            </a:r>
          </a:p>
          <a:p>
            <a:r>
              <a:rPr lang="pl-PL" dirty="0" smtClean="0"/>
              <a:t>Wydajność?</a:t>
            </a:r>
          </a:p>
          <a:p>
            <a:r>
              <a:rPr lang="pl-PL" dirty="0" smtClean="0"/>
              <a:t>Przyszłość technologii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Ostrożna </a:t>
            </a:r>
            <a:r>
              <a:rPr lang="pl-PL" dirty="0" err="1" smtClean="0"/>
              <a:t>tranzycja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Poznawanie konceptów programowania funkcyjnego</a:t>
            </a:r>
          </a:p>
          <a:p>
            <a:r>
              <a:rPr lang="pl-PL" dirty="0" smtClean="0"/>
              <a:t>Ale…</a:t>
            </a:r>
          </a:p>
          <a:p>
            <a:r>
              <a:rPr lang="pl-PL" dirty="0" smtClean="0"/>
              <a:t>Stosowanie ich w powszechnie znanych, łatwo </a:t>
            </a:r>
            <a:r>
              <a:rPr lang="pl-PL" dirty="0" err="1" smtClean="0"/>
              <a:t>utrzymywalnych</a:t>
            </a:r>
            <a:r>
              <a:rPr lang="pl-PL" dirty="0" smtClean="0"/>
              <a:t> technologiach jak C#</a:t>
            </a:r>
          </a:p>
          <a:p>
            <a:r>
              <a:rPr lang="pl-PL" dirty="0" smtClean="0"/>
              <a:t>Wolny proces przejścia na języki typowo funkcyjne</a:t>
            </a:r>
          </a:p>
          <a:p>
            <a:r>
              <a:rPr lang="pl-PL" dirty="0" smtClean="0"/>
              <a:t>Najpierw zabawa, </a:t>
            </a:r>
            <a:r>
              <a:rPr lang="pl-PL" dirty="0" err="1" smtClean="0"/>
              <a:t>side</a:t>
            </a:r>
            <a:r>
              <a:rPr lang="pl-PL" dirty="0" smtClean="0"/>
              <a:t> projekty</a:t>
            </a:r>
          </a:p>
          <a:p>
            <a:r>
              <a:rPr lang="pl-PL" dirty="0" smtClean="0"/>
              <a:t>Potem małe moduły – najlepiej unit testy / </a:t>
            </a:r>
            <a:r>
              <a:rPr lang="pl-PL" dirty="0" err="1" smtClean="0"/>
              <a:t>black</a:t>
            </a:r>
            <a:r>
              <a:rPr lang="pl-PL" dirty="0" smtClean="0"/>
              <a:t> </a:t>
            </a:r>
            <a:r>
              <a:rPr lang="pl-PL" dirty="0" err="1" smtClean="0"/>
              <a:t>box</a:t>
            </a:r>
            <a:r>
              <a:rPr lang="pl-PL" dirty="0" smtClean="0"/>
              <a:t> testy</a:t>
            </a:r>
          </a:p>
          <a:p>
            <a:r>
              <a:rPr lang="pl-PL" dirty="0" smtClean="0"/>
              <a:t>Gdy języki topowo funkcyjne się bardziej upowszechnią to pisanie większych, produkcyjnych modułów w nich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jako obiekty pierwszej kategorii w C#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586" y="1690688"/>
            <a:ext cx="9625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Już są!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/>
              <a:t>d</a:t>
            </a:r>
            <a:r>
              <a:rPr lang="pl-PL" dirty="0" err="1" smtClean="0"/>
              <a:t>elegaty</a:t>
            </a: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 err="1" smtClean="0"/>
              <a:t>System.Func</a:t>
            </a:r>
            <a:r>
              <a:rPr lang="pl-PL" dirty="0" smtClean="0"/>
              <a:t>&lt;T1,…,</a:t>
            </a:r>
            <a:r>
              <a:rPr lang="pl-PL" dirty="0" err="1" smtClean="0"/>
              <a:t>TResult</a:t>
            </a:r>
            <a:r>
              <a:rPr lang="pl-PL" dirty="0" smtClean="0"/>
              <a:t>&gt;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 err="1" smtClean="0"/>
              <a:t>System.Action</a:t>
            </a:r>
            <a:r>
              <a:rPr lang="pl-PL" dirty="0" smtClean="0"/>
              <a:t>&lt;T1,…&gt;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 err="1" smtClean="0"/>
              <a:t>System.Predicate</a:t>
            </a:r>
            <a:r>
              <a:rPr lang="pl-PL" dirty="0" smtClean="0"/>
              <a:t>&lt;T1,…&gt;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Można je podawać jako argumenty do funkcji, wywoływać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3541612"/>
            <a:ext cx="10806724" cy="30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jako obiekty pierwszej kategorii w C#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586" y="1690688"/>
            <a:ext cx="96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Można uzyskać o nich informację w czasie wykonania programu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86" y="2060020"/>
            <a:ext cx="8689429" cy="46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0892" y="2018213"/>
            <a:ext cx="95035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Double &lt;Main&gt;b__1_0(Double)</a:t>
            </a:r>
          </a:p>
          <a:p>
            <a:r>
              <a:rPr lang="en-US" sz="3600" dirty="0"/>
              <a:t>Double</a:t>
            </a:r>
          </a:p>
          <a:p>
            <a:r>
              <a:rPr lang="en-US" sz="3600" dirty="0"/>
              <a:t>Method</a:t>
            </a:r>
          </a:p>
          <a:p>
            <a:r>
              <a:rPr lang="en-US" sz="3600" dirty="0" err="1"/>
              <a:t>DemoConsole.Program</a:t>
            </a:r>
            <a:r>
              <a:rPr lang="en-US" sz="3600" dirty="0"/>
              <a:t>+&lt;&gt;c</a:t>
            </a:r>
          </a:p>
          <a:p>
            <a:r>
              <a:rPr lang="en-US" sz="3600" dirty="0"/>
              <a:t>System.Func`2[</a:t>
            </a:r>
            <a:r>
              <a:rPr lang="en-US" sz="3600" dirty="0" err="1"/>
              <a:t>System.Double,System.Double</a:t>
            </a:r>
            <a:r>
              <a:rPr lang="en-US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jako obiekty pierwszej kategorii w C#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586" y="1690688"/>
            <a:ext cx="96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A nawet uzyskać ich kod IL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3" y="2060020"/>
            <a:ext cx="9640563" cy="3191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6353" y="5528668"/>
            <a:ext cx="10017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System.Int32 (0),</a:t>
            </a:r>
            <a:r>
              <a:rPr lang="en-US" sz="3200" dirty="0" err="1"/>
              <a:t>System.Double</a:t>
            </a:r>
            <a:r>
              <a:rPr lang="en-US" sz="3200" dirty="0"/>
              <a:t> (1),</a:t>
            </a:r>
            <a:r>
              <a:rPr lang="en-US" sz="3200" dirty="0" err="1"/>
              <a:t>System.Double</a:t>
            </a:r>
            <a:r>
              <a:rPr lang="en-US" sz="3200" dirty="0"/>
              <a:t> (2)</a:t>
            </a:r>
          </a:p>
          <a:p>
            <a:r>
              <a:rPr lang="en-US" sz="3200" dirty="0"/>
              <a:t>0,24,10,3,6,108,88,11,7,12,43,0,8,42</a:t>
            </a:r>
          </a:p>
        </p:txBody>
      </p:sp>
    </p:spTree>
    <p:extLst>
      <p:ext uri="{BB962C8B-B14F-4D97-AF65-F5344CB8AC3E}">
        <p14:creationId xmlns:p14="http://schemas.microsoft.com/office/powerpoint/2010/main" val="42622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Zagadka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224" y="3165270"/>
            <a:ext cx="100584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A0204" pitchFamily="49" charset="0"/>
              </a:rPr>
              <a:t>Console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.WriteLine(5 / 0); </a:t>
            </a:r>
            <a:endParaRPr kumimoji="0" lang="en-US" altLang="en-US" sz="1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jako obiekty pierwszej kategorii w C#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586" y="1690688"/>
            <a:ext cx="962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Ale….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9" y="-42158"/>
            <a:ext cx="8259505" cy="69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9" y="150689"/>
            <a:ext cx="11380235" cy="65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1" y="228060"/>
            <a:ext cx="7885724" cy="65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5" y="89266"/>
            <a:ext cx="8591086" cy="67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3" y="124895"/>
            <a:ext cx="11160368" cy="66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91" y="85970"/>
            <a:ext cx="8040449" cy="66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0" y="100933"/>
            <a:ext cx="8273761" cy="67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Niezmienniczość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Obiekty nie zmieniają się przez cały okres swojego życia</a:t>
            </a:r>
          </a:p>
          <a:p>
            <a:r>
              <a:rPr lang="pl-PL" dirty="0" smtClean="0"/>
              <a:t>Wszelkie „zmiany” zwracają tak naprawdę nową instancję obiektu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Niezmienniczość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Przykład: klasa String w C#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02" y="2677135"/>
            <a:ext cx="92678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2176932"/>
            <a:ext cx="101986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latin typeface="Segoe UI" panose="020B0502040204020203" pitchFamily="34" charset="0"/>
              </a:rPr>
              <a:t>Error</a:t>
            </a:r>
            <a:r>
              <a:rPr lang="en-US" sz="6600" dirty="0">
                <a:latin typeface="Segoe UI" panose="020B0502040204020203" pitchFamily="34" charset="0"/>
              </a:rPr>
              <a:t>	CS0020	Division by constant </a:t>
            </a:r>
            <a:r>
              <a:rPr lang="en-US" sz="6600" dirty="0" err="1" smtClean="0">
                <a:latin typeface="Segoe UI" panose="020B0502040204020203" pitchFamily="34" charset="0"/>
              </a:rPr>
              <a:t>zer</a:t>
            </a:r>
            <a:r>
              <a:rPr lang="pl-PL" sz="6600" dirty="0" smtClean="0">
                <a:latin typeface="Segoe UI" panose="020B0502040204020203" pitchFamily="34" charset="0"/>
              </a:rPr>
              <a:t>o</a:t>
            </a:r>
            <a:endParaRPr lang="en-US" sz="6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Niezmienniczość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Przykład: klasa String w C#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78" y="3067792"/>
            <a:ext cx="8155006" cy="27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05195"/>
            <a:ext cx="8329429" cy="66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05195"/>
            <a:ext cx="8329429" cy="66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2" y="164123"/>
            <a:ext cx="6320585" cy="65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475" y="1531480"/>
            <a:ext cx="113323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3600" dirty="0" smtClean="0"/>
              <a:t> Wszelkie pola </a:t>
            </a:r>
            <a:r>
              <a:rPr lang="pl-PL" sz="3600" dirty="0"/>
              <a:t>oznaczyć modyfikatorem </a:t>
            </a:r>
            <a:r>
              <a:rPr lang="pl-PL" sz="3600" dirty="0" err="1"/>
              <a:t>const</a:t>
            </a:r>
            <a:r>
              <a:rPr lang="pl-PL" sz="3600" dirty="0"/>
              <a:t> lub </a:t>
            </a:r>
            <a:r>
              <a:rPr lang="pl-PL" sz="3600" dirty="0" err="1"/>
              <a:t>readonly</a:t>
            </a:r>
            <a:r>
              <a:rPr lang="pl-PL" sz="3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l-PL" sz="3600" dirty="0"/>
          </a:p>
          <a:p>
            <a:pPr marL="342900" indent="-342900">
              <a:buFont typeface="+mj-lt"/>
              <a:buAutoNum type="arabicPeriod"/>
            </a:pPr>
            <a:r>
              <a:rPr lang="pl-PL" sz="3600" dirty="0" smtClean="0"/>
              <a:t> Jeśli </a:t>
            </a:r>
            <a:r>
              <a:rPr lang="pl-PL" sz="3600" dirty="0"/>
              <a:t>wiemy, że klasa nie będzie miała klas pochodnych wtedy warto oznaczyć ją jako </a:t>
            </a:r>
            <a:r>
              <a:rPr lang="pl-PL" sz="3600" dirty="0" err="1"/>
              <a:t>sealed</a:t>
            </a:r>
            <a:r>
              <a:rPr lang="pl-PL" sz="3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l-PL" sz="3600" dirty="0"/>
          </a:p>
          <a:p>
            <a:pPr marL="342900" indent="-342900">
              <a:buFont typeface="+mj-lt"/>
              <a:buAutoNum type="arabicPeriod"/>
            </a:pPr>
            <a:r>
              <a:rPr lang="pl-PL" sz="3600" dirty="0" smtClean="0"/>
              <a:t> Wszelkie </a:t>
            </a:r>
            <a:r>
              <a:rPr lang="pl-PL" sz="3600" dirty="0"/>
              <a:t>właściwości muszą być pozbawione </a:t>
            </a:r>
            <a:r>
              <a:rPr lang="pl-PL" sz="3600" dirty="0" err="1"/>
              <a:t>setter’a</a:t>
            </a:r>
            <a:r>
              <a:rPr lang="pl-PL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36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77" y="178021"/>
            <a:ext cx="9237784" cy="65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9860"/>
          </a:xfrm>
        </p:spPr>
        <p:txBody>
          <a:bodyPr>
            <a:normAutofit/>
          </a:bodyPr>
          <a:lstStyle/>
          <a:p>
            <a:r>
              <a:rPr lang="pl-PL" sz="9600" dirty="0" smtClean="0"/>
              <a:t>Czy to wystarczy?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70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80"/>
            <a:ext cx="11774543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3" y="9971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000" dirty="0" smtClean="0"/>
              <a:t>Nie!</a:t>
            </a:r>
          </a:p>
          <a:p>
            <a:pPr marL="0" indent="0">
              <a:buNone/>
            </a:pPr>
            <a:r>
              <a:rPr lang="pl-PL" sz="6000" dirty="0" smtClean="0"/>
              <a:t>- Dodatkowo wszystkie publiczne własności muszą być również niezmiennicze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74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3" y="70367"/>
            <a:ext cx="11941090" cy="67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Zagadka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8096" y="2337512"/>
            <a:ext cx="9722533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A0204" pitchFamily="49" charset="0"/>
              </a:rPr>
              <a:t>int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 a = 5;</a:t>
            </a:r>
            <a:endParaRPr kumimoji="0" lang="pl-PL" altLang="en-US" sz="5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A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A0204" pitchFamily="49" charset="0"/>
              </a:rPr>
              <a:t>int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 b = 0;</a:t>
            </a:r>
            <a:endParaRPr kumimoji="0" lang="pl-PL" altLang="en-US" sz="5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A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A0204" pitchFamily="49" charset="0"/>
              </a:rPr>
              <a:t>Console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.WriteLine(a / b);</a:t>
            </a:r>
            <a:endParaRPr kumimoji="0" lang="en-US" altLang="en-US" sz="1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czyste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Deterministyczne - dla danego parametru zawsze zwracają tę samą wartość</a:t>
            </a:r>
          </a:p>
          <a:p>
            <a:r>
              <a:rPr lang="pl-PL" sz="3200" dirty="0" smtClean="0"/>
              <a:t>Pozbawione efektów ubocznych nie naruszają w żaden sposób stanu systemu – są bezstanowe</a:t>
            </a:r>
          </a:p>
          <a:p>
            <a:r>
              <a:rPr lang="pl-PL" sz="3200" dirty="0" smtClean="0"/>
              <a:t>Dobra analogia: funkcje matematyczne</a:t>
            </a:r>
          </a:p>
          <a:p>
            <a:pPr lvl="1"/>
            <a:r>
              <a:rPr lang="pl-PL" sz="2800" dirty="0" err="1" smtClean="0"/>
              <a:t>Math.Sqrt</a:t>
            </a:r>
            <a:r>
              <a:rPr lang="pl-PL" sz="2800" dirty="0" smtClean="0"/>
              <a:t>(4) = 2  - zawsze, niezależnie od stanu systemu, kolejności wołania tej funkcji. Nie powoduje żadnych skutków ubocznych w systemie, bezstanowe.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6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0" y="914778"/>
            <a:ext cx="11776724" cy="4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0" y="213379"/>
            <a:ext cx="10314979" cy="367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00" y="4329668"/>
            <a:ext cx="8334657" cy="13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63" y="80398"/>
            <a:ext cx="8208651" cy="66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32278"/>
            <a:ext cx="9940476" cy="6384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21" y="5052846"/>
            <a:ext cx="5036563" cy="14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wyższych rzędów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Są to tak naprawdę funkcje, które przyjmują i/lub zwracają funkcje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559"/>
            <a:ext cx="10806724" cy="30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wyższych rzędów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3" y="1690688"/>
            <a:ext cx="11116117" cy="1391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3" y="3871099"/>
            <a:ext cx="11796256" cy="10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wyższych rzędów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2" y="2046984"/>
            <a:ext cx="10704715" cy="36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" y="896850"/>
            <a:ext cx="11961341" cy="51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415"/>
            <a:ext cx="12108872" cy="36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20901" y="2467094"/>
            <a:ext cx="8986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/>
              <a:t>DivideByZeroException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4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70662" cy="5496413"/>
          </a:xfrm>
        </p:spPr>
        <p:txBody>
          <a:bodyPr>
            <a:normAutofit/>
          </a:bodyPr>
          <a:lstStyle/>
          <a:p>
            <a:r>
              <a:rPr lang="pl-PL" sz="6600" dirty="0" smtClean="0"/>
              <a:t>Wartościowanie leniwe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51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" y="2787734"/>
            <a:ext cx="12020963" cy="16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6" y="312616"/>
            <a:ext cx="11596504" cy="61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63"/>
            <a:ext cx="12192000" cy="51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4" y="417159"/>
            <a:ext cx="9183815" cy="62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96" y="2687701"/>
            <a:ext cx="10515600" cy="1325563"/>
          </a:xfrm>
        </p:spPr>
        <p:txBody>
          <a:bodyPr>
            <a:normAutofit/>
          </a:bodyPr>
          <a:lstStyle/>
          <a:p>
            <a:r>
              <a:rPr lang="pl-PL" sz="6600" dirty="0" smtClean="0"/>
              <a:t>Nowości w C# 7.0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209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Binary literals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69" y="1825625"/>
            <a:ext cx="5729261" cy="4351338"/>
          </a:xfrm>
        </p:spPr>
      </p:pic>
    </p:spTree>
    <p:extLst>
      <p:ext uri="{BB962C8B-B14F-4D97-AF65-F5344CB8AC3E}">
        <p14:creationId xmlns:p14="http://schemas.microsoft.com/office/powerpoint/2010/main" val="37700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Digit separators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0" y="3006253"/>
            <a:ext cx="10515600" cy="2488844"/>
          </a:xfrm>
        </p:spPr>
      </p:pic>
    </p:spTree>
    <p:extLst>
      <p:ext uri="{BB962C8B-B14F-4D97-AF65-F5344CB8AC3E}">
        <p14:creationId xmlns:p14="http://schemas.microsoft.com/office/powerpoint/2010/main" val="32159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3" y="1423560"/>
            <a:ext cx="11334213" cy="54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8" y="1672717"/>
            <a:ext cx="10515600" cy="2780411"/>
          </a:xfrm>
        </p:spPr>
        <p:txBody>
          <a:bodyPr>
            <a:noAutofit/>
          </a:bodyPr>
          <a:lstStyle/>
          <a:p>
            <a:r>
              <a:rPr lang="pl-PL" sz="7200" dirty="0" smtClean="0"/>
              <a:t>Jak zwrócić więcej niż jedną rzecz z funkcji w C#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215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Zagadka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45621"/>
            <a:ext cx="92202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A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 a = 5; </a:t>
            </a:r>
            <a:endParaRPr kumimoji="0" lang="pl-PL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A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A0204" pitchFamily="49" charset="0"/>
              </a:rPr>
              <a:t>float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 b = 0;</a:t>
            </a:r>
            <a:endParaRPr kumimoji="0" lang="pl-PL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A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A0204" pitchFamily="49" charset="0"/>
              </a:rPr>
              <a:t>Console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A0204" pitchFamily="49" charset="0"/>
              </a:rPr>
              <a:t>.WriteLine(a / b);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zwrócić więcej niż jedną rzecz z funkcji w C#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8342"/>
            <a:ext cx="9878568" cy="51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zwrócić więcej niż jedną rzecz z funkcji w C#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" y="1690688"/>
            <a:ext cx="11325482" cy="49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zwrócić więcej niż jedną rzecz z funkcji w C#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9" y="2029128"/>
            <a:ext cx="10284002" cy="3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00"/>
            <a:ext cx="11970604" cy="29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Tuples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2" y="1851742"/>
            <a:ext cx="9726382" cy="119079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2" y="3405231"/>
            <a:ext cx="8754697" cy="38105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2" y="4322242"/>
            <a:ext cx="694469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Tuples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" y="1809560"/>
            <a:ext cx="11959443" cy="32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Tuples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" y="1809560"/>
            <a:ext cx="11959443" cy="32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1" y="2065592"/>
            <a:ext cx="10969069" cy="31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Throw</a:t>
            </a:r>
            <a:r>
              <a:rPr lang="pl-PL" dirty="0" smtClean="0"/>
              <a:t> </a:t>
            </a:r>
            <a:r>
              <a:rPr lang="pl-PL" dirty="0" err="1" smtClean="0"/>
              <a:t>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9" y="1690688"/>
            <a:ext cx="11599629" cy="1637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" y="4510581"/>
            <a:ext cx="11725656" cy="10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829"/>
            <a:ext cx="1339928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800</Words>
  <Application>Microsoft Office PowerPoint</Application>
  <PresentationFormat>Widescreen</PresentationFormat>
  <Paragraphs>198</Paragraphs>
  <Slides>114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0" baseType="lpstr">
      <vt:lpstr>Arial</vt:lpstr>
      <vt:lpstr>Calibri</vt:lpstr>
      <vt:lpstr>Calibri Light</vt:lpstr>
      <vt:lpstr>Consolas</vt:lpstr>
      <vt:lpstr>Segoe UI</vt:lpstr>
      <vt:lpstr>Office Theme</vt:lpstr>
      <vt:lpstr>Wstęp do programowania funkcyjnego w języku C# 7.0</vt:lpstr>
      <vt:lpstr>Kilka słów o mnie</vt:lpstr>
      <vt:lpstr>Zagadka</vt:lpstr>
      <vt:lpstr>Zagadka</vt:lpstr>
      <vt:lpstr>Zagadka</vt:lpstr>
      <vt:lpstr>PowerPoint Presentation</vt:lpstr>
      <vt:lpstr>Zagadka</vt:lpstr>
      <vt:lpstr>PowerPoint Presentation</vt:lpstr>
      <vt:lpstr>Zagadka</vt:lpstr>
      <vt:lpstr>Plan prezentacji</vt:lpstr>
      <vt:lpstr>Programowanie obiektowe vs funkcyjne</vt:lpstr>
      <vt:lpstr>Programowanie obiektowe vs funkcyjne</vt:lpstr>
      <vt:lpstr>Krótka historia programowania obiektowego</vt:lpstr>
      <vt:lpstr>Obiektowe wow!</vt:lpstr>
      <vt:lpstr>Programowanie obiektowe kiedyś</vt:lpstr>
      <vt:lpstr>PowerPoint Presentation</vt:lpstr>
      <vt:lpstr>Programowanie obiektowe kiedyś</vt:lpstr>
      <vt:lpstr>Programowanie obiektowe kiedyś</vt:lpstr>
      <vt:lpstr>PowerPoint Presentation</vt:lpstr>
      <vt:lpstr>PowerPoint Presentation</vt:lpstr>
      <vt:lpstr>PowerPoint Presentation</vt:lpstr>
      <vt:lpstr>Największy problem programowania obiektowego?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Propozycja rozwiązania</vt:lpstr>
      <vt:lpstr>PowerPoint Presentation</vt:lpstr>
      <vt:lpstr>Dlaczego programowanie funkcyjne?</vt:lpstr>
      <vt:lpstr>Rynek pracy</vt:lpstr>
      <vt:lpstr>PowerPoint Presentation</vt:lpstr>
      <vt:lpstr>PowerPoint Presentation</vt:lpstr>
      <vt:lpstr>PowerPoint Presentation</vt:lpstr>
      <vt:lpstr>Dlaczego programowanie funkcyjne w C#?</vt:lpstr>
      <vt:lpstr>Powszechność</vt:lpstr>
      <vt:lpstr>Powszechność - TIOBE</vt:lpstr>
      <vt:lpstr>Powszechność - pypl</vt:lpstr>
      <vt:lpstr>Składnia</vt:lpstr>
      <vt:lpstr>Składnia</vt:lpstr>
      <vt:lpstr>Składnia</vt:lpstr>
      <vt:lpstr>Wymagania biznesowe</vt:lpstr>
      <vt:lpstr>Ostrożna tranzycja</vt:lpstr>
      <vt:lpstr>Funkcje jako obiekty pierwszej kategorii w C#</vt:lpstr>
      <vt:lpstr>Funkcje jako obiekty pierwszej kategorii w C#</vt:lpstr>
      <vt:lpstr>PowerPoint Presentation</vt:lpstr>
      <vt:lpstr>Funkcje jako obiekty pierwszej kategorii w C#</vt:lpstr>
      <vt:lpstr>Funkcje jako obiekty pierwszej kategorii w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Niezmienniczość</vt:lpstr>
      <vt:lpstr>Niezmienniczość</vt:lpstr>
      <vt:lpstr>Niezmienniczość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Czy to wystarczy?</vt:lpstr>
      <vt:lpstr>PowerPoint Presentation</vt:lpstr>
      <vt:lpstr>PowerPoint Presentation</vt:lpstr>
      <vt:lpstr>PowerPoint Presentation</vt:lpstr>
      <vt:lpstr>Funkcje czyste</vt:lpstr>
      <vt:lpstr>PowerPoint Presentation</vt:lpstr>
      <vt:lpstr>PowerPoint Presentation</vt:lpstr>
      <vt:lpstr>PowerPoint Presentation</vt:lpstr>
      <vt:lpstr>PowerPoint Presentation</vt:lpstr>
      <vt:lpstr>Funkcje wyższych rzędów</vt:lpstr>
      <vt:lpstr>Funkcje wyższych rzędów</vt:lpstr>
      <vt:lpstr>Funkcje wyższych rzędów</vt:lpstr>
      <vt:lpstr>PowerPoint Presentation</vt:lpstr>
      <vt:lpstr>PowerPoint Presentation</vt:lpstr>
      <vt:lpstr>Wartościowanie leniwe</vt:lpstr>
      <vt:lpstr>PowerPoint Presentation</vt:lpstr>
      <vt:lpstr>PowerPoint Presentation</vt:lpstr>
      <vt:lpstr>PowerPoint Presentation</vt:lpstr>
      <vt:lpstr>PowerPoint Presentation</vt:lpstr>
      <vt:lpstr>Nowości w C# 7.0</vt:lpstr>
      <vt:lpstr>Binary literals</vt:lpstr>
      <vt:lpstr>Digit separators</vt:lpstr>
      <vt:lpstr>Expressions over statements</vt:lpstr>
      <vt:lpstr>Jak zwrócić więcej niż jedną rzecz z funkcji w C# ?</vt:lpstr>
      <vt:lpstr>Jak zwrócić więcej niż jedną rzecz z funkcji w C# ?</vt:lpstr>
      <vt:lpstr>Jak zwrócić więcej niż jedną rzecz z funkcji w C# ?</vt:lpstr>
      <vt:lpstr>Jak zwrócić więcej niż jedną rzecz z funkcji w C# ?</vt:lpstr>
      <vt:lpstr>Tuples</vt:lpstr>
      <vt:lpstr>Tuples</vt:lpstr>
      <vt:lpstr>Tuples</vt:lpstr>
      <vt:lpstr>Tuples</vt:lpstr>
      <vt:lpstr>Tuples</vt:lpstr>
      <vt:lpstr>Throw expressions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Local functions</vt:lpstr>
      <vt:lpstr>Local functions</vt:lpstr>
      <vt:lpstr>Local functions</vt:lpstr>
      <vt:lpstr>Local functions</vt:lpstr>
      <vt:lpstr>Local functions</vt:lpstr>
      <vt:lpstr>Ref returns and locals</vt:lpstr>
      <vt:lpstr>Źródła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programowania funkcyjnego w języku C# 7.0</dc:title>
  <dc:creator>Pawel Troka</dc:creator>
  <cp:lastModifiedBy>Pawel Troka</cp:lastModifiedBy>
  <cp:revision>95</cp:revision>
  <dcterms:created xsi:type="dcterms:W3CDTF">2017-03-27T21:11:09Z</dcterms:created>
  <dcterms:modified xsi:type="dcterms:W3CDTF">2017-03-29T17:27:43Z</dcterms:modified>
</cp:coreProperties>
</file>