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4"/>
  </p:sldMasterIdLst>
  <p:notesMasterIdLst>
    <p:notesMasterId r:id="rId40"/>
  </p:notesMasterIdLst>
  <p:handoutMasterIdLst>
    <p:handoutMasterId r:id="rId41"/>
  </p:handoutMasterIdLst>
  <p:sldIdLst>
    <p:sldId id="311" r:id="rId5"/>
    <p:sldId id="523" r:id="rId6"/>
    <p:sldId id="279" r:id="rId7"/>
    <p:sldId id="464" r:id="rId8"/>
    <p:sldId id="463" r:id="rId9"/>
    <p:sldId id="461" r:id="rId10"/>
    <p:sldId id="477" r:id="rId11"/>
    <p:sldId id="472" r:id="rId12"/>
    <p:sldId id="473" r:id="rId13"/>
    <p:sldId id="478" r:id="rId14"/>
    <p:sldId id="475" r:id="rId15"/>
    <p:sldId id="481" r:id="rId16"/>
    <p:sldId id="518" r:id="rId17"/>
    <p:sldId id="480" r:id="rId18"/>
    <p:sldId id="482" r:id="rId19"/>
    <p:sldId id="492" r:id="rId20"/>
    <p:sldId id="494" r:id="rId21"/>
    <p:sldId id="521" r:id="rId22"/>
    <p:sldId id="490" r:id="rId23"/>
    <p:sldId id="495" r:id="rId24"/>
    <p:sldId id="474" r:id="rId25"/>
    <p:sldId id="485" r:id="rId26"/>
    <p:sldId id="496" r:id="rId27"/>
    <p:sldId id="511" r:id="rId28"/>
    <p:sldId id="486" r:id="rId29"/>
    <p:sldId id="466" r:id="rId30"/>
    <p:sldId id="469" r:id="rId31"/>
    <p:sldId id="470" r:id="rId32"/>
    <p:sldId id="467" r:id="rId33"/>
    <p:sldId id="468" r:id="rId34"/>
    <p:sldId id="479" r:id="rId35"/>
    <p:sldId id="487" r:id="rId36"/>
    <p:sldId id="322" r:id="rId37"/>
    <p:sldId id="306" r:id="rId38"/>
    <p:sldId id="462" r:id="rId39"/>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810F1D-2E33-42F0-A4AC-76CA596F0213}">
          <p14:sldIdLst>
            <p14:sldId id="311"/>
            <p14:sldId id="523"/>
            <p14:sldId id="279"/>
            <p14:sldId id="464"/>
            <p14:sldId id="463"/>
            <p14:sldId id="461"/>
            <p14:sldId id="477"/>
            <p14:sldId id="472"/>
            <p14:sldId id="473"/>
            <p14:sldId id="478"/>
            <p14:sldId id="475"/>
            <p14:sldId id="481"/>
            <p14:sldId id="518"/>
            <p14:sldId id="480"/>
            <p14:sldId id="482"/>
            <p14:sldId id="492"/>
            <p14:sldId id="494"/>
            <p14:sldId id="521"/>
            <p14:sldId id="490"/>
            <p14:sldId id="495"/>
            <p14:sldId id="474"/>
            <p14:sldId id="485"/>
            <p14:sldId id="496"/>
            <p14:sldId id="511"/>
            <p14:sldId id="486"/>
            <p14:sldId id="466"/>
            <p14:sldId id="469"/>
            <p14:sldId id="470"/>
            <p14:sldId id="467"/>
            <p14:sldId id="468"/>
            <p14:sldId id="479"/>
            <p14:sldId id="487"/>
            <p14:sldId id="322"/>
            <p14:sldId id="306"/>
            <p14:sldId id="462"/>
          </p14:sldIdLst>
        </p14:section>
        <p14:section name="Backup" id="{51223B45-7544-4DF0-9325-948AB9CCC80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ril Hegstad" initials="TH" lastIdx="1" clrIdx="0">
    <p:extLst/>
  </p:cmAuthor>
  <p:cmAuthor id="2" name="Toril Hegstad" initials="TH [2]" lastIdx="1" clrIdx="1">
    <p:extLst/>
  </p:cmAuthor>
  <p:cmAuthor id="3" name="Toril Hegstad" initials="TH [3]" lastIdx="1" clrIdx="2">
    <p:extLst/>
  </p:cmAuthor>
  <p:cmAuthor id="4" name="Toril Hegstad" initials="TH [4]"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89C"/>
    <a:srgbClr val="519CB4"/>
    <a:srgbClr val="005380"/>
    <a:srgbClr val="7FA9BF"/>
    <a:srgbClr val="A0A9B3"/>
    <a:srgbClr val="8B96A2"/>
    <a:srgbClr val="7A9A01"/>
    <a:srgbClr val="9ABECC"/>
    <a:srgbClr val="9BB3A4"/>
    <a:srgbClr val="186C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18" autoAdjust="0"/>
    <p:restoredTop sz="91382" autoAdjust="0"/>
  </p:normalViewPr>
  <p:slideViewPr>
    <p:cSldViewPr snapToGrid="0">
      <p:cViewPr varScale="1">
        <p:scale>
          <a:sx n="112" d="100"/>
          <a:sy n="112" d="100"/>
        </p:scale>
        <p:origin x="12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ssholder for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CA6E54-A760-DF45-ADAF-8E0CFDCE3127}" type="datetimeFigureOut">
              <a:rPr lang="en-GB" smtClean="0"/>
              <a:t>10/12/2018</a:t>
            </a:fld>
            <a:endParaRPr lang="en-GB"/>
          </a:p>
        </p:txBody>
      </p:sp>
      <p:sp>
        <p:nvSpPr>
          <p:cNvPr id="4" name="Plassholder for bunn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Plassholder for lysbilde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DEC893-5B4F-4645-9DD2-3723EAC87BF8}" type="slidenum">
              <a:rPr lang="en-GB" smtClean="0"/>
              <a:t>‹#›</a:t>
            </a:fld>
            <a:endParaRPr lang="en-GB"/>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03326-EF21-3E49-8E0E-7A83B840037B}" type="datetimeFigureOut">
              <a:rPr lang="nb-NO" smtClean="0"/>
              <a:t>10.12.2018</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893B0-BD2B-0F4A-85E1-401D62D67B75}" type="slidenum">
              <a:rPr lang="nb-NO" smtClean="0"/>
              <a:t>‹#›</a:t>
            </a:fld>
            <a:endParaRPr lang="nb-NO"/>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kubernetes.io/docs/user-guide/horizontal-pod-autoscalin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k8s.io/community/contributors/design-proposals/autoscaling/horizontal-pod-autoscaler.md#autoscaling-algorithm"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git.k8s.io/community/contributors/design-proposals/autoscaling/horizontal-pod-autoscaler.md#scale-subresource" TargetMode="External"/><Relationship Id="rId4" Type="http://schemas.openxmlformats.org/officeDocument/2006/relationships/hyperlink" Target="https://kubernetes.io/docs/tasks/run-application/horizontal-pod-autoscale/#support-for-custom-metrics"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B1D4B-EC1E-4B6F-9D95-2E71D0A1936C}" type="slidenum">
              <a:rPr lang="nb-NO" smtClean="0"/>
              <a:t>1</a:t>
            </a:fld>
            <a:endParaRPr lang="nb-NO"/>
          </a:p>
        </p:txBody>
      </p:sp>
    </p:spTree>
    <p:extLst>
      <p:ext uri="{BB962C8B-B14F-4D97-AF65-F5344CB8AC3E}">
        <p14:creationId xmlns:p14="http://schemas.microsoft.com/office/powerpoint/2010/main" val="1219017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Ilustrations</a:t>
            </a:r>
            <a:r>
              <a:rPr lang="en-US" sz="1200" b="0" i="0" kern="1200" dirty="0">
                <a:solidFill>
                  <a:schemeClr val="tx1"/>
                </a:solidFill>
                <a:effectLst/>
                <a:latin typeface="+mn-lt"/>
                <a:ea typeface="+mn-ea"/>
                <a:cs typeface="+mn-cs"/>
              </a:rPr>
              <a:t> are good. We should quite easily described what is going 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Scaling out a Deployment will ensure new Pods are created and scheduled to Nodes with available resources. Scaling in will reduce the number of Pods to the new desired state. Kubernetes also supports </a:t>
            </a:r>
            <a:r>
              <a:rPr lang="en-US" sz="1200" b="0" i="0" u="sng" kern="1200" dirty="0">
                <a:solidFill>
                  <a:schemeClr val="tx1"/>
                </a:solidFill>
                <a:effectLst/>
                <a:latin typeface="+mn-lt"/>
                <a:ea typeface="+mn-ea"/>
                <a:cs typeface="+mn-cs"/>
                <a:hlinkClick r:id="rId3"/>
              </a:rPr>
              <a:t>autoscaling </a:t>
            </a:r>
            <a:r>
              <a:rPr lang="en-US" sz="1200" b="0" i="0" kern="1200" dirty="0">
                <a:solidFill>
                  <a:schemeClr val="tx1"/>
                </a:solidFill>
                <a:effectLst/>
                <a:latin typeface="+mn-lt"/>
                <a:ea typeface="+mn-ea"/>
                <a:cs typeface="+mn-cs"/>
              </a:rPr>
              <a:t>of Pods, but it is outside of the scope of this tutorial. Scaling to zero is also possible, and it will terminate all Pods of the specified Deployment.</a:t>
            </a:r>
          </a:p>
          <a:p>
            <a:r>
              <a:rPr lang="en-US" sz="1200" b="0" i="0" kern="1200" dirty="0">
                <a:solidFill>
                  <a:schemeClr val="tx1"/>
                </a:solidFill>
                <a:effectLst/>
                <a:latin typeface="+mn-lt"/>
                <a:ea typeface="+mn-ea"/>
                <a:cs typeface="+mn-cs"/>
              </a:rPr>
              <a:t>Running multiple instances of an application will require a way to distribute the traffic to all of them. Services have an integrated load-balancer that will distribute network traffic to all Pods of an exposed Deployment. Services will monitor continuously the running Pods using endpoints, to ensure the traffic is sent only to available Pods.</a:t>
            </a:r>
          </a:p>
          <a:p>
            <a:r>
              <a:rPr lang="en-US" sz="1200" b="0" i="1" kern="1200" dirty="0">
                <a:solidFill>
                  <a:schemeClr val="tx1"/>
                </a:solidFill>
                <a:effectLst/>
                <a:latin typeface="+mn-lt"/>
                <a:ea typeface="+mn-ea"/>
                <a:cs typeface="+mn-cs"/>
              </a:rPr>
              <a:t>Scaling is accomplished by changing the number of replicas in a Deployment.</a:t>
            </a:r>
            <a:endParaRPr lang="en-US" sz="1200" b="0" i="0" kern="1200" dirty="0">
              <a:solidFill>
                <a:schemeClr val="tx1"/>
              </a:solidFill>
              <a:effectLst/>
              <a:latin typeface="+mn-lt"/>
              <a:ea typeface="+mn-ea"/>
              <a:cs typeface="+mn-cs"/>
            </a:endParaRPr>
          </a:p>
          <a:p>
            <a:br>
              <a:rPr lang="en-US" dirty="0"/>
            </a:br>
            <a:r>
              <a:rPr lang="en-US" sz="1200" b="0" i="0" kern="1200" dirty="0">
                <a:solidFill>
                  <a:schemeClr val="tx1"/>
                </a:solidFill>
                <a:effectLst/>
                <a:latin typeface="+mn-lt"/>
                <a:ea typeface="+mn-ea"/>
                <a:cs typeface="+mn-cs"/>
              </a:rPr>
              <a:t>Once you have multiple instances of an Application running, you would be able to do Rolling updates without downtime. We'll cover that in the next module. Now, let's go to the online terminal and scale our application.</a:t>
            </a:r>
          </a:p>
          <a:p>
            <a:endParaRPr lang="en-US" dirty="0"/>
          </a:p>
        </p:txBody>
      </p:sp>
      <p:sp>
        <p:nvSpPr>
          <p:cNvPr id="4" name="Slide Number Placeholder 3"/>
          <p:cNvSpPr>
            <a:spLocks noGrp="1"/>
          </p:cNvSpPr>
          <p:nvPr>
            <p:ph type="sldNum" sz="quarter" idx="10"/>
          </p:nvPr>
        </p:nvSpPr>
        <p:spPr/>
        <p:txBody>
          <a:bodyPr/>
          <a:lstStyle/>
          <a:p>
            <a:fld id="{5C4893B0-BD2B-0F4A-85E1-401D62D67B75}" type="slidenum">
              <a:rPr lang="nb-NO" smtClean="0"/>
              <a:t>27</a:t>
            </a:fld>
            <a:endParaRPr lang="nb-NO"/>
          </a:p>
        </p:txBody>
      </p:sp>
    </p:spTree>
    <p:extLst>
      <p:ext uri="{BB962C8B-B14F-4D97-AF65-F5344CB8AC3E}">
        <p14:creationId xmlns:p14="http://schemas.microsoft.com/office/powerpoint/2010/main" val="2701792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Horizontal Pod </a:t>
            </a:r>
            <a:r>
              <a:rPr lang="en-US" sz="1200" b="0" i="0" kern="1200" dirty="0" err="1">
                <a:solidFill>
                  <a:schemeClr val="tx1"/>
                </a:solidFill>
                <a:effectLst/>
                <a:latin typeface="+mn-lt"/>
                <a:ea typeface="+mn-ea"/>
                <a:cs typeface="+mn-cs"/>
              </a:rPr>
              <a:t>Autoscaler</a:t>
            </a:r>
            <a:r>
              <a:rPr lang="en-US" sz="1200" b="0" i="0" kern="1200" dirty="0">
                <a:solidFill>
                  <a:schemeClr val="tx1"/>
                </a:solidFill>
                <a:effectLst/>
                <a:latin typeface="+mn-lt"/>
                <a:ea typeface="+mn-ea"/>
                <a:cs typeface="+mn-cs"/>
              </a:rPr>
              <a:t> is implemented as a control loop, with a period controlled by the controller manager’s --horizontal-pod-</a:t>
            </a:r>
            <a:r>
              <a:rPr lang="en-US" sz="1200" b="0" i="0" kern="1200" dirty="0" err="1">
                <a:solidFill>
                  <a:schemeClr val="tx1"/>
                </a:solidFill>
                <a:effectLst/>
                <a:latin typeface="+mn-lt"/>
                <a:ea typeface="+mn-ea"/>
                <a:cs typeface="+mn-cs"/>
              </a:rPr>
              <a:t>autoscaler</a:t>
            </a:r>
            <a:r>
              <a:rPr lang="en-US" sz="1200" b="0" i="0" kern="1200" dirty="0">
                <a:solidFill>
                  <a:schemeClr val="tx1"/>
                </a:solidFill>
                <a:effectLst/>
                <a:latin typeface="+mn-lt"/>
                <a:ea typeface="+mn-ea"/>
                <a:cs typeface="+mn-cs"/>
              </a:rPr>
              <a:t>-sync-period flag (with a default value of 30 seconds).</a:t>
            </a:r>
          </a:p>
          <a:p>
            <a:r>
              <a:rPr lang="en-US" sz="1200" b="0" i="0" kern="1200" dirty="0">
                <a:solidFill>
                  <a:schemeClr val="tx1"/>
                </a:solidFill>
                <a:effectLst/>
                <a:latin typeface="+mn-lt"/>
                <a:ea typeface="+mn-ea"/>
                <a:cs typeface="+mn-cs"/>
              </a:rPr>
              <a:t>During each period, the controller manager queries the resource utilization against the metrics specified in each </a:t>
            </a:r>
            <a:r>
              <a:rPr lang="en-US" sz="1200" b="0" i="0" kern="1200" dirty="0" err="1">
                <a:solidFill>
                  <a:schemeClr val="tx1"/>
                </a:solidFill>
                <a:effectLst/>
                <a:latin typeface="+mn-lt"/>
                <a:ea typeface="+mn-ea"/>
                <a:cs typeface="+mn-cs"/>
              </a:rPr>
              <a:t>HorizontalPodAutoscaler</a:t>
            </a:r>
            <a:r>
              <a:rPr lang="en-US" sz="1200" b="0" i="0" kern="1200" dirty="0">
                <a:solidFill>
                  <a:schemeClr val="tx1"/>
                </a:solidFill>
                <a:effectLst/>
                <a:latin typeface="+mn-lt"/>
                <a:ea typeface="+mn-ea"/>
                <a:cs typeface="+mn-cs"/>
              </a:rPr>
              <a:t> definition. The controller manager obtains the metrics from either the resource metrics API (for per-pod resource metrics), or the custom metrics API (for all other metrics).</a:t>
            </a:r>
          </a:p>
          <a:p>
            <a:r>
              <a:rPr lang="en-US" sz="1200" b="0" i="0" kern="1200" dirty="0">
                <a:solidFill>
                  <a:schemeClr val="tx1"/>
                </a:solidFill>
                <a:effectLst/>
                <a:latin typeface="+mn-lt"/>
                <a:ea typeface="+mn-ea"/>
                <a:cs typeface="+mn-cs"/>
              </a:rPr>
              <a:t>For per-pod resource metrics (like CPU), the controller fetches the metrics from the resource metrics API for each pod targeted by the </a:t>
            </a:r>
            <a:r>
              <a:rPr lang="en-US" sz="1200" b="0" i="0" kern="1200" dirty="0" err="1">
                <a:solidFill>
                  <a:schemeClr val="tx1"/>
                </a:solidFill>
                <a:effectLst/>
                <a:latin typeface="+mn-lt"/>
                <a:ea typeface="+mn-ea"/>
                <a:cs typeface="+mn-cs"/>
              </a:rPr>
              <a:t>HorizontalPodAutoscaler</a:t>
            </a:r>
            <a:r>
              <a:rPr lang="en-US" sz="1200" b="0" i="0" kern="1200" dirty="0">
                <a:solidFill>
                  <a:schemeClr val="tx1"/>
                </a:solidFill>
                <a:effectLst/>
                <a:latin typeface="+mn-lt"/>
                <a:ea typeface="+mn-ea"/>
                <a:cs typeface="+mn-cs"/>
              </a:rPr>
              <a:t>. Then, if a target utilization value is set, the controller calculates the utilization value as a percentage of the equivalent resource request on the containers in each pod. If a target raw value is set, the raw metric values are used directly. The controller then takes the mean of the utilization or the raw value (depending on the type of target specified) across all targeted pods, and produces a ratio used to scale the number of desired replicas.</a:t>
            </a:r>
          </a:p>
          <a:p>
            <a:r>
              <a:rPr lang="en-US" sz="1200" b="0" i="0" kern="1200" dirty="0">
                <a:solidFill>
                  <a:schemeClr val="tx1"/>
                </a:solidFill>
                <a:effectLst/>
                <a:latin typeface="+mn-lt"/>
                <a:ea typeface="+mn-ea"/>
                <a:cs typeface="+mn-cs"/>
              </a:rPr>
              <a:t>Please note that if some of the pod’s containers do not have the relevant resource request set, CPU utilization for the pod will not be defined and the </a:t>
            </a:r>
            <a:r>
              <a:rPr lang="en-US" sz="1200" b="0" i="0" kern="1200" dirty="0" err="1">
                <a:solidFill>
                  <a:schemeClr val="tx1"/>
                </a:solidFill>
                <a:effectLst/>
                <a:latin typeface="+mn-lt"/>
                <a:ea typeface="+mn-ea"/>
                <a:cs typeface="+mn-cs"/>
              </a:rPr>
              <a:t>autoscaler</a:t>
            </a:r>
            <a:r>
              <a:rPr lang="en-US" sz="1200" b="0" i="0" kern="1200" dirty="0">
                <a:solidFill>
                  <a:schemeClr val="tx1"/>
                </a:solidFill>
                <a:effectLst/>
                <a:latin typeface="+mn-lt"/>
                <a:ea typeface="+mn-ea"/>
                <a:cs typeface="+mn-cs"/>
              </a:rPr>
              <a:t> will not take any action for that metric. See the </a:t>
            </a:r>
            <a:r>
              <a:rPr lang="en-US" sz="1200" b="0" i="0" u="sng" kern="1200" dirty="0">
                <a:solidFill>
                  <a:schemeClr val="tx1"/>
                </a:solidFill>
                <a:effectLst/>
                <a:latin typeface="+mn-lt"/>
                <a:ea typeface="+mn-ea"/>
                <a:cs typeface="+mn-cs"/>
                <a:hlinkClick r:id="rId3"/>
              </a:rPr>
              <a:t>autoscaling algorithm design document</a:t>
            </a:r>
            <a:r>
              <a:rPr lang="en-US" sz="1200" b="0" i="0" kern="1200" dirty="0">
                <a:solidFill>
                  <a:schemeClr val="tx1"/>
                </a:solidFill>
                <a:effectLst/>
                <a:latin typeface="+mn-lt"/>
                <a:ea typeface="+mn-ea"/>
                <a:cs typeface="+mn-cs"/>
              </a:rPr>
              <a:t> for further details about how the autoscaling algorithm works.</a:t>
            </a:r>
          </a:p>
          <a:p>
            <a:r>
              <a:rPr lang="en-US" sz="1200" b="0" i="0" kern="1200" dirty="0">
                <a:solidFill>
                  <a:schemeClr val="tx1"/>
                </a:solidFill>
                <a:effectLst/>
                <a:latin typeface="+mn-lt"/>
                <a:ea typeface="+mn-ea"/>
                <a:cs typeface="+mn-cs"/>
              </a:rPr>
              <a:t>For per-pod custom metrics, the controller functions similarly to per-pod resource metrics, except that it works with raw values, not utilization values.</a:t>
            </a:r>
          </a:p>
          <a:p>
            <a:r>
              <a:rPr lang="en-US" sz="1200" b="0" i="0" kern="1200" dirty="0">
                <a:solidFill>
                  <a:schemeClr val="tx1"/>
                </a:solidFill>
                <a:effectLst/>
                <a:latin typeface="+mn-lt"/>
                <a:ea typeface="+mn-ea"/>
                <a:cs typeface="+mn-cs"/>
              </a:rPr>
              <a:t>For object metrics, a single metric is fetched (which describes the object in question), and compared to the target value, to produce a ratio as above.</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HorizontalPodAutoscaler</a:t>
            </a:r>
            <a:r>
              <a:rPr lang="en-US" sz="1200" b="0" i="0" kern="1200" dirty="0">
                <a:solidFill>
                  <a:schemeClr val="tx1"/>
                </a:solidFill>
                <a:effectLst/>
                <a:latin typeface="+mn-lt"/>
                <a:ea typeface="+mn-ea"/>
                <a:cs typeface="+mn-cs"/>
              </a:rPr>
              <a:t> controller can fetch metrics in two different ways: direct </a:t>
            </a:r>
            <a:r>
              <a:rPr lang="en-US" sz="1200" b="0" i="0" kern="1200" dirty="0" err="1">
                <a:solidFill>
                  <a:schemeClr val="tx1"/>
                </a:solidFill>
                <a:effectLst/>
                <a:latin typeface="+mn-lt"/>
                <a:ea typeface="+mn-ea"/>
                <a:cs typeface="+mn-cs"/>
              </a:rPr>
              <a:t>Heapster</a:t>
            </a:r>
            <a:r>
              <a:rPr lang="en-US" sz="1200" b="0" i="0" kern="1200" dirty="0">
                <a:solidFill>
                  <a:schemeClr val="tx1"/>
                </a:solidFill>
                <a:effectLst/>
                <a:latin typeface="+mn-lt"/>
                <a:ea typeface="+mn-ea"/>
                <a:cs typeface="+mn-cs"/>
              </a:rPr>
              <a:t> access, and REST client access.</a:t>
            </a:r>
          </a:p>
          <a:p>
            <a:r>
              <a:rPr lang="en-US" sz="1200" b="0" i="0" kern="1200" dirty="0">
                <a:solidFill>
                  <a:schemeClr val="tx1"/>
                </a:solidFill>
                <a:effectLst/>
                <a:latin typeface="+mn-lt"/>
                <a:ea typeface="+mn-ea"/>
                <a:cs typeface="+mn-cs"/>
              </a:rPr>
              <a:t>When using direct </a:t>
            </a:r>
            <a:r>
              <a:rPr lang="en-US" sz="1200" b="0" i="0" kern="1200" dirty="0" err="1">
                <a:solidFill>
                  <a:schemeClr val="tx1"/>
                </a:solidFill>
                <a:effectLst/>
                <a:latin typeface="+mn-lt"/>
                <a:ea typeface="+mn-ea"/>
                <a:cs typeface="+mn-cs"/>
              </a:rPr>
              <a:t>Heapster</a:t>
            </a:r>
            <a:r>
              <a:rPr lang="en-US" sz="1200" b="0" i="0" kern="1200" dirty="0">
                <a:solidFill>
                  <a:schemeClr val="tx1"/>
                </a:solidFill>
                <a:effectLst/>
                <a:latin typeface="+mn-lt"/>
                <a:ea typeface="+mn-ea"/>
                <a:cs typeface="+mn-cs"/>
              </a:rPr>
              <a:t> access, the </a:t>
            </a:r>
            <a:r>
              <a:rPr lang="en-US" sz="1200" b="0" i="0" kern="1200" dirty="0" err="1">
                <a:solidFill>
                  <a:schemeClr val="tx1"/>
                </a:solidFill>
                <a:effectLst/>
                <a:latin typeface="+mn-lt"/>
                <a:ea typeface="+mn-ea"/>
                <a:cs typeface="+mn-cs"/>
              </a:rPr>
              <a:t>HorizontalPodAutoscaler</a:t>
            </a:r>
            <a:r>
              <a:rPr lang="en-US" sz="1200" b="0" i="0" kern="1200" dirty="0">
                <a:solidFill>
                  <a:schemeClr val="tx1"/>
                </a:solidFill>
                <a:effectLst/>
                <a:latin typeface="+mn-lt"/>
                <a:ea typeface="+mn-ea"/>
                <a:cs typeface="+mn-cs"/>
              </a:rPr>
              <a:t> queries </a:t>
            </a:r>
            <a:r>
              <a:rPr lang="en-US" sz="1200" b="0" i="0" kern="1200" dirty="0" err="1">
                <a:solidFill>
                  <a:schemeClr val="tx1"/>
                </a:solidFill>
                <a:effectLst/>
                <a:latin typeface="+mn-lt"/>
                <a:ea typeface="+mn-ea"/>
                <a:cs typeface="+mn-cs"/>
              </a:rPr>
              <a:t>Heapster</a:t>
            </a:r>
            <a:r>
              <a:rPr lang="en-US" sz="1200" b="0" i="0" kern="1200" dirty="0">
                <a:solidFill>
                  <a:schemeClr val="tx1"/>
                </a:solidFill>
                <a:effectLst/>
                <a:latin typeface="+mn-lt"/>
                <a:ea typeface="+mn-ea"/>
                <a:cs typeface="+mn-cs"/>
              </a:rPr>
              <a:t> directly through the API server’s service proxy </a:t>
            </a:r>
            <a:r>
              <a:rPr lang="en-US" sz="1200" b="0" i="0" kern="1200" dirty="0" err="1">
                <a:solidFill>
                  <a:schemeClr val="tx1"/>
                </a:solidFill>
                <a:effectLst/>
                <a:latin typeface="+mn-lt"/>
                <a:ea typeface="+mn-ea"/>
                <a:cs typeface="+mn-cs"/>
              </a:rPr>
              <a:t>subresource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Heapster</a:t>
            </a:r>
            <a:r>
              <a:rPr lang="en-US" sz="1200" b="0" i="0" kern="1200" dirty="0">
                <a:solidFill>
                  <a:schemeClr val="tx1"/>
                </a:solidFill>
                <a:effectLst/>
                <a:latin typeface="+mn-lt"/>
                <a:ea typeface="+mn-ea"/>
                <a:cs typeface="+mn-cs"/>
              </a:rPr>
              <a:t> needs to be deployed on the cluster and running in the </a:t>
            </a:r>
            <a:r>
              <a:rPr lang="en-US" sz="1200" b="0" i="0" kern="1200" dirty="0" err="1">
                <a:solidFill>
                  <a:schemeClr val="tx1"/>
                </a:solidFill>
                <a:effectLst/>
                <a:latin typeface="+mn-lt"/>
                <a:ea typeface="+mn-ea"/>
                <a:cs typeface="+mn-cs"/>
              </a:rPr>
              <a:t>kube</a:t>
            </a:r>
            <a:r>
              <a:rPr lang="en-US" sz="1200" b="0" i="0" kern="1200" dirty="0">
                <a:solidFill>
                  <a:schemeClr val="tx1"/>
                </a:solidFill>
                <a:effectLst/>
                <a:latin typeface="+mn-lt"/>
                <a:ea typeface="+mn-ea"/>
                <a:cs typeface="+mn-cs"/>
              </a:rPr>
              <a:t>-system namespace.</a:t>
            </a:r>
          </a:p>
          <a:p>
            <a:r>
              <a:rPr lang="en-US" sz="1200" b="0" i="0" kern="1200" dirty="0">
                <a:solidFill>
                  <a:schemeClr val="tx1"/>
                </a:solidFill>
                <a:effectLst/>
                <a:latin typeface="+mn-lt"/>
                <a:ea typeface="+mn-ea"/>
                <a:cs typeface="+mn-cs"/>
              </a:rPr>
              <a:t>See </a:t>
            </a:r>
            <a:r>
              <a:rPr lang="en-US" sz="1200" b="0" i="0" u="sng" kern="1200" dirty="0">
                <a:solidFill>
                  <a:schemeClr val="tx1"/>
                </a:solidFill>
                <a:effectLst/>
                <a:latin typeface="+mn-lt"/>
                <a:ea typeface="+mn-ea"/>
                <a:cs typeface="+mn-cs"/>
                <a:hlinkClick r:id="rId4"/>
              </a:rPr>
              <a:t>Support for custom metrics</a:t>
            </a:r>
            <a:r>
              <a:rPr lang="en-US" sz="1200" b="0" i="0" kern="1200" dirty="0">
                <a:solidFill>
                  <a:schemeClr val="tx1"/>
                </a:solidFill>
                <a:effectLst/>
                <a:latin typeface="+mn-lt"/>
                <a:ea typeface="+mn-ea"/>
                <a:cs typeface="+mn-cs"/>
              </a:rPr>
              <a:t> for more details on REST client access.</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autoscaler</a:t>
            </a:r>
            <a:r>
              <a:rPr lang="en-US" sz="1200" b="0" i="0" kern="1200" dirty="0">
                <a:solidFill>
                  <a:schemeClr val="tx1"/>
                </a:solidFill>
                <a:effectLst/>
                <a:latin typeface="+mn-lt"/>
                <a:ea typeface="+mn-ea"/>
                <a:cs typeface="+mn-cs"/>
              </a:rPr>
              <a:t> accesses corresponding replication controller, deployment or replica set by scale sub-resource. Scale is an interface that allows you to dynamically set the number of replicas and examine each of their current states. More details on scale sub-resource can be found </a:t>
            </a:r>
            <a:r>
              <a:rPr lang="en-US" sz="1200" b="0" i="0" u="sng" kern="1200" dirty="0">
                <a:solidFill>
                  <a:schemeClr val="tx1"/>
                </a:solidFill>
                <a:effectLst/>
                <a:latin typeface="+mn-lt"/>
                <a:ea typeface="+mn-ea"/>
                <a:cs typeface="+mn-cs"/>
                <a:hlinkClick r:id="rId5"/>
              </a:rPr>
              <a:t>here</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5C4893B0-BD2B-0F4A-85E1-401D62D67B75}" type="slidenum">
              <a:rPr lang="nb-NO" smtClean="0"/>
              <a:t>30</a:t>
            </a:fld>
            <a:endParaRPr lang="nb-NO"/>
          </a:p>
        </p:txBody>
      </p:sp>
    </p:spTree>
    <p:extLst>
      <p:ext uri="{BB962C8B-B14F-4D97-AF65-F5344CB8AC3E}">
        <p14:creationId xmlns:p14="http://schemas.microsoft.com/office/powerpoint/2010/main" val="3665958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scale number of nodes?</a:t>
            </a:r>
          </a:p>
          <a:p>
            <a:endParaRPr lang="en-US" dirty="0"/>
          </a:p>
          <a:p>
            <a:r>
              <a:rPr lang="en-US" dirty="0"/>
              <a:t>Maybe something about managed container service? Why we do not use it?</a:t>
            </a:r>
          </a:p>
          <a:p>
            <a:endParaRPr lang="en-US" dirty="0"/>
          </a:p>
        </p:txBody>
      </p:sp>
      <p:sp>
        <p:nvSpPr>
          <p:cNvPr id="4" name="Slide Number Placeholder 3"/>
          <p:cNvSpPr>
            <a:spLocks noGrp="1"/>
          </p:cNvSpPr>
          <p:nvPr>
            <p:ph type="sldNum" sz="quarter" idx="10"/>
          </p:nvPr>
        </p:nvSpPr>
        <p:spPr/>
        <p:txBody>
          <a:bodyPr/>
          <a:lstStyle/>
          <a:p>
            <a:fld id="{5C4893B0-BD2B-0F4A-85E1-401D62D67B75}" type="slidenum">
              <a:rPr lang="nb-NO" smtClean="0"/>
              <a:t>31</a:t>
            </a:fld>
            <a:endParaRPr lang="nb-NO"/>
          </a:p>
        </p:txBody>
      </p:sp>
    </p:spTree>
    <p:extLst>
      <p:ext uri="{BB962C8B-B14F-4D97-AF65-F5344CB8AC3E}">
        <p14:creationId xmlns:p14="http://schemas.microsoft.com/office/powerpoint/2010/main" val="3686686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of our project into it.</a:t>
            </a:r>
          </a:p>
          <a:p>
            <a:r>
              <a:rPr lang="en-US" dirty="0"/>
              <a:t>Expose some performance metrics / measurements from Prometheus.</a:t>
            </a:r>
          </a:p>
          <a:p>
            <a:r>
              <a:rPr lang="en-US" dirty="0"/>
              <a:t>Agile / lean startup model.</a:t>
            </a:r>
          </a:p>
          <a:p>
            <a:r>
              <a:rPr lang="en-US" dirty="0"/>
              <a:t>The way we are going that -&gt; more agile, code – then see.</a:t>
            </a:r>
          </a:p>
          <a:p>
            <a:r>
              <a:rPr lang="en-US" dirty="0"/>
              <a:t>Automated performance test for crucial operations (placing order).</a:t>
            </a:r>
          </a:p>
          <a:p>
            <a:r>
              <a:rPr lang="en-US" dirty="0"/>
              <a:t>Show the audience about possibilities – live performance, get some alarms, use Prometheus. Automatically scale based on Prom metrics.</a:t>
            </a:r>
          </a:p>
        </p:txBody>
      </p:sp>
      <p:sp>
        <p:nvSpPr>
          <p:cNvPr id="4" name="Slide Number Placeholder 3"/>
          <p:cNvSpPr>
            <a:spLocks noGrp="1"/>
          </p:cNvSpPr>
          <p:nvPr>
            <p:ph type="sldNum" sz="quarter" idx="10"/>
          </p:nvPr>
        </p:nvSpPr>
        <p:spPr/>
        <p:txBody>
          <a:bodyPr/>
          <a:lstStyle/>
          <a:p>
            <a:fld id="{5C4893B0-BD2B-0F4A-85E1-401D62D67B75}" type="slidenum">
              <a:rPr lang="nb-NO" smtClean="0"/>
              <a:t>32</a:t>
            </a:fld>
            <a:endParaRPr lang="nb-NO"/>
          </a:p>
        </p:txBody>
      </p:sp>
    </p:spTree>
    <p:extLst>
      <p:ext uri="{BB962C8B-B14F-4D97-AF65-F5344CB8AC3E}">
        <p14:creationId xmlns:p14="http://schemas.microsoft.com/office/powerpoint/2010/main" val="2900627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B1D4B-EC1E-4B6F-9D95-2E71D0A1936C}" type="slidenum">
              <a:rPr lang="nb-NO" smtClean="0"/>
              <a:t>33</a:t>
            </a:fld>
            <a:endParaRPr lang="nb-NO"/>
          </a:p>
        </p:txBody>
      </p:sp>
    </p:spTree>
    <p:extLst>
      <p:ext uri="{BB962C8B-B14F-4D97-AF65-F5344CB8AC3E}">
        <p14:creationId xmlns:p14="http://schemas.microsoft.com/office/powerpoint/2010/main" val="249106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AB1D4B-EC1E-4B6F-9D95-2E71D0A1936C}" type="slidenum">
              <a:rPr lang="nb-NO" smtClean="0"/>
              <a:t>34</a:t>
            </a:fld>
            <a:endParaRPr lang="nb-NO"/>
          </a:p>
        </p:txBody>
      </p:sp>
    </p:spTree>
    <p:extLst>
      <p:ext uri="{BB962C8B-B14F-4D97-AF65-F5344CB8AC3E}">
        <p14:creationId xmlns:p14="http://schemas.microsoft.com/office/powerpoint/2010/main" val="698424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4893B0-BD2B-0F4A-85E1-401D62D67B75}" type="slidenum">
              <a:rPr lang="nb-NO" smtClean="0"/>
              <a:t>35</a:t>
            </a:fld>
            <a:endParaRPr lang="nb-NO"/>
          </a:p>
        </p:txBody>
      </p:sp>
    </p:spTree>
    <p:extLst>
      <p:ext uri="{BB962C8B-B14F-4D97-AF65-F5344CB8AC3E}">
        <p14:creationId xmlns:p14="http://schemas.microsoft.com/office/powerpoint/2010/main" val="1839089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B1D4B-EC1E-4B6F-9D95-2E71D0A1936C}" type="slidenum">
              <a:rPr lang="nb-NO" smtClean="0"/>
              <a:t>3</a:t>
            </a:fld>
            <a:endParaRPr lang="nb-NO"/>
          </a:p>
        </p:txBody>
      </p:sp>
    </p:spTree>
    <p:extLst>
      <p:ext uri="{BB962C8B-B14F-4D97-AF65-F5344CB8AC3E}">
        <p14:creationId xmlns:p14="http://schemas.microsoft.com/office/powerpoint/2010/main" val="348263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is not understandable</a:t>
            </a:r>
          </a:p>
        </p:txBody>
      </p:sp>
      <p:sp>
        <p:nvSpPr>
          <p:cNvPr id="4" name="Slide Number Placeholder 3"/>
          <p:cNvSpPr>
            <a:spLocks noGrp="1"/>
          </p:cNvSpPr>
          <p:nvPr>
            <p:ph type="sldNum" sz="quarter" idx="10"/>
          </p:nvPr>
        </p:nvSpPr>
        <p:spPr/>
        <p:txBody>
          <a:bodyPr/>
          <a:lstStyle/>
          <a:p>
            <a:fld id="{5C4893B0-BD2B-0F4A-85E1-401D62D67B75}" type="slidenum">
              <a:rPr lang="nb-NO" smtClean="0"/>
              <a:t>7</a:t>
            </a:fld>
            <a:endParaRPr lang="nb-NO"/>
          </a:p>
        </p:txBody>
      </p:sp>
    </p:spTree>
    <p:extLst>
      <p:ext uri="{BB962C8B-B14F-4D97-AF65-F5344CB8AC3E}">
        <p14:creationId xmlns:p14="http://schemas.microsoft.com/office/powerpoint/2010/main" val="2671042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higher security, place a network DMZ in front of the application. The DMZ includes network virtual appliances (NVAs) that implement security functionality such as firewalls and packet inspection.</a:t>
            </a:r>
            <a:endParaRPr lang="en-US" dirty="0"/>
          </a:p>
        </p:txBody>
      </p:sp>
      <p:sp>
        <p:nvSpPr>
          <p:cNvPr id="4" name="Slide Number Placeholder 3"/>
          <p:cNvSpPr>
            <a:spLocks noGrp="1"/>
          </p:cNvSpPr>
          <p:nvPr>
            <p:ph type="sldNum" sz="quarter" idx="5"/>
          </p:nvPr>
        </p:nvSpPr>
        <p:spPr/>
        <p:txBody>
          <a:bodyPr/>
          <a:lstStyle/>
          <a:p>
            <a:fld id="{5C4893B0-BD2B-0F4A-85E1-401D62D67B75}" type="slidenum">
              <a:rPr lang="nb-NO" smtClean="0"/>
              <a:t>8</a:t>
            </a:fld>
            <a:endParaRPr lang="nb-NO"/>
          </a:p>
        </p:txBody>
      </p:sp>
    </p:spTree>
    <p:extLst>
      <p:ext uri="{BB962C8B-B14F-4D97-AF65-F5344CB8AC3E}">
        <p14:creationId xmlns:p14="http://schemas.microsoft.com/office/powerpoint/2010/main" val="3550334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N-Tier -&gt; still the bottleneck is DB</a:t>
            </a:r>
          </a:p>
        </p:txBody>
      </p:sp>
      <p:sp>
        <p:nvSpPr>
          <p:cNvPr id="4" name="Slide Number Placeholder 3"/>
          <p:cNvSpPr>
            <a:spLocks noGrp="1"/>
          </p:cNvSpPr>
          <p:nvPr>
            <p:ph type="sldNum" sz="quarter" idx="10"/>
          </p:nvPr>
        </p:nvSpPr>
        <p:spPr/>
        <p:txBody>
          <a:bodyPr/>
          <a:lstStyle/>
          <a:p>
            <a:fld id="{5C4893B0-BD2B-0F4A-85E1-401D62D67B75}" type="slidenum">
              <a:rPr lang="nb-NO" smtClean="0"/>
              <a:t>14</a:t>
            </a:fld>
            <a:endParaRPr lang="nb-NO"/>
          </a:p>
        </p:txBody>
      </p:sp>
    </p:spTree>
    <p:extLst>
      <p:ext uri="{BB962C8B-B14F-4D97-AF65-F5344CB8AC3E}">
        <p14:creationId xmlns:p14="http://schemas.microsoft.com/office/powerpoint/2010/main" val="899240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congestion is the reduced quality of service that occurs when a network node or link is carrying more data than it can handle. Typical effects include packet loss or the blocking of new connections.</a:t>
            </a:r>
          </a:p>
        </p:txBody>
      </p:sp>
      <p:sp>
        <p:nvSpPr>
          <p:cNvPr id="4" name="Slide Number Placeholder 3"/>
          <p:cNvSpPr>
            <a:spLocks noGrp="1"/>
          </p:cNvSpPr>
          <p:nvPr>
            <p:ph type="sldNum" sz="quarter" idx="10"/>
          </p:nvPr>
        </p:nvSpPr>
        <p:spPr/>
        <p:txBody>
          <a:bodyPr/>
          <a:lstStyle/>
          <a:p>
            <a:fld id="{5C4893B0-BD2B-0F4A-85E1-401D62D67B75}" type="slidenum">
              <a:rPr lang="nb-NO" smtClean="0"/>
              <a:t>15</a:t>
            </a:fld>
            <a:endParaRPr lang="nb-NO"/>
          </a:p>
        </p:txBody>
      </p:sp>
    </p:spTree>
    <p:extLst>
      <p:ext uri="{BB962C8B-B14F-4D97-AF65-F5344CB8AC3E}">
        <p14:creationId xmlns:p14="http://schemas.microsoft.com/office/powerpoint/2010/main" val="1950394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Cluttering is not a really good word here</a:t>
            </a:r>
          </a:p>
          <a:p>
            <a:r>
              <a:rPr lang="en-US" dirty="0"/>
              <a:t>https://en.wikipedia.org/wiki/Polyglot_(computing)</a:t>
            </a:r>
          </a:p>
        </p:txBody>
      </p:sp>
      <p:sp>
        <p:nvSpPr>
          <p:cNvPr id="4" name="Slide Number Placeholder 3"/>
          <p:cNvSpPr>
            <a:spLocks noGrp="1"/>
          </p:cNvSpPr>
          <p:nvPr>
            <p:ph type="sldNum" sz="quarter" idx="10"/>
          </p:nvPr>
        </p:nvSpPr>
        <p:spPr/>
        <p:txBody>
          <a:bodyPr/>
          <a:lstStyle/>
          <a:p>
            <a:fld id="{5C4893B0-BD2B-0F4A-85E1-401D62D67B75}" type="slidenum">
              <a:rPr lang="nb-NO" smtClean="0"/>
              <a:t>16</a:t>
            </a:fld>
            <a:endParaRPr lang="nb-NO"/>
          </a:p>
        </p:txBody>
      </p:sp>
    </p:spTree>
    <p:extLst>
      <p:ext uri="{BB962C8B-B14F-4D97-AF65-F5344CB8AC3E}">
        <p14:creationId xmlns:p14="http://schemas.microsoft.com/office/powerpoint/2010/main" val="320088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…Docker the l</a:t>
            </a:r>
            <a:r>
              <a:rPr lang="en-US" sz="1200" b="0" i="0" kern="1200" noProof="0" dirty="0">
                <a:solidFill>
                  <a:schemeClr val="tx1"/>
                </a:solidFill>
                <a:effectLst/>
                <a:latin typeface="+mn-lt"/>
                <a:ea typeface="+mn-ea"/>
                <a:cs typeface="+mn-cs"/>
              </a:rPr>
              <a:t>eading software container solution on the market</a:t>
            </a:r>
            <a:endParaRPr lang="en-US" noProof="0" dirty="0"/>
          </a:p>
        </p:txBody>
      </p:sp>
      <p:sp>
        <p:nvSpPr>
          <p:cNvPr id="4" name="Slide Number Placeholder 3"/>
          <p:cNvSpPr>
            <a:spLocks noGrp="1"/>
          </p:cNvSpPr>
          <p:nvPr>
            <p:ph type="sldNum" sz="quarter" idx="10"/>
          </p:nvPr>
        </p:nvSpPr>
        <p:spPr/>
        <p:txBody>
          <a:bodyPr/>
          <a:lstStyle/>
          <a:p>
            <a:fld id="{5C4893B0-BD2B-0F4A-85E1-401D62D67B75}" type="slidenum">
              <a:rPr lang="nb-NO" smtClean="0"/>
              <a:t>18</a:t>
            </a:fld>
            <a:endParaRPr lang="nb-NO"/>
          </a:p>
        </p:txBody>
      </p:sp>
    </p:spTree>
    <p:extLst>
      <p:ext uri="{BB962C8B-B14F-4D97-AF65-F5344CB8AC3E}">
        <p14:creationId xmlns:p14="http://schemas.microsoft.com/office/powerpoint/2010/main" val="2391845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page and onwards -&gt; Pawel</a:t>
            </a:r>
          </a:p>
        </p:txBody>
      </p:sp>
      <p:sp>
        <p:nvSpPr>
          <p:cNvPr id="4" name="Slide Number Placeholder 3"/>
          <p:cNvSpPr>
            <a:spLocks noGrp="1"/>
          </p:cNvSpPr>
          <p:nvPr>
            <p:ph type="sldNum" sz="quarter" idx="10"/>
          </p:nvPr>
        </p:nvSpPr>
        <p:spPr/>
        <p:txBody>
          <a:bodyPr/>
          <a:lstStyle/>
          <a:p>
            <a:fld id="{5C4893B0-BD2B-0F4A-85E1-401D62D67B75}" type="slidenum">
              <a:rPr lang="nb-NO" smtClean="0"/>
              <a:t>21</a:t>
            </a:fld>
            <a:endParaRPr lang="nb-NO"/>
          </a:p>
        </p:txBody>
      </p:sp>
    </p:spTree>
    <p:extLst>
      <p:ext uri="{BB962C8B-B14F-4D97-AF65-F5344CB8AC3E}">
        <p14:creationId xmlns:p14="http://schemas.microsoft.com/office/powerpoint/2010/main" val="32280976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lysbilde">
    <p:bg>
      <p:bgPr>
        <a:solidFill>
          <a:schemeClr val="bg1"/>
        </a:solidFill>
        <a:effectLst/>
      </p:bgPr>
    </p:bg>
    <p:spTree>
      <p:nvGrpSpPr>
        <p:cNvPr id="1" name=""/>
        <p:cNvGrpSpPr/>
        <p:nvPr/>
      </p:nvGrpSpPr>
      <p:grpSpPr>
        <a:xfrm>
          <a:off x="0" y="0"/>
          <a:ext cx="0" cy="0"/>
          <a:chOff x="0" y="0"/>
          <a:chExt cx="0" cy="0"/>
        </a:xfrm>
      </p:grpSpPr>
      <p:pic>
        <p:nvPicPr>
          <p:cNvPr id="15" name="Bilde 4"/>
          <p:cNvPicPr>
            <a:picLocks noChangeAspect="1"/>
          </p:cNvPicPr>
          <p:nvPr userDrawn="1"/>
        </p:nvPicPr>
        <p:blipFill rotWithShape="1">
          <a:blip r:embed="rId2" cstate="print">
            <a:extLst>
              <a:ext uri="{28A0092B-C50C-407E-A947-70E740481C1C}">
                <a14:useLocalDpi xmlns:a14="http://schemas.microsoft.com/office/drawing/2010/main" val="0"/>
              </a:ext>
            </a:extLst>
          </a:blip>
          <a:srcRect t="9926" b="4668"/>
          <a:stretch/>
        </p:blipFill>
        <p:spPr>
          <a:xfrm>
            <a:off x="-1" y="0"/>
            <a:ext cx="12192001" cy="6858000"/>
          </a:xfrm>
          <a:prstGeom prst="rect">
            <a:avLst/>
          </a:prstGeom>
        </p:spPr>
      </p:pic>
      <p:sp>
        <p:nvSpPr>
          <p:cNvPr id="12" name="Rectangle 10"/>
          <p:cNvSpPr/>
          <p:nvPr userDrawn="1"/>
        </p:nvSpPr>
        <p:spPr>
          <a:xfrm>
            <a:off x="-2" y="0"/>
            <a:ext cx="12192002" cy="6868884"/>
          </a:xfrm>
          <a:prstGeom prst="rect">
            <a:avLst/>
          </a:prstGeom>
          <a:solidFill>
            <a:srgbClr val="4DA1BA">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tel 1"/>
          <p:cNvSpPr>
            <a:spLocks noGrp="1"/>
          </p:cNvSpPr>
          <p:nvPr>
            <p:ph type="title"/>
          </p:nvPr>
        </p:nvSpPr>
        <p:spPr>
          <a:xfrm>
            <a:off x="2290542" y="2558723"/>
            <a:ext cx="7756427" cy="527378"/>
          </a:xfrm>
          <a:prstGeom prst="rect">
            <a:avLst/>
          </a:prstGeom>
        </p:spPr>
        <p:txBody>
          <a:bodyPr>
            <a:noAutofit/>
          </a:bodyPr>
          <a:lstStyle>
            <a:lvl1pPr algn="ctr">
              <a:defRPr sz="3600" b="0" cap="all" baseline="0">
                <a:latin typeface="Open Sans Semibold" charset="0"/>
              </a:defRPr>
            </a:lvl1pPr>
          </a:lstStyle>
          <a:p>
            <a:r>
              <a:rPr lang="nb-NO"/>
              <a:t>Klikk for å redigere tittelstil</a:t>
            </a:r>
          </a:p>
        </p:txBody>
      </p:sp>
      <p:pic>
        <p:nvPicPr>
          <p:cNvPr id="7" name="Bild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31780" y="6320506"/>
            <a:ext cx="1490466" cy="369219"/>
          </a:xfrm>
          <a:prstGeom prst="rect">
            <a:avLst/>
          </a:prstGeom>
        </p:spPr>
      </p:pic>
    </p:spTree>
    <p:extLst>
      <p:ext uri="{BB962C8B-B14F-4D97-AF65-F5344CB8AC3E}">
        <p14:creationId xmlns:p14="http://schemas.microsoft.com/office/powerpoint/2010/main" val="1829310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Egendefinert oppsett">
    <p:bg>
      <p:bgPr>
        <a:solidFill>
          <a:schemeClr val="bg1"/>
        </a:solidFill>
        <a:effectLst/>
      </p:bgPr>
    </p:bg>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34684" y="6321425"/>
            <a:ext cx="1480698" cy="366526"/>
          </a:xfrm>
          <a:prstGeom prst="rect">
            <a:avLst/>
          </a:prstGeom>
        </p:spPr>
      </p:pic>
      <p:sp>
        <p:nvSpPr>
          <p:cNvPr id="9" name="Tittel 1"/>
          <p:cNvSpPr>
            <a:spLocks noGrp="1"/>
          </p:cNvSpPr>
          <p:nvPr>
            <p:ph type="title"/>
          </p:nvPr>
        </p:nvSpPr>
        <p:spPr>
          <a:xfrm>
            <a:off x="0" y="1500427"/>
            <a:ext cx="12192000" cy="454103"/>
          </a:xfrm>
          <a:prstGeom prst="rect">
            <a:avLst/>
          </a:prstGeom>
        </p:spPr>
        <p:txBody>
          <a:bodyPr>
            <a:normAutofit/>
          </a:bodyPr>
          <a:lstStyle>
            <a:lvl1pPr algn="ctr">
              <a:defRPr sz="2400" b="0" i="0" u="none" cap="all" baseline="0">
                <a:solidFill>
                  <a:schemeClr val="tx1">
                    <a:lumMod val="65000"/>
                    <a:lumOff val="35000"/>
                  </a:schemeClr>
                </a:solidFill>
                <a:uFill>
                  <a:solidFill>
                    <a:schemeClr val="accent2"/>
                  </a:solidFill>
                </a:uFill>
                <a:latin typeface="Open Sans" charset="0"/>
              </a:defRPr>
            </a:lvl1pPr>
          </a:lstStyle>
          <a:p>
            <a:r>
              <a:rPr lang="nb-NO"/>
              <a:t>Klikk for å redigere tittelstil</a:t>
            </a:r>
          </a:p>
        </p:txBody>
      </p:sp>
      <p:sp>
        <p:nvSpPr>
          <p:cNvPr id="10" name="Plassholder for innhold 5"/>
          <p:cNvSpPr>
            <a:spLocks noGrp="1"/>
          </p:cNvSpPr>
          <p:nvPr>
            <p:ph sz="quarter" idx="10"/>
          </p:nvPr>
        </p:nvSpPr>
        <p:spPr>
          <a:xfrm>
            <a:off x="2514600" y="2251709"/>
            <a:ext cx="7200000" cy="3960000"/>
          </a:xfrm>
          <a:prstGeom prst="rect">
            <a:avLst/>
          </a:prstGeom>
        </p:spPr>
        <p:txBody>
          <a:bodyPr/>
          <a:lstStyle>
            <a:lvl1pPr>
              <a:defRPr sz="2400" baseline="0">
                <a:solidFill>
                  <a:schemeClr val="tx1">
                    <a:lumMod val="65000"/>
                    <a:lumOff val="35000"/>
                  </a:schemeClr>
                </a:solidFill>
                <a:latin typeface="Open Sans" charset="0"/>
              </a:defRPr>
            </a:lvl1pPr>
            <a:lvl2pPr>
              <a:defRPr sz="2200" baseline="0">
                <a:solidFill>
                  <a:schemeClr val="tx1">
                    <a:lumMod val="65000"/>
                    <a:lumOff val="35000"/>
                  </a:schemeClr>
                </a:solidFill>
                <a:latin typeface="Open Sans" charset="0"/>
              </a:defRPr>
            </a:lvl2pPr>
            <a:lvl3pPr>
              <a:defRPr baseline="0">
                <a:solidFill>
                  <a:schemeClr val="tx1">
                    <a:lumMod val="65000"/>
                    <a:lumOff val="35000"/>
                  </a:schemeClr>
                </a:solidFill>
                <a:latin typeface="Open Sans" charset="0"/>
              </a:defRPr>
            </a:lvl3pPr>
            <a:lvl4pPr>
              <a:defRPr baseline="0">
                <a:solidFill>
                  <a:schemeClr val="tx1">
                    <a:lumMod val="65000"/>
                    <a:lumOff val="35000"/>
                  </a:schemeClr>
                </a:solidFill>
                <a:latin typeface="Open Sans" charset="0"/>
              </a:defRPr>
            </a:lvl4pPr>
            <a:lvl5pPr>
              <a:defRPr baseline="0">
                <a:solidFill>
                  <a:schemeClr val="tx1">
                    <a:lumMod val="65000"/>
                    <a:lumOff val="35000"/>
                  </a:schemeClr>
                </a:solidFill>
                <a:latin typeface="Open Sans"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932" y="252172"/>
            <a:ext cx="10944000" cy="567677"/>
          </a:xfrm>
          <a:prstGeom prst="rect">
            <a:avLst/>
          </a:prstGeom>
        </p:spPr>
        <p:txBody>
          <a:bodyPr/>
          <a:lstStyle/>
          <a:p>
            <a:r>
              <a:rPr lang="en-US"/>
              <a:t>Click to edit Master title style</a:t>
            </a:r>
            <a:endParaRPr lang="en-GB"/>
          </a:p>
        </p:txBody>
      </p:sp>
      <p:sp>
        <p:nvSpPr>
          <p:cNvPr id="3" name="Footer Placeholder 2"/>
          <p:cNvSpPr>
            <a:spLocks noGrp="1"/>
          </p:cNvSpPr>
          <p:nvPr>
            <p:ph type="ftr" sz="quarter" idx="10"/>
          </p:nvPr>
        </p:nvSpPr>
        <p:spPr>
          <a:xfrm>
            <a:off x="441600" y="134401"/>
            <a:ext cx="3860800" cy="307776"/>
          </a:xfrm>
          <a:prstGeom prst="rect">
            <a:avLst/>
          </a:prstGeom>
        </p:spPr>
        <p:txBody>
          <a:bodyPr/>
          <a:lstStyle/>
          <a:p>
            <a:endParaRPr lang="en-GB">
              <a:solidFill>
                <a:srgbClr val="575342">
                  <a:lumMod val="40000"/>
                  <a:lumOff val="60000"/>
                </a:srgbClr>
              </a:solidFill>
            </a:endParaRPr>
          </a:p>
        </p:txBody>
      </p:sp>
      <p:sp>
        <p:nvSpPr>
          <p:cNvPr id="4" name="Slide Number Placeholder 3"/>
          <p:cNvSpPr>
            <a:spLocks noGrp="1"/>
          </p:cNvSpPr>
          <p:nvPr>
            <p:ph type="sldNum" sz="quarter" idx="11"/>
          </p:nvPr>
        </p:nvSpPr>
        <p:spPr>
          <a:xfrm>
            <a:off x="57600" y="134401"/>
            <a:ext cx="542400" cy="307776"/>
          </a:xfrm>
          <a:prstGeom prst="rect">
            <a:avLst/>
          </a:prstGeom>
        </p:spPr>
        <p:txBody>
          <a:bodyPr/>
          <a:lstStyle/>
          <a:p>
            <a:fld id="{DB14E1E6-B179-454D-B9FF-452304B4B700}" type="slidenum">
              <a:rPr lang="en-GB">
                <a:solidFill>
                  <a:srgbClr val="575342">
                    <a:lumMod val="40000"/>
                    <a:lumOff val="60000"/>
                  </a:srgbClr>
                </a:solidFill>
              </a:rPr>
              <a:pPr/>
              <a:t>‹#›</a:t>
            </a:fld>
            <a:endParaRPr lang="en-GB">
              <a:solidFill>
                <a:srgbClr val="575342">
                  <a:lumMod val="40000"/>
                  <a:lumOff val="60000"/>
                </a:srgbClr>
              </a:solidFill>
            </a:endParaRPr>
          </a:p>
        </p:txBody>
      </p:sp>
    </p:spTree>
    <p:extLst>
      <p:ext uri="{BB962C8B-B14F-4D97-AF65-F5344CB8AC3E}">
        <p14:creationId xmlns:p14="http://schemas.microsoft.com/office/powerpoint/2010/main" val="185865077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Tittellysbil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Rectangle 10"/>
          <p:cNvSpPr/>
          <p:nvPr userDrawn="1"/>
        </p:nvSpPr>
        <p:spPr bwMode="gray">
          <a:xfrm>
            <a:off x="-3" y="-10883"/>
            <a:ext cx="12192003" cy="6868884"/>
          </a:xfrm>
          <a:prstGeom prst="rect">
            <a:avLst/>
          </a:prstGeom>
          <a:solidFill>
            <a:srgbClr val="4DA1BA">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dirty="0"/>
          </a:p>
        </p:txBody>
      </p:sp>
      <p:sp>
        <p:nvSpPr>
          <p:cNvPr id="6" name="Tittel 1"/>
          <p:cNvSpPr>
            <a:spLocks noGrp="1"/>
          </p:cNvSpPr>
          <p:nvPr>
            <p:ph type="title" hasCustomPrompt="1"/>
          </p:nvPr>
        </p:nvSpPr>
        <p:spPr bwMode="gray">
          <a:xfrm>
            <a:off x="2217787" y="2558723"/>
            <a:ext cx="7756427" cy="527379"/>
          </a:xfrm>
          <a:prstGeom prst="rect">
            <a:avLst/>
          </a:prstGeom>
        </p:spPr>
        <p:txBody>
          <a:bodyPr lIns="68580" tIns="34290" rIns="68580" bIns="34290">
            <a:noAutofit/>
          </a:bodyPr>
          <a:lstStyle>
            <a:lvl1pPr algn="ctr">
              <a:defRPr sz="4000" b="1" cap="all" baseline="0">
                <a:latin typeface="+mj-lt"/>
              </a:defRPr>
            </a:lvl1pPr>
          </a:lstStyle>
          <a:p>
            <a:r>
              <a:rPr lang="nb-NO" dirty="0" err="1"/>
              <a:t>Click</a:t>
            </a:r>
            <a:r>
              <a:rPr lang="nb-NO" dirty="0"/>
              <a:t> to </a:t>
            </a:r>
            <a:r>
              <a:rPr lang="nb-NO" dirty="0" err="1"/>
              <a:t>edit</a:t>
            </a:r>
            <a:endParaRPr lang="nb-NO" dirty="0"/>
          </a:p>
        </p:txBody>
      </p:sp>
      <p:sp>
        <p:nvSpPr>
          <p:cNvPr id="8" name="Plassholder for innhold 2"/>
          <p:cNvSpPr>
            <a:spLocks noGrp="1"/>
          </p:cNvSpPr>
          <p:nvPr>
            <p:ph sz="quarter" idx="10" hasCustomPrompt="1"/>
          </p:nvPr>
        </p:nvSpPr>
        <p:spPr bwMode="gray">
          <a:xfrm>
            <a:off x="2217738" y="3153114"/>
            <a:ext cx="7756525" cy="419100"/>
          </a:xfrm>
          <a:prstGeom prst="rect">
            <a:avLst/>
          </a:prstGeom>
        </p:spPr>
        <p:txBody>
          <a:bodyPr lIns="68580" tIns="34290" rIns="68580" bIns="34290"/>
          <a:lstStyle>
            <a:lvl1pPr marL="0" indent="0" algn="ctr">
              <a:buNone/>
              <a:defRPr sz="3200" b="0" i="0">
                <a:solidFill>
                  <a:schemeClr val="bg1"/>
                </a:solidFill>
                <a:latin typeface="+mn-lt"/>
                <a:ea typeface="Open Sans" charset="0"/>
                <a:cs typeface="Open Sans" charset="0"/>
              </a:defRPr>
            </a:lvl1pPr>
            <a:lvl2pPr marL="457189" indent="0" algn="ctr">
              <a:buNone/>
              <a:defRPr sz="3200" b="0" i="0">
                <a:solidFill>
                  <a:schemeClr val="bg1"/>
                </a:solidFill>
                <a:latin typeface="+mn-lt"/>
                <a:ea typeface="Open Sans" charset="0"/>
                <a:cs typeface="Open Sans" charset="0"/>
              </a:defRPr>
            </a:lvl2pPr>
            <a:lvl3pPr marL="914377" indent="0" algn="ctr">
              <a:buNone/>
              <a:defRPr b="0" i="0">
                <a:solidFill>
                  <a:schemeClr val="bg1"/>
                </a:solidFill>
                <a:latin typeface="Open Sans" charset="0"/>
                <a:ea typeface="Open Sans" charset="0"/>
                <a:cs typeface="Open Sans" charset="0"/>
              </a:defRPr>
            </a:lvl3pPr>
            <a:lvl4pPr marL="1371566" indent="0" algn="ctr">
              <a:buNone/>
              <a:defRPr b="0" i="0">
                <a:solidFill>
                  <a:schemeClr val="bg1"/>
                </a:solidFill>
                <a:latin typeface="Open Sans" charset="0"/>
                <a:ea typeface="Open Sans" charset="0"/>
                <a:cs typeface="Open Sans" charset="0"/>
              </a:defRPr>
            </a:lvl4pPr>
            <a:lvl5pPr marL="1828754" indent="0" algn="ctr">
              <a:buNone/>
              <a:defRPr b="0" i="0">
                <a:solidFill>
                  <a:schemeClr val="bg1"/>
                </a:solidFill>
                <a:latin typeface="Open Sans" charset="0"/>
                <a:ea typeface="Open Sans" charset="0"/>
                <a:cs typeface="Open Sans" charset="0"/>
              </a:defRPr>
            </a:lvl5pPr>
          </a:lstStyle>
          <a:p>
            <a:pPr lvl="0"/>
            <a:r>
              <a:rPr lang="nb-NO" dirty="0" err="1"/>
              <a:t>Click</a:t>
            </a:r>
            <a:r>
              <a:rPr lang="nb-NO" dirty="0"/>
              <a:t> to </a:t>
            </a:r>
            <a:r>
              <a:rPr lang="nb-NO" dirty="0" err="1"/>
              <a:t>edit</a:t>
            </a:r>
            <a:r>
              <a:rPr lang="nb-NO" dirty="0"/>
              <a:t> </a:t>
            </a:r>
            <a:r>
              <a:rPr lang="nb-NO" dirty="0" err="1"/>
              <a:t>textfile</a:t>
            </a:r>
            <a:endParaRPr lang="nb-NO" dirty="0"/>
          </a:p>
        </p:txBody>
      </p:sp>
      <p:pic>
        <p:nvPicPr>
          <p:cNvPr id="9" name="Bild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31780" y="6320507"/>
            <a:ext cx="1490467" cy="369219"/>
          </a:xfrm>
          <a:prstGeom prst="rect">
            <a:avLst/>
          </a:prstGeom>
        </p:spPr>
      </p:pic>
    </p:spTree>
    <p:extLst>
      <p:ext uri="{BB962C8B-B14F-4D97-AF65-F5344CB8AC3E}">
        <p14:creationId xmlns:p14="http://schemas.microsoft.com/office/powerpoint/2010/main" val="232353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tellysbilde">
    <p:bg>
      <p:bgPr>
        <a:solidFill>
          <a:schemeClr val="bg1"/>
        </a:solidFill>
        <a:effectLst/>
      </p:bgPr>
    </p:bg>
    <p:spTree>
      <p:nvGrpSpPr>
        <p:cNvPr id="1" name=""/>
        <p:cNvGrpSpPr/>
        <p:nvPr/>
      </p:nvGrpSpPr>
      <p:grpSpPr>
        <a:xfrm>
          <a:off x="0" y="0"/>
          <a:ext cx="0" cy="0"/>
          <a:chOff x="0" y="0"/>
          <a:chExt cx="0" cy="0"/>
        </a:xfrm>
      </p:grpSpPr>
      <p:sp>
        <p:nvSpPr>
          <p:cNvPr id="12" name="Rectangle 10"/>
          <p:cNvSpPr/>
          <p:nvPr userDrawn="1"/>
        </p:nvSpPr>
        <p:spPr>
          <a:xfrm>
            <a:off x="-2" y="-10884"/>
            <a:ext cx="12192002" cy="6868884"/>
          </a:xfrm>
          <a:prstGeom prst="rect">
            <a:avLst/>
          </a:prstGeom>
          <a:solidFill>
            <a:srgbClr val="4DA1BA">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tel 1"/>
          <p:cNvSpPr>
            <a:spLocks noGrp="1"/>
          </p:cNvSpPr>
          <p:nvPr>
            <p:ph type="title"/>
          </p:nvPr>
        </p:nvSpPr>
        <p:spPr>
          <a:xfrm>
            <a:off x="2290542" y="2558723"/>
            <a:ext cx="7756427" cy="527378"/>
          </a:xfrm>
          <a:prstGeom prst="rect">
            <a:avLst/>
          </a:prstGeom>
        </p:spPr>
        <p:txBody>
          <a:bodyPr>
            <a:noAutofit/>
          </a:bodyPr>
          <a:lstStyle>
            <a:lvl1pPr algn="ctr">
              <a:defRPr sz="3600" b="0" cap="all" baseline="0">
                <a:latin typeface="Open Sans Semibold" charset="0"/>
              </a:defRPr>
            </a:lvl1pPr>
          </a:lstStyle>
          <a:p>
            <a:r>
              <a:rPr lang="nb-NO"/>
              <a:t>Klikk for å redigere tittelstil</a:t>
            </a:r>
          </a:p>
        </p:txBody>
      </p:sp>
      <p:sp>
        <p:nvSpPr>
          <p:cNvPr id="14" name="Tittel 1"/>
          <p:cNvSpPr txBox="1">
            <a:spLocks/>
          </p:cNvSpPr>
          <p:nvPr userDrawn="1"/>
        </p:nvSpPr>
        <p:spPr>
          <a:xfrm>
            <a:off x="2290542" y="3176196"/>
            <a:ext cx="7756427" cy="527378"/>
          </a:xfrm>
          <a:prstGeom prst="rect">
            <a:avLst/>
          </a:prstGeom>
        </p:spPr>
        <p:txBody>
          <a:bodyPr>
            <a:noAutofit/>
          </a:bodyPr>
          <a:lstStyle>
            <a:lvl1pPr algn="ctr" defTabSz="914400" rtl="0" eaLnBrk="1" latinLnBrk="0" hangingPunct="1">
              <a:lnSpc>
                <a:spcPct val="90000"/>
              </a:lnSpc>
              <a:spcBef>
                <a:spcPct val="0"/>
              </a:spcBef>
              <a:buNone/>
              <a:defRPr sz="3600" b="0" i="0" kern="1200" cap="all" baseline="0">
                <a:solidFill>
                  <a:schemeClr val="bg1"/>
                </a:solidFill>
                <a:latin typeface="Open Sans Semibold" charset="0"/>
                <a:ea typeface="Open Sans Semibold" charset="0"/>
                <a:cs typeface="Open Sans Semibold" charset="0"/>
              </a:defRPr>
            </a:lvl1pPr>
          </a:lstStyle>
          <a:p>
            <a:r>
              <a:rPr lang="nb-NO" sz="2800" cap="none" baseline="0">
                <a:latin typeface="Open Sans" charset="0"/>
              </a:rPr>
              <a:t>Klikk for å redigere undertittelstil</a:t>
            </a:r>
          </a:p>
        </p:txBody>
      </p:sp>
      <p:pic>
        <p:nvPicPr>
          <p:cNvPr id="7" name="Bild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31780" y="6320506"/>
            <a:ext cx="1490466" cy="369219"/>
          </a:xfrm>
          <a:prstGeom prst="rect">
            <a:avLst/>
          </a:prstGeom>
        </p:spPr>
      </p:pic>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tellysbilde">
    <p:bg>
      <p:bgPr>
        <a:solidFill>
          <a:srgbClr val="00789C"/>
        </a:solidFill>
        <a:effectLst/>
      </p:bgPr>
    </p:bg>
    <p:spTree>
      <p:nvGrpSpPr>
        <p:cNvPr id="1" name=""/>
        <p:cNvGrpSpPr/>
        <p:nvPr/>
      </p:nvGrpSpPr>
      <p:grpSpPr>
        <a:xfrm>
          <a:off x="0" y="0"/>
          <a:ext cx="0" cy="0"/>
          <a:chOff x="0" y="0"/>
          <a:chExt cx="0" cy="0"/>
        </a:xfrm>
      </p:grpSpPr>
      <p:sp>
        <p:nvSpPr>
          <p:cNvPr id="6" name="Tittel 1"/>
          <p:cNvSpPr>
            <a:spLocks noGrp="1"/>
          </p:cNvSpPr>
          <p:nvPr>
            <p:ph type="title"/>
          </p:nvPr>
        </p:nvSpPr>
        <p:spPr>
          <a:xfrm>
            <a:off x="244573" y="215573"/>
            <a:ext cx="7256364" cy="527378"/>
          </a:xfrm>
          <a:prstGeom prst="rect">
            <a:avLst/>
          </a:prstGeom>
        </p:spPr>
        <p:txBody>
          <a:bodyPr>
            <a:normAutofit/>
          </a:bodyPr>
          <a:lstStyle>
            <a:lvl1pPr>
              <a:defRPr sz="2400" b="0" cap="all" baseline="0">
                <a:latin typeface="Open Sans" charset="0"/>
              </a:defRPr>
            </a:lvl1pPr>
          </a:lstStyle>
          <a:p>
            <a:r>
              <a:rPr lang="nb-NO"/>
              <a:t>Klikk for å redigere tittelstil</a:t>
            </a:r>
          </a:p>
        </p:txBody>
      </p:sp>
      <p:sp>
        <p:nvSpPr>
          <p:cNvPr id="9" name="Plassholder for innhold 5"/>
          <p:cNvSpPr>
            <a:spLocks noGrp="1"/>
          </p:cNvSpPr>
          <p:nvPr>
            <p:ph sz="quarter" idx="10"/>
          </p:nvPr>
        </p:nvSpPr>
        <p:spPr>
          <a:xfrm>
            <a:off x="614363" y="1243013"/>
            <a:ext cx="10965656" cy="4857750"/>
          </a:xfrm>
          <a:prstGeom prst="rect">
            <a:avLst/>
          </a:prstGeom>
        </p:spPr>
        <p:txBody>
          <a:bodyPr/>
          <a:lstStyle>
            <a:lvl1pPr>
              <a:defRPr sz="2400" baseline="0">
                <a:solidFill>
                  <a:schemeClr val="bg1"/>
                </a:solidFill>
                <a:latin typeface="Open Sans" charset="0"/>
              </a:defRPr>
            </a:lvl1pPr>
            <a:lvl2pPr>
              <a:defRPr sz="2200" baseline="0">
                <a:solidFill>
                  <a:schemeClr val="bg1"/>
                </a:solidFill>
                <a:latin typeface="Open Sans" charset="0"/>
              </a:defRPr>
            </a:lvl2pPr>
            <a:lvl3pPr>
              <a:defRPr baseline="0">
                <a:solidFill>
                  <a:schemeClr val="bg1"/>
                </a:solidFill>
                <a:latin typeface="Open Sans" charset="0"/>
              </a:defRPr>
            </a:lvl3pPr>
            <a:lvl4pPr>
              <a:defRPr baseline="0">
                <a:solidFill>
                  <a:schemeClr val="bg1"/>
                </a:solidFill>
                <a:latin typeface="Open Sans" charset="0"/>
              </a:defRPr>
            </a:lvl4pPr>
            <a:lvl5pPr>
              <a:defRPr baseline="0">
                <a:solidFill>
                  <a:schemeClr val="bg1"/>
                </a:solidFill>
                <a:latin typeface="Open Sans"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gendefinert oppsett">
    <p:bg>
      <p:bgPr>
        <a:solidFill>
          <a:srgbClr val="519CB4"/>
        </a:solid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a:xfrm>
            <a:off x="244573" y="215573"/>
            <a:ext cx="7256364" cy="527378"/>
          </a:xfrm>
          <a:prstGeom prst="rect">
            <a:avLst/>
          </a:prstGeom>
        </p:spPr>
        <p:txBody>
          <a:bodyPr>
            <a:normAutofit/>
          </a:bodyPr>
          <a:lstStyle>
            <a:lvl1pPr>
              <a:defRPr sz="2400" b="0" cap="all" baseline="0">
                <a:latin typeface="Open Sans" charset="0"/>
              </a:defRPr>
            </a:lvl1pPr>
          </a:lstStyle>
          <a:p>
            <a:r>
              <a:rPr lang="nb-NO"/>
              <a:t>Klikk for å redigere tittelstil</a:t>
            </a:r>
          </a:p>
        </p:txBody>
      </p:sp>
      <p:sp>
        <p:nvSpPr>
          <p:cNvPr id="6" name="Plassholder for innhold 5"/>
          <p:cNvSpPr>
            <a:spLocks noGrp="1"/>
          </p:cNvSpPr>
          <p:nvPr>
            <p:ph sz="quarter" idx="10"/>
          </p:nvPr>
        </p:nvSpPr>
        <p:spPr>
          <a:xfrm>
            <a:off x="614363" y="1243013"/>
            <a:ext cx="10965656" cy="4852987"/>
          </a:xfrm>
          <a:prstGeom prst="rect">
            <a:avLst/>
          </a:prstGeom>
        </p:spPr>
        <p:txBody>
          <a:bodyPr/>
          <a:lstStyle>
            <a:lvl1pPr>
              <a:defRPr sz="2400" baseline="0">
                <a:solidFill>
                  <a:schemeClr val="bg1"/>
                </a:solidFill>
                <a:latin typeface="Open Sans" charset="0"/>
              </a:defRPr>
            </a:lvl1pPr>
            <a:lvl2pPr>
              <a:defRPr sz="2200" baseline="0">
                <a:solidFill>
                  <a:schemeClr val="bg1"/>
                </a:solidFill>
                <a:latin typeface="Open Sans" charset="0"/>
              </a:defRPr>
            </a:lvl2pPr>
            <a:lvl3pPr>
              <a:defRPr baseline="0">
                <a:solidFill>
                  <a:schemeClr val="bg1"/>
                </a:solidFill>
                <a:latin typeface="Open Sans" charset="0"/>
              </a:defRPr>
            </a:lvl3pPr>
            <a:lvl4pPr>
              <a:defRPr baseline="0">
                <a:solidFill>
                  <a:schemeClr val="bg1"/>
                </a:solidFill>
                <a:latin typeface="Open Sans" charset="0"/>
              </a:defRPr>
            </a:lvl4pPr>
            <a:lvl5pPr>
              <a:defRPr baseline="0">
                <a:solidFill>
                  <a:schemeClr val="bg1"/>
                </a:solidFill>
                <a:latin typeface="Open Sans"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1820489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Egendefinert oppsett">
    <p:bg>
      <p:bgPr>
        <a:solidFill>
          <a:srgbClr val="575342"/>
        </a:solid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a:xfrm>
            <a:off x="244573" y="215573"/>
            <a:ext cx="7256364" cy="527378"/>
          </a:xfrm>
          <a:prstGeom prst="rect">
            <a:avLst/>
          </a:prstGeom>
        </p:spPr>
        <p:txBody>
          <a:bodyPr>
            <a:normAutofit/>
          </a:bodyPr>
          <a:lstStyle>
            <a:lvl1pPr>
              <a:defRPr sz="2400" b="0" cap="all" baseline="0">
                <a:latin typeface="Open Sans" charset="0"/>
              </a:defRPr>
            </a:lvl1pPr>
          </a:lstStyle>
          <a:p>
            <a:r>
              <a:rPr lang="nb-NO"/>
              <a:t>Klikk for å redigere tittelstil</a:t>
            </a:r>
          </a:p>
        </p:txBody>
      </p:sp>
      <p:sp>
        <p:nvSpPr>
          <p:cNvPr id="6" name="Plassholder for innhold 5"/>
          <p:cNvSpPr>
            <a:spLocks noGrp="1"/>
          </p:cNvSpPr>
          <p:nvPr>
            <p:ph sz="quarter" idx="10"/>
          </p:nvPr>
        </p:nvSpPr>
        <p:spPr>
          <a:xfrm>
            <a:off x="614363" y="1243013"/>
            <a:ext cx="10965656" cy="4852987"/>
          </a:xfrm>
          <a:prstGeom prst="rect">
            <a:avLst/>
          </a:prstGeom>
        </p:spPr>
        <p:txBody>
          <a:bodyPr/>
          <a:lstStyle>
            <a:lvl1pPr>
              <a:defRPr sz="2400" baseline="0">
                <a:solidFill>
                  <a:schemeClr val="bg1"/>
                </a:solidFill>
                <a:latin typeface="Open Sans" charset="0"/>
              </a:defRPr>
            </a:lvl1pPr>
            <a:lvl2pPr>
              <a:defRPr sz="2200" baseline="0">
                <a:solidFill>
                  <a:schemeClr val="bg1"/>
                </a:solidFill>
                <a:latin typeface="Open Sans" charset="0"/>
              </a:defRPr>
            </a:lvl2pPr>
            <a:lvl3pPr>
              <a:defRPr baseline="0">
                <a:solidFill>
                  <a:schemeClr val="bg1"/>
                </a:solidFill>
                <a:latin typeface="Open Sans" charset="0"/>
              </a:defRPr>
            </a:lvl3pPr>
            <a:lvl4pPr>
              <a:defRPr baseline="0">
                <a:solidFill>
                  <a:schemeClr val="bg1"/>
                </a:solidFill>
                <a:latin typeface="Open Sans" charset="0"/>
              </a:defRPr>
            </a:lvl4pPr>
            <a:lvl5pPr>
              <a:defRPr baseline="0">
                <a:solidFill>
                  <a:schemeClr val="bg1"/>
                </a:solidFill>
                <a:latin typeface="Open Sans"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Egendefinert oppsett">
    <p:bg>
      <p:bgPr>
        <a:solidFill>
          <a:schemeClr val="bg1"/>
        </a:solid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a:xfrm>
            <a:off x="244573" y="215573"/>
            <a:ext cx="7256364" cy="527378"/>
          </a:xfrm>
          <a:prstGeom prst="rect">
            <a:avLst/>
          </a:prstGeom>
        </p:spPr>
        <p:txBody>
          <a:bodyPr>
            <a:normAutofit/>
          </a:bodyPr>
          <a:lstStyle>
            <a:lvl1pPr>
              <a:defRPr sz="2400" b="0" cap="all" baseline="0">
                <a:solidFill>
                  <a:schemeClr val="tx1">
                    <a:lumMod val="65000"/>
                    <a:lumOff val="35000"/>
                  </a:schemeClr>
                </a:solidFill>
                <a:latin typeface="Open Sans" charset="0"/>
              </a:defRPr>
            </a:lvl1pPr>
          </a:lstStyle>
          <a:p>
            <a:r>
              <a:rPr lang="nb-NO"/>
              <a:t>Klikk for å redigere tittelstil</a:t>
            </a:r>
          </a:p>
        </p:txBody>
      </p:sp>
      <p:sp>
        <p:nvSpPr>
          <p:cNvPr id="6" name="Plassholder for innhold 5"/>
          <p:cNvSpPr>
            <a:spLocks noGrp="1"/>
          </p:cNvSpPr>
          <p:nvPr>
            <p:ph sz="quarter" idx="10"/>
          </p:nvPr>
        </p:nvSpPr>
        <p:spPr>
          <a:xfrm>
            <a:off x="614363" y="1243013"/>
            <a:ext cx="10965656" cy="4852987"/>
          </a:xfrm>
          <a:prstGeom prst="rect">
            <a:avLst/>
          </a:prstGeom>
        </p:spPr>
        <p:txBody>
          <a:bodyPr/>
          <a:lstStyle>
            <a:lvl1pPr>
              <a:defRPr sz="2400" baseline="0">
                <a:solidFill>
                  <a:schemeClr val="tx1">
                    <a:lumMod val="65000"/>
                    <a:lumOff val="35000"/>
                  </a:schemeClr>
                </a:solidFill>
                <a:latin typeface="Open Sans" charset="0"/>
              </a:defRPr>
            </a:lvl1pPr>
            <a:lvl2pPr>
              <a:defRPr sz="2200" baseline="0">
                <a:solidFill>
                  <a:schemeClr val="tx1">
                    <a:lumMod val="65000"/>
                    <a:lumOff val="35000"/>
                  </a:schemeClr>
                </a:solidFill>
                <a:latin typeface="Open Sans" charset="0"/>
              </a:defRPr>
            </a:lvl2pPr>
            <a:lvl3pPr>
              <a:defRPr baseline="0">
                <a:solidFill>
                  <a:schemeClr val="tx1">
                    <a:lumMod val="65000"/>
                    <a:lumOff val="35000"/>
                  </a:schemeClr>
                </a:solidFill>
                <a:latin typeface="Open Sans" charset="0"/>
              </a:defRPr>
            </a:lvl3pPr>
            <a:lvl4pPr>
              <a:defRPr baseline="0">
                <a:solidFill>
                  <a:schemeClr val="tx1">
                    <a:lumMod val="65000"/>
                    <a:lumOff val="35000"/>
                  </a:schemeClr>
                </a:solidFill>
                <a:latin typeface="Open Sans" charset="0"/>
              </a:defRPr>
            </a:lvl4pPr>
            <a:lvl5pPr>
              <a:defRPr baseline="0">
                <a:solidFill>
                  <a:schemeClr val="tx1">
                    <a:lumMod val="65000"/>
                    <a:lumOff val="35000"/>
                  </a:schemeClr>
                </a:solidFill>
                <a:latin typeface="Open Sans"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pic>
        <p:nvPicPr>
          <p:cNvPr id="5" name="Bild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34684" y="6321425"/>
            <a:ext cx="1480698" cy="366526"/>
          </a:xfrm>
          <a:prstGeom prst="rect">
            <a:avLst/>
          </a:prstGeom>
        </p:spPr>
      </p:pic>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gendefinert oppsett">
    <p:bg>
      <p:bgPr>
        <a:solidFill>
          <a:srgbClr val="00789C"/>
        </a:solidFill>
        <a:effectLst/>
      </p:bgPr>
    </p:bg>
    <p:spTree>
      <p:nvGrpSpPr>
        <p:cNvPr id="1" name=""/>
        <p:cNvGrpSpPr/>
        <p:nvPr/>
      </p:nvGrpSpPr>
      <p:grpSpPr>
        <a:xfrm>
          <a:off x="0" y="0"/>
          <a:ext cx="0" cy="0"/>
          <a:chOff x="0" y="0"/>
          <a:chExt cx="0" cy="0"/>
        </a:xfrm>
      </p:grpSpPr>
      <p:sp>
        <p:nvSpPr>
          <p:cNvPr id="5" name="Tittel 1"/>
          <p:cNvSpPr>
            <a:spLocks noGrp="1"/>
          </p:cNvSpPr>
          <p:nvPr>
            <p:ph type="title"/>
          </p:nvPr>
        </p:nvSpPr>
        <p:spPr>
          <a:xfrm>
            <a:off x="0" y="1500427"/>
            <a:ext cx="12192000" cy="454103"/>
          </a:xfrm>
          <a:prstGeom prst="rect">
            <a:avLst/>
          </a:prstGeom>
        </p:spPr>
        <p:txBody>
          <a:bodyPr>
            <a:normAutofit/>
          </a:bodyPr>
          <a:lstStyle>
            <a:lvl1pPr algn="ctr">
              <a:defRPr sz="2400" b="0" i="0" u="none" cap="all" baseline="0">
                <a:uFill>
                  <a:solidFill>
                    <a:schemeClr val="accent2"/>
                  </a:solidFill>
                </a:uFill>
                <a:latin typeface="Open Sans" charset="0"/>
              </a:defRPr>
            </a:lvl1pPr>
          </a:lstStyle>
          <a:p>
            <a:r>
              <a:rPr lang="nb-NO"/>
              <a:t>Klikk for å redigere tittelstil</a:t>
            </a:r>
          </a:p>
        </p:txBody>
      </p:sp>
      <p:sp>
        <p:nvSpPr>
          <p:cNvPr id="6" name="Plassholder for innhold 5"/>
          <p:cNvSpPr>
            <a:spLocks noGrp="1"/>
          </p:cNvSpPr>
          <p:nvPr>
            <p:ph sz="quarter" idx="10"/>
          </p:nvPr>
        </p:nvSpPr>
        <p:spPr>
          <a:xfrm>
            <a:off x="2514600" y="2251709"/>
            <a:ext cx="7200000" cy="3960000"/>
          </a:xfrm>
          <a:prstGeom prst="rect">
            <a:avLst/>
          </a:prstGeom>
        </p:spPr>
        <p:txBody>
          <a:bodyPr/>
          <a:lstStyle>
            <a:lvl1pPr>
              <a:defRPr sz="2400" baseline="0">
                <a:solidFill>
                  <a:schemeClr val="bg1"/>
                </a:solidFill>
                <a:latin typeface="Open Sans" charset="0"/>
              </a:defRPr>
            </a:lvl1pPr>
            <a:lvl2pPr>
              <a:defRPr sz="2200" baseline="0">
                <a:solidFill>
                  <a:schemeClr val="bg1"/>
                </a:solidFill>
                <a:latin typeface="Open Sans" charset="0"/>
              </a:defRPr>
            </a:lvl2pPr>
            <a:lvl3pPr>
              <a:defRPr baseline="0">
                <a:solidFill>
                  <a:schemeClr val="bg1"/>
                </a:solidFill>
                <a:latin typeface="Open Sans" charset="0"/>
              </a:defRPr>
            </a:lvl3pPr>
            <a:lvl4pPr>
              <a:defRPr baseline="0">
                <a:solidFill>
                  <a:schemeClr val="bg1"/>
                </a:solidFill>
                <a:latin typeface="Open Sans" charset="0"/>
              </a:defRPr>
            </a:lvl4pPr>
            <a:lvl5pPr>
              <a:defRPr baseline="0">
                <a:solidFill>
                  <a:schemeClr val="bg1"/>
                </a:solidFill>
                <a:latin typeface="Open Sans"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60612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Egendefinert oppsett">
    <p:bg>
      <p:bgPr>
        <a:solidFill>
          <a:srgbClr val="519CB4"/>
        </a:solidFill>
        <a:effectLst/>
      </p:bgPr>
    </p:bg>
    <p:spTree>
      <p:nvGrpSpPr>
        <p:cNvPr id="1" name=""/>
        <p:cNvGrpSpPr/>
        <p:nvPr/>
      </p:nvGrpSpPr>
      <p:grpSpPr>
        <a:xfrm>
          <a:off x="0" y="0"/>
          <a:ext cx="0" cy="0"/>
          <a:chOff x="0" y="0"/>
          <a:chExt cx="0" cy="0"/>
        </a:xfrm>
      </p:grpSpPr>
      <p:sp>
        <p:nvSpPr>
          <p:cNvPr id="5" name="Tittel 1"/>
          <p:cNvSpPr>
            <a:spLocks noGrp="1"/>
          </p:cNvSpPr>
          <p:nvPr>
            <p:ph type="title"/>
          </p:nvPr>
        </p:nvSpPr>
        <p:spPr>
          <a:xfrm>
            <a:off x="0" y="1500427"/>
            <a:ext cx="12192000" cy="454103"/>
          </a:xfrm>
          <a:prstGeom prst="rect">
            <a:avLst/>
          </a:prstGeom>
        </p:spPr>
        <p:txBody>
          <a:bodyPr>
            <a:normAutofit/>
          </a:bodyPr>
          <a:lstStyle>
            <a:lvl1pPr algn="ctr">
              <a:defRPr sz="2400" b="0" i="0" u="none" cap="all" baseline="0">
                <a:uFill>
                  <a:solidFill>
                    <a:schemeClr val="accent2"/>
                  </a:solidFill>
                </a:uFill>
                <a:latin typeface="Open Sans" charset="0"/>
              </a:defRPr>
            </a:lvl1pPr>
          </a:lstStyle>
          <a:p>
            <a:r>
              <a:rPr lang="nb-NO"/>
              <a:t>Klikk for å redigere tittelstil</a:t>
            </a:r>
          </a:p>
        </p:txBody>
      </p:sp>
      <p:sp>
        <p:nvSpPr>
          <p:cNvPr id="6" name="Plassholder for innhold 5"/>
          <p:cNvSpPr>
            <a:spLocks noGrp="1"/>
          </p:cNvSpPr>
          <p:nvPr>
            <p:ph sz="quarter" idx="10"/>
          </p:nvPr>
        </p:nvSpPr>
        <p:spPr>
          <a:xfrm>
            <a:off x="2514600" y="2251709"/>
            <a:ext cx="7200000" cy="3960000"/>
          </a:xfrm>
          <a:prstGeom prst="rect">
            <a:avLst/>
          </a:prstGeom>
        </p:spPr>
        <p:txBody>
          <a:bodyPr/>
          <a:lstStyle>
            <a:lvl1pPr>
              <a:defRPr sz="2400" baseline="0">
                <a:solidFill>
                  <a:schemeClr val="bg1"/>
                </a:solidFill>
                <a:latin typeface="Open Sans" charset="0"/>
              </a:defRPr>
            </a:lvl1pPr>
            <a:lvl2pPr>
              <a:defRPr sz="2200" baseline="0">
                <a:solidFill>
                  <a:schemeClr val="bg1"/>
                </a:solidFill>
                <a:latin typeface="Open Sans" charset="0"/>
              </a:defRPr>
            </a:lvl2pPr>
            <a:lvl3pPr>
              <a:defRPr baseline="0">
                <a:solidFill>
                  <a:schemeClr val="bg1"/>
                </a:solidFill>
                <a:latin typeface="Open Sans" charset="0"/>
              </a:defRPr>
            </a:lvl3pPr>
            <a:lvl4pPr>
              <a:defRPr baseline="0">
                <a:solidFill>
                  <a:schemeClr val="bg1"/>
                </a:solidFill>
                <a:latin typeface="Open Sans" charset="0"/>
              </a:defRPr>
            </a:lvl4pPr>
            <a:lvl5pPr>
              <a:defRPr baseline="0">
                <a:solidFill>
                  <a:schemeClr val="bg1"/>
                </a:solidFill>
                <a:latin typeface="Open Sans"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Egendefinert oppsett">
    <p:bg>
      <p:bgPr>
        <a:solidFill>
          <a:srgbClr val="575342"/>
        </a:solid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a:xfrm>
            <a:off x="0" y="1500427"/>
            <a:ext cx="12192000" cy="454103"/>
          </a:xfrm>
          <a:prstGeom prst="rect">
            <a:avLst/>
          </a:prstGeom>
        </p:spPr>
        <p:txBody>
          <a:bodyPr>
            <a:normAutofit/>
          </a:bodyPr>
          <a:lstStyle>
            <a:lvl1pPr algn="ctr">
              <a:defRPr sz="2400" b="0" i="0" u="none" cap="all" baseline="0">
                <a:uFill>
                  <a:solidFill>
                    <a:schemeClr val="accent2"/>
                  </a:solidFill>
                </a:uFill>
                <a:latin typeface="Open Sans" charset="0"/>
              </a:defRPr>
            </a:lvl1pPr>
          </a:lstStyle>
          <a:p>
            <a:r>
              <a:rPr lang="nb-NO"/>
              <a:t>Klikk for å redigere tittelstil</a:t>
            </a:r>
          </a:p>
        </p:txBody>
      </p:sp>
      <p:sp>
        <p:nvSpPr>
          <p:cNvPr id="4" name="Plassholder for innhold 5"/>
          <p:cNvSpPr>
            <a:spLocks noGrp="1"/>
          </p:cNvSpPr>
          <p:nvPr>
            <p:ph sz="quarter" idx="10"/>
          </p:nvPr>
        </p:nvSpPr>
        <p:spPr>
          <a:xfrm>
            <a:off x="2514600" y="2251709"/>
            <a:ext cx="7200000" cy="3960000"/>
          </a:xfrm>
          <a:prstGeom prst="rect">
            <a:avLst/>
          </a:prstGeom>
        </p:spPr>
        <p:txBody>
          <a:bodyPr/>
          <a:lstStyle>
            <a:lvl1pPr>
              <a:defRPr sz="2400" baseline="0">
                <a:solidFill>
                  <a:schemeClr val="bg1"/>
                </a:solidFill>
                <a:latin typeface="Open Sans" charset="0"/>
              </a:defRPr>
            </a:lvl1pPr>
            <a:lvl2pPr>
              <a:defRPr sz="2200" baseline="0">
                <a:solidFill>
                  <a:schemeClr val="bg1"/>
                </a:solidFill>
                <a:latin typeface="Open Sans" charset="0"/>
              </a:defRPr>
            </a:lvl2pPr>
            <a:lvl3pPr>
              <a:defRPr baseline="0">
                <a:solidFill>
                  <a:schemeClr val="bg1"/>
                </a:solidFill>
                <a:latin typeface="Open Sans" charset="0"/>
              </a:defRPr>
            </a:lvl3pPr>
            <a:lvl4pPr>
              <a:defRPr baseline="0">
                <a:solidFill>
                  <a:schemeClr val="bg1"/>
                </a:solidFill>
                <a:latin typeface="Open Sans" charset="0"/>
              </a:defRPr>
            </a:lvl4pPr>
            <a:lvl5pPr>
              <a:defRPr baseline="0">
                <a:solidFill>
                  <a:schemeClr val="bg1"/>
                </a:solidFill>
                <a:latin typeface="Open Sans"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431780" y="6320506"/>
            <a:ext cx="1490466" cy="369219"/>
          </a:xfrm>
          <a:prstGeom prst="rect">
            <a:avLst/>
          </a:prstGeom>
        </p:spPr>
      </p:pic>
    </p:spTree>
    <p:extLst>
      <p:ext uri="{BB962C8B-B14F-4D97-AF65-F5344CB8AC3E}">
        <p14:creationId xmlns:p14="http://schemas.microsoft.com/office/powerpoint/2010/main" val="69890030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8" r:id="rId3"/>
    <p:sldLayoutId id="2147483650" r:id="rId4"/>
    <p:sldLayoutId id="2147483652" r:id="rId5"/>
    <p:sldLayoutId id="2147483653" r:id="rId6"/>
    <p:sldLayoutId id="2147483651" r:id="rId7"/>
    <p:sldLayoutId id="2147483654" r:id="rId8"/>
    <p:sldLayoutId id="2147483655" r:id="rId9"/>
    <p:sldLayoutId id="2147483657" r:id="rId10"/>
    <p:sldLayoutId id="2147483662" r:id="rId11"/>
    <p:sldLayoutId id="2147483664" r:id="rId12"/>
  </p:sldLayoutIdLst>
  <p:txStyles>
    <p:titleStyle>
      <a:lvl1pPr algn="l" defTabSz="914400" rtl="0" eaLnBrk="1" latinLnBrk="0" hangingPunct="1">
        <a:lnSpc>
          <a:spcPct val="90000"/>
        </a:lnSpc>
        <a:spcBef>
          <a:spcPct val="0"/>
        </a:spcBef>
        <a:buNone/>
        <a:defRPr sz="4400" b="1" i="0" kern="1200">
          <a:solidFill>
            <a:schemeClr val="bg1"/>
          </a:solidFill>
          <a:latin typeface="Open Sans Semibold" charset="0"/>
          <a:ea typeface="Open Sans Semibold" charset="0"/>
          <a:cs typeface="Open Sans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7836" y="2359846"/>
            <a:ext cx="7756427" cy="3689261"/>
          </a:xfrm>
        </p:spPr>
        <p:txBody>
          <a:bodyPr/>
          <a:lstStyle/>
          <a:p>
            <a:r>
              <a:rPr lang="en-US" sz="4400" cap="none" dirty="0"/>
              <a:t>Kubernetes &amp; microservices </a:t>
            </a:r>
            <a:br>
              <a:rPr lang="en-US" sz="4400" cap="none" dirty="0"/>
            </a:br>
            <a:r>
              <a:rPr lang="en-US" sz="4400" cap="none" dirty="0"/>
              <a:t>an easy way to build scalable solutions</a:t>
            </a:r>
            <a:br>
              <a:rPr lang="en-US" sz="4400" cap="none" dirty="0"/>
            </a:br>
            <a:br>
              <a:rPr lang="en-US" sz="7200" spc="533" dirty="0">
                <a:latin typeface="Open Sans" charset="0"/>
                <a:ea typeface="Open Sans" charset="0"/>
                <a:cs typeface="Open Sans" charset="0"/>
              </a:rPr>
            </a:br>
            <a:br>
              <a:rPr lang="en-US" sz="2400" spc="533" dirty="0">
                <a:latin typeface="Open Sans" charset="0"/>
                <a:ea typeface="Open Sans" charset="0"/>
                <a:cs typeface="Open Sans" charset="0"/>
              </a:rPr>
            </a:br>
            <a:r>
              <a:rPr lang="en-US" sz="2400" spc="533" dirty="0">
                <a:latin typeface="Open Sans" charset="0"/>
                <a:ea typeface="Open Sans" charset="0"/>
                <a:cs typeface="Open Sans" charset="0"/>
              </a:rPr>
              <a:t>Pawel Troka</a:t>
            </a:r>
            <a:br>
              <a:rPr lang="en-US" sz="2400" spc="533" dirty="0">
                <a:latin typeface="Open Sans" charset="0"/>
                <a:ea typeface="Open Sans" charset="0"/>
                <a:cs typeface="Open Sans" charset="0"/>
              </a:rPr>
            </a:br>
            <a:endParaRPr lang="en-US" sz="7200" dirty="0">
              <a:latin typeface="Calibri" charset="0"/>
              <a:ea typeface="Calibri" charset="0"/>
              <a:cs typeface="Calibri" charset="0"/>
            </a:endParaRPr>
          </a:p>
        </p:txBody>
      </p:sp>
      <p:sp>
        <p:nvSpPr>
          <p:cNvPr id="3" name="Rectangle 2">
            <a:extLst>
              <a:ext uri="{FF2B5EF4-FFF2-40B4-BE49-F238E27FC236}">
                <a16:creationId xmlns:a16="http://schemas.microsoft.com/office/drawing/2014/main" id="{EE488071-C0B9-4764-A3E8-5F90794C3784}"/>
              </a:ext>
            </a:extLst>
          </p:cNvPr>
          <p:cNvSpPr/>
          <p:nvPr/>
        </p:nvSpPr>
        <p:spPr>
          <a:xfrm>
            <a:off x="3048000" y="4354343"/>
            <a:ext cx="6096000" cy="646331"/>
          </a:xfrm>
          <a:prstGeom prst="rect">
            <a:avLst/>
          </a:prstGeom>
        </p:spPr>
        <p:txBody>
          <a:bodyPr>
            <a:spAutoFit/>
          </a:bodyPr>
          <a:lstStyle/>
          <a:p>
            <a:pPr algn="ctr"/>
            <a:r>
              <a:rPr lang="en-GB" b="1" cap="all" spc="533" dirty="0">
                <a:solidFill>
                  <a:schemeClr val="bg1"/>
                </a:solidFill>
                <a:latin typeface="Open Sans" charset="0"/>
                <a:ea typeface="Open Sans" charset="0"/>
                <a:cs typeface="Open Sans" charset="0"/>
              </a:rPr>
              <a:t>Or how to scale without losing sanity</a:t>
            </a:r>
            <a:endParaRPr lang="en-GB" sz="1600" b="1" cap="all" spc="533" dirty="0">
              <a:solidFill>
                <a:schemeClr val="bg1"/>
              </a:solidFill>
              <a:latin typeface="Open Sans" charset="0"/>
              <a:ea typeface="Open Sans" charset="0"/>
              <a:cs typeface="Open Sans" charset="0"/>
            </a:endParaRPr>
          </a:p>
        </p:txBody>
      </p:sp>
    </p:spTree>
    <p:extLst>
      <p:ext uri="{BB962C8B-B14F-4D97-AF65-F5344CB8AC3E}">
        <p14:creationId xmlns:p14="http://schemas.microsoft.com/office/powerpoint/2010/main" val="574977514"/>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0E80-F1CF-4B00-A8E6-7F5BE2F43970}"/>
              </a:ext>
            </a:extLst>
          </p:cNvPr>
          <p:cNvSpPr>
            <a:spLocks noGrp="1"/>
          </p:cNvSpPr>
          <p:nvPr>
            <p:ph type="title"/>
          </p:nvPr>
        </p:nvSpPr>
        <p:spPr>
          <a:xfrm>
            <a:off x="0" y="1076770"/>
            <a:ext cx="12192000" cy="1093861"/>
          </a:xfrm>
        </p:spPr>
        <p:txBody>
          <a:bodyPr>
            <a:normAutofit/>
          </a:bodyPr>
          <a:lstStyle/>
          <a:p>
            <a:r>
              <a:rPr lang="en-US" sz="3600" dirty="0"/>
              <a:t>Microservices</a:t>
            </a:r>
            <a:br>
              <a:rPr lang="en-US" dirty="0"/>
            </a:br>
            <a:r>
              <a:rPr lang="en-US" dirty="0"/>
              <a:t>(born ~2012, popular 2014 – today)</a:t>
            </a:r>
          </a:p>
        </p:txBody>
      </p:sp>
      <p:sp>
        <p:nvSpPr>
          <p:cNvPr id="4" name="Content Placeholder 3">
            <a:extLst>
              <a:ext uri="{FF2B5EF4-FFF2-40B4-BE49-F238E27FC236}">
                <a16:creationId xmlns:a16="http://schemas.microsoft.com/office/drawing/2014/main" id="{0A5EC13B-E1E4-4C12-9B11-E782A96CE660}"/>
              </a:ext>
            </a:extLst>
          </p:cNvPr>
          <p:cNvSpPr>
            <a:spLocks noGrp="1"/>
          </p:cNvSpPr>
          <p:nvPr>
            <p:ph sz="quarter" idx="10"/>
          </p:nvPr>
        </p:nvSpPr>
        <p:spPr/>
        <p:txBody>
          <a:bodyPr/>
          <a:lstStyle/>
          <a:p>
            <a:r>
              <a:rPr lang="en-US" dirty="0"/>
              <a:t>Evolution of service-oriented architecture (SOA)</a:t>
            </a:r>
          </a:p>
          <a:p>
            <a:r>
              <a:rPr lang="en-US" dirty="0"/>
              <a:t>In simple words: instead of diving application into physical / logical tiers, let’s divide it into smaller applications</a:t>
            </a:r>
          </a:p>
          <a:p>
            <a:r>
              <a:rPr lang="en-US" dirty="0"/>
              <a:t>Well defined responsibilities, loose coupling, great testability (think SOLID in terms of software architecture)</a:t>
            </a:r>
          </a:p>
          <a:p>
            <a:endParaRPr lang="en-US" dirty="0"/>
          </a:p>
        </p:txBody>
      </p:sp>
    </p:spTree>
    <p:extLst>
      <p:ext uri="{BB962C8B-B14F-4D97-AF65-F5344CB8AC3E}">
        <p14:creationId xmlns:p14="http://schemas.microsoft.com/office/powerpoint/2010/main" val="1916813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normAutofit fontScale="90000"/>
          </a:bodyPr>
          <a:lstStyle/>
          <a:p>
            <a:r>
              <a:rPr lang="nb-NO" dirty="0"/>
              <a:t>Microservices / Service oriented architecture</a:t>
            </a:r>
            <a:endParaRPr lang="en-US" dirty="0"/>
          </a:p>
        </p:txBody>
      </p:sp>
      <p:pic>
        <p:nvPicPr>
          <p:cNvPr id="6" name="Picture 5">
            <a:extLst>
              <a:ext uri="{FF2B5EF4-FFF2-40B4-BE49-F238E27FC236}">
                <a16:creationId xmlns:a16="http://schemas.microsoft.com/office/drawing/2014/main" id="{601452DC-0882-4CC4-B88F-A6BB9406D687}"/>
              </a:ext>
            </a:extLst>
          </p:cNvPr>
          <p:cNvPicPr>
            <a:picLocks noChangeAspect="1"/>
          </p:cNvPicPr>
          <p:nvPr/>
        </p:nvPicPr>
        <p:blipFill>
          <a:blip r:embed="rId2"/>
          <a:stretch>
            <a:fillRect/>
          </a:stretch>
        </p:blipFill>
        <p:spPr>
          <a:xfrm>
            <a:off x="1467118" y="1444673"/>
            <a:ext cx="8771380" cy="4785775"/>
          </a:xfrm>
          <a:prstGeom prst="rect">
            <a:avLst/>
          </a:prstGeom>
        </p:spPr>
      </p:pic>
    </p:spTree>
    <p:extLst>
      <p:ext uri="{BB962C8B-B14F-4D97-AF65-F5344CB8AC3E}">
        <p14:creationId xmlns:p14="http://schemas.microsoft.com/office/powerpoint/2010/main" val="769966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artinfowler.com/articles/microservices/images/sketch.png">
            <a:extLst>
              <a:ext uri="{FF2B5EF4-FFF2-40B4-BE49-F238E27FC236}">
                <a16:creationId xmlns:a16="http://schemas.microsoft.com/office/drawing/2014/main" id="{6DAEB85D-824A-4EB9-B857-E213150F12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3036"/>
          <a:stretch/>
        </p:blipFill>
        <p:spPr bwMode="auto">
          <a:xfrm>
            <a:off x="863600" y="564775"/>
            <a:ext cx="4616452" cy="6013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61E9363-3BA0-4D72-B457-98054BA4CB0D}"/>
              </a:ext>
            </a:extLst>
          </p:cNvPr>
          <p:cNvSpPr/>
          <p:nvPr/>
        </p:nvSpPr>
        <p:spPr>
          <a:xfrm>
            <a:off x="8509000" y="2044700"/>
            <a:ext cx="2501900" cy="684852"/>
          </a:xfrm>
          <a:prstGeom prst="rect">
            <a:avLst/>
          </a:prstGeom>
          <a:solidFill>
            <a:srgbClr val="0078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normAutofit/>
          </a:bodyPr>
          <a:lstStyle/>
          <a:p>
            <a:r>
              <a:rPr lang="nb-NO" dirty="0"/>
              <a:t>Scaling microservices?</a:t>
            </a:r>
            <a:endParaRPr lang="en-US" dirty="0"/>
          </a:p>
        </p:txBody>
      </p:sp>
      <p:sp>
        <p:nvSpPr>
          <p:cNvPr id="3" name="Rectangle 2">
            <a:extLst>
              <a:ext uri="{FF2B5EF4-FFF2-40B4-BE49-F238E27FC236}">
                <a16:creationId xmlns:a16="http://schemas.microsoft.com/office/drawing/2014/main" id="{1D572041-FB93-4BEE-A418-83BDE5F74802}"/>
              </a:ext>
            </a:extLst>
          </p:cNvPr>
          <p:cNvSpPr/>
          <p:nvPr/>
        </p:nvSpPr>
        <p:spPr>
          <a:xfrm>
            <a:off x="244573" y="698227"/>
            <a:ext cx="3909072" cy="2031325"/>
          </a:xfrm>
          <a:prstGeom prst="rect">
            <a:avLst/>
          </a:prstGeom>
          <a:solidFill>
            <a:srgbClr val="00789C"/>
          </a:solidFill>
        </p:spPr>
        <p:txBody>
          <a:bodyPr wrap="square">
            <a:spAutoFit/>
          </a:bodyPr>
          <a:lstStyle/>
          <a:p>
            <a:r>
              <a:rPr lang="en-US" dirty="0">
                <a:solidFill>
                  <a:schemeClr val="bg1"/>
                </a:solidFill>
                <a:latin typeface="Helvetica Neue"/>
              </a:rPr>
              <a:t>A monolithic application puts all its</a:t>
            </a:r>
            <a:br>
              <a:rPr lang="en-US" dirty="0">
                <a:solidFill>
                  <a:schemeClr val="bg1"/>
                </a:solidFill>
              </a:rPr>
            </a:br>
            <a:r>
              <a:rPr lang="en-US" dirty="0">
                <a:solidFill>
                  <a:schemeClr val="bg1"/>
                </a:solidFill>
                <a:latin typeface="Helvetica Neue"/>
              </a:rPr>
              <a:t>functionality into a single process…</a:t>
            </a:r>
          </a:p>
          <a:p>
            <a:br>
              <a:rPr lang="en-US" dirty="0">
                <a:solidFill>
                  <a:schemeClr val="bg1"/>
                </a:solidFill>
              </a:rPr>
            </a:br>
            <a:r>
              <a:rPr lang="en-US" dirty="0">
                <a:solidFill>
                  <a:schemeClr val="bg1"/>
                </a:solidFill>
                <a:latin typeface="Helvetica Neue"/>
              </a:rPr>
              <a:t>… and scales by replicating the</a:t>
            </a:r>
            <a:br>
              <a:rPr lang="en-US" dirty="0">
                <a:solidFill>
                  <a:schemeClr val="bg1"/>
                </a:solidFill>
              </a:rPr>
            </a:br>
            <a:r>
              <a:rPr lang="en-US" dirty="0">
                <a:solidFill>
                  <a:schemeClr val="bg1"/>
                </a:solidFill>
                <a:latin typeface="Helvetica Neue"/>
              </a:rPr>
              <a:t>monolith on multiple servers</a:t>
            </a:r>
          </a:p>
          <a:p>
            <a:br>
              <a:rPr lang="en-US" dirty="0">
                <a:solidFill>
                  <a:schemeClr val="bg1"/>
                </a:solidFill>
              </a:rPr>
            </a:br>
            <a:endParaRPr lang="en-US" dirty="0">
              <a:solidFill>
                <a:schemeClr val="bg1"/>
              </a:solidFill>
            </a:endParaRPr>
          </a:p>
        </p:txBody>
      </p:sp>
      <p:sp>
        <p:nvSpPr>
          <p:cNvPr id="7" name="TextBox 6">
            <a:extLst>
              <a:ext uri="{FF2B5EF4-FFF2-40B4-BE49-F238E27FC236}">
                <a16:creationId xmlns:a16="http://schemas.microsoft.com/office/drawing/2014/main" id="{6C96A531-2892-4A32-BB31-E6846185C90D}"/>
              </a:ext>
            </a:extLst>
          </p:cNvPr>
          <p:cNvSpPr txBox="1"/>
          <p:nvPr/>
        </p:nvSpPr>
        <p:spPr>
          <a:xfrm>
            <a:off x="1511300" y="6457761"/>
            <a:ext cx="3064622" cy="369332"/>
          </a:xfrm>
          <a:prstGeom prst="rect">
            <a:avLst/>
          </a:prstGeom>
          <a:noFill/>
        </p:spPr>
        <p:txBody>
          <a:bodyPr wrap="none" rtlCol="0">
            <a:spAutoFit/>
          </a:bodyPr>
          <a:lstStyle/>
          <a:p>
            <a:r>
              <a:rPr lang="en-US" dirty="0">
                <a:solidFill>
                  <a:schemeClr val="bg1"/>
                </a:solidFill>
              </a:rPr>
              <a:t>Monolithic (N-Tire application)</a:t>
            </a:r>
          </a:p>
        </p:txBody>
      </p:sp>
    </p:spTree>
    <p:extLst>
      <p:ext uri="{BB962C8B-B14F-4D97-AF65-F5344CB8AC3E}">
        <p14:creationId xmlns:p14="http://schemas.microsoft.com/office/powerpoint/2010/main" val="1209349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artinfowler.com/articles/microservices/images/sketch.png">
            <a:extLst>
              <a:ext uri="{FF2B5EF4-FFF2-40B4-BE49-F238E27FC236}">
                <a16:creationId xmlns:a16="http://schemas.microsoft.com/office/drawing/2014/main" id="{6DAEB85D-824A-4EB9-B857-E213150F1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564775"/>
            <a:ext cx="9829800" cy="6013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61E9363-3BA0-4D72-B457-98054BA4CB0D}"/>
              </a:ext>
            </a:extLst>
          </p:cNvPr>
          <p:cNvSpPr/>
          <p:nvPr/>
        </p:nvSpPr>
        <p:spPr>
          <a:xfrm>
            <a:off x="8509000" y="2044700"/>
            <a:ext cx="2501900" cy="684852"/>
          </a:xfrm>
          <a:prstGeom prst="rect">
            <a:avLst/>
          </a:prstGeom>
          <a:solidFill>
            <a:srgbClr val="0078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normAutofit/>
          </a:bodyPr>
          <a:lstStyle/>
          <a:p>
            <a:r>
              <a:rPr lang="nb-NO" dirty="0"/>
              <a:t>Scaling microservices?</a:t>
            </a:r>
            <a:endParaRPr lang="en-US" dirty="0"/>
          </a:p>
        </p:txBody>
      </p:sp>
      <p:sp>
        <p:nvSpPr>
          <p:cNvPr id="3" name="Rectangle 2">
            <a:extLst>
              <a:ext uri="{FF2B5EF4-FFF2-40B4-BE49-F238E27FC236}">
                <a16:creationId xmlns:a16="http://schemas.microsoft.com/office/drawing/2014/main" id="{1D572041-FB93-4BEE-A418-83BDE5F74802}"/>
              </a:ext>
            </a:extLst>
          </p:cNvPr>
          <p:cNvSpPr/>
          <p:nvPr/>
        </p:nvSpPr>
        <p:spPr>
          <a:xfrm>
            <a:off x="244573" y="698227"/>
            <a:ext cx="3909072" cy="2031325"/>
          </a:xfrm>
          <a:prstGeom prst="rect">
            <a:avLst/>
          </a:prstGeom>
          <a:solidFill>
            <a:srgbClr val="00789C"/>
          </a:solidFill>
        </p:spPr>
        <p:txBody>
          <a:bodyPr wrap="square">
            <a:spAutoFit/>
          </a:bodyPr>
          <a:lstStyle/>
          <a:p>
            <a:r>
              <a:rPr lang="en-US" dirty="0">
                <a:solidFill>
                  <a:schemeClr val="bg1"/>
                </a:solidFill>
                <a:latin typeface="Helvetica Neue"/>
              </a:rPr>
              <a:t>A monolithic application puts all its</a:t>
            </a:r>
            <a:br>
              <a:rPr lang="en-US" dirty="0">
                <a:solidFill>
                  <a:schemeClr val="bg1"/>
                </a:solidFill>
              </a:rPr>
            </a:br>
            <a:r>
              <a:rPr lang="en-US" dirty="0">
                <a:solidFill>
                  <a:schemeClr val="bg1"/>
                </a:solidFill>
                <a:latin typeface="Helvetica Neue"/>
              </a:rPr>
              <a:t>functionality into a single process…</a:t>
            </a:r>
          </a:p>
          <a:p>
            <a:br>
              <a:rPr lang="en-US" dirty="0">
                <a:solidFill>
                  <a:schemeClr val="bg1"/>
                </a:solidFill>
              </a:rPr>
            </a:br>
            <a:r>
              <a:rPr lang="en-US" dirty="0">
                <a:solidFill>
                  <a:schemeClr val="bg1"/>
                </a:solidFill>
                <a:latin typeface="Helvetica Neue"/>
              </a:rPr>
              <a:t>… and scales by replicating the</a:t>
            </a:r>
            <a:br>
              <a:rPr lang="en-US" dirty="0">
                <a:solidFill>
                  <a:schemeClr val="bg1"/>
                </a:solidFill>
              </a:rPr>
            </a:br>
            <a:r>
              <a:rPr lang="en-US" dirty="0">
                <a:solidFill>
                  <a:schemeClr val="bg1"/>
                </a:solidFill>
                <a:latin typeface="Helvetica Neue"/>
              </a:rPr>
              <a:t>monolith on multiple servers</a:t>
            </a:r>
          </a:p>
          <a:p>
            <a:br>
              <a:rPr lang="en-US" dirty="0">
                <a:solidFill>
                  <a:schemeClr val="bg1"/>
                </a:solidFill>
              </a:rPr>
            </a:br>
            <a:endParaRPr lang="en-US" dirty="0">
              <a:solidFill>
                <a:schemeClr val="bg1"/>
              </a:solidFill>
            </a:endParaRPr>
          </a:p>
        </p:txBody>
      </p:sp>
      <p:sp>
        <p:nvSpPr>
          <p:cNvPr id="4" name="Rectangle 3">
            <a:extLst>
              <a:ext uri="{FF2B5EF4-FFF2-40B4-BE49-F238E27FC236}">
                <a16:creationId xmlns:a16="http://schemas.microsoft.com/office/drawing/2014/main" id="{407FD213-BEB6-489B-A47E-02AF824EC086}"/>
              </a:ext>
            </a:extLst>
          </p:cNvPr>
          <p:cNvSpPr/>
          <p:nvPr/>
        </p:nvSpPr>
        <p:spPr>
          <a:xfrm>
            <a:off x="5480052" y="698227"/>
            <a:ext cx="3663948" cy="2031325"/>
          </a:xfrm>
          <a:prstGeom prst="rect">
            <a:avLst/>
          </a:prstGeom>
          <a:solidFill>
            <a:srgbClr val="00789C"/>
          </a:solidFill>
        </p:spPr>
        <p:txBody>
          <a:bodyPr wrap="square">
            <a:spAutoFit/>
          </a:bodyPr>
          <a:lstStyle/>
          <a:p>
            <a:r>
              <a:rPr lang="en-US" dirty="0">
                <a:solidFill>
                  <a:schemeClr val="bg1"/>
                </a:solidFill>
                <a:latin typeface="Helvetica Neue"/>
              </a:rPr>
              <a:t>A microservices architecture puts each element of functionality into a separate service…</a:t>
            </a:r>
          </a:p>
          <a:p>
            <a:br>
              <a:rPr lang="en-US" dirty="0">
                <a:solidFill>
                  <a:schemeClr val="bg1"/>
                </a:solidFill>
              </a:rPr>
            </a:br>
            <a:r>
              <a:rPr lang="en-US" dirty="0">
                <a:solidFill>
                  <a:schemeClr val="bg1"/>
                </a:solidFill>
                <a:latin typeface="Helvetica Neue"/>
              </a:rPr>
              <a:t>… and scales by distributing these services across servers, replicating as needed.</a:t>
            </a:r>
            <a:endParaRPr lang="en-US" dirty="0">
              <a:solidFill>
                <a:schemeClr val="bg1"/>
              </a:solidFill>
            </a:endParaRPr>
          </a:p>
        </p:txBody>
      </p:sp>
      <p:sp>
        <p:nvSpPr>
          <p:cNvPr id="7" name="TextBox 6">
            <a:extLst>
              <a:ext uri="{FF2B5EF4-FFF2-40B4-BE49-F238E27FC236}">
                <a16:creationId xmlns:a16="http://schemas.microsoft.com/office/drawing/2014/main" id="{6C96A531-2892-4A32-BB31-E6846185C90D}"/>
              </a:ext>
            </a:extLst>
          </p:cNvPr>
          <p:cNvSpPr txBox="1"/>
          <p:nvPr/>
        </p:nvSpPr>
        <p:spPr>
          <a:xfrm>
            <a:off x="1511300" y="6457761"/>
            <a:ext cx="3064622" cy="369332"/>
          </a:xfrm>
          <a:prstGeom prst="rect">
            <a:avLst/>
          </a:prstGeom>
          <a:noFill/>
        </p:spPr>
        <p:txBody>
          <a:bodyPr wrap="none" rtlCol="0">
            <a:spAutoFit/>
          </a:bodyPr>
          <a:lstStyle/>
          <a:p>
            <a:r>
              <a:rPr lang="en-US" dirty="0">
                <a:solidFill>
                  <a:schemeClr val="bg1"/>
                </a:solidFill>
              </a:rPr>
              <a:t>Monolithic (N-Tire application)</a:t>
            </a:r>
          </a:p>
        </p:txBody>
      </p:sp>
      <p:sp>
        <p:nvSpPr>
          <p:cNvPr id="8" name="TextBox 7">
            <a:extLst>
              <a:ext uri="{FF2B5EF4-FFF2-40B4-BE49-F238E27FC236}">
                <a16:creationId xmlns:a16="http://schemas.microsoft.com/office/drawing/2014/main" id="{3EB0D341-DAA6-405C-A30D-5355C9CAB50B}"/>
              </a:ext>
            </a:extLst>
          </p:cNvPr>
          <p:cNvSpPr txBox="1"/>
          <p:nvPr/>
        </p:nvSpPr>
        <p:spPr>
          <a:xfrm>
            <a:off x="6832601" y="6444545"/>
            <a:ext cx="3187700" cy="369332"/>
          </a:xfrm>
          <a:prstGeom prst="rect">
            <a:avLst/>
          </a:prstGeom>
          <a:noFill/>
        </p:spPr>
        <p:txBody>
          <a:bodyPr wrap="square" rtlCol="0">
            <a:spAutoFit/>
          </a:bodyPr>
          <a:lstStyle/>
          <a:p>
            <a:pPr algn="ctr"/>
            <a:r>
              <a:rPr lang="en-US" dirty="0">
                <a:solidFill>
                  <a:schemeClr val="bg1"/>
                </a:solidFill>
              </a:rPr>
              <a:t>Microservice</a:t>
            </a:r>
          </a:p>
        </p:txBody>
      </p:sp>
    </p:spTree>
    <p:extLst>
      <p:ext uri="{BB962C8B-B14F-4D97-AF65-F5344CB8AC3E}">
        <p14:creationId xmlns:p14="http://schemas.microsoft.com/office/powerpoint/2010/main" val="806725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normAutofit/>
          </a:bodyPr>
          <a:lstStyle/>
          <a:p>
            <a:r>
              <a:rPr lang="nb-NO" dirty="0"/>
              <a:t>Comparing architecture</a:t>
            </a:r>
            <a:endParaRPr lang="en-US" dirty="0"/>
          </a:p>
        </p:txBody>
      </p:sp>
      <p:pic>
        <p:nvPicPr>
          <p:cNvPr id="1030" name="Picture 6" descr="https://martinfowler.com/articles/microservices/images/decentralised-data.png">
            <a:extLst>
              <a:ext uri="{FF2B5EF4-FFF2-40B4-BE49-F238E27FC236}">
                <a16:creationId xmlns:a16="http://schemas.microsoft.com/office/drawing/2014/main" id="{93BD0BF0-116F-475B-8175-8E9CCD6741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502" y="742951"/>
            <a:ext cx="9095401" cy="53276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5056581-FC79-40FA-A02D-E1881303CE47}"/>
              </a:ext>
            </a:extLst>
          </p:cNvPr>
          <p:cNvSpPr txBox="1"/>
          <p:nvPr/>
        </p:nvSpPr>
        <p:spPr>
          <a:xfrm>
            <a:off x="1727200" y="5689084"/>
            <a:ext cx="1956689" cy="369332"/>
          </a:xfrm>
          <a:prstGeom prst="rect">
            <a:avLst/>
          </a:prstGeom>
          <a:solidFill>
            <a:schemeClr val="bg1"/>
          </a:solidFill>
        </p:spPr>
        <p:txBody>
          <a:bodyPr wrap="none" rtlCol="0">
            <a:spAutoFit/>
          </a:bodyPr>
          <a:lstStyle/>
          <a:p>
            <a:r>
              <a:rPr lang="en-US" dirty="0"/>
              <a:t>N-Tier architecture</a:t>
            </a:r>
          </a:p>
        </p:txBody>
      </p:sp>
      <p:sp>
        <p:nvSpPr>
          <p:cNvPr id="5" name="TextBox 4">
            <a:extLst>
              <a:ext uri="{FF2B5EF4-FFF2-40B4-BE49-F238E27FC236}">
                <a16:creationId xmlns:a16="http://schemas.microsoft.com/office/drawing/2014/main" id="{6F3D2455-CBA4-4B59-A47C-B041B94AB783}"/>
              </a:ext>
            </a:extLst>
          </p:cNvPr>
          <p:cNvSpPr txBox="1"/>
          <p:nvPr/>
        </p:nvSpPr>
        <p:spPr>
          <a:xfrm>
            <a:off x="5842000" y="5675868"/>
            <a:ext cx="3530599" cy="369332"/>
          </a:xfrm>
          <a:prstGeom prst="rect">
            <a:avLst/>
          </a:prstGeom>
          <a:solidFill>
            <a:schemeClr val="bg1"/>
          </a:solidFill>
        </p:spPr>
        <p:txBody>
          <a:bodyPr wrap="square" rtlCol="0">
            <a:spAutoFit/>
          </a:bodyPr>
          <a:lstStyle/>
          <a:p>
            <a:pPr algn="ctr"/>
            <a:r>
              <a:rPr lang="en-US" dirty="0"/>
              <a:t>Microservices</a:t>
            </a:r>
          </a:p>
        </p:txBody>
      </p:sp>
    </p:spTree>
    <p:extLst>
      <p:ext uri="{BB962C8B-B14F-4D97-AF65-F5344CB8AC3E}">
        <p14:creationId xmlns:p14="http://schemas.microsoft.com/office/powerpoint/2010/main" val="2523369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normAutofit/>
          </a:bodyPr>
          <a:lstStyle/>
          <a:p>
            <a:r>
              <a:rPr lang="nb-NO" dirty="0"/>
              <a:t>Problems with microservices?</a:t>
            </a:r>
            <a:endParaRPr lang="en-US" dirty="0"/>
          </a:p>
        </p:txBody>
      </p:sp>
      <p:sp>
        <p:nvSpPr>
          <p:cNvPr id="3" name="TextBox 2">
            <a:extLst>
              <a:ext uri="{FF2B5EF4-FFF2-40B4-BE49-F238E27FC236}">
                <a16:creationId xmlns:a16="http://schemas.microsoft.com/office/drawing/2014/main" id="{9D82E6F8-6394-4852-A7AF-92AB7C8A33A3}"/>
              </a:ext>
            </a:extLst>
          </p:cNvPr>
          <p:cNvSpPr txBox="1"/>
          <p:nvPr/>
        </p:nvSpPr>
        <p:spPr>
          <a:xfrm>
            <a:off x="482884" y="1214292"/>
            <a:ext cx="11394041" cy="5016758"/>
          </a:xfrm>
          <a:prstGeom prst="rect">
            <a:avLst/>
          </a:prstGeom>
          <a:noFill/>
        </p:spPr>
        <p:txBody>
          <a:bodyPr wrap="square" rtlCol="0">
            <a:spAutoFit/>
          </a:bodyPr>
          <a:lstStyle/>
          <a:p>
            <a:pPr marL="285750" indent="-285750">
              <a:buFont typeface="Arial" panose="020B0604020202020204" pitchFamily="34" charset="0"/>
              <a:buChar char="•"/>
            </a:pPr>
            <a:r>
              <a:rPr lang="en-US" sz="4000" dirty="0">
                <a:solidFill>
                  <a:schemeClr val="bg1"/>
                </a:solidFill>
              </a:rPr>
              <a:t>Complexity</a:t>
            </a:r>
          </a:p>
          <a:p>
            <a:pPr marL="285750" indent="-285750">
              <a:buFont typeface="Arial" panose="020B0604020202020204" pitchFamily="34" charset="0"/>
              <a:buChar char="•"/>
            </a:pPr>
            <a:r>
              <a:rPr lang="en-US" sz="4000" dirty="0">
                <a:solidFill>
                  <a:schemeClr val="bg1"/>
                </a:solidFill>
              </a:rPr>
              <a:t>Operational issues </a:t>
            </a:r>
            <a:r>
              <a:rPr lang="en-US" sz="3200" dirty="0">
                <a:solidFill>
                  <a:schemeClr val="bg1"/>
                </a:solidFill>
              </a:rPr>
              <a:t>(Monitoring, logging, …)</a:t>
            </a:r>
          </a:p>
          <a:p>
            <a:pPr marL="285750" indent="-285750">
              <a:buFont typeface="Arial" panose="020B0604020202020204" pitchFamily="34" charset="0"/>
              <a:buChar char="•"/>
            </a:pPr>
            <a:r>
              <a:rPr lang="en-US" sz="4000" dirty="0">
                <a:solidFill>
                  <a:schemeClr val="bg1"/>
                </a:solidFill>
              </a:rPr>
              <a:t>Maintainability issues </a:t>
            </a:r>
            <a:r>
              <a:rPr lang="en-US" sz="3200" dirty="0">
                <a:solidFill>
                  <a:schemeClr val="bg1"/>
                </a:solidFill>
              </a:rPr>
              <a:t>(cause of defect, …)</a:t>
            </a:r>
            <a:endParaRPr lang="en-US" sz="4000" dirty="0">
              <a:solidFill>
                <a:schemeClr val="bg1"/>
              </a:solidFill>
            </a:endParaRPr>
          </a:p>
          <a:p>
            <a:pPr marL="285750" indent="-285750">
              <a:buFont typeface="Arial" panose="020B0604020202020204" pitchFamily="34" charset="0"/>
              <a:buChar char="•"/>
            </a:pPr>
            <a:r>
              <a:rPr lang="en-US" sz="4000" dirty="0">
                <a:solidFill>
                  <a:schemeClr val="bg1"/>
                </a:solidFill>
              </a:rPr>
              <a:t>Harder development and testing </a:t>
            </a:r>
            <a:r>
              <a:rPr lang="en-US" sz="3200" dirty="0">
                <a:solidFill>
                  <a:schemeClr val="bg1"/>
                </a:solidFill>
              </a:rPr>
              <a:t>(More components, …)</a:t>
            </a:r>
            <a:endParaRPr lang="en-US" sz="4000" dirty="0">
              <a:solidFill>
                <a:schemeClr val="bg1"/>
              </a:solidFill>
            </a:endParaRPr>
          </a:p>
          <a:p>
            <a:pPr marL="285750" indent="-285750">
              <a:buFont typeface="Arial" panose="020B0604020202020204" pitchFamily="34" charset="0"/>
              <a:buChar char="•"/>
            </a:pPr>
            <a:r>
              <a:rPr lang="en-US" sz="4000" dirty="0">
                <a:solidFill>
                  <a:schemeClr val="bg1"/>
                </a:solidFill>
              </a:rPr>
              <a:t>Network congestion </a:t>
            </a:r>
            <a:r>
              <a:rPr lang="en-US" sz="3200" dirty="0">
                <a:solidFill>
                  <a:schemeClr val="bg1"/>
                </a:solidFill>
              </a:rPr>
              <a:t>(More communication)</a:t>
            </a:r>
          </a:p>
          <a:p>
            <a:pPr marL="285750" indent="-285750">
              <a:buFont typeface="Arial" panose="020B0604020202020204" pitchFamily="34" charset="0"/>
              <a:buChar char="•"/>
            </a:pPr>
            <a:r>
              <a:rPr lang="en-US" sz="4000" dirty="0">
                <a:solidFill>
                  <a:schemeClr val="bg1"/>
                </a:solidFill>
              </a:rPr>
              <a:t>Environment cluttering </a:t>
            </a:r>
          </a:p>
          <a:p>
            <a:pPr marL="285750" indent="-285750">
              <a:buFont typeface="Arial" panose="020B0604020202020204" pitchFamily="34" charset="0"/>
              <a:buChar char="•"/>
            </a:pPr>
            <a:r>
              <a:rPr lang="en-US" sz="4000" dirty="0">
                <a:solidFill>
                  <a:schemeClr val="bg1"/>
                </a:solidFill>
              </a:rPr>
              <a:t>Versioning</a:t>
            </a:r>
          </a:p>
          <a:p>
            <a:pPr marL="285750" indent="-285750">
              <a:buFont typeface="Arial" panose="020B0604020202020204" pitchFamily="34" charset="0"/>
              <a:buChar char="•"/>
            </a:pPr>
            <a:r>
              <a:rPr lang="en-US" sz="4000" dirty="0">
                <a:solidFill>
                  <a:schemeClr val="bg1"/>
                </a:solidFill>
              </a:rPr>
              <a:t>… </a:t>
            </a:r>
          </a:p>
        </p:txBody>
      </p:sp>
    </p:spTree>
    <p:extLst>
      <p:ext uri="{BB962C8B-B14F-4D97-AF65-F5344CB8AC3E}">
        <p14:creationId xmlns:p14="http://schemas.microsoft.com/office/powerpoint/2010/main" val="1647958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normAutofit/>
          </a:bodyPr>
          <a:lstStyle/>
          <a:p>
            <a:r>
              <a:rPr lang="nb-NO" dirty="0"/>
              <a:t>Problems with microservices?</a:t>
            </a:r>
            <a:endParaRPr lang="en-US" dirty="0"/>
          </a:p>
        </p:txBody>
      </p:sp>
      <p:sp>
        <p:nvSpPr>
          <p:cNvPr id="3" name="TextBox 2">
            <a:extLst>
              <a:ext uri="{FF2B5EF4-FFF2-40B4-BE49-F238E27FC236}">
                <a16:creationId xmlns:a16="http://schemas.microsoft.com/office/drawing/2014/main" id="{9D82E6F8-6394-4852-A7AF-92AB7C8A33A3}"/>
              </a:ext>
            </a:extLst>
          </p:cNvPr>
          <p:cNvSpPr txBox="1"/>
          <p:nvPr/>
        </p:nvSpPr>
        <p:spPr>
          <a:xfrm>
            <a:off x="244573" y="742951"/>
            <a:ext cx="11369162" cy="6124754"/>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chemeClr val="bg1"/>
                </a:solidFill>
              </a:rPr>
              <a:t>Environment cluttering?</a:t>
            </a:r>
          </a:p>
          <a:p>
            <a:pPr marL="742950" lvl="1" indent="-285750">
              <a:buFont typeface="Arial" panose="020B0604020202020204" pitchFamily="34" charset="0"/>
              <a:buChar char="•"/>
            </a:pPr>
            <a:r>
              <a:rPr lang="en-US" sz="2800" dirty="0">
                <a:solidFill>
                  <a:schemeClr val="bg1"/>
                </a:solidFill>
              </a:rPr>
              <a:t>Do I need Node.js v8.11.0 or is v6.12.1 good enough?</a:t>
            </a:r>
          </a:p>
          <a:p>
            <a:pPr marL="742950" lvl="1" indent="-285750">
              <a:buFont typeface="Arial" panose="020B0604020202020204" pitchFamily="34" charset="0"/>
              <a:buChar char="•"/>
            </a:pPr>
            <a:endParaRPr lang="en-US" sz="2800" dirty="0">
              <a:solidFill>
                <a:schemeClr val="bg1"/>
              </a:solidFill>
            </a:endParaRPr>
          </a:p>
          <a:p>
            <a:pPr marL="742950" lvl="1" indent="-285750">
              <a:buFont typeface="Arial" panose="020B0604020202020204" pitchFamily="34" charset="0"/>
              <a:buChar char="•"/>
            </a:pPr>
            <a:r>
              <a:rPr lang="en-US" sz="2800" dirty="0">
                <a:solidFill>
                  <a:schemeClr val="bg1"/>
                </a:solidFill>
              </a:rPr>
              <a:t>Does “</a:t>
            </a:r>
            <a:r>
              <a:rPr lang="en-US" sz="2800" dirty="0" err="1">
                <a:solidFill>
                  <a:schemeClr val="bg1"/>
                </a:solidFill>
              </a:rPr>
              <a:t>ServiceA</a:t>
            </a:r>
            <a:r>
              <a:rPr lang="en-US" sz="2800" dirty="0">
                <a:solidFill>
                  <a:schemeClr val="bg1"/>
                </a:solidFill>
              </a:rPr>
              <a:t>” use Python3 or Python2, because “</a:t>
            </a:r>
            <a:r>
              <a:rPr lang="en-US" sz="2800" dirty="0" err="1">
                <a:solidFill>
                  <a:schemeClr val="bg1"/>
                </a:solidFill>
              </a:rPr>
              <a:t>ServiceX</a:t>
            </a:r>
            <a:r>
              <a:rPr lang="en-US" sz="2800" dirty="0">
                <a:solidFill>
                  <a:schemeClr val="bg1"/>
                </a:solidFill>
              </a:rPr>
              <a:t>” is only working with Python3? Do I need both on the same VM?</a:t>
            </a:r>
          </a:p>
          <a:p>
            <a:pPr marL="742950" lvl="1" indent="-285750">
              <a:buFont typeface="Arial" panose="020B0604020202020204" pitchFamily="34" charset="0"/>
              <a:buChar char="•"/>
            </a:pPr>
            <a:endParaRPr lang="en-US" sz="2800" dirty="0">
              <a:solidFill>
                <a:schemeClr val="bg1"/>
              </a:solidFill>
            </a:endParaRPr>
          </a:p>
          <a:p>
            <a:pPr marL="742950" lvl="1" indent="-285750">
              <a:buFont typeface="Arial" panose="020B0604020202020204" pitchFamily="34" charset="0"/>
              <a:buChar char="•"/>
            </a:pPr>
            <a:r>
              <a:rPr lang="en-US" sz="2800" dirty="0">
                <a:solidFill>
                  <a:schemeClr val="bg1"/>
                </a:solidFill>
              </a:rPr>
              <a:t>“</a:t>
            </a:r>
            <a:r>
              <a:rPr lang="en-US" sz="2800" dirty="0" err="1">
                <a:solidFill>
                  <a:schemeClr val="bg1"/>
                </a:solidFill>
              </a:rPr>
              <a:t>ServiceXYZ</a:t>
            </a:r>
            <a:r>
              <a:rPr lang="en-US" sz="2800" dirty="0">
                <a:solidFill>
                  <a:schemeClr val="bg1"/>
                </a:solidFill>
              </a:rPr>
              <a:t>” was only tested on Ubuntu 14.04 with .NET Core 1.0.11 but a new service “BCX12” was developed on Ubuntu 18.04 with .NET Core 2.1.200. Can we have them both on a shared VM? We already have </a:t>
            </a:r>
            <a:r>
              <a:rPr lang="en-US" sz="2800" dirty="0" err="1">
                <a:solidFill>
                  <a:schemeClr val="bg1"/>
                </a:solidFill>
              </a:rPr>
              <a:t>soooo</a:t>
            </a:r>
            <a:r>
              <a:rPr lang="en-US" sz="2800" dirty="0">
                <a:solidFill>
                  <a:schemeClr val="bg1"/>
                </a:solidFill>
              </a:rPr>
              <a:t> many VMs…</a:t>
            </a:r>
          </a:p>
          <a:p>
            <a:pPr marL="742950" lvl="1" indent="-285750">
              <a:buFont typeface="Arial" panose="020B0604020202020204" pitchFamily="34" charset="0"/>
              <a:buChar char="•"/>
            </a:pPr>
            <a:endParaRPr lang="en-US" sz="3200" dirty="0">
              <a:solidFill>
                <a:schemeClr val="bg1"/>
              </a:solidFill>
            </a:endParaRPr>
          </a:p>
          <a:p>
            <a:pPr marL="742950" lvl="1" indent="-285750">
              <a:buFont typeface="Arial" panose="020B0604020202020204" pitchFamily="34" charset="0"/>
              <a:buChar char="•"/>
            </a:pPr>
            <a:r>
              <a:rPr lang="en-US" sz="3200" dirty="0">
                <a:solidFill>
                  <a:schemeClr val="bg1"/>
                </a:solidFill>
              </a:rPr>
              <a:t>Why isn’t it working on “that machine”? Is incorrect </a:t>
            </a:r>
            <a:r>
              <a:rPr lang="en-US" sz="3200" dirty="0" err="1">
                <a:solidFill>
                  <a:schemeClr val="bg1"/>
                </a:solidFill>
              </a:rPr>
              <a:t>npm</a:t>
            </a:r>
            <a:r>
              <a:rPr lang="en-US" sz="3200" dirty="0">
                <a:solidFill>
                  <a:schemeClr val="bg1"/>
                </a:solidFill>
              </a:rPr>
              <a:t> version to blame?</a:t>
            </a:r>
          </a:p>
        </p:txBody>
      </p:sp>
    </p:spTree>
    <p:extLst>
      <p:ext uri="{BB962C8B-B14F-4D97-AF65-F5344CB8AC3E}">
        <p14:creationId xmlns:p14="http://schemas.microsoft.com/office/powerpoint/2010/main" val="3327242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0E80-F1CF-4B00-A8E6-7F5BE2F43970}"/>
              </a:ext>
            </a:extLst>
          </p:cNvPr>
          <p:cNvSpPr>
            <a:spLocks noGrp="1"/>
          </p:cNvSpPr>
          <p:nvPr>
            <p:ph type="title"/>
          </p:nvPr>
        </p:nvSpPr>
        <p:spPr>
          <a:xfrm>
            <a:off x="0" y="1076770"/>
            <a:ext cx="12192000" cy="3452501"/>
          </a:xfrm>
        </p:spPr>
        <p:txBody>
          <a:bodyPr>
            <a:normAutofit/>
          </a:bodyPr>
          <a:lstStyle/>
          <a:p>
            <a:br>
              <a:rPr lang="en-US" sz="3600" dirty="0"/>
            </a:br>
            <a:br>
              <a:rPr lang="en-US" sz="3600" dirty="0"/>
            </a:br>
            <a:br>
              <a:rPr lang="en-US" sz="3600" dirty="0"/>
            </a:br>
            <a:r>
              <a:rPr lang="en-US" sz="3600" dirty="0"/>
              <a:t>Solution?</a:t>
            </a:r>
            <a:endParaRPr lang="en-US" dirty="0"/>
          </a:p>
        </p:txBody>
      </p:sp>
    </p:spTree>
    <p:extLst>
      <p:ext uri="{BB962C8B-B14F-4D97-AF65-F5344CB8AC3E}">
        <p14:creationId xmlns:p14="http://schemas.microsoft.com/office/powerpoint/2010/main" val="415642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0E80-F1CF-4B00-A8E6-7F5BE2F43970}"/>
              </a:ext>
            </a:extLst>
          </p:cNvPr>
          <p:cNvSpPr>
            <a:spLocks noGrp="1"/>
          </p:cNvSpPr>
          <p:nvPr>
            <p:ph type="title"/>
          </p:nvPr>
        </p:nvSpPr>
        <p:spPr>
          <a:xfrm>
            <a:off x="0" y="1076770"/>
            <a:ext cx="12192000" cy="1093861"/>
          </a:xfrm>
        </p:spPr>
        <p:txBody>
          <a:bodyPr>
            <a:normAutofit/>
          </a:bodyPr>
          <a:lstStyle/>
          <a:p>
            <a:r>
              <a:rPr lang="en-US" sz="3600" dirty="0"/>
              <a:t>Enter containerized world!</a:t>
            </a:r>
            <a:endParaRPr lang="en-US" dirty="0"/>
          </a:p>
        </p:txBody>
      </p:sp>
      <p:sp>
        <p:nvSpPr>
          <p:cNvPr id="4" name="Content Placeholder 3">
            <a:extLst>
              <a:ext uri="{FF2B5EF4-FFF2-40B4-BE49-F238E27FC236}">
                <a16:creationId xmlns:a16="http://schemas.microsoft.com/office/drawing/2014/main" id="{0A5EC13B-E1E4-4C12-9B11-E782A96CE660}"/>
              </a:ext>
            </a:extLst>
          </p:cNvPr>
          <p:cNvSpPr>
            <a:spLocks noGrp="1"/>
          </p:cNvSpPr>
          <p:nvPr>
            <p:ph sz="quarter" idx="10"/>
          </p:nvPr>
        </p:nvSpPr>
        <p:spPr/>
        <p:txBody>
          <a:bodyPr/>
          <a:lstStyle/>
          <a:p>
            <a:r>
              <a:rPr lang="en-US" b="1" dirty="0"/>
              <a:t>Docker</a:t>
            </a:r>
            <a:r>
              <a:rPr lang="en-US" dirty="0"/>
              <a:t> containers are a way to tangle environment cluttering, constant configuration problems, versions of 3</a:t>
            </a:r>
            <a:r>
              <a:rPr lang="en-US" baseline="30000" dirty="0"/>
              <a:t>rd</a:t>
            </a:r>
            <a:r>
              <a:rPr lang="en-US" dirty="0"/>
              <a:t> party components</a:t>
            </a:r>
          </a:p>
        </p:txBody>
      </p:sp>
      <p:pic>
        <p:nvPicPr>
          <p:cNvPr id="7" name="Graphic 6">
            <a:extLst>
              <a:ext uri="{FF2B5EF4-FFF2-40B4-BE49-F238E27FC236}">
                <a16:creationId xmlns:a16="http://schemas.microsoft.com/office/drawing/2014/main" id="{FD16C506-450C-40A1-AAA6-ACE80D6B9B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24635" y="3786894"/>
            <a:ext cx="8389965" cy="1994336"/>
          </a:xfrm>
          <a:prstGeom prst="rect">
            <a:avLst/>
          </a:prstGeom>
        </p:spPr>
      </p:pic>
    </p:spTree>
    <p:extLst>
      <p:ext uri="{BB962C8B-B14F-4D97-AF65-F5344CB8AC3E}">
        <p14:creationId xmlns:p14="http://schemas.microsoft.com/office/powerpoint/2010/main" val="1458664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40E1-C002-43EF-9A26-A0303D9617B5}"/>
              </a:ext>
            </a:extLst>
          </p:cNvPr>
          <p:cNvSpPr>
            <a:spLocks noGrp="1"/>
          </p:cNvSpPr>
          <p:nvPr>
            <p:ph type="title"/>
          </p:nvPr>
        </p:nvSpPr>
        <p:spPr/>
        <p:txBody>
          <a:bodyPr/>
          <a:lstStyle/>
          <a:p>
            <a:r>
              <a:rPr lang="en-US" dirty="0"/>
              <a:t>What is Docker?</a:t>
            </a:r>
          </a:p>
        </p:txBody>
      </p:sp>
      <p:sp>
        <p:nvSpPr>
          <p:cNvPr id="3" name="Content Placeholder 2">
            <a:extLst>
              <a:ext uri="{FF2B5EF4-FFF2-40B4-BE49-F238E27FC236}">
                <a16:creationId xmlns:a16="http://schemas.microsoft.com/office/drawing/2014/main" id="{D049E349-9110-47B5-82E1-4A915ED293E6}"/>
              </a:ext>
            </a:extLst>
          </p:cNvPr>
          <p:cNvSpPr>
            <a:spLocks noGrp="1"/>
          </p:cNvSpPr>
          <p:nvPr>
            <p:ph sz="quarter" idx="10"/>
          </p:nvPr>
        </p:nvSpPr>
        <p:spPr>
          <a:xfrm>
            <a:off x="427290" y="742951"/>
            <a:ext cx="11647917" cy="5357812"/>
          </a:xfrm>
        </p:spPr>
        <p:txBody>
          <a:bodyPr/>
          <a:lstStyle/>
          <a:p>
            <a:r>
              <a:rPr lang="en-US" sz="2000" dirty="0"/>
              <a:t>A computer program that performs operating-system-level virtualization also known as containerization</a:t>
            </a:r>
          </a:p>
          <a:p>
            <a:r>
              <a:rPr lang="en-US" sz="2000" dirty="0"/>
              <a:t>Think of it as a lightweight virtual machine, which can additionally share a great deal of resources between containers (images/machines)</a:t>
            </a:r>
          </a:p>
          <a:p>
            <a:r>
              <a:rPr lang="en-US" sz="2000" dirty="0"/>
              <a:t>Instead of having </a:t>
            </a:r>
            <a:r>
              <a:rPr lang="en-US" sz="2000" b="1" dirty="0"/>
              <a:t>10 services x 10 GB VMs </a:t>
            </a:r>
            <a:r>
              <a:rPr lang="en-US" sz="2000" dirty="0"/>
              <a:t>= </a:t>
            </a:r>
            <a:r>
              <a:rPr lang="en-US" sz="2000" b="1" dirty="0"/>
              <a:t>100 GB </a:t>
            </a:r>
            <a:r>
              <a:rPr lang="en-US" sz="2000" dirty="0"/>
              <a:t>you have </a:t>
            </a:r>
            <a:r>
              <a:rPr lang="en-US" sz="2000" b="1" dirty="0"/>
              <a:t>10 GB </a:t>
            </a:r>
            <a:r>
              <a:rPr lang="en-US" sz="2000" dirty="0"/>
              <a:t>machine that has 10 services, each in a container on top of this machine and each adds let’s say </a:t>
            </a:r>
            <a:r>
              <a:rPr lang="en-US" sz="2000" b="1" dirty="0"/>
              <a:t>200 MB  </a:t>
            </a:r>
            <a:r>
              <a:rPr lang="en-US" sz="2000" dirty="0"/>
              <a:t>=&gt; </a:t>
            </a:r>
            <a:r>
              <a:rPr lang="en-US" sz="2000" b="1" dirty="0"/>
              <a:t>12 GB</a:t>
            </a:r>
          </a:p>
        </p:txBody>
      </p:sp>
      <p:pic>
        <p:nvPicPr>
          <p:cNvPr id="1026" name="Picture 2" descr="Image result for docker">
            <a:extLst>
              <a:ext uri="{FF2B5EF4-FFF2-40B4-BE49-F238E27FC236}">
                <a16:creationId xmlns:a16="http://schemas.microsoft.com/office/drawing/2014/main" id="{A5767B15-B4A7-41F4-BE95-ECF70A807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684" y="2724150"/>
            <a:ext cx="733425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16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pl-PL" dirty="0" err="1"/>
              <a:t>About</a:t>
            </a:r>
            <a:r>
              <a:rPr lang="pl-PL" dirty="0"/>
              <a:t> </a:t>
            </a:r>
            <a:r>
              <a:rPr lang="pl-PL" dirty="0" err="1"/>
              <a:t>myself</a:t>
            </a:r>
            <a:endParaRPr lang="en-US" dirty="0"/>
          </a:p>
        </p:txBody>
      </p:sp>
      <p:sp>
        <p:nvSpPr>
          <p:cNvPr id="3" name="Rectangle 2">
            <a:extLst>
              <a:ext uri="{FF2B5EF4-FFF2-40B4-BE49-F238E27FC236}">
                <a16:creationId xmlns:a16="http://schemas.microsoft.com/office/drawing/2014/main" id="{3F2AFE5B-0301-43DD-B84C-C21E87E874FC}"/>
              </a:ext>
            </a:extLst>
          </p:cNvPr>
          <p:cNvSpPr/>
          <p:nvPr/>
        </p:nvSpPr>
        <p:spPr>
          <a:xfrm>
            <a:off x="479566" y="849848"/>
            <a:ext cx="10522086" cy="3046988"/>
          </a:xfrm>
          <a:prstGeom prst="rect">
            <a:avLst/>
          </a:prstGeom>
        </p:spPr>
        <p:txBody>
          <a:bodyPr wrap="square">
            <a:spAutoFit/>
          </a:bodyPr>
          <a:lstStyle/>
          <a:p>
            <a:r>
              <a:rPr lang="en-US" sz="3200" dirty="0" err="1">
                <a:solidFill>
                  <a:schemeClr val="bg1"/>
                </a:solidFill>
                <a:latin typeface="Calibri" panose="020F0502020204030204" pitchFamily="34" charset="0"/>
                <a:ea typeface="Calibri" panose="020F0502020204030204" pitchFamily="34" charset="0"/>
              </a:rPr>
              <a:t>Paweł</a:t>
            </a:r>
            <a:r>
              <a:rPr lang="en-US" sz="3200" dirty="0">
                <a:solidFill>
                  <a:schemeClr val="bg1"/>
                </a:solidFill>
                <a:latin typeface="Calibri" panose="020F0502020204030204" pitchFamily="34" charset="0"/>
                <a:ea typeface="Calibri" panose="020F0502020204030204" pitchFamily="34" charset="0"/>
              </a:rPr>
              <a:t> Troka</a:t>
            </a:r>
          </a:p>
          <a:p>
            <a:r>
              <a:rPr lang="en-US" sz="3200" dirty="0">
                <a:solidFill>
                  <a:schemeClr val="bg1"/>
                </a:solidFill>
                <a:latin typeface="Calibri" panose="020F0502020204030204" pitchFamily="34" charset="0"/>
                <a:ea typeface="Calibri" panose="020F0502020204030204" pitchFamily="34" charset="0"/>
              </a:rPr>
              <a:t>E-Mail: Pawel@</a:t>
            </a:r>
            <a:r>
              <a:rPr lang="pl-PL" sz="3200" dirty="0">
                <a:solidFill>
                  <a:schemeClr val="bg1"/>
                </a:solidFill>
                <a:latin typeface="Calibri" panose="020F0502020204030204" pitchFamily="34" charset="0"/>
                <a:ea typeface="Calibri" panose="020F0502020204030204" pitchFamily="34" charset="0"/>
              </a:rPr>
              <a:t>TROKA</a:t>
            </a:r>
            <a:r>
              <a:rPr lang="en-US" sz="3200" dirty="0">
                <a:solidFill>
                  <a:schemeClr val="bg1"/>
                </a:solidFill>
                <a:latin typeface="Calibri" panose="020F0502020204030204" pitchFamily="34" charset="0"/>
                <a:ea typeface="Calibri" panose="020F0502020204030204" pitchFamily="34" charset="0"/>
              </a:rPr>
              <a:t>.Software</a:t>
            </a:r>
          </a:p>
          <a:p>
            <a:r>
              <a:rPr lang="en-US" sz="3200" dirty="0">
                <a:solidFill>
                  <a:schemeClr val="bg1"/>
                </a:solidFill>
                <a:latin typeface="Calibri" panose="020F0502020204030204" pitchFamily="34" charset="0"/>
                <a:ea typeface="Calibri" panose="020F0502020204030204" pitchFamily="34" charset="0"/>
              </a:rPr>
              <a:t>LinkedIn: /in/</a:t>
            </a:r>
            <a:r>
              <a:rPr lang="en-US" sz="3200" dirty="0" err="1">
                <a:solidFill>
                  <a:schemeClr val="bg1"/>
                </a:solidFill>
                <a:latin typeface="Calibri" panose="020F0502020204030204" pitchFamily="34" charset="0"/>
                <a:ea typeface="Calibri" panose="020F0502020204030204" pitchFamily="34" charset="0"/>
              </a:rPr>
              <a:t>paweltroka</a:t>
            </a:r>
            <a:r>
              <a:rPr lang="en-US" sz="3200" dirty="0">
                <a:solidFill>
                  <a:schemeClr val="bg1"/>
                </a:solidFill>
                <a:latin typeface="Calibri" panose="020F0502020204030204" pitchFamily="34" charset="0"/>
                <a:ea typeface="Calibri" panose="020F0502020204030204" pitchFamily="34" charset="0"/>
              </a:rPr>
              <a:t>/</a:t>
            </a:r>
          </a:p>
          <a:p>
            <a:r>
              <a:rPr lang="en-US" sz="3200" dirty="0">
                <a:solidFill>
                  <a:schemeClr val="bg1"/>
                </a:solidFill>
                <a:latin typeface="Calibri" panose="020F0502020204030204" pitchFamily="34" charset="0"/>
                <a:ea typeface="Calibri" panose="020F0502020204030204" pitchFamily="34" charset="0"/>
              </a:rPr>
              <a:t>GitHub: @</a:t>
            </a:r>
            <a:r>
              <a:rPr lang="en-US" sz="3200" dirty="0" err="1">
                <a:solidFill>
                  <a:schemeClr val="bg1"/>
                </a:solidFill>
                <a:latin typeface="Calibri" panose="020F0502020204030204" pitchFamily="34" charset="0"/>
                <a:ea typeface="Calibri" panose="020F0502020204030204" pitchFamily="34" charset="0"/>
              </a:rPr>
              <a:t>PawelTroka</a:t>
            </a:r>
            <a:endParaRPr lang="pl-PL" sz="3200" dirty="0">
              <a:solidFill>
                <a:schemeClr val="bg1"/>
              </a:solidFill>
              <a:latin typeface="Calibri" panose="020F0502020204030204" pitchFamily="34" charset="0"/>
              <a:ea typeface="Calibri" panose="020F0502020204030204" pitchFamily="34" charset="0"/>
            </a:endParaRPr>
          </a:p>
          <a:p>
            <a:r>
              <a:rPr lang="pl-PL" sz="3200" dirty="0">
                <a:solidFill>
                  <a:schemeClr val="bg1"/>
                </a:solidFill>
                <a:latin typeface="Calibri" panose="020F0502020204030204" pitchFamily="34" charset="0"/>
                <a:ea typeface="Calibri" panose="020F0502020204030204" pitchFamily="34" charset="0"/>
              </a:rPr>
              <a:t>Twitter: @</a:t>
            </a:r>
            <a:r>
              <a:rPr lang="pl-PL" sz="3200" dirty="0" err="1">
                <a:solidFill>
                  <a:schemeClr val="bg1"/>
                </a:solidFill>
                <a:latin typeface="Calibri" panose="020F0502020204030204" pitchFamily="34" charset="0"/>
                <a:ea typeface="Calibri" panose="020F0502020204030204" pitchFamily="34" charset="0"/>
              </a:rPr>
              <a:t>PawelTroka</a:t>
            </a:r>
            <a:endParaRPr lang="en-US" sz="3200" dirty="0">
              <a:solidFill>
                <a:schemeClr val="bg1"/>
              </a:solidFill>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sz="3200" dirty="0">
              <a:solidFill>
                <a:schemeClr val="bg1"/>
              </a:solidFill>
              <a:latin typeface="Calibri" panose="020F0502020204030204" pitchFamily="34" charset="0"/>
              <a:ea typeface="Calibri" panose="020F0502020204030204" pitchFamily="34" charset="0"/>
            </a:endParaRPr>
          </a:p>
        </p:txBody>
      </p:sp>
      <p:pic>
        <p:nvPicPr>
          <p:cNvPr id="4" name="Picture 2" descr="@PawelTroka">
            <a:extLst>
              <a:ext uri="{FF2B5EF4-FFF2-40B4-BE49-F238E27FC236}">
                <a16:creationId xmlns:a16="http://schemas.microsoft.com/office/drawing/2014/main" id="{49A7E115-977A-442D-84C8-680E7A40F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4336" y="479262"/>
            <a:ext cx="2118360" cy="211836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417103F-15A6-4D4B-9559-8464A6533D65}"/>
              </a:ext>
            </a:extLst>
          </p:cNvPr>
          <p:cNvSpPr/>
          <p:nvPr/>
        </p:nvSpPr>
        <p:spPr>
          <a:xfrm>
            <a:off x="5740609" y="3630769"/>
            <a:ext cx="6087454" cy="1815882"/>
          </a:xfrm>
          <a:prstGeom prst="rect">
            <a:avLst/>
          </a:prstGeom>
        </p:spPr>
        <p:txBody>
          <a:bodyPr wrap="square">
            <a:spAutoFit/>
          </a:bodyPr>
          <a:lstStyle/>
          <a:p>
            <a:r>
              <a:rPr lang="en-US" sz="2800" dirty="0">
                <a:solidFill>
                  <a:schemeClr val="bg1"/>
                </a:solidFill>
              </a:rPr>
              <a:t>BY DAY: </a:t>
            </a:r>
            <a:r>
              <a:rPr lang="pl-PL" sz="2800" dirty="0">
                <a:solidFill>
                  <a:schemeClr val="bg1"/>
                </a:solidFill>
              </a:rPr>
              <a:t>Team Leader</a:t>
            </a:r>
            <a:r>
              <a:rPr lang="en-US" sz="2800" dirty="0">
                <a:solidFill>
                  <a:schemeClr val="bg1"/>
                </a:solidFill>
              </a:rPr>
              <a:t> at Powel</a:t>
            </a:r>
            <a:r>
              <a:rPr lang="pl-PL" sz="2800" dirty="0">
                <a:solidFill>
                  <a:schemeClr val="bg1"/>
                </a:solidFill>
              </a:rPr>
              <a:t> </a:t>
            </a:r>
            <a:r>
              <a:rPr lang="en-US" sz="2800" dirty="0">
                <a:solidFill>
                  <a:schemeClr val="bg1"/>
                </a:solidFill>
              </a:rPr>
              <a:t>AS</a:t>
            </a:r>
            <a:endParaRPr lang="pl-PL" sz="2800" dirty="0">
              <a:solidFill>
                <a:schemeClr val="bg1"/>
              </a:solidFill>
            </a:endParaRPr>
          </a:p>
          <a:p>
            <a:r>
              <a:rPr lang="en-US" sz="2800" dirty="0">
                <a:solidFill>
                  <a:schemeClr val="bg1"/>
                </a:solidFill>
              </a:rPr>
              <a:t>BY NIGHT: I build Computator.NET - a unique</a:t>
            </a:r>
            <a:r>
              <a:rPr lang="pl-PL" sz="2800" dirty="0">
                <a:solidFill>
                  <a:schemeClr val="bg1"/>
                </a:solidFill>
              </a:rPr>
              <a:t>,</a:t>
            </a:r>
            <a:r>
              <a:rPr lang="en-US" sz="2800" dirty="0">
                <a:solidFill>
                  <a:schemeClr val="bg1"/>
                </a:solidFill>
              </a:rPr>
              <a:t> open numerical software that is fast and easy to use</a:t>
            </a:r>
          </a:p>
        </p:txBody>
      </p:sp>
      <p:pic>
        <p:nvPicPr>
          <p:cNvPr id="8" name="Picture 7">
            <a:extLst>
              <a:ext uri="{FF2B5EF4-FFF2-40B4-BE49-F238E27FC236}">
                <a16:creationId xmlns:a16="http://schemas.microsoft.com/office/drawing/2014/main" id="{9D081C30-6B45-487C-869E-91B5D512C624}"/>
              </a:ext>
            </a:extLst>
          </p:cNvPr>
          <p:cNvPicPr>
            <a:picLocks noChangeAspect="1"/>
          </p:cNvPicPr>
          <p:nvPr/>
        </p:nvPicPr>
        <p:blipFill>
          <a:blip r:embed="rId4"/>
          <a:stretch>
            <a:fillRect/>
          </a:stretch>
        </p:blipFill>
        <p:spPr>
          <a:xfrm>
            <a:off x="418007" y="4885149"/>
            <a:ext cx="4535078" cy="1123003"/>
          </a:xfrm>
          <a:prstGeom prst="rect">
            <a:avLst/>
          </a:prstGeom>
        </p:spPr>
      </p:pic>
      <p:sp>
        <p:nvSpPr>
          <p:cNvPr id="11" name="Rectangle 10">
            <a:extLst>
              <a:ext uri="{FF2B5EF4-FFF2-40B4-BE49-F238E27FC236}">
                <a16:creationId xmlns:a16="http://schemas.microsoft.com/office/drawing/2014/main" id="{C2F04883-A208-444E-A805-34230663B706}"/>
              </a:ext>
            </a:extLst>
          </p:cNvPr>
          <p:cNvSpPr/>
          <p:nvPr/>
        </p:nvSpPr>
        <p:spPr>
          <a:xfrm rot="1835877">
            <a:off x="5302261" y="1686310"/>
            <a:ext cx="6964151"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Algorithmic trading</a:t>
            </a:r>
          </a:p>
        </p:txBody>
      </p:sp>
      <p:sp>
        <p:nvSpPr>
          <p:cNvPr id="12" name="Rectangle 11">
            <a:extLst>
              <a:ext uri="{FF2B5EF4-FFF2-40B4-BE49-F238E27FC236}">
                <a16:creationId xmlns:a16="http://schemas.microsoft.com/office/drawing/2014/main" id="{E59BC5B1-400F-4096-B3C4-498739A36AEF}"/>
              </a:ext>
            </a:extLst>
          </p:cNvPr>
          <p:cNvSpPr/>
          <p:nvPr/>
        </p:nvSpPr>
        <p:spPr>
          <a:xfrm rot="20543749">
            <a:off x="-23061" y="3713423"/>
            <a:ext cx="8140306"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Numerical</a:t>
            </a: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pl-PL" sz="6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calculations</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3" name="Rectangle 12">
            <a:extLst>
              <a:ext uri="{FF2B5EF4-FFF2-40B4-BE49-F238E27FC236}">
                <a16:creationId xmlns:a16="http://schemas.microsoft.com/office/drawing/2014/main" id="{D7023919-B4B3-433F-ADD7-E32A055776FB}"/>
              </a:ext>
            </a:extLst>
          </p:cNvPr>
          <p:cNvSpPr/>
          <p:nvPr/>
        </p:nvSpPr>
        <p:spPr>
          <a:xfrm rot="20783689">
            <a:off x="5156239" y="4892651"/>
            <a:ext cx="5272918"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Energy trading</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4" name="Rectangle 13">
            <a:extLst>
              <a:ext uri="{FF2B5EF4-FFF2-40B4-BE49-F238E27FC236}">
                <a16:creationId xmlns:a16="http://schemas.microsoft.com/office/drawing/2014/main" id="{73A41010-A86A-4D9D-A1B8-1C1EFFCDC89E}"/>
              </a:ext>
            </a:extLst>
          </p:cNvPr>
          <p:cNvSpPr/>
          <p:nvPr/>
        </p:nvSpPr>
        <p:spPr>
          <a:xfrm rot="969747">
            <a:off x="1503064" y="1247935"/>
            <a:ext cx="4402104"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Automation</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6" name="Rectangle 15">
            <a:extLst>
              <a:ext uri="{FF2B5EF4-FFF2-40B4-BE49-F238E27FC236}">
                <a16:creationId xmlns:a16="http://schemas.microsoft.com/office/drawing/2014/main" id="{69DF5E20-82E4-44AB-9F07-488AF9561DD3}"/>
              </a:ext>
            </a:extLst>
          </p:cNvPr>
          <p:cNvSpPr/>
          <p:nvPr/>
        </p:nvSpPr>
        <p:spPr>
          <a:xfrm>
            <a:off x="1128837" y="5908599"/>
            <a:ext cx="4598568"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Open </a:t>
            </a:r>
            <a:r>
              <a:rPr lang="pl-PL" sz="6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source</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7" name="Rectangle 16">
            <a:extLst>
              <a:ext uri="{FF2B5EF4-FFF2-40B4-BE49-F238E27FC236}">
                <a16:creationId xmlns:a16="http://schemas.microsoft.com/office/drawing/2014/main" id="{0E1F83DA-94C5-4A46-91D3-4821B9473398}"/>
              </a:ext>
            </a:extLst>
          </p:cNvPr>
          <p:cNvSpPr/>
          <p:nvPr/>
        </p:nvSpPr>
        <p:spPr>
          <a:xfrm rot="2494380">
            <a:off x="9018750" y="3836994"/>
            <a:ext cx="1800493"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.NET</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8" name="Rectangle 17">
            <a:extLst>
              <a:ext uri="{FF2B5EF4-FFF2-40B4-BE49-F238E27FC236}">
                <a16:creationId xmlns:a16="http://schemas.microsoft.com/office/drawing/2014/main" id="{F7009A99-2BC3-4E63-8117-3E60E9B44C15}"/>
              </a:ext>
            </a:extLst>
          </p:cNvPr>
          <p:cNvSpPr/>
          <p:nvPr/>
        </p:nvSpPr>
        <p:spPr>
          <a:xfrm rot="20554782">
            <a:off x="263099" y="3142773"/>
            <a:ext cx="2808782"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Science</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9" name="Rectangle 18">
            <a:extLst>
              <a:ext uri="{FF2B5EF4-FFF2-40B4-BE49-F238E27FC236}">
                <a16:creationId xmlns:a16="http://schemas.microsoft.com/office/drawing/2014/main" id="{C4468A1B-31B4-4822-86A1-291B97A5D000}"/>
              </a:ext>
            </a:extLst>
          </p:cNvPr>
          <p:cNvSpPr/>
          <p:nvPr/>
        </p:nvSpPr>
        <p:spPr>
          <a:xfrm rot="1251805">
            <a:off x="5970339" y="1918143"/>
            <a:ext cx="2081211"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Math</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0" name="Rectangle 19">
            <a:extLst>
              <a:ext uri="{FF2B5EF4-FFF2-40B4-BE49-F238E27FC236}">
                <a16:creationId xmlns:a16="http://schemas.microsoft.com/office/drawing/2014/main" id="{A18F9E8B-F987-48D5-8F6D-70E81621B11A}"/>
              </a:ext>
            </a:extLst>
          </p:cNvPr>
          <p:cNvSpPr/>
          <p:nvPr/>
        </p:nvSpPr>
        <p:spPr>
          <a:xfrm rot="20554782">
            <a:off x="2314268" y="116622"/>
            <a:ext cx="4304576"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Simulations</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1" name="Rectangle 20">
            <a:extLst>
              <a:ext uri="{FF2B5EF4-FFF2-40B4-BE49-F238E27FC236}">
                <a16:creationId xmlns:a16="http://schemas.microsoft.com/office/drawing/2014/main" id="{0D63FDCA-4381-4569-983A-44081DA0EC31}"/>
              </a:ext>
            </a:extLst>
          </p:cNvPr>
          <p:cNvSpPr/>
          <p:nvPr/>
        </p:nvSpPr>
        <p:spPr>
          <a:xfrm rot="1180714">
            <a:off x="9007797" y="5418373"/>
            <a:ext cx="3587136"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Microsoft</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2" name="Rectangle 21">
            <a:extLst>
              <a:ext uri="{FF2B5EF4-FFF2-40B4-BE49-F238E27FC236}">
                <a16:creationId xmlns:a16="http://schemas.microsoft.com/office/drawing/2014/main" id="{AE14649C-B5B8-4CD7-BBB0-AC7E1F90F3E6}"/>
              </a:ext>
            </a:extLst>
          </p:cNvPr>
          <p:cNvSpPr/>
          <p:nvPr/>
        </p:nvSpPr>
        <p:spPr>
          <a:xfrm rot="20554782">
            <a:off x="9763423" y="351216"/>
            <a:ext cx="1053494"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3" name="Rectangle 22">
            <a:extLst>
              <a:ext uri="{FF2B5EF4-FFF2-40B4-BE49-F238E27FC236}">
                <a16:creationId xmlns:a16="http://schemas.microsoft.com/office/drawing/2014/main" id="{0CEDEA1A-FB56-43D9-8D7E-0B0AAB6E7C4D}"/>
              </a:ext>
            </a:extLst>
          </p:cNvPr>
          <p:cNvSpPr/>
          <p:nvPr/>
        </p:nvSpPr>
        <p:spPr>
          <a:xfrm rot="2203707">
            <a:off x="9487222" y="1844774"/>
            <a:ext cx="2702086"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Python</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4" name="Rectangle 23">
            <a:extLst>
              <a:ext uri="{FF2B5EF4-FFF2-40B4-BE49-F238E27FC236}">
                <a16:creationId xmlns:a16="http://schemas.microsoft.com/office/drawing/2014/main" id="{8DA8AD24-3C4C-4BF5-94CB-77BE33A8EF55}"/>
              </a:ext>
            </a:extLst>
          </p:cNvPr>
          <p:cNvSpPr/>
          <p:nvPr/>
        </p:nvSpPr>
        <p:spPr>
          <a:xfrm rot="20820018">
            <a:off x="5623332" y="3768418"/>
            <a:ext cx="3809056"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Open </a:t>
            </a:r>
            <a:r>
              <a:rPr lang="pl-PL" sz="6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APIs</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5" name="Rectangle 24">
            <a:extLst>
              <a:ext uri="{FF2B5EF4-FFF2-40B4-BE49-F238E27FC236}">
                <a16:creationId xmlns:a16="http://schemas.microsoft.com/office/drawing/2014/main" id="{97F3516A-5E4A-477B-8D38-E1650F8D2A8A}"/>
              </a:ext>
            </a:extLst>
          </p:cNvPr>
          <p:cNvSpPr/>
          <p:nvPr/>
        </p:nvSpPr>
        <p:spPr>
          <a:xfrm>
            <a:off x="2865204" y="4652579"/>
            <a:ext cx="4503157"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Smart </a:t>
            </a:r>
            <a:r>
              <a:rPr lang="pl-PL" sz="6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home</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ustDataLst>
      <p:tags r:id="rId1"/>
    </p:custDataLst>
    <p:extLst>
      <p:ext uri="{BB962C8B-B14F-4D97-AF65-F5344CB8AC3E}">
        <p14:creationId xmlns:p14="http://schemas.microsoft.com/office/powerpoint/2010/main" val="2118400184"/>
      </p:ext>
    </p:extLst>
  </p:cSld>
  <p:clrMapOvr>
    <a:masterClrMapping/>
  </p:clrMapOvr>
  <mc:AlternateContent xmlns:mc="http://schemas.openxmlformats.org/markup-compatibility/2006" xmlns:p14="http://schemas.microsoft.com/office/powerpoint/2010/main">
    <mc:Choice Requires="p14">
      <p:transition spd="slow" p14:dur="2000" advTm="18148"/>
    </mc:Choice>
    <mc:Fallback xmlns="">
      <p:transition spd="slow" advTm="181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50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50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50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50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50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50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50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6" grpId="0"/>
      <p:bldP spid="17" grpId="0"/>
      <p:bldP spid="18" grpId="0"/>
      <p:bldP spid="19" grpId="0"/>
      <p:bldP spid="20" grpId="0"/>
      <p:bldP spid="21" grpId="0"/>
      <p:bldP spid="22" grpId="0"/>
      <p:bldP spid="23" grpId="0"/>
      <p:bldP spid="24"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40E1-C002-43EF-9A26-A0303D9617B5}"/>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D049E349-9110-47B5-82E1-4A915ED293E6}"/>
              </a:ext>
            </a:extLst>
          </p:cNvPr>
          <p:cNvSpPr>
            <a:spLocks noGrp="1"/>
          </p:cNvSpPr>
          <p:nvPr>
            <p:ph sz="quarter" idx="10"/>
          </p:nvPr>
        </p:nvSpPr>
        <p:spPr>
          <a:xfrm>
            <a:off x="614363" y="1243013"/>
            <a:ext cx="10965656" cy="5399414"/>
          </a:xfrm>
        </p:spPr>
        <p:txBody>
          <a:bodyPr/>
          <a:lstStyle/>
          <a:p>
            <a:r>
              <a:rPr lang="en-US" dirty="0"/>
              <a:t>So each service lives in its own container – we defeated environment cluttering, configuration issues, and we didn’t need to have a 1 TB rig to host a bunch of VMs </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Basically we made having a polyglot systems solutions (which micro-services often are) a lot easier</a:t>
            </a:r>
          </a:p>
          <a:p>
            <a:endParaRPr lang="en-US" dirty="0"/>
          </a:p>
          <a:p>
            <a:r>
              <a:rPr lang="en-US" b="1" dirty="0"/>
              <a:t>However we still didn’t tackle </a:t>
            </a:r>
          </a:p>
          <a:p>
            <a:pPr lvl="1"/>
            <a:r>
              <a:rPr lang="en-US" b="1" dirty="0"/>
              <a:t>operational and maintainability issues and </a:t>
            </a:r>
          </a:p>
          <a:p>
            <a:pPr lvl="1"/>
            <a:r>
              <a:rPr lang="en-US" b="1" dirty="0"/>
              <a:t>we haven’t had a basic look at scaling the services yet?</a:t>
            </a:r>
          </a:p>
          <a:p>
            <a:r>
              <a:rPr lang="en-US" i="1" dirty="0"/>
              <a:t>What if we have 100+ micro-services? How to manage that?</a:t>
            </a:r>
          </a:p>
        </p:txBody>
      </p:sp>
    </p:spTree>
    <p:extLst>
      <p:ext uri="{BB962C8B-B14F-4D97-AF65-F5344CB8AC3E}">
        <p14:creationId xmlns:p14="http://schemas.microsoft.com/office/powerpoint/2010/main" val="467293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7641-3F43-49FD-8358-B8C5F173838D}"/>
              </a:ext>
            </a:extLst>
          </p:cNvPr>
          <p:cNvSpPr>
            <a:spLocks noGrp="1"/>
          </p:cNvSpPr>
          <p:nvPr>
            <p:ph type="title"/>
          </p:nvPr>
        </p:nvSpPr>
        <p:spPr/>
        <p:txBody>
          <a:bodyPr/>
          <a:lstStyle/>
          <a:p>
            <a:r>
              <a:rPr lang="en-US" dirty="0"/>
              <a:t>A way to make scaling great?</a:t>
            </a:r>
          </a:p>
        </p:txBody>
      </p:sp>
      <p:sp>
        <p:nvSpPr>
          <p:cNvPr id="3" name="Content Placeholder 2">
            <a:extLst>
              <a:ext uri="{FF2B5EF4-FFF2-40B4-BE49-F238E27FC236}">
                <a16:creationId xmlns:a16="http://schemas.microsoft.com/office/drawing/2014/main" id="{F68D49DD-8869-4B06-A6F2-ED91B2F397A3}"/>
              </a:ext>
            </a:extLst>
          </p:cNvPr>
          <p:cNvSpPr>
            <a:spLocks noGrp="1"/>
          </p:cNvSpPr>
          <p:nvPr>
            <p:ph sz="quarter" idx="10"/>
          </p:nvPr>
        </p:nvSpPr>
        <p:spPr/>
        <p:txBody>
          <a:bodyPr/>
          <a:lstStyle/>
          <a:p>
            <a:r>
              <a:rPr lang="en-US" dirty="0"/>
              <a:t>Microservices are a great way to scale but a pain to manage</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E3FC2BC6-98B0-4C03-A6D5-D428E7B84524}"/>
              </a:ext>
            </a:extLst>
          </p:cNvPr>
          <p:cNvSpPr/>
          <p:nvPr/>
        </p:nvSpPr>
        <p:spPr>
          <a:xfrm>
            <a:off x="611981" y="4698958"/>
            <a:ext cx="3950569" cy="461665"/>
          </a:xfrm>
          <a:prstGeom prst="rect">
            <a:avLst/>
          </a:prstGeom>
        </p:spPr>
        <p:txBody>
          <a:bodyPr wrap="none">
            <a:spAutoFit/>
          </a:bodyPr>
          <a:lstStyle/>
          <a:p>
            <a:pPr marL="342900" indent="-342900">
              <a:buFont typeface="Arial" panose="020B0604020202020204" pitchFamily="34" charset="0"/>
              <a:buChar char="•"/>
            </a:pPr>
            <a:r>
              <a:rPr lang="en-US" sz="2400" dirty="0">
                <a:solidFill>
                  <a:schemeClr val="bg1"/>
                </a:solidFill>
                <a:latin typeface="Open Sans"/>
              </a:rPr>
              <a:t>Kubernetes is the answer.</a:t>
            </a:r>
          </a:p>
        </p:txBody>
      </p:sp>
    </p:spTree>
    <p:extLst>
      <p:ext uri="{BB962C8B-B14F-4D97-AF65-F5344CB8AC3E}">
        <p14:creationId xmlns:p14="http://schemas.microsoft.com/office/powerpoint/2010/main" val="364485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a:xfrm>
            <a:off x="559559" y="229220"/>
            <a:ext cx="9068938" cy="712475"/>
          </a:xfrm>
        </p:spPr>
        <p:txBody>
          <a:bodyPr>
            <a:normAutofit/>
          </a:bodyPr>
          <a:lstStyle/>
          <a:p>
            <a:r>
              <a:rPr lang="nb-NO" sz="3200" dirty="0"/>
              <a:t>Kubernetes</a:t>
            </a:r>
            <a:endParaRPr lang="en-US" sz="3200" dirty="0"/>
          </a:p>
        </p:txBody>
      </p:sp>
      <p:sp>
        <p:nvSpPr>
          <p:cNvPr id="3" name="TextBox 2">
            <a:extLst>
              <a:ext uri="{FF2B5EF4-FFF2-40B4-BE49-F238E27FC236}">
                <a16:creationId xmlns:a16="http://schemas.microsoft.com/office/drawing/2014/main" id="{2157D855-E2CE-4161-B3A7-62AF7913B60F}"/>
              </a:ext>
            </a:extLst>
          </p:cNvPr>
          <p:cNvSpPr txBox="1"/>
          <p:nvPr/>
        </p:nvSpPr>
        <p:spPr>
          <a:xfrm>
            <a:off x="661916" y="812041"/>
            <a:ext cx="10440538" cy="4154984"/>
          </a:xfrm>
          <a:prstGeom prst="rect">
            <a:avLst/>
          </a:prstGeom>
          <a:noFill/>
        </p:spPr>
        <p:txBody>
          <a:bodyPr wrap="square" rtlCol="0">
            <a:spAutoFit/>
          </a:bodyPr>
          <a:lstStyle/>
          <a:p>
            <a:endParaRPr lang="en-US" sz="2400" dirty="0">
              <a:solidFill>
                <a:schemeClr val="bg1"/>
              </a:solidFill>
            </a:endParaRPr>
          </a:p>
          <a:p>
            <a:r>
              <a:rPr lang="en-US" sz="2400" dirty="0">
                <a:solidFill>
                  <a:schemeClr val="bg1"/>
                </a:solidFill>
              </a:rPr>
              <a:t>Kubernetes has a number of features. It can be thought of as:</a:t>
            </a:r>
          </a:p>
          <a:p>
            <a:pPr marL="342900" indent="-342900">
              <a:buFont typeface="Arial" panose="020B0604020202020204" pitchFamily="34" charset="0"/>
              <a:buChar char="•"/>
            </a:pPr>
            <a:r>
              <a:rPr lang="en-US" sz="2400" dirty="0">
                <a:solidFill>
                  <a:schemeClr val="bg1"/>
                </a:solidFill>
              </a:rPr>
              <a:t>a container platform</a:t>
            </a:r>
          </a:p>
          <a:p>
            <a:pPr marL="342900" indent="-342900">
              <a:buFont typeface="Arial" panose="020B0604020202020204" pitchFamily="34" charset="0"/>
              <a:buChar char="•"/>
            </a:pPr>
            <a:r>
              <a:rPr lang="en-US" sz="2400" dirty="0">
                <a:solidFill>
                  <a:schemeClr val="bg1"/>
                </a:solidFill>
              </a:rPr>
              <a:t>a microservices platform</a:t>
            </a:r>
          </a:p>
          <a:p>
            <a:pPr marL="342900" indent="-342900">
              <a:buFont typeface="Arial" panose="020B0604020202020204" pitchFamily="34" charset="0"/>
              <a:buChar char="•"/>
            </a:pPr>
            <a:r>
              <a:rPr lang="en-US" sz="2400" dirty="0">
                <a:solidFill>
                  <a:schemeClr val="bg1"/>
                </a:solidFill>
              </a:rPr>
              <a:t>a portable cloud platform and a lot more.</a:t>
            </a:r>
          </a:p>
          <a:p>
            <a:endParaRPr lang="en-US" sz="2400" dirty="0">
              <a:solidFill>
                <a:schemeClr val="bg1"/>
              </a:solidFill>
            </a:endParaRPr>
          </a:p>
          <a:p>
            <a:r>
              <a:rPr lang="en-US" sz="2400" dirty="0">
                <a:solidFill>
                  <a:schemeClr val="bg1"/>
                </a:solidFill>
              </a:rPr>
              <a:t>Kubernetes provides a </a:t>
            </a:r>
            <a:r>
              <a:rPr lang="en-US" sz="2400" b="1" dirty="0">
                <a:solidFill>
                  <a:schemeClr val="bg1"/>
                </a:solidFill>
              </a:rPr>
              <a:t>container-centric</a:t>
            </a:r>
            <a:r>
              <a:rPr lang="en-US" sz="2400" dirty="0">
                <a:solidFill>
                  <a:schemeClr val="bg1"/>
                </a:solidFill>
              </a:rPr>
              <a:t> management environment. It orchestrates computing, networking, and storage infrastructure on behalf of user workloads. This provides much of the simplicity of Platform as a Service (PaaS) with the flexibility of Infrastructure as a Service (IaaS), and enables portability across infrastructure providers</a:t>
            </a:r>
          </a:p>
        </p:txBody>
      </p:sp>
    </p:spTree>
    <p:extLst>
      <p:ext uri="{BB962C8B-B14F-4D97-AF65-F5344CB8AC3E}">
        <p14:creationId xmlns:p14="http://schemas.microsoft.com/office/powerpoint/2010/main" val="62011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a:xfrm>
            <a:off x="469124" y="0"/>
            <a:ext cx="9068938" cy="712475"/>
          </a:xfrm>
        </p:spPr>
        <p:txBody>
          <a:bodyPr>
            <a:normAutofit/>
          </a:bodyPr>
          <a:lstStyle/>
          <a:p>
            <a:r>
              <a:rPr lang="nb-NO" sz="3200" dirty="0"/>
              <a:t>Kubernetes</a:t>
            </a:r>
            <a:endParaRPr lang="en-US" sz="3200" dirty="0"/>
          </a:p>
        </p:txBody>
      </p:sp>
      <p:pic>
        <p:nvPicPr>
          <p:cNvPr id="4" name="Picture 3">
            <a:extLst>
              <a:ext uri="{FF2B5EF4-FFF2-40B4-BE49-F238E27FC236}">
                <a16:creationId xmlns:a16="http://schemas.microsoft.com/office/drawing/2014/main" id="{07A5164E-698F-402B-98DA-E24E3DEA3D19}"/>
              </a:ext>
            </a:extLst>
          </p:cNvPr>
          <p:cNvPicPr>
            <a:picLocks noChangeAspect="1"/>
          </p:cNvPicPr>
          <p:nvPr/>
        </p:nvPicPr>
        <p:blipFill>
          <a:blip r:embed="rId2"/>
          <a:stretch>
            <a:fillRect/>
          </a:stretch>
        </p:blipFill>
        <p:spPr>
          <a:xfrm>
            <a:off x="0" y="647007"/>
            <a:ext cx="12192000" cy="5563985"/>
          </a:xfrm>
          <a:prstGeom prst="rect">
            <a:avLst/>
          </a:prstGeom>
        </p:spPr>
      </p:pic>
    </p:spTree>
    <p:extLst>
      <p:ext uri="{BB962C8B-B14F-4D97-AF65-F5344CB8AC3E}">
        <p14:creationId xmlns:p14="http://schemas.microsoft.com/office/powerpoint/2010/main" val="3267040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a:xfrm>
            <a:off x="559559" y="229220"/>
            <a:ext cx="9068938" cy="712475"/>
          </a:xfrm>
        </p:spPr>
        <p:txBody>
          <a:bodyPr>
            <a:normAutofit/>
          </a:bodyPr>
          <a:lstStyle/>
          <a:p>
            <a:r>
              <a:rPr lang="nb-NO" sz="3200" dirty="0"/>
              <a:t>Kubernetes architecture</a:t>
            </a:r>
            <a:endParaRPr lang="en-US" sz="3200" dirty="0"/>
          </a:p>
        </p:txBody>
      </p:sp>
      <p:sp>
        <p:nvSpPr>
          <p:cNvPr id="3" name="TextBox 2">
            <a:extLst>
              <a:ext uri="{FF2B5EF4-FFF2-40B4-BE49-F238E27FC236}">
                <a16:creationId xmlns:a16="http://schemas.microsoft.com/office/drawing/2014/main" id="{2157D855-E2CE-4161-B3A7-62AF7913B60F}"/>
              </a:ext>
            </a:extLst>
          </p:cNvPr>
          <p:cNvSpPr txBox="1"/>
          <p:nvPr/>
        </p:nvSpPr>
        <p:spPr>
          <a:xfrm>
            <a:off x="661916" y="812041"/>
            <a:ext cx="7827566" cy="1200329"/>
          </a:xfrm>
          <a:prstGeom prst="rect">
            <a:avLst/>
          </a:prstGeom>
          <a:noFill/>
        </p:spPr>
        <p:txBody>
          <a:bodyPr wrap="square" rtlCol="0">
            <a:spAutoFit/>
          </a:bodyPr>
          <a:lstStyle/>
          <a:p>
            <a:endParaRPr lang="en-US" sz="2400" dirty="0">
              <a:solidFill>
                <a:schemeClr val="bg1"/>
              </a:solidFill>
            </a:endParaRPr>
          </a:p>
          <a:p>
            <a:r>
              <a:rPr lang="en-US" sz="2400" dirty="0">
                <a:solidFill>
                  <a:schemeClr val="bg1"/>
                </a:solidFill>
              </a:rPr>
              <a:t>Add here something about K8s architecture (deployments, namespaces, pods, replicas, </a:t>
            </a:r>
            <a:r>
              <a:rPr lang="en-US" sz="2400" dirty="0" err="1">
                <a:solidFill>
                  <a:schemeClr val="bg1"/>
                </a:solidFill>
              </a:rPr>
              <a:t>etc</a:t>
            </a:r>
            <a:r>
              <a:rPr lang="en-US" sz="2400" dirty="0">
                <a:solidFill>
                  <a:schemeClr val="bg1"/>
                </a:solidFill>
              </a:rPr>
              <a:t>)</a:t>
            </a:r>
          </a:p>
        </p:txBody>
      </p:sp>
      <p:pic>
        <p:nvPicPr>
          <p:cNvPr id="2052" name="Picture 4" descr="screen-shot-2016-12-14-at-9-25-36-pm">
            <a:extLst>
              <a:ext uri="{FF2B5EF4-FFF2-40B4-BE49-F238E27FC236}">
                <a16:creationId xmlns:a16="http://schemas.microsoft.com/office/drawing/2014/main" id="{EADD1BDD-3B55-4158-8EB1-9CBCA43261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559" y="941695"/>
            <a:ext cx="8639175"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36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a:xfrm>
            <a:off x="559559" y="229220"/>
            <a:ext cx="9068938" cy="712475"/>
          </a:xfrm>
        </p:spPr>
        <p:txBody>
          <a:bodyPr>
            <a:normAutofit/>
          </a:bodyPr>
          <a:lstStyle/>
          <a:p>
            <a:r>
              <a:rPr lang="nb-NO" sz="3200" dirty="0"/>
              <a:t>Kubernetes</a:t>
            </a:r>
            <a:endParaRPr lang="en-US" sz="3200" dirty="0"/>
          </a:p>
        </p:txBody>
      </p:sp>
      <p:sp>
        <p:nvSpPr>
          <p:cNvPr id="3" name="TextBox 2">
            <a:extLst>
              <a:ext uri="{FF2B5EF4-FFF2-40B4-BE49-F238E27FC236}">
                <a16:creationId xmlns:a16="http://schemas.microsoft.com/office/drawing/2014/main" id="{2157D855-E2CE-4161-B3A7-62AF7913B60F}"/>
              </a:ext>
            </a:extLst>
          </p:cNvPr>
          <p:cNvSpPr txBox="1"/>
          <p:nvPr/>
        </p:nvSpPr>
        <p:spPr>
          <a:xfrm>
            <a:off x="661916" y="812041"/>
            <a:ext cx="10440538" cy="830997"/>
          </a:xfrm>
          <a:prstGeom prst="rect">
            <a:avLst/>
          </a:prstGeom>
          <a:noFill/>
        </p:spPr>
        <p:txBody>
          <a:bodyPr wrap="square" rtlCol="0">
            <a:spAutoFit/>
          </a:bodyPr>
          <a:lstStyle/>
          <a:p>
            <a:r>
              <a:rPr lang="en-US" sz="2400" dirty="0">
                <a:solidFill>
                  <a:schemeClr val="bg1"/>
                </a:solidFill>
              </a:rPr>
              <a:t>Declarative way</a:t>
            </a:r>
          </a:p>
          <a:p>
            <a:pPr marL="342900" indent="-342900">
              <a:buFont typeface="Arial" panose="020B0604020202020204" pitchFamily="34" charset="0"/>
              <a:buChar char="•"/>
            </a:pPr>
            <a:r>
              <a:rPr lang="en-US" sz="2400" dirty="0">
                <a:solidFill>
                  <a:schemeClr val="bg1"/>
                </a:solidFill>
              </a:rPr>
              <a:t>Everything in K8s can be defined using </a:t>
            </a:r>
            <a:r>
              <a:rPr lang="en-US" sz="2400" dirty="0" err="1">
                <a:solidFill>
                  <a:schemeClr val="bg1"/>
                </a:solidFill>
              </a:rPr>
              <a:t>yaml</a:t>
            </a:r>
            <a:r>
              <a:rPr lang="en-US" sz="2400" dirty="0">
                <a:solidFill>
                  <a:schemeClr val="bg1"/>
                </a:solidFill>
              </a:rPr>
              <a:t> file</a:t>
            </a:r>
          </a:p>
        </p:txBody>
      </p:sp>
      <p:sp>
        <p:nvSpPr>
          <p:cNvPr id="4" name="Rectangle 3">
            <a:extLst>
              <a:ext uri="{FF2B5EF4-FFF2-40B4-BE49-F238E27FC236}">
                <a16:creationId xmlns:a16="http://schemas.microsoft.com/office/drawing/2014/main" id="{5A001FAC-B9DB-4334-88C2-3BBECC23EAB1}"/>
              </a:ext>
            </a:extLst>
          </p:cNvPr>
          <p:cNvSpPr/>
          <p:nvPr/>
        </p:nvSpPr>
        <p:spPr>
          <a:xfrm>
            <a:off x="7188958" y="1405719"/>
            <a:ext cx="9068938" cy="5324535"/>
          </a:xfrm>
          <a:prstGeom prst="rect">
            <a:avLst/>
          </a:prstGeom>
        </p:spPr>
        <p:txBody>
          <a:bodyPr wrap="square">
            <a:spAutoFit/>
          </a:bodyPr>
          <a:lstStyle/>
          <a:p>
            <a:r>
              <a:rPr lang="en-US" sz="1600" dirty="0" err="1">
                <a:solidFill>
                  <a:schemeClr val="bg1"/>
                </a:solidFill>
              </a:rPr>
              <a:t>apiVersion</a:t>
            </a:r>
            <a:r>
              <a:rPr lang="en-US" sz="1600" dirty="0">
                <a:solidFill>
                  <a:schemeClr val="bg1"/>
                </a:solidFill>
              </a:rPr>
              <a:t>: apps/v1</a:t>
            </a:r>
          </a:p>
          <a:p>
            <a:r>
              <a:rPr lang="en-US" sz="1600" dirty="0">
                <a:solidFill>
                  <a:schemeClr val="bg1"/>
                </a:solidFill>
              </a:rPr>
              <a:t>kind: Deployment</a:t>
            </a:r>
          </a:p>
          <a:p>
            <a:r>
              <a:rPr lang="en-US" sz="1600" dirty="0">
                <a:solidFill>
                  <a:schemeClr val="bg1"/>
                </a:solidFill>
              </a:rPr>
              <a:t>metadata:</a:t>
            </a:r>
          </a:p>
          <a:p>
            <a:r>
              <a:rPr lang="en-US" sz="1600" dirty="0">
                <a:solidFill>
                  <a:schemeClr val="bg1"/>
                </a:solidFill>
              </a:rPr>
              <a:t>  name: </a:t>
            </a:r>
            <a:r>
              <a:rPr lang="en-US" sz="1600" dirty="0" err="1">
                <a:solidFill>
                  <a:schemeClr val="bg1"/>
                </a:solidFill>
              </a:rPr>
              <a:t>nginx</a:t>
            </a:r>
            <a:r>
              <a:rPr lang="en-US" sz="1600" dirty="0">
                <a:solidFill>
                  <a:schemeClr val="bg1"/>
                </a:solidFill>
              </a:rPr>
              <a:t>-deployment</a:t>
            </a:r>
          </a:p>
          <a:p>
            <a:r>
              <a:rPr lang="en-US" sz="1600" dirty="0">
                <a:solidFill>
                  <a:schemeClr val="bg1"/>
                </a:solidFill>
              </a:rPr>
              <a:t>  labels:</a:t>
            </a:r>
          </a:p>
          <a:p>
            <a:r>
              <a:rPr lang="en-US" sz="1600" dirty="0">
                <a:solidFill>
                  <a:schemeClr val="bg1"/>
                </a:solidFill>
              </a:rPr>
              <a:t>    app: </a:t>
            </a:r>
            <a:r>
              <a:rPr lang="en-US" sz="1600" dirty="0" err="1">
                <a:solidFill>
                  <a:schemeClr val="bg1"/>
                </a:solidFill>
              </a:rPr>
              <a:t>nginx</a:t>
            </a:r>
            <a:endParaRPr lang="en-US" sz="1600" dirty="0">
              <a:solidFill>
                <a:schemeClr val="bg1"/>
              </a:solidFill>
            </a:endParaRPr>
          </a:p>
          <a:p>
            <a:r>
              <a:rPr lang="en-US" sz="1600" dirty="0">
                <a:solidFill>
                  <a:schemeClr val="bg1"/>
                </a:solidFill>
              </a:rPr>
              <a:t>spec:</a:t>
            </a:r>
          </a:p>
          <a:p>
            <a:r>
              <a:rPr lang="en-US" sz="1600" dirty="0">
                <a:solidFill>
                  <a:schemeClr val="bg1"/>
                </a:solidFill>
              </a:rPr>
              <a:t>  replicas: 3</a:t>
            </a:r>
          </a:p>
          <a:p>
            <a:r>
              <a:rPr lang="en-US" sz="1600" dirty="0">
                <a:solidFill>
                  <a:schemeClr val="bg1"/>
                </a:solidFill>
              </a:rPr>
              <a:t>  selector:</a:t>
            </a:r>
          </a:p>
          <a:p>
            <a:r>
              <a:rPr lang="en-US" sz="1600" dirty="0">
                <a:solidFill>
                  <a:schemeClr val="bg1"/>
                </a:solidFill>
              </a:rPr>
              <a:t>    </a:t>
            </a:r>
            <a:r>
              <a:rPr lang="en-US" sz="1600" dirty="0" err="1">
                <a:solidFill>
                  <a:schemeClr val="bg1"/>
                </a:solidFill>
              </a:rPr>
              <a:t>matchLabels</a:t>
            </a:r>
            <a:r>
              <a:rPr lang="en-US" sz="1600" dirty="0">
                <a:solidFill>
                  <a:schemeClr val="bg1"/>
                </a:solidFill>
              </a:rPr>
              <a:t>:</a:t>
            </a:r>
          </a:p>
          <a:p>
            <a:r>
              <a:rPr lang="en-US" sz="1600" dirty="0">
                <a:solidFill>
                  <a:schemeClr val="bg1"/>
                </a:solidFill>
              </a:rPr>
              <a:t>      app: </a:t>
            </a:r>
            <a:r>
              <a:rPr lang="en-US" sz="1600" dirty="0" err="1">
                <a:solidFill>
                  <a:schemeClr val="bg1"/>
                </a:solidFill>
              </a:rPr>
              <a:t>nginx</a:t>
            </a:r>
            <a:endParaRPr lang="en-US" sz="1600" dirty="0">
              <a:solidFill>
                <a:schemeClr val="bg1"/>
              </a:solidFill>
            </a:endParaRPr>
          </a:p>
          <a:p>
            <a:r>
              <a:rPr lang="en-US" sz="1600" dirty="0">
                <a:solidFill>
                  <a:schemeClr val="bg1"/>
                </a:solidFill>
              </a:rPr>
              <a:t>  template:</a:t>
            </a:r>
          </a:p>
          <a:p>
            <a:r>
              <a:rPr lang="en-US" sz="1600" dirty="0">
                <a:solidFill>
                  <a:schemeClr val="bg1"/>
                </a:solidFill>
              </a:rPr>
              <a:t>    metadata:</a:t>
            </a:r>
          </a:p>
          <a:p>
            <a:r>
              <a:rPr lang="en-US" sz="1600" dirty="0">
                <a:solidFill>
                  <a:schemeClr val="bg1"/>
                </a:solidFill>
              </a:rPr>
              <a:t>      labels:</a:t>
            </a:r>
          </a:p>
          <a:p>
            <a:r>
              <a:rPr lang="en-US" sz="1600" dirty="0">
                <a:solidFill>
                  <a:schemeClr val="bg1"/>
                </a:solidFill>
              </a:rPr>
              <a:t>        app: </a:t>
            </a:r>
            <a:r>
              <a:rPr lang="en-US" sz="1600" dirty="0" err="1">
                <a:solidFill>
                  <a:schemeClr val="bg1"/>
                </a:solidFill>
              </a:rPr>
              <a:t>nginx</a:t>
            </a:r>
            <a:endParaRPr lang="en-US" sz="1600" dirty="0">
              <a:solidFill>
                <a:schemeClr val="bg1"/>
              </a:solidFill>
            </a:endParaRPr>
          </a:p>
          <a:p>
            <a:r>
              <a:rPr lang="en-US" sz="1600" dirty="0">
                <a:solidFill>
                  <a:schemeClr val="bg1"/>
                </a:solidFill>
              </a:rPr>
              <a:t>    spec:</a:t>
            </a:r>
          </a:p>
          <a:p>
            <a:r>
              <a:rPr lang="en-US" sz="1600" dirty="0">
                <a:solidFill>
                  <a:schemeClr val="bg1"/>
                </a:solidFill>
              </a:rPr>
              <a:t>      containers:</a:t>
            </a:r>
          </a:p>
          <a:p>
            <a:r>
              <a:rPr lang="en-US" sz="1600" dirty="0">
                <a:solidFill>
                  <a:schemeClr val="bg1"/>
                </a:solidFill>
              </a:rPr>
              <a:t>      - name: </a:t>
            </a:r>
            <a:r>
              <a:rPr lang="en-US" sz="1600" dirty="0" err="1">
                <a:solidFill>
                  <a:schemeClr val="bg1"/>
                </a:solidFill>
              </a:rPr>
              <a:t>nginx</a:t>
            </a:r>
            <a:endParaRPr lang="en-US" sz="1600" dirty="0">
              <a:solidFill>
                <a:schemeClr val="bg1"/>
              </a:solidFill>
            </a:endParaRPr>
          </a:p>
          <a:p>
            <a:r>
              <a:rPr lang="en-US" sz="1600" dirty="0">
                <a:solidFill>
                  <a:schemeClr val="bg1"/>
                </a:solidFill>
              </a:rPr>
              <a:t>        image: nginx:1.7.9</a:t>
            </a:r>
          </a:p>
          <a:p>
            <a:r>
              <a:rPr lang="en-US" sz="1600" dirty="0">
                <a:solidFill>
                  <a:schemeClr val="bg1"/>
                </a:solidFill>
              </a:rPr>
              <a:t>        ports:</a:t>
            </a:r>
          </a:p>
          <a:p>
            <a:r>
              <a:rPr lang="en-US" sz="1600" dirty="0">
                <a:solidFill>
                  <a:schemeClr val="bg1"/>
                </a:solidFill>
              </a:rPr>
              <a:t>        - </a:t>
            </a:r>
            <a:r>
              <a:rPr lang="en-US" sz="1600" dirty="0" err="1">
                <a:solidFill>
                  <a:schemeClr val="bg1"/>
                </a:solidFill>
              </a:rPr>
              <a:t>containerPort</a:t>
            </a:r>
            <a:r>
              <a:rPr lang="en-US" sz="1600" dirty="0">
                <a:solidFill>
                  <a:schemeClr val="bg1"/>
                </a:solidFill>
              </a:rPr>
              <a:t>: 80</a:t>
            </a:r>
          </a:p>
        </p:txBody>
      </p:sp>
      <p:pic>
        <p:nvPicPr>
          <p:cNvPr id="3074" name="Picture 2" descr="https://cloud.google.com/kubernetes-engine/kubernetes-comic/assets/panel-36_1x.png">
            <a:extLst>
              <a:ext uri="{FF2B5EF4-FFF2-40B4-BE49-F238E27FC236}">
                <a16:creationId xmlns:a16="http://schemas.microsoft.com/office/drawing/2014/main" id="{43C80B88-9F45-4086-A696-C72705A56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47850"/>
            <a:ext cx="11430000"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36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nb-NO" dirty="0"/>
              <a:t>Kubernetes scaling</a:t>
            </a:r>
            <a:endParaRPr lang="en-US" dirty="0"/>
          </a:p>
        </p:txBody>
      </p:sp>
      <p:sp>
        <p:nvSpPr>
          <p:cNvPr id="3" name="Rectangle 2">
            <a:extLst>
              <a:ext uri="{FF2B5EF4-FFF2-40B4-BE49-F238E27FC236}">
                <a16:creationId xmlns:a16="http://schemas.microsoft.com/office/drawing/2014/main" id="{3F2AFE5B-0301-43DD-B84C-C21E87E874FC}"/>
              </a:ext>
            </a:extLst>
          </p:cNvPr>
          <p:cNvSpPr/>
          <p:nvPr/>
        </p:nvSpPr>
        <p:spPr>
          <a:xfrm>
            <a:off x="723088" y="1076224"/>
            <a:ext cx="10522086" cy="2554545"/>
          </a:xfrm>
          <a:prstGeom prst="rect">
            <a:avLst/>
          </a:prstGeom>
        </p:spPr>
        <p:txBody>
          <a:bodyPr wrap="square">
            <a:spAutoFit/>
          </a:bodyPr>
          <a:lstStyle/>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In simplest words scaling in k8s world is basically done by running multiple instances of your app/service</a:t>
            </a:r>
          </a:p>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More specifically it is accomplished by changing the number of replicas in a Deployment</a:t>
            </a:r>
            <a:endParaRPr lang="en-US" sz="3200" dirty="0">
              <a:solidFill>
                <a:schemeClr val="bg1"/>
              </a:solidFill>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sz="32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541904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nb-NO" dirty="0"/>
              <a:t>Kubernetes scaling</a:t>
            </a:r>
            <a:endParaRPr lang="en-US" dirty="0"/>
          </a:p>
        </p:txBody>
      </p:sp>
      <p:pic>
        <p:nvPicPr>
          <p:cNvPr id="4" name="Picture 3">
            <a:extLst>
              <a:ext uri="{FF2B5EF4-FFF2-40B4-BE49-F238E27FC236}">
                <a16:creationId xmlns:a16="http://schemas.microsoft.com/office/drawing/2014/main" id="{910387FB-773F-48F1-BDF3-1C637C421D10}"/>
              </a:ext>
            </a:extLst>
          </p:cNvPr>
          <p:cNvPicPr>
            <a:picLocks noChangeAspect="1"/>
          </p:cNvPicPr>
          <p:nvPr/>
        </p:nvPicPr>
        <p:blipFill>
          <a:blip r:embed="rId3"/>
          <a:stretch>
            <a:fillRect/>
          </a:stretch>
        </p:blipFill>
        <p:spPr>
          <a:xfrm>
            <a:off x="1105375" y="1500795"/>
            <a:ext cx="4008467" cy="4206605"/>
          </a:xfrm>
          <a:prstGeom prst="rect">
            <a:avLst/>
          </a:prstGeom>
        </p:spPr>
      </p:pic>
      <p:pic>
        <p:nvPicPr>
          <p:cNvPr id="5" name="Picture 4">
            <a:extLst>
              <a:ext uri="{FF2B5EF4-FFF2-40B4-BE49-F238E27FC236}">
                <a16:creationId xmlns:a16="http://schemas.microsoft.com/office/drawing/2014/main" id="{F1A15A8D-39C1-4904-885C-F2455AFB404C}"/>
              </a:ext>
            </a:extLst>
          </p:cNvPr>
          <p:cNvPicPr>
            <a:picLocks noChangeAspect="1"/>
          </p:cNvPicPr>
          <p:nvPr/>
        </p:nvPicPr>
        <p:blipFill>
          <a:blip r:embed="rId4"/>
          <a:stretch>
            <a:fillRect/>
          </a:stretch>
        </p:blipFill>
        <p:spPr>
          <a:xfrm>
            <a:off x="6857035" y="1500795"/>
            <a:ext cx="4069433" cy="4313294"/>
          </a:xfrm>
          <a:prstGeom prst="rect">
            <a:avLst/>
          </a:prstGeom>
        </p:spPr>
      </p:pic>
      <p:sp>
        <p:nvSpPr>
          <p:cNvPr id="6" name="Rectangle 5">
            <a:extLst>
              <a:ext uri="{FF2B5EF4-FFF2-40B4-BE49-F238E27FC236}">
                <a16:creationId xmlns:a16="http://schemas.microsoft.com/office/drawing/2014/main" id="{E4BBF77F-6470-4C8D-A7A8-2C9DEED51525}"/>
              </a:ext>
            </a:extLst>
          </p:cNvPr>
          <p:cNvSpPr/>
          <p:nvPr/>
        </p:nvSpPr>
        <p:spPr>
          <a:xfrm>
            <a:off x="1671145" y="6042262"/>
            <a:ext cx="8429296" cy="923330"/>
          </a:xfrm>
          <a:prstGeom prst="rect">
            <a:avLst/>
          </a:prstGeom>
        </p:spPr>
        <p:txBody>
          <a:bodyPr wrap="square">
            <a:spAutoFit/>
          </a:bodyPr>
          <a:lstStyle/>
          <a:p>
            <a:r>
              <a:rPr lang="en-US" i="1" dirty="0">
                <a:solidFill>
                  <a:srgbClr val="FFFFFF"/>
                </a:solidFill>
                <a:latin typeface="Roboto"/>
              </a:rPr>
              <a:t>Scaling is accomplished by changing the number of replicas in a Deployment.</a:t>
            </a:r>
            <a:endParaRPr lang="en-US" dirty="0">
              <a:solidFill>
                <a:srgbClr val="FFFFFF"/>
              </a:solidFill>
              <a:latin typeface="Roboto"/>
            </a:endParaRPr>
          </a:p>
          <a:p>
            <a:br>
              <a:rPr lang="en-US" dirty="0"/>
            </a:br>
            <a:endParaRPr lang="en-US" dirty="0"/>
          </a:p>
        </p:txBody>
      </p:sp>
      <p:sp>
        <p:nvSpPr>
          <p:cNvPr id="7" name="Arrow: Right 6">
            <a:extLst>
              <a:ext uri="{FF2B5EF4-FFF2-40B4-BE49-F238E27FC236}">
                <a16:creationId xmlns:a16="http://schemas.microsoft.com/office/drawing/2014/main" id="{421BF8F2-B72E-4E7B-ABC9-1AF6CA8961EC}"/>
              </a:ext>
            </a:extLst>
          </p:cNvPr>
          <p:cNvSpPr/>
          <p:nvPr/>
        </p:nvSpPr>
        <p:spPr>
          <a:xfrm>
            <a:off x="5339255" y="3037490"/>
            <a:ext cx="1240221" cy="9233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6938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nb-NO" dirty="0"/>
              <a:t>Kubernetes scaling</a:t>
            </a:r>
            <a:endParaRPr lang="en-US" dirty="0"/>
          </a:p>
        </p:txBody>
      </p:sp>
      <p:sp>
        <p:nvSpPr>
          <p:cNvPr id="3" name="Rectangle 2">
            <a:extLst>
              <a:ext uri="{FF2B5EF4-FFF2-40B4-BE49-F238E27FC236}">
                <a16:creationId xmlns:a16="http://schemas.microsoft.com/office/drawing/2014/main" id="{3F2AFE5B-0301-43DD-B84C-C21E87E874FC}"/>
              </a:ext>
            </a:extLst>
          </p:cNvPr>
          <p:cNvSpPr/>
          <p:nvPr/>
        </p:nvSpPr>
        <p:spPr>
          <a:xfrm>
            <a:off x="723088" y="1076224"/>
            <a:ext cx="10522086" cy="4524315"/>
          </a:xfrm>
          <a:prstGeom prst="rect">
            <a:avLst/>
          </a:prstGeom>
        </p:spPr>
        <p:txBody>
          <a:bodyPr wrap="square">
            <a:spAutoFit/>
          </a:bodyPr>
          <a:lstStyle/>
          <a:p>
            <a:r>
              <a:rPr lang="en-US" sz="3200" dirty="0">
                <a:solidFill>
                  <a:schemeClr val="bg1"/>
                </a:solidFill>
                <a:latin typeface="Calibri" panose="020F0502020204030204" pitchFamily="34" charset="0"/>
                <a:ea typeface="Calibri" panose="020F0502020204030204" pitchFamily="34" charset="0"/>
              </a:rPr>
              <a:t>You get for free:</a:t>
            </a:r>
          </a:p>
          <a:p>
            <a:pPr marL="285750" indent="-285750">
              <a:buFont typeface="Arial" panose="020B0604020202020204" pitchFamily="34" charset="0"/>
              <a:buChar char="•"/>
            </a:pPr>
            <a:r>
              <a:rPr lang="en-US" sz="3200" dirty="0">
                <a:solidFill>
                  <a:schemeClr val="bg1"/>
                </a:solidFill>
                <a:effectLst/>
                <a:latin typeface="Calibri" panose="020F0502020204030204" pitchFamily="34" charset="0"/>
                <a:ea typeface="Calibri" panose="020F0502020204030204" pitchFamily="34" charset="0"/>
              </a:rPr>
              <a:t>Zero downtime rolling-updates of your app/service</a:t>
            </a:r>
          </a:p>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Load balancing (integrated in Kubernetes services) with a possibility to integrate with cloud provider’s load balancing</a:t>
            </a:r>
          </a:p>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Continuous monitoring of pods/replicas, health status check, restarts</a:t>
            </a:r>
          </a:p>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Traffic isolation, memory limits, </a:t>
            </a:r>
            <a:r>
              <a:rPr lang="en-US" sz="3200" dirty="0" err="1">
                <a:solidFill>
                  <a:schemeClr val="bg1"/>
                </a:solidFill>
                <a:latin typeface="Calibri" panose="020F0502020204030204" pitchFamily="34" charset="0"/>
                <a:ea typeface="Calibri" panose="020F0502020204030204" pitchFamily="34" charset="0"/>
              </a:rPr>
              <a:t>etc</a:t>
            </a:r>
            <a:endParaRPr lang="en-US" sz="3200" dirty="0">
              <a:solidFill>
                <a:schemeClr val="bg1"/>
              </a:solidFill>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sz="3200" dirty="0">
              <a:solidFill>
                <a:schemeClr val="bg1"/>
              </a:solidFill>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sz="32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4161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nb-NO" dirty="0"/>
              <a:t>Kubernetes AUTO-scaling</a:t>
            </a:r>
            <a:endParaRPr lang="en-US" dirty="0"/>
          </a:p>
        </p:txBody>
      </p:sp>
      <p:sp>
        <p:nvSpPr>
          <p:cNvPr id="3" name="Rectangle 2">
            <a:extLst>
              <a:ext uri="{FF2B5EF4-FFF2-40B4-BE49-F238E27FC236}">
                <a16:creationId xmlns:a16="http://schemas.microsoft.com/office/drawing/2014/main" id="{3F2AFE5B-0301-43DD-B84C-C21E87E874FC}"/>
              </a:ext>
            </a:extLst>
          </p:cNvPr>
          <p:cNvSpPr/>
          <p:nvPr/>
        </p:nvSpPr>
        <p:spPr>
          <a:xfrm>
            <a:off x="723088" y="1076224"/>
            <a:ext cx="10522086" cy="2308324"/>
          </a:xfrm>
          <a:prstGeom prst="rect">
            <a:avLst/>
          </a:prstGeom>
        </p:spPr>
        <p:txBody>
          <a:bodyPr wrap="square">
            <a:spAutoFit/>
          </a:bodyPr>
          <a:lstStyle/>
          <a:p>
            <a:r>
              <a:rPr lang="en-US" sz="3200" dirty="0">
                <a:solidFill>
                  <a:schemeClr val="bg1"/>
                </a:solidFill>
                <a:latin typeface="Calibri" panose="020F0502020204030204" pitchFamily="34" charset="0"/>
                <a:ea typeface="Calibri" panose="020F0502020204030204" pitchFamily="34" charset="0"/>
              </a:rPr>
              <a:t>Introducing </a:t>
            </a:r>
            <a:r>
              <a:rPr lang="en-US" sz="3200" b="1" dirty="0">
                <a:solidFill>
                  <a:schemeClr val="bg1"/>
                </a:solidFill>
              </a:rPr>
              <a:t>Horizontal Pod </a:t>
            </a:r>
            <a:r>
              <a:rPr lang="en-US" sz="3200" b="1" dirty="0" err="1">
                <a:solidFill>
                  <a:schemeClr val="bg1"/>
                </a:solidFill>
              </a:rPr>
              <a:t>Autoscaler</a:t>
            </a:r>
            <a:r>
              <a:rPr lang="en-US" sz="3200" dirty="0">
                <a:solidFill>
                  <a:schemeClr val="bg1"/>
                </a:solidFill>
                <a:latin typeface="Calibri" panose="020F0502020204030204" pitchFamily="34" charset="0"/>
                <a:ea typeface="Calibri" panose="020F0502020204030204" pitchFamily="34" charset="0"/>
              </a:rPr>
              <a:t> </a:t>
            </a:r>
            <a:endParaRPr lang="en-US" sz="3200" dirty="0">
              <a:solidFill>
                <a:schemeClr val="bg1"/>
              </a:solidFill>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2800" dirty="0">
                <a:solidFill>
                  <a:schemeClr val="bg1"/>
                </a:solidFill>
                <a:latin typeface="Calibri" panose="020F0502020204030204" pitchFamily="34" charset="0"/>
                <a:ea typeface="Calibri" panose="020F0502020204030204" pitchFamily="34" charset="0"/>
              </a:rPr>
              <a:t>The Horizontal Pod </a:t>
            </a:r>
            <a:r>
              <a:rPr lang="en-US" sz="2800" dirty="0" err="1">
                <a:solidFill>
                  <a:schemeClr val="bg1"/>
                </a:solidFill>
                <a:latin typeface="Calibri" panose="020F0502020204030204" pitchFamily="34" charset="0"/>
                <a:ea typeface="Calibri" panose="020F0502020204030204" pitchFamily="34" charset="0"/>
              </a:rPr>
              <a:t>Autoscaler</a:t>
            </a:r>
            <a:r>
              <a:rPr lang="en-US" sz="2800" dirty="0">
                <a:solidFill>
                  <a:schemeClr val="bg1"/>
                </a:solidFill>
                <a:latin typeface="Calibri" panose="020F0502020204030204" pitchFamily="34" charset="0"/>
                <a:ea typeface="Calibri" panose="020F0502020204030204" pitchFamily="34" charset="0"/>
              </a:rPr>
              <a:t> automatically scales the number of pods in a replication controller, deployment or replica set based on observed CPU utilization (or, with custom metrics support, on some other application-provided metrics).</a:t>
            </a:r>
            <a:endParaRPr lang="en-US" sz="32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488834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900" dirty="0"/>
              <a:t>Scalability</a:t>
            </a:r>
            <a:endParaRPr lang="en-US" dirty="0"/>
          </a:p>
        </p:txBody>
      </p:sp>
      <p:sp>
        <p:nvSpPr>
          <p:cNvPr id="3" name="Content Placeholder 2"/>
          <p:cNvSpPr>
            <a:spLocks noGrp="1"/>
          </p:cNvSpPr>
          <p:nvPr>
            <p:ph sz="quarter" idx="10"/>
          </p:nvPr>
        </p:nvSpPr>
        <p:spPr>
          <a:xfrm>
            <a:off x="2496000" y="2251709"/>
            <a:ext cx="7200000" cy="3960000"/>
          </a:xfrm>
        </p:spPr>
        <p:txBody>
          <a:bodyPr/>
          <a:lstStyle/>
          <a:p>
            <a:endParaRPr lang="en-US" sz="4000" dirty="0"/>
          </a:p>
          <a:p>
            <a:pPr marL="457189" lvl="1" indent="0" algn="ctr">
              <a:buNone/>
            </a:pPr>
            <a:r>
              <a:rPr lang="en-US" sz="3600" dirty="0"/>
              <a:t>The </a:t>
            </a:r>
            <a:r>
              <a:rPr lang="en-US" sz="3600" b="1" dirty="0"/>
              <a:t>ability</a:t>
            </a:r>
            <a:r>
              <a:rPr lang="en-US" sz="3600" dirty="0"/>
              <a:t> of a </a:t>
            </a:r>
            <a:r>
              <a:rPr lang="en-US" sz="3600" b="1" dirty="0"/>
              <a:t>service</a:t>
            </a:r>
            <a:r>
              <a:rPr lang="en-US" sz="3600" dirty="0"/>
              <a:t> to </a:t>
            </a:r>
            <a:r>
              <a:rPr lang="en-US" sz="3600" b="1" dirty="0"/>
              <a:t>increase</a:t>
            </a:r>
            <a:r>
              <a:rPr lang="en-US" sz="3600" dirty="0"/>
              <a:t> its </a:t>
            </a:r>
            <a:r>
              <a:rPr lang="en-US" sz="3600" b="1" dirty="0"/>
              <a:t>capacity </a:t>
            </a:r>
            <a:r>
              <a:rPr lang="en-US" sz="3600" dirty="0"/>
              <a:t>by </a:t>
            </a:r>
            <a:r>
              <a:rPr lang="en-US" sz="3600" b="1" dirty="0"/>
              <a:t>consuming more resources</a:t>
            </a:r>
          </a:p>
          <a:p>
            <a:endParaRPr lang="en-US" sz="4000" dirty="0"/>
          </a:p>
        </p:txBody>
      </p:sp>
    </p:spTree>
    <p:extLst>
      <p:ext uri="{BB962C8B-B14F-4D97-AF65-F5344CB8AC3E}">
        <p14:creationId xmlns:p14="http://schemas.microsoft.com/office/powerpoint/2010/main" val="851801576"/>
      </p:ext>
    </p:extLst>
  </p:cSld>
  <p:clrMapOvr>
    <a:masterClrMapping/>
  </p:clrMapOvr>
  <mc:AlternateContent xmlns:mc="http://schemas.openxmlformats.org/markup-compatibility/2006" xmlns:p14="http://schemas.microsoft.com/office/powerpoint/2010/main">
    <mc:Choice Requires="p14">
      <p:transition spd="slow" p14:dur="2000" advTm="2224"/>
    </mc:Choice>
    <mc:Fallback xmlns="">
      <p:transition spd="slow" advTm="2224"/>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8049F1-D98B-4DF8-913F-A973CE8B539C}"/>
              </a:ext>
            </a:extLst>
          </p:cNvPr>
          <p:cNvPicPr>
            <a:picLocks noChangeAspect="1"/>
          </p:cNvPicPr>
          <p:nvPr/>
        </p:nvPicPr>
        <p:blipFill rotWithShape="1">
          <a:blip r:embed="rId3"/>
          <a:srcRect t="2196" r="3" b="3"/>
          <a:stretch/>
        </p:blipFill>
        <p:spPr>
          <a:xfrm>
            <a:off x="20" y="10"/>
            <a:ext cx="7534636" cy="6857990"/>
          </a:xfrm>
          <a:prstGeom prst="rect">
            <a:avLst/>
          </a:prstGeom>
        </p:spPr>
      </p:pic>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a:xfrm>
            <a:off x="8153399" y="365125"/>
            <a:ext cx="3430605" cy="5530319"/>
          </a:xfrm>
        </p:spPr>
        <p:txBody>
          <a:bodyPr vert="horz" lIns="91440" tIns="45720" rIns="91440" bIns="45720" rtlCol="0" anchor="ctr">
            <a:normAutofit/>
          </a:bodyPr>
          <a:lstStyle/>
          <a:p>
            <a:r>
              <a:rPr lang="en-US" sz="4400">
                <a:solidFill>
                  <a:schemeClr val="tx1"/>
                </a:solidFill>
                <a:latin typeface="+mj-lt"/>
                <a:ea typeface="+mj-ea"/>
                <a:cs typeface="+mj-cs"/>
              </a:rPr>
              <a:t>Kubernetes AUTO-scaling</a:t>
            </a:r>
          </a:p>
        </p:txBody>
      </p:sp>
    </p:spTree>
    <p:extLst>
      <p:ext uri="{BB962C8B-B14F-4D97-AF65-F5344CB8AC3E}">
        <p14:creationId xmlns:p14="http://schemas.microsoft.com/office/powerpoint/2010/main" val="855863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nb-NO" dirty="0"/>
              <a:t>Kubernetes AUTO-scaling</a:t>
            </a:r>
            <a:endParaRPr lang="en-US" dirty="0"/>
          </a:p>
        </p:txBody>
      </p:sp>
      <p:sp>
        <p:nvSpPr>
          <p:cNvPr id="5" name="Rectangle 4">
            <a:extLst>
              <a:ext uri="{FF2B5EF4-FFF2-40B4-BE49-F238E27FC236}">
                <a16:creationId xmlns:a16="http://schemas.microsoft.com/office/drawing/2014/main" id="{DD4C446A-C747-4A81-ADDA-2B3D47967510}"/>
              </a:ext>
            </a:extLst>
          </p:cNvPr>
          <p:cNvSpPr/>
          <p:nvPr/>
        </p:nvSpPr>
        <p:spPr>
          <a:xfrm>
            <a:off x="1062251" y="742951"/>
            <a:ext cx="9262280" cy="6093976"/>
          </a:xfrm>
          <a:prstGeom prst="rect">
            <a:avLst/>
          </a:prstGeom>
        </p:spPr>
        <p:txBody>
          <a:bodyPr wrap="square">
            <a:spAutoFit/>
          </a:bodyPr>
          <a:lstStyle/>
          <a:p>
            <a:r>
              <a:rPr lang="en-US" sz="1500" dirty="0">
                <a:solidFill>
                  <a:schemeClr val="bg1"/>
                </a:solidFill>
              </a:rPr>
              <a:t>{{- if .</a:t>
            </a:r>
            <a:r>
              <a:rPr lang="en-US" sz="1500" dirty="0" err="1">
                <a:solidFill>
                  <a:schemeClr val="bg1"/>
                </a:solidFill>
              </a:rPr>
              <a:t>Values.autoscaling.enabled</a:t>
            </a:r>
            <a:r>
              <a:rPr lang="en-US" sz="1500" dirty="0">
                <a:solidFill>
                  <a:schemeClr val="bg1"/>
                </a:solidFill>
              </a:rPr>
              <a:t> }}</a:t>
            </a:r>
          </a:p>
          <a:p>
            <a:r>
              <a:rPr lang="en-US" sz="1500" dirty="0" err="1">
                <a:solidFill>
                  <a:schemeClr val="bg1"/>
                </a:solidFill>
              </a:rPr>
              <a:t>apiVersion</a:t>
            </a:r>
            <a:r>
              <a:rPr lang="en-US" sz="1500" dirty="0">
                <a:solidFill>
                  <a:schemeClr val="bg1"/>
                </a:solidFill>
              </a:rPr>
              <a:t>: autoscaling/v2beta1</a:t>
            </a:r>
          </a:p>
          <a:p>
            <a:r>
              <a:rPr lang="en-US" sz="1500" dirty="0">
                <a:solidFill>
                  <a:schemeClr val="bg1"/>
                </a:solidFill>
              </a:rPr>
              <a:t>kind: </a:t>
            </a:r>
            <a:r>
              <a:rPr lang="en-US" sz="1500" dirty="0" err="1">
                <a:solidFill>
                  <a:schemeClr val="bg1"/>
                </a:solidFill>
              </a:rPr>
              <a:t>HorizontalPodAutoscaler</a:t>
            </a:r>
            <a:endParaRPr lang="en-US" sz="1500" dirty="0">
              <a:solidFill>
                <a:schemeClr val="bg1"/>
              </a:solidFill>
            </a:endParaRPr>
          </a:p>
          <a:p>
            <a:r>
              <a:rPr lang="en-US" sz="1500" dirty="0">
                <a:solidFill>
                  <a:schemeClr val="bg1"/>
                </a:solidFill>
              </a:rPr>
              <a:t>metadata:</a:t>
            </a:r>
          </a:p>
          <a:p>
            <a:r>
              <a:rPr lang="en-US" sz="1500" dirty="0">
                <a:solidFill>
                  <a:schemeClr val="bg1"/>
                </a:solidFill>
              </a:rPr>
              <a:t>  labels:</a:t>
            </a:r>
          </a:p>
          <a:p>
            <a:r>
              <a:rPr lang="en-US" sz="1500" dirty="0">
                <a:solidFill>
                  <a:schemeClr val="bg1"/>
                </a:solidFill>
              </a:rPr>
              <a:t>    app: historical-data</a:t>
            </a:r>
          </a:p>
          <a:p>
            <a:r>
              <a:rPr lang="en-US" sz="1500" dirty="0">
                <a:solidFill>
                  <a:schemeClr val="bg1"/>
                </a:solidFill>
              </a:rPr>
              <a:t>    historical-service: "true"</a:t>
            </a:r>
          </a:p>
          <a:p>
            <a:r>
              <a:rPr lang="en-US" sz="1500" dirty="0">
                <a:solidFill>
                  <a:schemeClr val="bg1"/>
                </a:solidFill>
              </a:rPr>
              <a:t>    helm-app: {{ .</a:t>
            </a:r>
            <a:r>
              <a:rPr lang="en-US" sz="1500" dirty="0" err="1">
                <a:solidFill>
                  <a:schemeClr val="bg1"/>
                </a:solidFill>
              </a:rPr>
              <a:t>Release.Name</a:t>
            </a:r>
            <a:r>
              <a:rPr lang="en-US" sz="1500" dirty="0">
                <a:solidFill>
                  <a:schemeClr val="bg1"/>
                </a:solidFill>
              </a:rPr>
              <a:t> | quote }}</a:t>
            </a:r>
          </a:p>
          <a:p>
            <a:r>
              <a:rPr lang="en-US" sz="1500" dirty="0">
                <a:solidFill>
                  <a:schemeClr val="bg1"/>
                </a:solidFill>
              </a:rPr>
              <a:t>  name: YOUR_SERVICE_NAME</a:t>
            </a:r>
          </a:p>
          <a:p>
            <a:r>
              <a:rPr lang="en-US" sz="1500" dirty="0">
                <a:solidFill>
                  <a:schemeClr val="bg1"/>
                </a:solidFill>
              </a:rPr>
              <a:t>spec:</a:t>
            </a:r>
          </a:p>
          <a:p>
            <a:r>
              <a:rPr lang="en-US" sz="1500" dirty="0">
                <a:solidFill>
                  <a:schemeClr val="bg1"/>
                </a:solidFill>
              </a:rPr>
              <a:t>  </a:t>
            </a:r>
            <a:r>
              <a:rPr lang="en-US" sz="1500" dirty="0" err="1">
                <a:solidFill>
                  <a:schemeClr val="bg1"/>
                </a:solidFill>
              </a:rPr>
              <a:t>scaleTargetRef</a:t>
            </a:r>
            <a:r>
              <a:rPr lang="en-US" sz="1500" dirty="0">
                <a:solidFill>
                  <a:schemeClr val="bg1"/>
                </a:solidFill>
              </a:rPr>
              <a:t>:</a:t>
            </a:r>
          </a:p>
          <a:p>
            <a:r>
              <a:rPr lang="en-US" sz="1500" dirty="0">
                <a:solidFill>
                  <a:schemeClr val="bg1"/>
                </a:solidFill>
              </a:rPr>
              <a:t>    {{- if (</a:t>
            </a:r>
            <a:r>
              <a:rPr lang="en-US" sz="1500" dirty="0" err="1">
                <a:solidFill>
                  <a:schemeClr val="bg1"/>
                </a:solidFill>
              </a:rPr>
              <a:t>semverCompare</a:t>
            </a:r>
            <a:r>
              <a:rPr lang="en-US" sz="1500" dirty="0">
                <a:solidFill>
                  <a:schemeClr val="bg1"/>
                </a:solidFill>
              </a:rPr>
              <a:t> "&lt;1.9" (</a:t>
            </a:r>
            <a:r>
              <a:rPr lang="en-US" sz="1500" dirty="0" err="1">
                <a:solidFill>
                  <a:schemeClr val="bg1"/>
                </a:solidFill>
              </a:rPr>
              <a:t>printf</a:t>
            </a:r>
            <a:r>
              <a:rPr lang="en-US" sz="1500" dirty="0">
                <a:solidFill>
                  <a:schemeClr val="bg1"/>
                </a:solidFill>
              </a:rPr>
              <a:t> "%</a:t>
            </a:r>
            <a:r>
              <a:rPr lang="en-US" sz="1500" dirty="0" err="1">
                <a:solidFill>
                  <a:schemeClr val="bg1"/>
                </a:solidFill>
              </a:rPr>
              <a:t>s.%s</a:t>
            </a:r>
            <a:r>
              <a:rPr lang="en-US" sz="1500" dirty="0">
                <a:solidFill>
                  <a:schemeClr val="bg1"/>
                </a:solidFill>
              </a:rPr>
              <a:t>" .</a:t>
            </a:r>
            <a:r>
              <a:rPr lang="en-US" sz="1500" dirty="0" err="1">
                <a:solidFill>
                  <a:schemeClr val="bg1"/>
                </a:solidFill>
              </a:rPr>
              <a:t>Capabilities.KubeVersion.Major</a:t>
            </a:r>
            <a:r>
              <a:rPr lang="en-US" sz="1500" dirty="0">
                <a:solidFill>
                  <a:schemeClr val="bg1"/>
                </a:solidFill>
              </a:rPr>
              <a:t> .</a:t>
            </a:r>
            <a:r>
              <a:rPr lang="en-US" sz="1500" dirty="0" err="1">
                <a:solidFill>
                  <a:schemeClr val="bg1"/>
                </a:solidFill>
              </a:rPr>
              <a:t>Capabilities.KubeVersion.Minor</a:t>
            </a:r>
            <a:r>
              <a:rPr lang="en-US" sz="1500" dirty="0">
                <a:solidFill>
                  <a:schemeClr val="bg1"/>
                </a:solidFill>
              </a:rPr>
              <a:t>)) }}</a:t>
            </a:r>
          </a:p>
          <a:p>
            <a:r>
              <a:rPr lang="en-US" sz="1500" dirty="0">
                <a:solidFill>
                  <a:schemeClr val="bg1"/>
                </a:solidFill>
              </a:rPr>
              <a:t>    </a:t>
            </a:r>
            <a:r>
              <a:rPr lang="en-US" sz="1500" dirty="0" err="1">
                <a:solidFill>
                  <a:schemeClr val="bg1"/>
                </a:solidFill>
              </a:rPr>
              <a:t>apiVersion</a:t>
            </a:r>
            <a:r>
              <a:rPr lang="en-US" sz="1500" dirty="0">
                <a:solidFill>
                  <a:schemeClr val="bg1"/>
                </a:solidFill>
              </a:rPr>
              <a:t>: apps/v1beta1</a:t>
            </a:r>
          </a:p>
          <a:p>
            <a:r>
              <a:rPr lang="en-US" sz="1500" dirty="0">
                <a:solidFill>
                  <a:schemeClr val="bg1"/>
                </a:solidFill>
              </a:rPr>
              <a:t>    {{- else }}</a:t>
            </a:r>
          </a:p>
          <a:p>
            <a:r>
              <a:rPr lang="en-US" sz="1500" dirty="0">
                <a:solidFill>
                  <a:schemeClr val="bg1"/>
                </a:solidFill>
              </a:rPr>
              <a:t>    </a:t>
            </a:r>
            <a:r>
              <a:rPr lang="en-US" sz="1500" dirty="0" err="1">
                <a:solidFill>
                  <a:schemeClr val="bg1"/>
                </a:solidFill>
              </a:rPr>
              <a:t>apiVersion</a:t>
            </a:r>
            <a:r>
              <a:rPr lang="en-US" sz="1500" dirty="0">
                <a:solidFill>
                  <a:schemeClr val="bg1"/>
                </a:solidFill>
              </a:rPr>
              <a:t>: apps/v1</a:t>
            </a:r>
          </a:p>
          <a:p>
            <a:r>
              <a:rPr lang="en-US" sz="1500" dirty="0">
                <a:solidFill>
                  <a:schemeClr val="bg1"/>
                </a:solidFill>
              </a:rPr>
              <a:t>    {{- end }}</a:t>
            </a:r>
          </a:p>
          <a:p>
            <a:r>
              <a:rPr lang="en-US" sz="1500" dirty="0">
                <a:solidFill>
                  <a:schemeClr val="bg1"/>
                </a:solidFill>
              </a:rPr>
              <a:t>    kind: Deployment</a:t>
            </a:r>
          </a:p>
          <a:p>
            <a:r>
              <a:rPr lang="en-US" sz="1500" dirty="0">
                <a:solidFill>
                  <a:schemeClr val="bg1"/>
                </a:solidFill>
              </a:rPr>
              <a:t>    name: </a:t>
            </a:r>
            <a:r>
              <a:rPr lang="en-US" sz="1500" dirty="0" err="1">
                <a:solidFill>
                  <a:schemeClr val="bg1"/>
                </a:solidFill>
              </a:rPr>
              <a:t>algo</a:t>
            </a:r>
            <a:r>
              <a:rPr lang="en-US" sz="1500" dirty="0">
                <a:solidFill>
                  <a:schemeClr val="bg1"/>
                </a:solidFill>
              </a:rPr>
              <a:t>-historical-data</a:t>
            </a:r>
          </a:p>
          <a:p>
            <a:r>
              <a:rPr lang="en-US" sz="1500" dirty="0">
                <a:solidFill>
                  <a:schemeClr val="bg1"/>
                </a:solidFill>
              </a:rPr>
              <a:t>  </a:t>
            </a:r>
            <a:r>
              <a:rPr lang="en-US" sz="1500" b="1" dirty="0" err="1">
                <a:solidFill>
                  <a:srgbClr val="FFFF00"/>
                </a:solidFill>
              </a:rPr>
              <a:t>minReplicas</a:t>
            </a:r>
            <a:r>
              <a:rPr lang="en-US" sz="1500" b="1" dirty="0">
                <a:solidFill>
                  <a:srgbClr val="FFFF00"/>
                </a:solidFill>
              </a:rPr>
              <a:t>: 1</a:t>
            </a:r>
          </a:p>
          <a:p>
            <a:r>
              <a:rPr lang="en-US" sz="1500" b="1" dirty="0">
                <a:solidFill>
                  <a:srgbClr val="FFFF00"/>
                </a:solidFill>
              </a:rPr>
              <a:t>  </a:t>
            </a:r>
            <a:r>
              <a:rPr lang="en-US" sz="1500" b="1" dirty="0" err="1">
                <a:solidFill>
                  <a:srgbClr val="FFFF00"/>
                </a:solidFill>
              </a:rPr>
              <a:t>maxReplicas</a:t>
            </a:r>
            <a:r>
              <a:rPr lang="en-US" sz="1500" b="1" dirty="0">
                <a:solidFill>
                  <a:srgbClr val="FFFF00"/>
                </a:solidFill>
              </a:rPr>
              <a:t>: 3</a:t>
            </a:r>
          </a:p>
          <a:p>
            <a:r>
              <a:rPr lang="en-US" sz="1500" dirty="0">
                <a:solidFill>
                  <a:schemeClr val="bg1"/>
                </a:solidFill>
              </a:rPr>
              <a:t>  </a:t>
            </a:r>
            <a:r>
              <a:rPr lang="en-US" sz="1500" b="1" dirty="0">
                <a:solidFill>
                  <a:srgbClr val="FFFF00"/>
                </a:solidFill>
              </a:rPr>
              <a:t>metrics:</a:t>
            </a:r>
          </a:p>
          <a:p>
            <a:r>
              <a:rPr lang="en-US" sz="1500" dirty="0">
                <a:solidFill>
                  <a:schemeClr val="bg1"/>
                </a:solidFill>
              </a:rPr>
              <a:t>  - type: Resource</a:t>
            </a:r>
          </a:p>
          <a:p>
            <a:r>
              <a:rPr lang="en-US" sz="1500" dirty="0">
                <a:solidFill>
                  <a:schemeClr val="bg1"/>
                </a:solidFill>
              </a:rPr>
              <a:t>    resource:</a:t>
            </a:r>
          </a:p>
          <a:p>
            <a:r>
              <a:rPr lang="en-US" sz="1500" b="1" dirty="0">
                <a:solidFill>
                  <a:srgbClr val="FFFF00"/>
                </a:solidFill>
              </a:rPr>
              <a:t>      name: </a:t>
            </a:r>
            <a:r>
              <a:rPr lang="en-US" sz="1500" b="1" dirty="0" err="1">
                <a:solidFill>
                  <a:srgbClr val="FFFF00"/>
                </a:solidFill>
              </a:rPr>
              <a:t>cpu</a:t>
            </a:r>
            <a:endParaRPr lang="en-US" sz="1500" b="1" dirty="0">
              <a:solidFill>
                <a:srgbClr val="FFFF00"/>
              </a:solidFill>
            </a:endParaRPr>
          </a:p>
          <a:p>
            <a:r>
              <a:rPr lang="en-US" sz="1500" b="1" dirty="0">
                <a:solidFill>
                  <a:srgbClr val="FFFF00"/>
                </a:solidFill>
              </a:rPr>
              <a:t>      </a:t>
            </a:r>
            <a:r>
              <a:rPr lang="en-US" sz="1500" b="1" dirty="0" err="1">
                <a:solidFill>
                  <a:srgbClr val="FFFF00"/>
                </a:solidFill>
              </a:rPr>
              <a:t>targetAverageUtilization</a:t>
            </a:r>
            <a:r>
              <a:rPr lang="en-US" sz="1500" b="1" dirty="0">
                <a:solidFill>
                  <a:srgbClr val="FFFF00"/>
                </a:solidFill>
              </a:rPr>
              <a:t>: 50</a:t>
            </a:r>
          </a:p>
          <a:p>
            <a:r>
              <a:rPr lang="en-US" sz="1500" dirty="0">
                <a:solidFill>
                  <a:schemeClr val="bg1"/>
                </a:solidFill>
              </a:rPr>
              <a:t>{{- end }}</a:t>
            </a:r>
          </a:p>
        </p:txBody>
      </p:sp>
    </p:spTree>
    <p:extLst>
      <p:ext uri="{BB962C8B-B14F-4D97-AF65-F5344CB8AC3E}">
        <p14:creationId xmlns:p14="http://schemas.microsoft.com/office/powerpoint/2010/main" val="467861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nb-NO" dirty="0"/>
              <a:t>Summary</a:t>
            </a:r>
            <a:endParaRPr lang="en-US" dirty="0"/>
          </a:p>
        </p:txBody>
      </p:sp>
      <p:sp>
        <p:nvSpPr>
          <p:cNvPr id="3" name="Rectangle 2">
            <a:extLst>
              <a:ext uri="{FF2B5EF4-FFF2-40B4-BE49-F238E27FC236}">
                <a16:creationId xmlns:a16="http://schemas.microsoft.com/office/drawing/2014/main" id="{3F2AFE5B-0301-43DD-B84C-C21E87E874FC}"/>
              </a:ext>
            </a:extLst>
          </p:cNvPr>
          <p:cNvSpPr/>
          <p:nvPr/>
        </p:nvSpPr>
        <p:spPr>
          <a:xfrm>
            <a:off x="723088" y="1076224"/>
            <a:ext cx="10522086" cy="4401205"/>
          </a:xfrm>
          <a:prstGeom prst="rect">
            <a:avLst/>
          </a:prstGeom>
        </p:spPr>
        <p:txBody>
          <a:bodyPr wrap="square">
            <a:spAutoFit/>
          </a:bodyPr>
          <a:lstStyle/>
          <a:p>
            <a:pPr marL="514350" indent="-514350">
              <a:buFont typeface="+mj-lt"/>
              <a:buAutoNum type="arabicPeriod"/>
            </a:pPr>
            <a:r>
              <a:rPr lang="en-US" sz="2800" dirty="0">
                <a:solidFill>
                  <a:schemeClr val="bg1"/>
                </a:solidFill>
                <a:effectLst/>
                <a:latin typeface="Calibri" panose="020F0502020204030204" pitchFamily="34" charset="0"/>
                <a:ea typeface="Calibri" panose="020F0502020204030204" pitchFamily="34" charset="0"/>
              </a:rPr>
              <a:t>Do you want to scale? Go microservices. </a:t>
            </a:r>
            <a:r>
              <a:rPr lang="en-US" sz="2800" dirty="0">
                <a:solidFill>
                  <a:schemeClr val="bg1"/>
                </a:solidFill>
                <a:latin typeface="Calibri" panose="020F0502020204030204" pitchFamily="34" charset="0"/>
                <a:ea typeface="Calibri" panose="020F0502020204030204" pitchFamily="34" charset="0"/>
              </a:rPr>
              <a:t>You can also cut existing applications into more service-oriented architecture. At least don’t settle for using only one, big monolithic database.</a:t>
            </a:r>
          </a:p>
          <a:p>
            <a:pPr marL="514350" indent="-514350">
              <a:buFont typeface="+mj-lt"/>
              <a:buAutoNum type="arabicPeriod"/>
            </a:pPr>
            <a:endParaRPr lang="en-US" sz="2800" dirty="0">
              <a:solidFill>
                <a:schemeClr val="bg1"/>
              </a:solidFill>
              <a:latin typeface="Calibri" panose="020F0502020204030204" pitchFamily="34" charset="0"/>
              <a:ea typeface="Calibri" panose="020F0502020204030204" pitchFamily="34" charset="0"/>
            </a:endParaRPr>
          </a:p>
          <a:p>
            <a:pPr marL="514350" indent="-514350">
              <a:buFont typeface="+mj-lt"/>
              <a:buAutoNum type="arabicPeriod"/>
            </a:pPr>
            <a:r>
              <a:rPr lang="en-US" sz="2800" dirty="0">
                <a:solidFill>
                  <a:schemeClr val="bg1"/>
                </a:solidFill>
                <a:effectLst/>
                <a:latin typeface="Calibri" panose="020F0502020204030204" pitchFamily="34" charset="0"/>
                <a:ea typeface="Calibri" panose="020F0502020204030204" pitchFamily="34" charset="0"/>
              </a:rPr>
              <a:t>Do you want manageable microservices architecture without the headache? Go Kubernetes,</a:t>
            </a:r>
            <a:r>
              <a:rPr lang="en-US" sz="2800" dirty="0">
                <a:solidFill>
                  <a:schemeClr val="bg1"/>
                </a:solidFill>
                <a:latin typeface="Calibri" panose="020F0502020204030204" pitchFamily="34" charset="0"/>
                <a:ea typeface="Calibri" panose="020F0502020204030204" pitchFamily="34" charset="0"/>
              </a:rPr>
              <a:t> it’s already starting to become “de facto” industry standard</a:t>
            </a:r>
            <a:br>
              <a:rPr lang="en-US" sz="2800" dirty="0">
                <a:solidFill>
                  <a:schemeClr val="bg1"/>
                </a:solidFill>
                <a:latin typeface="Calibri" panose="020F0502020204030204" pitchFamily="34" charset="0"/>
                <a:ea typeface="Calibri" panose="020F0502020204030204" pitchFamily="34" charset="0"/>
              </a:rPr>
            </a:br>
            <a:endParaRPr lang="en-US" sz="2800" dirty="0">
              <a:solidFill>
                <a:schemeClr val="bg1"/>
              </a:solidFill>
              <a:latin typeface="Calibri" panose="020F0502020204030204" pitchFamily="34" charset="0"/>
              <a:ea typeface="Calibri" panose="020F0502020204030204" pitchFamily="34" charset="0"/>
            </a:endParaRPr>
          </a:p>
          <a:p>
            <a:pPr marL="514350" indent="-514350">
              <a:buFont typeface="+mj-lt"/>
              <a:buAutoNum type="arabicPeriod"/>
            </a:pPr>
            <a:r>
              <a:rPr lang="en-US" sz="2800" dirty="0">
                <a:solidFill>
                  <a:schemeClr val="bg1"/>
                </a:solidFill>
                <a:effectLst/>
                <a:latin typeface="Calibri" panose="020F0502020204030204" pitchFamily="34" charset="0"/>
                <a:ea typeface="Calibri" panose="020F0502020204030204" pitchFamily="34" charset="0"/>
              </a:rPr>
              <a:t>Don’t reinvent the w</a:t>
            </a:r>
            <a:r>
              <a:rPr lang="en-US" sz="2800" dirty="0">
                <a:solidFill>
                  <a:schemeClr val="bg1"/>
                </a:solidFill>
                <a:latin typeface="Calibri" panose="020F0502020204030204" pitchFamily="34" charset="0"/>
                <a:ea typeface="Calibri" panose="020F0502020204030204" pitchFamily="34" charset="0"/>
              </a:rPr>
              <a:t>heel </a:t>
            </a:r>
            <a:r>
              <a:rPr lang="en-US" sz="2800" dirty="0">
                <a:solidFill>
                  <a:schemeClr val="bg1"/>
                </a:solidFill>
                <a:latin typeface="Calibri" panose="020F0502020204030204" pitchFamily="34" charset="0"/>
                <a:ea typeface="Calibri" panose="020F0502020204030204" pitchFamily="34" charset="0"/>
                <a:sym typeface="Wingdings" panose="05000000000000000000" pitchFamily="2" charset="2"/>
              </a:rPr>
              <a:t> Kubernetes probably already has your functionality covered (multiple extensions available).</a:t>
            </a:r>
            <a:endParaRPr lang="en-US" sz="28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659450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0"/>
          </p:nvPr>
        </p:nvSpPr>
        <p:spPr>
          <a:xfrm>
            <a:off x="744582" y="2003515"/>
            <a:ext cx="10674531" cy="3960000"/>
          </a:xfrm>
        </p:spPr>
        <p:txBody>
          <a:bodyPr/>
          <a:lstStyle/>
          <a:p>
            <a:pPr marL="0" indent="0">
              <a:buNone/>
            </a:pPr>
            <a:r>
              <a:rPr lang="en-US" sz="8000" dirty="0"/>
              <a:t>QUESTIONS?</a:t>
            </a:r>
          </a:p>
        </p:txBody>
      </p:sp>
    </p:spTree>
    <p:extLst>
      <p:ext uri="{BB962C8B-B14F-4D97-AF65-F5344CB8AC3E}">
        <p14:creationId xmlns:p14="http://schemas.microsoft.com/office/powerpoint/2010/main" val="851616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583" y="881657"/>
            <a:ext cx="6439989" cy="454103"/>
          </a:xfrm>
        </p:spPr>
        <p:txBody>
          <a:bodyPr>
            <a:noAutofit/>
          </a:bodyPr>
          <a:lstStyle/>
          <a:p>
            <a:pPr algn="l"/>
            <a:r>
              <a:rPr lang="en-US" sz="4400" dirty="0"/>
              <a:t>Thank you!</a:t>
            </a:r>
          </a:p>
        </p:txBody>
      </p:sp>
      <p:sp>
        <p:nvSpPr>
          <p:cNvPr id="3" name="Content Placeholder 2"/>
          <p:cNvSpPr>
            <a:spLocks noGrp="1"/>
          </p:cNvSpPr>
          <p:nvPr>
            <p:ph sz="quarter" idx="10"/>
          </p:nvPr>
        </p:nvSpPr>
        <p:spPr>
          <a:xfrm>
            <a:off x="744582" y="2003515"/>
            <a:ext cx="10674531" cy="3960000"/>
          </a:xfrm>
        </p:spPr>
        <p:txBody>
          <a:bodyPr/>
          <a:lstStyle/>
          <a:p>
            <a:pPr marL="0" indent="0">
              <a:buNone/>
            </a:pPr>
            <a:r>
              <a:rPr lang="en-US" sz="8000" dirty="0"/>
              <a:t>KEEP IN TOUCH!</a:t>
            </a:r>
          </a:p>
          <a:p>
            <a:pPr marL="0" indent="0">
              <a:buNone/>
            </a:pPr>
            <a:endParaRPr lang="en-US" dirty="0"/>
          </a:p>
          <a:p>
            <a:pPr marL="0" indent="0">
              <a:buNone/>
            </a:pPr>
            <a:endParaRPr lang="en-US" dirty="0"/>
          </a:p>
          <a:p>
            <a:pPr marL="0" indent="0">
              <a:buNone/>
            </a:pPr>
            <a:endParaRPr lang="en-US" dirty="0"/>
          </a:p>
          <a:p>
            <a:pPr marL="0" indent="0" algn="ctr">
              <a:buNone/>
            </a:pPr>
            <a:r>
              <a:rPr lang="en-US" sz="3600" dirty="0"/>
              <a:t>Pawel.Troka@powel.com</a:t>
            </a:r>
          </a:p>
        </p:txBody>
      </p:sp>
      <p:cxnSp>
        <p:nvCxnSpPr>
          <p:cNvPr id="5" name="Straight Connector 4"/>
          <p:cNvCxnSpPr/>
          <p:nvPr/>
        </p:nvCxnSpPr>
        <p:spPr>
          <a:xfrm>
            <a:off x="744583" y="738044"/>
            <a:ext cx="10737668" cy="3265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81446" y="1577338"/>
            <a:ext cx="10737668" cy="3265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81445" y="4479463"/>
            <a:ext cx="10737668" cy="3265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1445" y="5855420"/>
            <a:ext cx="10737668" cy="3265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422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7E97-3280-42F6-B98C-10F7703F780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29942C7-7F40-4EBA-A7BF-9A1FE0998979}"/>
              </a:ext>
            </a:extLst>
          </p:cNvPr>
          <p:cNvSpPr>
            <a:spLocks noGrp="1"/>
          </p:cNvSpPr>
          <p:nvPr>
            <p:ph sz="quarter" idx="10"/>
          </p:nvPr>
        </p:nvSpPr>
        <p:spPr>
          <a:xfrm>
            <a:off x="614363" y="742951"/>
            <a:ext cx="10965656" cy="5357812"/>
          </a:xfrm>
        </p:spPr>
        <p:txBody>
          <a:bodyPr/>
          <a:lstStyle/>
          <a:p>
            <a:pPr marL="457200" indent="-457200">
              <a:buFont typeface="+mj-lt"/>
              <a:buAutoNum type="arabicPeriod"/>
            </a:pPr>
            <a:r>
              <a:rPr lang="en-US" sz="1100" dirty="0"/>
              <a:t>https://kubernetes.io/docs/tutorials/kubernetes-basics/scale-intro/</a:t>
            </a:r>
          </a:p>
          <a:p>
            <a:pPr marL="457200" indent="-457200">
              <a:buFont typeface="+mj-lt"/>
              <a:buAutoNum type="arabicPeriod"/>
            </a:pPr>
            <a:r>
              <a:rPr lang="en-US" sz="1100" dirty="0"/>
              <a:t>https://kubernetes.io/docs/tasks/run-application/horizontal-pod-autoscale/</a:t>
            </a:r>
          </a:p>
          <a:p>
            <a:pPr marL="457200" indent="-457200">
              <a:buFont typeface="+mj-lt"/>
              <a:buAutoNum type="arabicPeriod"/>
            </a:pPr>
            <a:r>
              <a:rPr lang="en-US" sz="1100" dirty="0"/>
              <a:t>https://stackoverflow.com/questions/312187/what-is-n-tier-architecture</a:t>
            </a:r>
          </a:p>
          <a:p>
            <a:pPr marL="457200" indent="-457200">
              <a:buFont typeface="+mj-lt"/>
              <a:buAutoNum type="arabicPeriod"/>
            </a:pPr>
            <a:r>
              <a:rPr lang="en-US" sz="1100" dirty="0"/>
              <a:t>https://stackoverflow.com/questions/11707879/difference-between-scaling-horizontally-and-vertically-for-databases</a:t>
            </a:r>
          </a:p>
          <a:p>
            <a:pPr marL="457200" indent="-457200">
              <a:buFont typeface="+mj-lt"/>
              <a:buAutoNum type="arabicPeriod"/>
            </a:pPr>
            <a:r>
              <a:rPr lang="en-US" sz="1100" dirty="0"/>
              <a:t>https://stackoverflow.com/questions/5676718/scaling-mvc-vs-scaling-multi-tier-applications</a:t>
            </a:r>
          </a:p>
          <a:p>
            <a:pPr marL="457200" indent="-457200">
              <a:buFont typeface="+mj-lt"/>
              <a:buAutoNum type="arabicPeriod"/>
            </a:pPr>
            <a:r>
              <a:rPr lang="en-US" sz="1100" dirty="0"/>
              <a:t>https://docs.microsoft.com/en-us/azure/architecture/guide/architecture-styles/n-tier</a:t>
            </a:r>
          </a:p>
          <a:p>
            <a:pPr marL="457200" indent="-457200">
              <a:buFont typeface="+mj-lt"/>
              <a:buAutoNum type="arabicPeriod"/>
            </a:pPr>
            <a:r>
              <a:rPr lang="en-US" sz="1100" dirty="0"/>
              <a:t>https://docs.microsoft.com/en-us/azure/architecture/guide/architecture-styles/microservices</a:t>
            </a:r>
          </a:p>
          <a:p>
            <a:pPr marL="457200" indent="-457200">
              <a:buFont typeface="+mj-lt"/>
              <a:buAutoNum type="arabicPeriod"/>
            </a:pPr>
            <a:r>
              <a:rPr lang="en-US" sz="1100" dirty="0"/>
              <a:t>https://en.wikipedia.org/wiki/Model–view–controller</a:t>
            </a:r>
          </a:p>
          <a:p>
            <a:pPr marL="457200" indent="-457200">
              <a:buFont typeface="+mj-lt"/>
              <a:buAutoNum type="arabicPeriod"/>
            </a:pPr>
            <a:r>
              <a:rPr lang="en-US" sz="1100" dirty="0"/>
              <a:t>https://www.computerweekly.com/feature/A-history-of-cloud-computing</a:t>
            </a:r>
          </a:p>
          <a:p>
            <a:pPr marL="457200" indent="-457200">
              <a:buFont typeface="+mj-lt"/>
              <a:buAutoNum type="arabicPeriod"/>
            </a:pPr>
            <a:r>
              <a:rPr lang="en-US" sz="1100" dirty="0"/>
              <a:t>https://docs.microsoft.com/en-us/azure/architecture/guide/architecture-styles/</a:t>
            </a:r>
          </a:p>
          <a:p>
            <a:pPr marL="457200" indent="-457200">
              <a:buFont typeface="+mj-lt"/>
              <a:buAutoNum type="arabicPeriod"/>
            </a:pPr>
            <a:r>
              <a:rPr lang="en-US" sz="1100" dirty="0"/>
              <a:t>https://martinfowler.com/articles/microservices.html</a:t>
            </a:r>
          </a:p>
          <a:p>
            <a:pPr marL="457200" indent="-457200">
              <a:buFont typeface="+mj-lt"/>
              <a:buAutoNum type="arabicPeriod"/>
            </a:pPr>
            <a:r>
              <a:rPr lang="en-US" sz="1100" dirty="0"/>
              <a:t>https://kubernetes.io/docs/concepts/overview/what-is-kubernetes/</a:t>
            </a:r>
          </a:p>
          <a:p>
            <a:pPr marL="457200" indent="-457200">
              <a:buFont typeface="+mj-lt"/>
              <a:buAutoNum type="arabicPeriod"/>
            </a:pPr>
            <a:r>
              <a:rPr lang="en-US" sz="1100" dirty="0"/>
              <a:t>https://kubernetes.io/docs/concepts/workloads/controllers/deployment</a:t>
            </a:r>
          </a:p>
          <a:p>
            <a:pPr marL="457200" indent="-457200">
              <a:buFont typeface="+mj-lt"/>
              <a:buAutoNum type="arabicPeriod"/>
            </a:pPr>
            <a:r>
              <a:rPr lang="en-US" sz="1100" dirty="0"/>
              <a:t>https://kubernetes.io/docs/concepts/workloads/controllers/deployment/#pod-template</a:t>
            </a:r>
          </a:p>
          <a:p>
            <a:pPr marL="457200" indent="-457200">
              <a:buFont typeface="+mj-lt"/>
              <a:buAutoNum type="arabicPeriod"/>
            </a:pPr>
            <a:r>
              <a:rPr lang="en-US" sz="1100" dirty="0"/>
              <a:t>https://kubernetes.io/docs/reference/generated/kubectl/kubectl-commands#rolling-update</a:t>
            </a:r>
          </a:p>
          <a:p>
            <a:pPr marL="457200" indent="-457200">
              <a:buFont typeface="+mj-lt"/>
              <a:buAutoNum type="arabicPeriod"/>
            </a:pPr>
            <a:r>
              <a:rPr lang="en-US" sz="1100" dirty="0"/>
              <a:t>https://www.zdnet.com/article/what-is-docker-and-why-is-it-so-darn-popular/</a:t>
            </a:r>
          </a:p>
          <a:p>
            <a:pPr marL="457200" indent="-457200">
              <a:buFont typeface="+mj-lt"/>
              <a:buAutoNum type="arabicPeriod"/>
            </a:pPr>
            <a:r>
              <a:rPr lang="en-US" sz="1100" dirty="0"/>
              <a:t>https://en.wikipedia.org/wiki/Docker_(software)</a:t>
            </a:r>
          </a:p>
          <a:p>
            <a:pPr marL="457200" indent="-457200">
              <a:buFont typeface="+mj-lt"/>
              <a:buAutoNum type="arabicPeriod"/>
            </a:pPr>
            <a:r>
              <a:rPr lang="en-US" sz="1100" dirty="0"/>
              <a:t>https://www.datadoghq.com/blog/monitoring-kubernetes-era/</a:t>
            </a:r>
          </a:p>
          <a:p>
            <a:pPr marL="457200" indent="-457200">
              <a:buFont typeface="+mj-lt"/>
              <a:buAutoNum type="arabicPeriod"/>
            </a:pPr>
            <a:r>
              <a:rPr lang="en-US" sz="1100" dirty="0"/>
              <a:t>https://cloud.google.com/kubernetes-engine/kubernetes-comic/</a:t>
            </a:r>
          </a:p>
          <a:p>
            <a:pPr marL="457200" indent="-457200">
              <a:buFont typeface="+mj-lt"/>
              <a:buAutoNum type="arabicPeriod"/>
            </a:pPr>
            <a:r>
              <a:rPr lang="en-US" sz="1100" dirty="0"/>
              <a:t>https://en.wikipedia.org/wiki/Kubernetes</a:t>
            </a:r>
          </a:p>
          <a:p>
            <a:pPr marL="457200" indent="-457200">
              <a:buFont typeface="+mj-lt"/>
              <a:buAutoNum type="arabicPeriod"/>
            </a:pPr>
            <a:endParaRPr lang="en-US" sz="1100" dirty="0"/>
          </a:p>
          <a:p>
            <a:pPr marL="457200" indent="-457200">
              <a:buFont typeface="+mj-lt"/>
              <a:buAutoNum type="arabicPeriod"/>
            </a:pPr>
            <a:endParaRPr lang="en-US" sz="1100" dirty="0"/>
          </a:p>
        </p:txBody>
      </p:sp>
    </p:spTree>
    <p:extLst>
      <p:ext uri="{BB962C8B-B14F-4D97-AF65-F5344CB8AC3E}">
        <p14:creationId xmlns:p14="http://schemas.microsoft.com/office/powerpoint/2010/main" val="1632557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0E80-F1CF-4B00-A8E6-7F5BE2F43970}"/>
              </a:ext>
            </a:extLst>
          </p:cNvPr>
          <p:cNvSpPr>
            <a:spLocks noGrp="1"/>
          </p:cNvSpPr>
          <p:nvPr>
            <p:ph type="title"/>
          </p:nvPr>
        </p:nvSpPr>
        <p:spPr/>
        <p:txBody>
          <a:bodyPr>
            <a:normAutofit fontScale="90000"/>
          </a:bodyPr>
          <a:lstStyle/>
          <a:p>
            <a:r>
              <a:rPr lang="en-US" sz="3600" dirty="0"/>
              <a:t>Classical Web development</a:t>
            </a:r>
            <a:br>
              <a:rPr lang="en-US" dirty="0"/>
            </a:br>
            <a:r>
              <a:rPr lang="en-US" dirty="0"/>
              <a:t>(born ~1996, popular 2002 – today)</a:t>
            </a:r>
          </a:p>
        </p:txBody>
      </p:sp>
      <p:sp>
        <p:nvSpPr>
          <p:cNvPr id="4" name="Content Placeholder 3">
            <a:extLst>
              <a:ext uri="{FF2B5EF4-FFF2-40B4-BE49-F238E27FC236}">
                <a16:creationId xmlns:a16="http://schemas.microsoft.com/office/drawing/2014/main" id="{0A5EC13B-E1E4-4C12-9B11-E782A96CE660}"/>
              </a:ext>
            </a:extLst>
          </p:cNvPr>
          <p:cNvSpPr>
            <a:spLocks noGrp="1"/>
          </p:cNvSpPr>
          <p:nvPr>
            <p:ph sz="quarter" idx="10"/>
          </p:nvPr>
        </p:nvSpPr>
        <p:spPr/>
        <p:txBody>
          <a:bodyPr/>
          <a:lstStyle/>
          <a:p>
            <a:r>
              <a:rPr lang="en-US" dirty="0"/>
              <a:t>Let’s have a look at what we used to do for classical web development</a:t>
            </a:r>
          </a:p>
        </p:txBody>
      </p:sp>
    </p:spTree>
    <p:extLst>
      <p:ext uri="{BB962C8B-B14F-4D97-AF65-F5344CB8AC3E}">
        <p14:creationId xmlns:p14="http://schemas.microsoft.com/office/powerpoint/2010/main" val="3456506190"/>
      </p:ext>
    </p:extLst>
  </p:cSld>
  <p:clrMapOvr>
    <a:masterClrMapping/>
  </p:clrMapOvr>
  <mc:AlternateContent xmlns:mc="http://schemas.openxmlformats.org/markup-compatibility/2006" xmlns:p14="http://schemas.microsoft.com/office/powerpoint/2010/main">
    <mc:Choice Requires="p14">
      <p:transition spd="slow" p14:dur="2000" advTm="3341"/>
    </mc:Choice>
    <mc:Fallback xmlns="">
      <p:transition spd="slow" advTm="334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alt text">
            <a:extLst>
              <a:ext uri="{FF2B5EF4-FFF2-40B4-BE49-F238E27FC236}">
                <a16:creationId xmlns:a16="http://schemas.microsoft.com/office/drawing/2014/main" id="{FB60E30A-BCB6-456D-B8BE-0035146E67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20"/>
          <a:stretch/>
        </p:blipFill>
        <p:spPr bwMode="auto">
          <a:xfrm>
            <a:off x="20" y="10"/>
            <a:ext cx="7534636"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a:xfrm>
            <a:off x="8174735" y="640081"/>
            <a:ext cx="3377183" cy="3708895"/>
          </a:xfrm>
          <a:noFill/>
        </p:spPr>
        <p:txBody>
          <a:bodyPr vert="horz" lIns="91440" tIns="45720" rIns="91440" bIns="45720" rtlCol="0" anchor="b">
            <a:normAutofit/>
          </a:bodyPr>
          <a:lstStyle/>
          <a:p>
            <a:r>
              <a:rPr lang="en-US" sz="3700" dirty="0">
                <a:solidFill>
                  <a:schemeClr val="tx1"/>
                </a:solidFill>
                <a:latin typeface="+mj-lt"/>
                <a:ea typeface="+mj-ea"/>
                <a:cs typeface="+mj-cs"/>
              </a:rPr>
              <a:t>Classic 3-tier architecture</a:t>
            </a:r>
          </a:p>
        </p:txBody>
      </p:sp>
    </p:spTree>
    <p:extLst>
      <p:ext uri="{BB962C8B-B14F-4D97-AF65-F5344CB8AC3E}">
        <p14:creationId xmlns:p14="http://schemas.microsoft.com/office/powerpoint/2010/main" val="164184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nb-NO" dirty="0"/>
              <a:t>Scaling 3-TIER ARCHITECTURE?</a:t>
            </a:r>
            <a:endParaRPr lang="en-US" dirty="0"/>
          </a:p>
        </p:txBody>
      </p:sp>
      <p:sp>
        <p:nvSpPr>
          <p:cNvPr id="3" name="Rectangle 2">
            <a:extLst>
              <a:ext uri="{FF2B5EF4-FFF2-40B4-BE49-F238E27FC236}">
                <a16:creationId xmlns:a16="http://schemas.microsoft.com/office/drawing/2014/main" id="{3F2AFE5B-0301-43DD-B84C-C21E87E874FC}"/>
              </a:ext>
            </a:extLst>
          </p:cNvPr>
          <p:cNvSpPr/>
          <p:nvPr/>
        </p:nvSpPr>
        <p:spPr>
          <a:xfrm>
            <a:off x="723088" y="1076224"/>
            <a:ext cx="10522086" cy="4524315"/>
          </a:xfrm>
          <a:prstGeom prst="rect">
            <a:avLst/>
          </a:prstGeom>
        </p:spPr>
        <p:txBody>
          <a:bodyPr wrap="square">
            <a:spAutoFit/>
          </a:bodyPr>
          <a:lstStyle/>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Usually not easy</a:t>
            </a:r>
          </a:p>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Logic-tier could be duplicated</a:t>
            </a:r>
          </a:p>
          <a:p>
            <a:pPr marL="742950" lvl="1"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makes sense only for CPU-bound problems</a:t>
            </a:r>
          </a:p>
          <a:p>
            <a:pPr marL="742950" lvl="1"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state sharing problem might arise</a:t>
            </a:r>
            <a:endParaRPr lang="pl-PL" sz="3200" dirty="0">
              <a:solidFill>
                <a:schemeClr val="bg1"/>
              </a:solidFill>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DB tier</a:t>
            </a:r>
            <a:endParaRPr lang="pl-PL" sz="3200" dirty="0">
              <a:solidFill>
                <a:schemeClr val="bg1"/>
              </a:solidFill>
              <a:latin typeface="Calibri" panose="020F0502020204030204" pitchFamily="34" charset="0"/>
              <a:ea typeface="Calibri" panose="020F0502020204030204" pitchFamily="34" charset="0"/>
            </a:endParaRPr>
          </a:p>
          <a:p>
            <a:pPr marL="742950" lvl="1"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normally scaled vertically</a:t>
            </a:r>
            <a:r>
              <a:rPr lang="pl-PL" sz="3200" dirty="0">
                <a:solidFill>
                  <a:schemeClr val="bg1"/>
                </a:solidFill>
                <a:latin typeface="Calibri" panose="020F0502020204030204" pitchFamily="34" charset="0"/>
                <a:ea typeface="Calibri" panose="020F0502020204030204" pitchFamily="34" charset="0"/>
              </a:rPr>
              <a:t> </a:t>
            </a:r>
            <a:r>
              <a:rPr lang="en-US" sz="3200" dirty="0">
                <a:solidFill>
                  <a:schemeClr val="bg1"/>
                </a:solidFill>
                <a:latin typeface="Calibri" panose="020F0502020204030204" pitchFamily="34" charset="0"/>
                <a:ea typeface="Calibri" panose="020F0502020204030204" pitchFamily="34" charset="0"/>
              </a:rPr>
              <a:t>(adding more RAM, faster CPU, etc.)</a:t>
            </a:r>
            <a:endParaRPr lang="pl-PL" sz="3200" dirty="0">
              <a:solidFill>
                <a:schemeClr val="bg1"/>
              </a:solidFill>
              <a:latin typeface="Calibri" panose="020F0502020204030204" pitchFamily="34" charset="0"/>
              <a:ea typeface="Calibri" panose="020F0502020204030204" pitchFamily="34" charset="0"/>
            </a:endParaRPr>
          </a:p>
          <a:p>
            <a:pPr marL="742950" lvl="1" indent="-285750">
              <a:buFont typeface="Arial" panose="020B0604020202020204" pitchFamily="34" charset="0"/>
              <a:buChar char="•"/>
            </a:pPr>
            <a:r>
              <a:rPr lang="en-US" sz="3200" dirty="0">
                <a:solidFill>
                  <a:schemeClr val="bg1"/>
                </a:solidFill>
                <a:effectLst/>
                <a:latin typeface="Calibri" panose="020F0502020204030204" pitchFamily="34" charset="0"/>
                <a:ea typeface="Calibri" panose="020F0502020204030204" pitchFamily="34" charset="0"/>
              </a:rPr>
              <a:t>scaling horizontally introduces data consistency problems</a:t>
            </a:r>
          </a:p>
          <a:p>
            <a:pPr marL="285750" indent="-285750">
              <a:buFont typeface="Arial" panose="020B0604020202020204" pitchFamily="34" charset="0"/>
              <a:buChar char="•"/>
            </a:pPr>
            <a:endParaRPr lang="en-US" sz="32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427187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0E80-F1CF-4B00-A8E6-7F5BE2F43970}"/>
              </a:ext>
            </a:extLst>
          </p:cNvPr>
          <p:cNvSpPr>
            <a:spLocks noGrp="1"/>
          </p:cNvSpPr>
          <p:nvPr>
            <p:ph type="title"/>
          </p:nvPr>
        </p:nvSpPr>
        <p:spPr>
          <a:xfrm>
            <a:off x="0" y="811850"/>
            <a:ext cx="12192000" cy="1623701"/>
          </a:xfrm>
        </p:spPr>
        <p:txBody>
          <a:bodyPr>
            <a:normAutofit/>
          </a:bodyPr>
          <a:lstStyle/>
          <a:p>
            <a:r>
              <a:rPr lang="en-US" sz="3600" dirty="0"/>
              <a:t>Cloud based web development</a:t>
            </a:r>
            <a:br>
              <a:rPr lang="en-US" dirty="0"/>
            </a:br>
            <a:r>
              <a:rPr lang="en-US" dirty="0"/>
              <a:t>(born ~2006, popular 2012 – today)</a:t>
            </a:r>
          </a:p>
        </p:txBody>
      </p:sp>
      <p:sp>
        <p:nvSpPr>
          <p:cNvPr id="4" name="Content Placeholder 3">
            <a:extLst>
              <a:ext uri="{FF2B5EF4-FFF2-40B4-BE49-F238E27FC236}">
                <a16:creationId xmlns:a16="http://schemas.microsoft.com/office/drawing/2014/main" id="{0A5EC13B-E1E4-4C12-9B11-E782A96CE660}"/>
              </a:ext>
            </a:extLst>
          </p:cNvPr>
          <p:cNvSpPr>
            <a:spLocks noGrp="1"/>
          </p:cNvSpPr>
          <p:nvPr>
            <p:ph sz="quarter" idx="10"/>
          </p:nvPr>
        </p:nvSpPr>
        <p:spPr/>
        <p:txBody>
          <a:bodyPr/>
          <a:lstStyle/>
          <a:p>
            <a:r>
              <a:rPr lang="en-US" dirty="0"/>
              <a:t>Evolution of classical web development</a:t>
            </a:r>
          </a:p>
          <a:p>
            <a:r>
              <a:rPr lang="en-US" dirty="0"/>
              <a:t>Use of managed (cloud-provided) services</a:t>
            </a:r>
          </a:p>
          <a:p>
            <a:r>
              <a:rPr lang="en-US" dirty="0"/>
              <a:t>Transfer of responsibilities (like hardware, security) to the cloud provider</a:t>
            </a:r>
          </a:p>
          <a:p>
            <a:endParaRPr lang="en-US" dirty="0"/>
          </a:p>
        </p:txBody>
      </p:sp>
    </p:spTree>
    <p:extLst>
      <p:ext uri="{BB962C8B-B14F-4D97-AF65-F5344CB8AC3E}">
        <p14:creationId xmlns:p14="http://schemas.microsoft.com/office/powerpoint/2010/main" val="9616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a:xfrm>
            <a:off x="244573" y="215573"/>
            <a:ext cx="7256364" cy="527378"/>
          </a:xfrm>
        </p:spPr>
        <p:txBody>
          <a:bodyPr/>
          <a:lstStyle/>
          <a:p>
            <a:r>
              <a:rPr lang="nb-NO" dirty="0"/>
              <a:t>N-TIER ARCHITECTURES</a:t>
            </a:r>
            <a:endParaRPr lang="en-US" dirty="0"/>
          </a:p>
        </p:txBody>
      </p:sp>
      <p:pic>
        <p:nvPicPr>
          <p:cNvPr id="10242" name="Picture 2" descr="https://docs.microsoft.com/en-us/azure/architecture/guide/architecture-styles/images/n-tier-physical.png">
            <a:extLst>
              <a:ext uri="{FF2B5EF4-FFF2-40B4-BE49-F238E27FC236}">
                <a16:creationId xmlns:a16="http://schemas.microsoft.com/office/drawing/2014/main" id="{3330CD95-CD9A-4996-9BE4-5778BBC45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59668"/>
            <a:ext cx="12192000" cy="4538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47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nb-NO" dirty="0"/>
              <a:t>Scaling N-TIER ARCHITECTURE?</a:t>
            </a:r>
            <a:endParaRPr lang="en-US" dirty="0"/>
          </a:p>
        </p:txBody>
      </p:sp>
      <p:sp>
        <p:nvSpPr>
          <p:cNvPr id="3" name="Rectangle 2">
            <a:extLst>
              <a:ext uri="{FF2B5EF4-FFF2-40B4-BE49-F238E27FC236}">
                <a16:creationId xmlns:a16="http://schemas.microsoft.com/office/drawing/2014/main" id="{3F2AFE5B-0301-43DD-B84C-C21E87E874FC}"/>
              </a:ext>
            </a:extLst>
          </p:cNvPr>
          <p:cNvSpPr/>
          <p:nvPr/>
        </p:nvSpPr>
        <p:spPr>
          <a:xfrm>
            <a:off x="723088" y="1076224"/>
            <a:ext cx="10522086" cy="5016758"/>
          </a:xfrm>
          <a:prstGeom prst="rect">
            <a:avLst/>
          </a:prstGeom>
        </p:spPr>
        <p:txBody>
          <a:bodyPr wrap="square">
            <a:spAutoFit/>
          </a:bodyPr>
          <a:lstStyle/>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Typically database </a:t>
            </a:r>
            <a:r>
              <a:rPr lang="en-US" sz="3200" dirty="0" err="1">
                <a:solidFill>
                  <a:schemeClr val="bg1"/>
                </a:solidFill>
                <a:latin typeface="Calibri" panose="020F0502020204030204" pitchFamily="34" charset="0"/>
                <a:ea typeface="Calibri" panose="020F0502020204030204" pitchFamily="34" charset="0"/>
              </a:rPr>
              <a:t>sharding</a:t>
            </a:r>
            <a:r>
              <a:rPr lang="en-US" sz="3200" dirty="0">
                <a:solidFill>
                  <a:schemeClr val="bg1"/>
                </a:solidFill>
                <a:latin typeface="Calibri" panose="020F0502020204030204" pitchFamily="34" charset="0"/>
                <a:ea typeface="Calibri" panose="020F0502020204030204" pitchFamily="34" charset="0"/>
              </a:rPr>
              <a:t> required for scaling, then questions about eventual vs strong consistency</a:t>
            </a:r>
          </a:p>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Logic tier scales well for CPU-bound problems but in other cases might depend too much on database scaling</a:t>
            </a:r>
          </a:p>
          <a:p>
            <a:pPr marL="285750" indent="-285750">
              <a:buFont typeface="Arial" panose="020B0604020202020204" pitchFamily="34" charset="0"/>
              <a:buChar char="•"/>
            </a:pPr>
            <a:r>
              <a:rPr lang="en-US" sz="3200" dirty="0">
                <a:solidFill>
                  <a:schemeClr val="bg1"/>
                </a:solidFill>
                <a:effectLst/>
                <a:latin typeface="Calibri" panose="020F0502020204030204" pitchFamily="34" charset="0"/>
                <a:ea typeface="Calibri" panose="020F0502020204030204" pitchFamily="34" charset="0"/>
              </a:rPr>
              <a:t>Often vendor-locked – using multiple features of given cloud provider – no possibility or hard to move to other provider</a:t>
            </a:r>
          </a:p>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 A lot of manual work in order to make it good</a:t>
            </a:r>
          </a:p>
          <a:p>
            <a:pPr marL="742950" lvl="1" indent="-285750">
              <a:buFont typeface="Arial" panose="020B0604020202020204" pitchFamily="34" charset="0"/>
              <a:buChar char="•"/>
            </a:pPr>
            <a:r>
              <a:rPr lang="en-US" sz="3200" dirty="0">
                <a:solidFill>
                  <a:schemeClr val="bg1"/>
                </a:solidFill>
                <a:effectLst/>
                <a:latin typeface="Calibri" panose="020F0502020204030204" pitchFamily="34" charset="0"/>
                <a:ea typeface="Calibri" panose="020F0502020204030204" pitchFamily="34" charset="0"/>
              </a:rPr>
              <a:t>When to do restarts?</a:t>
            </a:r>
          </a:p>
          <a:p>
            <a:pPr marL="742950" lvl="1"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How to make updates work?</a:t>
            </a:r>
          </a:p>
          <a:p>
            <a:pPr marL="742950" lvl="1" indent="-285750">
              <a:buFont typeface="Arial" panose="020B0604020202020204" pitchFamily="34" charset="0"/>
              <a:buChar char="•"/>
            </a:pPr>
            <a:r>
              <a:rPr lang="en-US" sz="3200" dirty="0">
                <a:solidFill>
                  <a:schemeClr val="bg1"/>
                </a:solidFill>
                <a:effectLst/>
                <a:latin typeface="Calibri" panose="020F0502020204030204" pitchFamily="34" charset="0"/>
                <a:ea typeface="Calibri" panose="020F0502020204030204" pitchFamily="34" charset="0"/>
              </a:rPr>
              <a:t>Do we need to implement health checking / monitoring? </a:t>
            </a:r>
          </a:p>
        </p:txBody>
      </p:sp>
    </p:spTree>
    <p:extLst>
      <p:ext uri="{BB962C8B-B14F-4D97-AF65-F5344CB8AC3E}">
        <p14:creationId xmlns:p14="http://schemas.microsoft.com/office/powerpoint/2010/main" val="6205805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3|2.7|0.5|3.2|0.5|0.5|0.5|0.5|0.5|0.5|1|1.1|1.4|3.6"/>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45d460a-f8dc-498a-9991-b7ab1f141a2f">
      <UserInfo>
        <DisplayName>Hilde Landsem</DisplayName>
        <AccountId>60</AccountId>
        <AccountType/>
      </UserInfo>
      <UserInfo>
        <DisplayName>Minxian Le</DisplayName>
        <AccountId>25</AccountId>
        <AccountType/>
      </UserInfo>
      <UserInfo>
        <DisplayName>Henrik Ryman</DisplayName>
        <AccountId>6</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080C9EFFDA9C34C92EB0A434115C3DF" ma:contentTypeVersion="7" ma:contentTypeDescription="Create a new document." ma:contentTypeScope="" ma:versionID="02725bd29e95338f3f05d60a0f576914">
  <xsd:schema xmlns:xsd="http://www.w3.org/2001/XMLSchema" xmlns:xs="http://www.w3.org/2001/XMLSchema" xmlns:p="http://schemas.microsoft.com/office/2006/metadata/properties" xmlns:ns2="c45d460a-f8dc-498a-9991-b7ab1f141a2f" xmlns:ns3="6ba8cf58-a5a0-4977-a82c-114eb7b1ce68" targetNamespace="http://schemas.microsoft.com/office/2006/metadata/properties" ma:root="true" ma:fieldsID="603f036cc186f0e147e1f79ded5f1aad" ns2:_="" ns3:_="">
    <xsd:import namespace="c45d460a-f8dc-498a-9991-b7ab1f141a2f"/>
    <xsd:import namespace="6ba8cf58-a5a0-4977-a82c-114eb7b1ce6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5d460a-f8dc-498a-9991-b7ab1f141a2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ba8cf58-a5a0-4977-a82c-114eb7b1ce6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4D4DDB-9DCF-4941-AFA3-6B70145AFE8E}">
  <ds:schemaRefs>
    <ds:schemaRef ds:uri="http://purl.org/dc/elements/1.1/"/>
    <ds:schemaRef ds:uri="http://schemas.microsoft.com/office/2006/metadata/properties"/>
    <ds:schemaRef ds:uri="c45d460a-f8dc-498a-9991-b7ab1f141a2f"/>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6ba8cf58-a5a0-4977-a82c-114eb7b1ce68"/>
    <ds:schemaRef ds:uri="http://www.w3.org/XML/1998/namespace"/>
    <ds:schemaRef ds:uri="http://purl.org/dc/dcmitype/"/>
  </ds:schemaRefs>
</ds:datastoreItem>
</file>

<file path=customXml/itemProps2.xml><?xml version="1.0" encoding="utf-8"?>
<ds:datastoreItem xmlns:ds="http://schemas.openxmlformats.org/officeDocument/2006/customXml" ds:itemID="{282B43AD-BEB8-4408-B964-6699055BDD23}">
  <ds:schemaRefs>
    <ds:schemaRef ds:uri="http://schemas.microsoft.com/sharepoint/v3/contenttype/forms"/>
  </ds:schemaRefs>
</ds:datastoreItem>
</file>

<file path=customXml/itemProps3.xml><?xml version="1.0" encoding="utf-8"?>
<ds:datastoreItem xmlns:ds="http://schemas.openxmlformats.org/officeDocument/2006/customXml" ds:itemID="{6452CB65-D9C8-4B41-BBBD-190780AF43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5d460a-f8dc-498a-9991-b7ab1f141a2f"/>
    <ds:schemaRef ds:uri="6ba8cf58-a5a0-4977-a82c-114eb7b1ce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43669</TotalTime>
  <Words>1833</Words>
  <Application>Microsoft Office PowerPoint</Application>
  <PresentationFormat>Widescreen</PresentationFormat>
  <Paragraphs>272</Paragraphs>
  <Slides>35</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Calibri Light</vt:lpstr>
      <vt:lpstr>Helvetica Neue</vt:lpstr>
      <vt:lpstr>Open Sans</vt:lpstr>
      <vt:lpstr>Open Sans Semibold</vt:lpstr>
      <vt:lpstr>Roboto</vt:lpstr>
      <vt:lpstr>Wingdings</vt:lpstr>
      <vt:lpstr>Office-tema</vt:lpstr>
      <vt:lpstr>Kubernetes &amp; microservices  an easy way to build scalable solutions   Pawel Troka </vt:lpstr>
      <vt:lpstr>About myself</vt:lpstr>
      <vt:lpstr>Scalability</vt:lpstr>
      <vt:lpstr>Classical Web development (born ~1996, popular 2002 – today)</vt:lpstr>
      <vt:lpstr>Classic 3-tier architecture</vt:lpstr>
      <vt:lpstr>Scaling 3-TIER ARCHITECTURE?</vt:lpstr>
      <vt:lpstr>Cloud based web development (born ~2006, popular 2012 – today)</vt:lpstr>
      <vt:lpstr>N-TIER ARCHITECTURES</vt:lpstr>
      <vt:lpstr>Scaling N-TIER ARCHITECTURE?</vt:lpstr>
      <vt:lpstr>Microservices (born ~2012, popular 2014 – today)</vt:lpstr>
      <vt:lpstr>Microservices / Service oriented architecture</vt:lpstr>
      <vt:lpstr>Scaling microservices?</vt:lpstr>
      <vt:lpstr>Scaling microservices?</vt:lpstr>
      <vt:lpstr>Comparing architecture</vt:lpstr>
      <vt:lpstr>Problems with microservices?</vt:lpstr>
      <vt:lpstr>Problems with microservices?</vt:lpstr>
      <vt:lpstr>   Solution?</vt:lpstr>
      <vt:lpstr>Enter containerized world!</vt:lpstr>
      <vt:lpstr>What is Docker?</vt:lpstr>
      <vt:lpstr>Containers</vt:lpstr>
      <vt:lpstr>A way to make scaling great?</vt:lpstr>
      <vt:lpstr>Kubernetes</vt:lpstr>
      <vt:lpstr>Kubernetes</vt:lpstr>
      <vt:lpstr>Kubernetes architecture</vt:lpstr>
      <vt:lpstr>Kubernetes</vt:lpstr>
      <vt:lpstr>Kubernetes scaling</vt:lpstr>
      <vt:lpstr>Kubernetes scaling</vt:lpstr>
      <vt:lpstr>Kubernetes scaling</vt:lpstr>
      <vt:lpstr>Kubernetes AUTO-scaling</vt:lpstr>
      <vt:lpstr>Kubernetes AUTO-scaling</vt:lpstr>
      <vt:lpstr>Kubernetes AUTO-scaling</vt:lpstr>
      <vt:lpstr>Summary</vt:lpstr>
      <vt:lpstr>PowerPoint Presentation</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Pawel Troka</dc:creator>
  <cp:lastModifiedBy>Pawel Troka</cp:lastModifiedBy>
  <cp:revision>280</cp:revision>
  <dcterms:modified xsi:type="dcterms:W3CDTF">2018-12-10T23:23:15Z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0x010100D080C9EFFDA9C34C92EB0A434115C3DF</vt:lpwstr>
  </property>
</Properties>
</file>