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2.xml" ContentType="application/vnd.openxmlformats-officedocument.drawingml.chart+xml"/>
  <Override PartName="/ppt/notesSlides/notesSlide57.xml" ContentType="application/vnd.openxmlformats-officedocument.presentationml.notesSlide+xml"/>
  <Override PartName="/ppt/charts/chart3.xml" ContentType="application/vnd.openxmlformats-officedocument.drawingml.chart+xml"/>
  <Override PartName="/ppt/notesSlides/notesSlide58.xml" ContentType="application/vnd.openxmlformats-officedocument.presentationml.notesSlide+xml"/>
  <Override PartName="/ppt/charts/chart4.xml" ContentType="application/vnd.openxmlformats-officedocument.drawingml.chart+xml"/>
  <Override PartName="/ppt/notesSlides/notesSlide59.xml" ContentType="application/vnd.openxmlformats-officedocument.presentationml.notesSlide+xml"/>
  <Override PartName="/ppt/charts/chart5.xml" ContentType="application/vnd.openxmlformats-officedocument.drawingml.chart+xml"/>
  <Override PartName="/ppt/notesSlides/notesSlide60.xml" ContentType="application/vnd.openxmlformats-officedocument.presentationml.notesSlide+xml"/>
  <Override PartName="/ppt/charts/chart6.xml" ContentType="application/vnd.openxmlformats-officedocument.drawingml.chart+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51" r:id="rId1"/>
    <p:sldMasterId id="2147483652" r:id="rId2"/>
    <p:sldMasterId id="2147483653" r:id="rId3"/>
    <p:sldMasterId id="2147483656" r:id="rId4"/>
    <p:sldMasterId id="2147483658" r:id="rId5"/>
    <p:sldMasterId id="2147483659" r:id="rId6"/>
    <p:sldMasterId id="2147483976" r:id="rId7"/>
  </p:sldMasterIdLst>
  <p:notesMasterIdLst>
    <p:notesMasterId r:id="rId77"/>
  </p:notesMasterIdLst>
  <p:sldIdLst>
    <p:sldId id="256" r:id="rId8"/>
    <p:sldId id="271" r:id="rId9"/>
    <p:sldId id="280" r:id="rId10"/>
    <p:sldId id="285" r:id="rId11"/>
    <p:sldId id="332" r:id="rId12"/>
    <p:sldId id="333" r:id="rId13"/>
    <p:sldId id="334" r:id="rId14"/>
    <p:sldId id="336" r:id="rId15"/>
    <p:sldId id="338" r:id="rId16"/>
    <p:sldId id="339" r:id="rId17"/>
    <p:sldId id="340" r:id="rId18"/>
    <p:sldId id="287" r:id="rId19"/>
    <p:sldId id="341" r:id="rId20"/>
    <p:sldId id="343" r:id="rId21"/>
    <p:sldId id="344" r:id="rId22"/>
    <p:sldId id="345" r:id="rId23"/>
    <p:sldId id="346" r:id="rId24"/>
    <p:sldId id="364" r:id="rId25"/>
    <p:sldId id="281" r:id="rId26"/>
    <p:sldId id="258" r:id="rId27"/>
    <p:sldId id="279" r:id="rId28"/>
    <p:sldId id="328" r:id="rId29"/>
    <p:sldId id="347" r:id="rId30"/>
    <p:sldId id="348" r:id="rId31"/>
    <p:sldId id="349" r:id="rId32"/>
    <p:sldId id="350" r:id="rId33"/>
    <p:sldId id="351" r:id="rId34"/>
    <p:sldId id="352" r:id="rId35"/>
    <p:sldId id="353" r:id="rId36"/>
    <p:sldId id="355" r:id="rId37"/>
    <p:sldId id="357" r:id="rId38"/>
    <p:sldId id="358" r:id="rId39"/>
    <p:sldId id="359" r:id="rId40"/>
    <p:sldId id="360" r:id="rId41"/>
    <p:sldId id="361" r:id="rId42"/>
    <p:sldId id="362" r:id="rId43"/>
    <p:sldId id="363" r:id="rId44"/>
    <p:sldId id="354"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80" r:id="rId61"/>
    <p:sldId id="383" r:id="rId62"/>
    <p:sldId id="381" r:id="rId63"/>
    <p:sldId id="384" r:id="rId64"/>
    <p:sldId id="382" r:id="rId65"/>
    <p:sldId id="385" r:id="rId66"/>
    <p:sldId id="386" r:id="rId67"/>
    <p:sldId id="391" r:id="rId68"/>
    <p:sldId id="390" r:id="rId69"/>
    <p:sldId id="389" r:id="rId70"/>
    <p:sldId id="388" r:id="rId71"/>
    <p:sldId id="393" r:id="rId72"/>
    <p:sldId id="394" r:id="rId73"/>
    <p:sldId id="395" r:id="rId74"/>
    <p:sldId id="262" r:id="rId75"/>
    <p:sldId id="392" r:id="rId76"/>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Downloads\performance%20results%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PawelTrokaProjects\LogicalGamesEnginesGenerator\docs\thesis\performance%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Czas generowania silnika [ms]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'[performance results (3).xlsx]GeneratorPerformance'!$P$8:$P$171</c:f>
              <c:numCache>
                <c:formatCode>General</c:formatCode>
                <c:ptCount val="164"/>
                <c:pt idx="0">
                  <c:v>7477.9218000000001</c:v>
                </c:pt>
                <c:pt idx="1">
                  <c:v>6659.6629000000003</c:v>
                </c:pt>
                <c:pt idx="2">
                  <c:v>6546.2163</c:v>
                </c:pt>
                <c:pt idx="3">
                  <c:v>7028.6723000000002</c:v>
                </c:pt>
                <c:pt idx="4">
                  <c:v>6808.6794</c:v>
                </c:pt>
                <c:pt idx="5">
                  <c:v>6846.1917000000003</c:v>
                </c:pt>
                <c:pt idx="6">
                  <c:v>6651.7034000000003</c:v>
                </c:pt>
                <c:pt idx="7">
                  <c:v>6655.2039000000004</c:v>
                </c:pt>
                <c:pt idx="8">
                  <c:v>6668.2973000000002</c:v>
                </c:pt>
                <c:pt idx="9">
                  <c:v>6428.4531999999999</c:v>
                </c:pt>
                <c:pt idx="10">
                  <c:v>6481.8123999999998</c:v>
                </c:pt>
                <c:pt idx="11">
                  <c:v>6398.9565000000002</c:v>
                </c:pt>
                <c:pt idx="12">
                  <c:v>6424.6665999999996</c:v>
                </c:pt>
                <c:pt idx="13">
                  <c:v>6443.3083999999999</c:v>
                </c:pt>
                <c:pt idx="14">
                  <c:v>6437.1544000000004</c:v>
                </c:pt>
                <c:pt idx="15">
                  <c:v>6784.7599</c:v>
                </c:pt>
                <c:pt idx="16">
                  <c:v>6379.9894000000004</c:v>
                </c:pt>
                <c:pt idx="17">
                  <c:v>7123.9768000000004</c:v>
                </c:pt>
                <c:pt idx="18">
                  <c:v>6681.2079000000003</c:v>
                </c:pt>
                <c:pt idx="19">
                  <c:v>6478.3137999999999</c:v>
                </c:pt>
                <c:pt idx="20">
                  <c:v>6443.0634</c:v>
                </c:pt>
                <c:pt idx="21">
                  <c:v>6545.7934999999998</c:v>
                </c:pt>
                <c:pt idx="22">
                  <c:v>6455.4844000000003</c:v>
                </c:pt>
                <c:pt idx="23">
                  <c:v>6540.9014999999999</c:v>
                </c:pt>
                <c:pt idx="24">
                  <c:v>6474.7235000000001</c:v>
                </c:pt>
                <c:pt idx="25">
                  <c:v>6977.0460999999996</c:v>
                </c:pt>
                <c:pt idx="26">
                  <c:v>6448.5802999999996</c:v>
                </c:pt>
                <c:pt idx="27">
                  <c:v>6519.1832999999997</c:v>
                </c:pt>
                <c:pt idx="28">
                  <c:v>6871.4274999999998</c:v>
                </c:pt>
                <c:pt idx="29">
                  <c:v>6645.0353999999998</c:v>
                </c:pt>
                <c:pt idx="30">
                  <c:v>6561.8036000000002</c:v>
                </c:pt>
                <c:pt idx="31">
                  <c:v>6568.1315000000004</c:v>
                </c:pt>
                <c:pt idx="32">
                  <c:v>6399.3208999999997</c:v>
                </c:pt>
                <c:pt idx="33">
                  <c:v>6564.7735000000002</c:v>
                </c:pt>
                <c:pt idx="34">
                  <c:v>7046.0239000000001</c:v>
                </c:pt>
                <c:pt idx="35">
                  <c:v>6530.3224</c:v>
                </c:pt>
                <c:pt idx="36">
                  <c:v>6771.7453999999998</c:v>
                </c:pt>
                <c:pt idx="37">
                  <c:v>6494.2250999999997</c:v>
                </c:pt>
                <c:pt idx="38">
                  <c:v>6643.5604999999996</c:v>
                </c:pt>
                <c:pt idx="39">
                  <c:v>6532.3837999999996</c:v>
                </c:pt>
                <c:pt idx="40">
                  <c:v>6631.1085999999996</c:v>
                </c:pt>
                <c:pt idx="41">
                  <c:v>6593.2501000000002</c:v>
                </c:pt>
                <c:pt idx="42">
                  <c:v>6999.9146000000001</c:v>
                </c:pt>
                <c:pt idx="43">
                  <c:v>6592.5303000000004</c:v>
                </c:pt>
                <c:pt idx="44">
                  <c:v>6952.1385</c:v>
                </c:pt>
                <c:pt idx="45">
                  <c:v>6693.8707999999997</c:v>
                </c:pt>
                <c:pt idx="46">
                  <c:v>6542.6171000000004</c:v>
                </c:pt>
                <c:pt idx="47">
                  <c:v>6699.6264000000001</c:v>
                </c:pt>
                <c:pt idx="48">
                  <c:v>6606.0502999999999</c:v>
                </c:pt>
                <c:pt idx="49">
                  <c:v>6539.4515000000001</c:v>
                </c:pt>
                <c:pt idx="50">
                  <c:v>6928.6719999999996</c:v>
                </c:pt>
                <c:pt idx="51">
                  <c:v>6694.1068999999998</c:v>
                </c:pt>
                <c:pt idx="52">
                  <c:v>6679.7219999999998</c:v>
                </c:pt>
                <c:pt idx="53">
                  <c:v>6910.2875000000004</c:v>
                </c:pt>
                <c:pt idx="54">
                  <c:v>6811.0789000000004</c:v>
                </c:pt>
                <c:pt idx="55">
                  <c:v>7022.2587000000003</c:v>
                </c:pt>
                <c:pt idx="56">
                  <c:v>6737.3918999999996</c:v>
                </c:pt>
                <c:pt idx="57">
                  <c:v>6608.1360999999997</c:v>
                </c:pt>
                <c:pt idx="58">
                  <c:v>6672.7448000000004</c:v>
                </c:pt>
                <c:pt idx="59">
                  <c:v>6699.0232999999998</c:v>
                </c:pt>
                <c:pt idx="60">
                  <c:v>6853.9565499999999</c:v>
                </c:pt>
                <c:pt idx="61">
                  <c:v>7047.2897000000003</c:v>
                </c:pt>
                <c:pt idx="62">
                  <c:v>6752.5331999999999</c:v>
                </c:pt>
                <c:pt idx="63">
                  <c:v>6605.0738000000001</c:v>
                </c:pt>
                <c:pt idx="64">
                  <c:v>6820.3240999999998</c:v>
                </c:pt>
                <c:pt idx="65">
                  <c:v>6766.5511999999999</c:v>
                </c:pt>
                <c:pt idx="66">
                  <c:v>6781.8279000000002</c:v>
                </c:pt>
                <c:pt idx="67">
                  <c:v>6753.4847</c:v>
                </c:pt>
                <c:pt idx="68">
                  <c:v>6780.6608999999999</c:v>
                </c:pt>
                <c:pt idx="69">
                  <c:v>6865.8995999999997</c:v>
                </c:pt>
                <c:pt idx="70">
                  <c:v>7140.3968000000004</c:v>
                </c:pt>
                <c:pt idx="71">
                  <c:v>7114.3600999999999</c:v>
                </c:pt>
                <c:pt idx="72">
                  <c:v>6801.0715</c:v>
                </c:pt>
                <c:pt idx="73">
                  <c:v>6798.7341999999999</c:v>
                </c:pt>
                <c:pt idx="74">
                  <c:v>7290.4241499999998</c:v>
                </c:pt>
                <c:pt idx="75">
                  <c:v>6757.8154000000004</c:v>
                </c:pt>
                <c:pt idx="76">
                  <c:v>7311.0156999999999</c:v>
                </c:pt>
                <c:pt idx="77">
                  <c:v>6778.4171999999999</c:v>
                </c:pt>
                <c:pt idx="78">
                  <c:v>6883.0650999999998</c:v>
                </c:pt>
                <c:pt idx="79">
                  <c:v>7310.2278999999999</c:v>
                </c:pt>
                <c:pt idx="80">
                  <c:v>6965.6349</c:v>
                </c:pt>
                <c:pt idx="81">
                  <c:v>6912.2218000000003</c:v>
                </c:pt>
                <c:pt idx="82">
                  <c:v>7312.6251499999998</c:v>
                </c:pt>
                <c:pt idx="83">
                  <c:v>6894.1722</c:v>
                </c:pt>
                <c:pt idx="84">
                  <c:v>6825.0038000000004</c:v>
                </c:pt>
                <c:pt idx="85">
                  <c:v>6974.4066000000003</c:v>
                </c:pt>
                <c:pt idx="86">
                  <c:v>7008.9520000000002</c:v>
                </c:pt>
                <c:pt idx="87">
                  <c:v>6874.8630999999996</c:v>
                </c:pt>
                <c:pt idx="88">
                  <c:v>6845.7897999999996</c:v>
                </c:pt>
                <c:pt idx="89">
                  <c:v>6988.3995000000004</c:v>
                </c:pt>
                <c:pt idx="90">
                  <c:v>6933.4594999999999</c:v>
                </c:pt>
                <c:pt idx="91">
                  <c:v>6989.8815999999997</c:v>
                </c:pt>
                <c:pt idx="92">
                  <c:v>6997.2213000000002</c:v>
                </c:pt>
                <c:pt idx="93">
                  <c:v>6880.4564</c:v>
                </c:pt>
                <c:pt idx="94">
                  <c:v>6980.9795999999997</c:v>
                </c:pt>
                <c:pt idx="95">
                  <c:v>6927.5370999999996</c:v>
                </c:pt>
                <c:pt idx="96">
                  <c:v>7315.5225</c:v>
                </c:pt>
                <c:pt idx="97">
                  <c:v>7013.8620000000001</c:v>
                </c:pt>
                <c:pt idx="98">
                  <c:v>7010.5956999999999</c:v>
                </c:pt>
                <c:pt idx="99">
                  <c:v>6932.8615</c:v>
                </c:pt>
                <c:pt idx="100">
                  <c:v>6953.0797000000002</c:v>
                </c:pt>
                <c:pt idx="101">
                  <c:v>7376.0635000000002</c:v>
                </c:pt>
                <c:pt idx="102">
                  <c:v>7096.8307999999997</c:v>
                </c:pt>
                <c:pt idx="103">
                  <c:v>7045.4957999999997</c:v>
                </c:pt>
                <c:pt idx="104">
                  <c:v>7010.3589000000002</c:v>
                </c:pt>
                <c:pt idx="105">
                  <c:v>7081.0798999999997</c:v>
                </c:pt>
                <c:pt idx="106">
                  <c:v>7073.9557999999997</c:v>
                </c:pt>
                <c:pt idx="107">
                  <c:v>7037.8463000000002</c:v>
                </c:pt>
                <c:pt idx="108">
                  <c:v>7271.4714999999997</c:v>
                </c:pt>
                <c:pt idx="109">
                  <c:v>7396.2509</c:v>
                </c:pt>
                <c:pt idx="110">
                  <c:v>7046.3734999999997</c:v>
                </c:pt>
                <c:pt idx="111">
                  <c:v>7228.5496000000003</c:v>
                </c:pt>
                <c:pt idx="112">
                  <c:v>7209.1571000000004</c:v>
                </c:pt>
                <c:pt idx="113">
                  <c:v>7110.4117999999999</c:v>
                </c:pt>
                <c:pt idx="114">
                  <c:v>7051.4683000000005</c:v>
                </c:pt>
                <c:pt idx="115">
                  <c:v>7168.0168999999996</c:v>
                </c:pt>
                <c:pt idx="116">
                  <c:v>7243.0924000000005</c:v>
                </c:pt>
                <c:pt idx="117">
                  <c:v>7234.0383000000002</c:v>
                </c:pt>
                <c:pt idx="118">
                  <c:v>7111.7893000000004</c:v>
                </c:pt>
                <c:pt idx="119">
                  <c:v>6989.4657999999999</c:v>
                </c:pt>
                <c:pt idx="120">
                  <c:v>7084.8042999999998</c:v>
                </c:pt>
                <c:pt idx="121">
                  <c:v>7148.8585999999996</c:v>
                </c:pt>
                <c:pt idx="122">
                  <c:v>7209.0717999999997</c:v>
                </c:pt>
                <c:pt idx="123">
                  <c:v>7233.1445999999996</c:v>
                </c:pt>
                <c:pt idx="124">
                  <c:v>8141.8481000000002</c:v>
                </c:pt>
                <c:pt idx="125">
                  <c:v>7402.7969999999996</c:v>
                </c:pt>
                <c:pt idx="126">
                  <c:v>7384.7223000000004</c:v>
                </c:pt>
                <c:pt idx="127">
                  <c:v>7319.6043</c:v>
                </c:pt>
                <c:pt idx="128">
                  <c:v>7101.8254999999999</c:v>
                </c:pt>
                <c:pt idx="129">
                  <c:v>7270.7336999999998</c:v>
                </c:pt>
                <c:pt idx="130">
                  <c:v>7139.0757999999996</c:v>
                </c:pt>
                <c:pt idx="131">
                  <c:v>7545.9084000000003</c:v>
                </c:pt>
                <c:pt idx="132">
                  <c:v>7321.3949000000002</c:v>
                </c:pt>
                <c:pt idx="133">
                  <c:v>7219.9260999999997</c:v>
                </c:pt>
                <c:pt idx="134">
                  <c:v>7200.7196999999996</c:v>
                </c:pt>
                <c:pt idx="135">
                  <c:v>7354.7065000000002</c:v>
                </c:pt>
                <c:pt idx="136">
                  <c:v>7236.9915000000001</c:v>
                </c:pt>
                <c:pt idx="137">
                  <c:v>7459.2556000000004</c:v>
                </c:pt>
                <c:pt idx="138">
                  <c:v>7568.7352000000001</c:v>
                </c:pt>
                <c:pt idx="139">
                  <c:v>7451.8023000000003</c:v>
                </c:pt>
                <c:pt idx="140">
                  <c:v>7397.4102999999996</c:v>
                </c:pt>
                <c:pt idx="141">
                  <c:v>7273.3326999999999</c:v>
                </c:pt>
                <c:pt idx="142">
                  <c:v>7353.7768999999998</c:v>
                </c:pt>
                <c:pt idx="143">
                  <c:v>7350.0409</c:v>
                </c:pt>
                <c:pt idx="144">
                  <c:v>7400.4404999999997</c:v>
                </c:pt>
                <c:pt idx="145">
                  <c:v>7448.8998000000001</c:v>
                </c:pt>
                <c:pt idx="146">
                  <c:v>7457.4348</c:v>
                </c:pt>
                <c:pt idx="147">
                  <c:v>7361.1274999999996</c:v>
                </c:pt>
                <c:pt idx="148">
                  <c:v>7401.0891000000001</c:v>
                </c:pt>
                <c:pt idx="149">
                  <c:v>7931.8991999999998</c:v>
                </c:pt>
                <c:pt idx="150">
                  <c:v>7981.6719000000003</c:v>
                </c:pt>
                <c:pt idx="151">
                  <c:v>7552.2434000000003</c:v>
                </c:pt>
                <c:pt idx="152">
                  <c:v>7403.4449999999997</c:v>
                </c:pt>
                <c:pt idx="153">
                  <c:v>7614.9939999999997</c:v>
                </c:pt>
                <c:pt idx="154">
                  <c:v>7524.2267000000002</c:v>
                </c:pt>
                <c:pt idx="155">
                  <c:v>7483.7691999999997</c:v>
                </c:pt>
                <c:pt idx="156">
                  <c:v>7558.6130000000003</c:v>
                </c:pt>
                <c:pt idx="157">
                  <c:v>7446.9430000000002</c:v>
                </c:pt>
                <c:pt idx="158">
                  <c:v>7590.1743999999999</c:v>
                </c:pt>
                <c:pt idx="159">
                  <c:v>7547.5181000000002</c:v>
                </c:pt>
                <c:pt idx="160">
                  <c:v>7522.6831000000002</c:v>
                </c:pt>
                <c:pt idx="161">
                  <c:v>7551.5959999999995</c:v>
                </c:pt>
                <c:pt idx="162">
                  <c:v>7524.8202000000001</c:v>
                </c:pt>
                <c:pt idx="163">
                  <c:v>7644.902</c:v>
                </c:pt>
              </c:numCache>
            </c:numRef>
          </c:yVal>
          <c:smooth val="0"/>
          <c:extLst xmlns:c16r2="http://schemas.microsoft.com/office/drawing/2015/06/chart">
            <c:ext xmlns:c16="http://schemas.microsoft.com/office/drawing/2014/chart" uri="{C3380CC4-5D6E-409C-BE32-E72D297353CC}">
              <c16:uniqueId val="{00000000-910B-45B6-8338-E7BC0A6E9FF6}"/>
            </c:ext>
          </c:extLst>
        </c:ser>
        <c:dLbls>
          <c:showLegendKey val="0"/>
          <c:showVal val="0"/>
          <c:showCatName val="0"/>
          <c:showSerName val="0"/>
          <c:showPercent val="0"/>
          <c:showBubbleSize val="0"/>
        </c:dLbls>
        <c:axId val="305177712"/>
        <c:axId val="305176928"/>
      </c:scatterChart>
      <c:valAx>
        <c:axId val="305177712"/>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305176928"/>
        <c:crosses val="autoZero"/>
        <c:crossBetween val="midCat"/>
      </c:valAx>
      <c:valAx>
        <c:axId val="30517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177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EnginesPerformance!$S$6:$S$7</c:f>
              <c:strCache>
                <c:ptCount val="2"/>
                <c:pt idx="0">
                  <c:v>Średni czas [ns] wykonania metody</c:v>
                </c:pt>
                <c:pt idx="1">
                  <c:v>AIPlayer::GetMove()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EnginesPerformance!$R$97:$R$113</c:f>
              <c:strCache>
                <c:ptCount val="17"/>
                <c:pt idx="0">
                  <c:v>(4,4,4,1,1)GameEngine</c:v>
                </c:pt>
                <c:pt idx="1">
                  <c:v>(5,4,4,1,1)GameEngine_K_OR_MORE_TO_WIN</c:v>
                </c:pt>
                <c:pt idx="2">
                  <c:v>(6,4,4,1,1)GameEngine_K_OR_MORE_TO_WIN</c:v>
                </c:pt>
                <c:pt idx="3">
                  <c:v>(7,4,4,1,1)GameEngine_K_OR_MORE_TO_WIN</c:v>
                </c:pt>
                <c:pt idx="4">
                  <c:v>(8,4,4,1,1)GameEngine_K_OR_MORE_TO_WIN</c:v>
                </c:pt>
                <c:pt idx="5">
                  <c:v>(9,4,4,1,1)GameEngine_K_OR_MORE_TO_WIN</c:v>
                </c:pt>
                <c:pt idx="6">
                  <c:v>(10,4,4,1,1)GameEngine_K_OR_MORE_TO_WIN</c:v>
                </c:pt>
                <c:pt idx="7">
                  <c:v>(11,4,4,1,1)GameEngine_K_OR_MORE_TO_WIN</c:v>
                </c:pt>
                <c:pt idx="8">
                  <c:v>(12,4,4,1,1)GameEngine_K_OR_MORE_TO_WIN</c:v>
                </c:pt>
                <c:pt idx="9">
                  <c:v>(13,4,4,1,1)GameEngine_K_OR_MORE_TO_WIN</c:v>
                </c:pt>
                <c:pt idx="10">
                  <c:v>(14,4,4,1,1)GameEngine_K_OR_MORE_TO_WIN</c:v>
                </c:pt>
                <c:pt idx="11">
                  <c:v>(15,4,4,1,1)GameEngine_K_OR_MORE_TO_WIN</c:v>
                </c:pt>
                <c:pt idx="12">
                  <c:v>(16,4,4,1,1)GameEngine_K_OR_MORE_TO_WIN</c:v>
                </c:pt>
                <c:pt idx="13">
                  <c:v>(17,4,4,1,1)GameEngine_K_OR_MORE_TO_WIN</c:v>
                </c:pt>
                <c:pt idx="14">
                  <c:v>(18,4,4,1,1)GameEngine_K_OR_MORE_TO_WIN</c:v>
                </c:pt>
                <c:pt idx="15">
                  <c:v>(19,4,4,1,1)GameEngine_K_OR_MORE_TO_WIN</c:v>
                </c:pt>
                <c:pt idx="16">
                  <c:v>(20,4,4,1,1)GameEngine_K_OR_MORE_TO_WIN</c:v>
                </c:pt>
              </c:strCache>
            </c:strRef>
          </c:cat>
          <c:val>
            <c:numRef>
              <c:f>EnginesPerformance!$S$97:$S$113</c:f>
              <c:numCache>
                <c:formatCode>General</c:formatCode>
                <c:ptCount val="17"/>
                <c:pt idx="0">
                  <c:v>3545.82</c:v>
                </c:pt>
                <c:pt idx="1">
                  <c:v>5868.6600000000044</c:v>
                </c:pt>
                <c:pt idx="2">
                  <c:v>6558.27</c:v>
                </c:pt>
                <c:pt idx="3">
                  <c:v>7441.93</c:v>
                </c:pt>
                <c:pt idx="4">
                  <c:v>8524.6400000000049</c:v>
                </c:pt>
                <c:pt idx="5">
                  <c:v>9025.94</c:v>
                </c:pt>
                <c:pt idx="6">
                  <c:v>8974.09</c:v>
                </c:pt>
                <c:pt idx="7">
                  <c:v>11376.9</c:v>
                </c:pt>
                <c:pt idx="8">
                  <c:v>11217.7</c:v>
                </c:pt>
                <c:pt idx="9">
                  <c:v>10961.4</c:v>
                </c:pt>
                <c:pt idx="10">
                  <c:v>13296.9</c:v>
                </c:pt>
                <c:pt idx="11">
                  <c:v>15057.5</c:v>
                </c:pt>
                <c:pt idx="12">
                  <c:v>20786.900000000001</c:v>
                </c:pt>
                <c:pt idx="13">
                  <c:v>18236.3</c:v>
                </c:pt>
                <c:pt idx="14">
                  <c:v>21596.1</c:v>
                </c:pt>
                <c:pt idx="15">
                  <c:v>22023.7</c:v>
                </c:pt>
                <c:pt idx="16">
                  <c:v>22537.3</c:v>
                </c:pt>
              </c:numCache>
            </c:numRef>
          </c:val>
          <c:extLst xmlns:c16r2="http://schemas.microsoft.com/office/drawing/2015/06/chart">
            <c:ext xmlns:c16="http://schemas.microsoft.com/office/drawing/2014/chart" uri="{C3380CC4-5D6E-409C-BE32-E72D297353CC}">
              <c16:uniqueId val="{00000000-9974-443C-A2E5-669B9FAD9D2D}"/>
            </c:ext>
          </c:extLst>
        </c:ser>
        <c:dLbls>
          <c:showLegendKey val="0"/>
          <c:showVal val="1"/>
          <c:showCatName val="0"/>
          <c:showSerName val="0"/>
          <c:showPercent val="0"/>
          <c:showBubbleSize val="0"/>
        </c:dLbls>
        <c:gapWidth val="115"/>
        <c:overlap val="-20"/>
        <c:axId val="338407912"/>
        <c:axId val="338415360"/>
      </c:barChart>
      <c:catAx>
        <c:axId val="33840791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15360"/>
        <c:crosses val="autoZero"/>
        <c:auto val="1"/>
        <c:lblAlgn val="ctr"/>
        <c:lblOffset val="100"/>
        <c:noMultiLvlLbl val="0"/>
      </c:catAx>
      <c:valAx>
        <c:axId val="338415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0791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EnginesPerformance!$U$6:$U$7</c:f>
              <c:strCache>
                <c:ptCount val="2"/>
                <c:pt idx="0">
                  <c:v>Średni czas [ns] wykonania metody</c:v>
                </c:pt>
                <c:pt idx="1">
                  <c:v>Game::CheckWin()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EnginesPerformance!$R$8:$R$24</c:f>
              <c:strCache>
                <c:ptCount val="17"/>
                <c:pt idx="0">
                  <c:v>(4,4,4,1,1)GameEngine</c:v>
                </c:pt>
                <c:pt idx="1">
                  <c:v>(4,5,4,1,1)GameEngine_K_OR_MORE_TO_WIN</c:v>
                </c:pt>
                <c:pt idx="2">
                  <c:v>(4,6,4,1,1)GameEngine_K_OR_MORE_TO_WIN</c:v>
                </c:pt>
                <c:pt idx="3">
                  <c:v>(4,7,4,1,1)GameEngine_K_OR_MORE_TO_WIN</c:v>
                </c:pt>
                <c:pt idx="4">
                  <c:v>(4,8,4,1,1)GameEngine_K_OR_MORE_TO_WIN</c:v>
                </c:pt>
                <c:pt idx="5">
                  <c:v>(4,9,4,1,1)GameEngine_K_OR_MORE_TO_WIN</c:v>
                </c:pt>
                <c:pt idx="6">
                  <c:v>(4,10,4,1,1)GameEngine_K_OR_MORE_TO_WIN</c:v>
                </c:pt>
                <c:pt idx="7">
                  <c:v>(4,11,4,1,1)GameEngine_K_OR_MORE_TO_WIN</c:v>
                </c:pt>
                <c:pt idx="8">
                  <c:v>(4,12,4,1,1)GameEngine_K_OR_MORE_TO_WIN</c:v>
                </c:pt>
                <c:pt idx="9">
                  <c:v>(4,13,4,1,1)GameEngine_K_OR_MORE_TO_WIN</c:v>
                </c:pt>
                <c:pt idx="10">
                  <c:v>(4,14,4,1,1)GameEngine_K_OR_MORE_TO_WIN</c:v>
                </c:pt>
                <c:pt idx="11">
                  <c:v>(4,15,4,1,1)GameEngine_K_OR_MORE_TO_WIN</c:v>
                </c:pt>
                <c:pt idx="12">
                  <c:v>(4,16,4,1,1)GameEngine_K_OR_MORE_TO_WIN</c:v>
                </c:pt>
                <c:pt idx="13">
                  <c:v>(4,17,4,1,1)GameEngine_K_OR_MORE_TO_WIN</c:v>
                </c:pt>
                <c:pt idx="14">
                  <c:v>(4,18,4,1,1)GameEngine_K_OR_MORE_TO_WIN</c:v>
                </c:pt>
                <c:pt idx="15">
                  <c:v>(4,19,4,1,1)GameEngine_K_OR_MORE_TO_WIN</c:v>
                </c:pt>
                <c:pt idx="16">
                  <c:v>(4,20,4,1,1)GameEngine_K_OR_MORE_TO_WIN</c:v>
                </c:pt>
              </c:strCache>
            </c:strRef>
          </c:cat>
          <c:val>
            <c:numRef>
              <c:f>EnginesPerformance!$U$8:$U$24</c:f>
              <c:numCache>
                <c:formatCode>General</c:formatCode>
                <c:ptCount val="17"/>
                <c:pt idx="0">
                  <c:v>528.31199999999865</c:v>
                </c:pt>
                <c:pt idx="1">
                  <c:v>633.29300000000171</c:v>
                </c:pt>
                <c:pt idx="2">
                  <c:v>778.95599999999865</c:v>
                </c:pt>
                <c:pt idx="3">
                  <c:v>706.63900000000001</c:v>
                </c:pt>
                <c:pt idx="4">
                  <c:v>567.971</c:v>
                </c:pt>
                <c:pt idx="5">
                  <c:v>612.69299999999998</c:v>
                </c:pt>
                <c:pt idx="6">
                  <c:v>586.10500000000002</c:v>
                </c:pt>
                <c:pt idx="7">
                  <c:v>534.01699999999948</c:v>
                </c:pt>
                <c:pt idx="8">
                  <c:v>649.71199999999999</c:v>
                </c:pt>
                <c:pt idx="9">
                  <c:v>617.45099999999866</c:v>
                </c:pt>
                <c:pt idx="10">
                  <c:v>572.572</c:v>
                </c:pt>
                <c:pt idx="11">
                  <c:v>513.89800000000002</c:v>
                </c:pt>
                <c:pt idx="12">
                  <c:v>609.58299999999997</c:v>
                </c:pt>
                <c:pt idx="13">
                  <c:v>569.12199999999996</c:v>
                </c:pt>
                <c:pt idx="14">
                  <c:v>515.02499999999998</c:v>
                </c:pt>
                <c:pt idx="15">
                  <c:v>652.22199999999998</c:v>
                </c:pt>
                <c:pt idx="16">
                  <c:v>581.60599999999999</c:v>
                </c:pt>
              </c:numCache>
            </c:numRef>
          </c:val>
          <c:extLst xmlns:c16r2="http://schemas.microsoft.com/office/drawing/2015/06/chart">
            <c:ext xmlns:c16="http://schemas.microsoft.com/office/drawing/2014/chart" uri="{C3380CC4-5D6E-409C-BE32-E72D297353CC}">
              <c16:uniqueId val="{00000000-E09E-444D-9FEE-D64D86266BB4}"/>
            </c:ext>
          </c:extLst>
        </c:ser>
        <c:dLbls>
          <c:showLegendKey val="0"/>
          <c:showVal val="1"/>
          <c:showCatName val="0"/>
          <c:showSerName val="0"/>
          <c:showPercent val="0"/>
          <c:showBubbleSize val="0"/>
        </c:dLbls>
        <c:gapWidth val="115"/>
        <c:overlap val="-20"/>
        <c:axId val="338410656"/>
        <c:axId val="338411440"/>
      </c:barChart>
      <c:catAx>
        <c:axId val="33841065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11440"/>
        <c:crosses val="autoZero"/>
        <c:auto val="1"/>
        <c:lblAlgn val="ctr"/>
        <c:lblOffset val="100"/>
        <c:noMultiLvlLbl val="0"/>
      </c:catAx>
      <c:valAx>
        <c:axId val="338411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1065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EnginesPerformance!$T$6:$T$7</c:f>
              <c:strCache>
                <c:ptCount val="2"/>
                <c:pt idx="0">
                  <c:v>Średni czas [ns] wykonania metody</c:v>
                </c:pt>
                <c:pt idx="1">
                  <c:v>Game::GetMoves()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EnginesPerformance!$R$286:$R$290</c:f>
              <c:strCache>
                <c:ptCount val="5"/>
                <c:pt idx="0">
                  <c:v>(50,50,6,2,1)GameEngine_K_OR_MORE_TO_WIN</c:v>
                </c:pt>
                <c:pt idx="1">
                  <c:v>(100,100,6,2,1)GameEngine_K_OR_MORE_TO_WIN</c:v>
                </c:pt>
                <c:pt idx="2">
                  <c:v>(150,150,6,2,1)GameEngine_K_OR_MORE_TO_WIN</c:v>
                </c:pt>
                <c:pt idx="3">
                  <c:v>(200,200,6,2,1)GameEngine_K_OR_MORE_TO_WIN</c:v>
                </c:pt>
                <c:pt idx="4">
                  <c:v>(250,250,6,2,1)GameEngine_K_OR_MORE_TO_WIN</c:v>
                </c:pt>
              </c:strCache>
            </c:strRef>
          </c:cat>
          <c:val>
            <c:numRef>
              <c:f>EnginesPerformance!$T$286:$T$290</c:f>
              <c:numCache>
                <c:formatCode>General</c:formatCode>
                <c:ptCount val="5"/>
                <c:pt idx="0">
                  <c:v>54983.6</c:v>
                </c:pt>
                <c:pt idx="1">
                  <c:v>122606</c:v>
                </c:pt>
                <c:pt idx="2">
                  <c:v>268887</c:v>
                </c:pt>
                <c:pt idx="3">
                  <c:v>443077</c:v>
                </c:pt>
                <c:pt idx="4">
                  <c:v>629713</c:v>
                </c:pt>
              </c:numCache>
            </c:numRef>
          </c:val>
          <c:extLst xmlns:c16r2="http://schemas.microsoft.com/office/drawing/2015/06/chart">
            <c:ext xmlns:c16="http://schemas.microsoft.com/office/drawing/2014/chart" uri="{C3380CC4-5D6E-409C-BE32-E72D297353CC}">
              <c16:uniqueId val="{00000000-90D2-4701-9EF4-73071A9E6655}"/>
            </c:ext>
          </c:extLst>
        </c:ser>
        <c:dLbls>
          <c:showLegendKey val="0"/>
          <c:showVal val="1"/>
          <c:showCatName val="0"/>
          <c:showSerName val="0"/>
          <c:showPercent val="0"/>
          <c:showBubbleSize val="0"/>
        </c:dLbls>
        <c:gapWidth val="115"/>
        <c:overlap val="-20"/>
        <c:axId val="338414184"/>
        <c:axId val="338412224"/>
      </c:barChart>
      <c:catAx>
        <c:axId val="33841418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12224"/>
        <c:crosses val="autoZero"/>
        <c:auto val="1"/>
        <c:lblAlgn val="ctr"/>
        <c:lblOffset val="100"/>
        <c:noMultiLvlLbl val="0"/>
      </c:catAx>
      <c:valAx>
        <c:axId val="338412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1418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EnginesPerformance!$S$6:$S$7</c:f>
              <c:strCache>
                <c:ptCount val="2"/>
                <c:pt idx="0">
                  <c:v>Średni czas [ns] wykonania metody</c:v>
                </c:pt>
                <c:pt idx="1">
                  <c:v>AIPlayer::GetMove()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EnginesPerformance!$R$462:$R$467</c:f>
              <c:strCache>
                <c:ptCount val="6"/>
                <c:pt idx="0">
                  <c:v>(8,8,3,1,1)GameEngine_K_OR_MORE_TO_WIN</c:v>
                </c:pt>
                <c:pt idx="1">
                  <c:v>(8,8,4,1,1)GameEngine_K_OR_MORE_TO_WIN</c:v>
                </c:pt>
                <c:pt idx="2">
                  <c:v>(8,8,5,1,1)GameEngine_K_OR_MORE_TO_WIN</c:v>
                </c:pt>
                <c:pt idx="3">
                  <c:v>(8,8,6,1,1)GameEngine_K_OR_MORE_TO_WIN</c:v>
                </c:pt>
                <c:pt idx="4">
                  <c:v>(8,8,7,1,1)GameEngine_K_OR_MORE_TO_WIN</c:v>
                </c:pt>
                <c:pt idx="5">
                  <c:v>(8,8,8,1,1)GameEngine</c:v>
                </c:pt>
              </c:strCache>
            </c:strRef>
          </c:cat>
          <c:val>
            <c:numRef>
              <c:f>EnginesPerformance!$S$462:$S$467</c:f>
              <c:numCache>
                <c:formatCode>General</c:formatCode>
                <c:ptCount val="6"/>
                <c:pt idx="0">
                  <c:v>26039.3</c:v>
                </c:pt>
                <c:pt idx="1">
                  <c:v>21520.400000000001</c:v>
                </c:pt>
                <c:pt idx="2">
                  <c:v>13091.1</c:v>
                </c:pt>
                <c:pt idx="3">
                  <c:v>10451.700000000004</c:v>
                </c:pt>
                <c:pt idx="4">
                  <c:v>9405.4699999999593</c:v>
                </c:pt>
                <c:pt idx="5">
                  <c:v>12257.6</c:v>
                </c:pt>
              </c:numCache>
            </c:numRef>
          </c:val>
          <c:extLst xmlns:c16r2="http://schemas.microsoft.com/office/drawing/2015/06/chart">
            <c:ext xmlns:c16="http://schemas.microsoft.com/office/drawing/2014/chart" uri="{C3380CC4-5D6E-409C-BE32-E72D297353CC}">
              <c16:uniqueId val="{00000000-B166-4B61-BD9D-D439B664C82A}"/>
            </c:ext>
          </c:extLst>
        </c:ser>
        <c:dLbls>
          <c:showLegendKey val="0"/>
          <c:showVal val="1"/>
          <c:showCatName val="0"/>
          <c:showSerName val="0"/>
          <c:showPercent val="0"/>
          <c:showBubbleSize val="0"/>
        </c:dLbls>
        <c:gapWidth val="115"/>
        <c:overlap val="-20"/>
        <c:axId val="338409872"/>
        <c:axId val="338413008"/>
      </c:barChart>
      <c:catAx>
        <c:axId val="33840987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13008"/>
        <c:crosses val="autoZero"/>
        <c:auto val="1"/>
        <c:lblAlgn val="ctr"/>
        <c:lblOffset val="100"/>
        <c:noMultiLvlLbl val="0"/>
      </c:catAx>
      <c:valAx>
        <c:axId val="338413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0987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84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EnginesPerformance!$S$6:$S$7</c:f>
              <c:strCache>
                <c:ptCount val="2"/>
                <c:pt idx="0">
                  <c:v>Średni czas [ns] wykonania metody</c:v>
                </c:pt>
                <c:pt idx="1">
                  <c:v>AIPlayer::GetMove()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EnginesPerformance!$R$342:$R$351</c:f>
              <c:strCache>
                <c:ptCount val="10"/>
                <c:pt idx="0">
                  <c:v>(250,250,10,1,1)GameEngine_K_OR_MORE_TO_WIN</c:v>
                </c:pt>
                <c:pt idx="1">
                  <c:v>(250,250,20,1,1)GameEngine_K_OR_MORE_TO_WIN</c:v>
                </c:pt>
                <c:pt idx="2">
                  <c:v>(250,250,30,1,1)GameEngine_K_OR_MORE_TO_WIN</c:v>
                </c:pt>
                <c:pt idx="3">
                  <c:v>(250,250,40,1,1)GameEngine_K_OR_MORE_TO_WIN</c:v>
                </c:pt>
                <c:pt idx="4">
                  <c:v>(250,250,50,1,1)GameEngine_K_OR_MORE_TO_WIN</c:v>
                </c:pt>
                <c:pt idx="5">
                  <c:v>(250,250,60,1,1)GameEngine_K_OR_MORE_TO_WIN</c:v>
                </c:pt>
                <c:pt idx="6">
                  <c:v>(250,250,70,1,1)GameEngine_K_OR_MORE_TO_WIN</c:v>
                </c:pt>
                <c:pt idx="7">
                  <c:v>(250,250,80,1,1)GameEngine_K_OR_MORE_TO_WIN</c:v>
                </c:pt>
                <c:pt idx="8">
                  <c:v>(250,250,90,1,1)GameEngine_K_OR_MORE_TO_WIN</c:v>
                </c:pt>
                <c:pt idx="9">
                  <c:v>(250,250,100,1,1)GameEngine_K_OR_MORE_TO_WIN</c:v>
                </c:pt>
              </c:strCache>
            </c:strRef>
          </c:cat>
          <c:val>
            <c:numRef>
              <c:f>EnginesPerformance!$S$342:$S$351</c:f>
              <c:numCache>
                <c:formatCode>General</c:formatCode>
                <c:ptCount val="10"/>
                <c:pt idx="0">
                  <c:v>22788300</c:v>
                </c:pt>
                <c:pt idx="1">
                  <c:v>4272580</c:v>
                </c:pt>
                <c:pt idx="2">
                  <c:v>4291140</c:v>
                </c:pt>
                <c:pt idx="3">
                  <c:v>4277510</c:v>
                </c:pt>
                <c:pt idx="4">
                  <c:v>4293820</c:v>
                </c:pt>
                <c:pt idx="5">
                  <c:v>4262390</c:v>
                </c:pt>
                <c:pt idx="6">
                  <c:v>4282350</c:v>
                </c:pt>
                <c:pt idx="7">
                  <c:v>4284640</c:v>
                </c:pt>
                <c:pt idx="8">
                  <c:v>4285900</c:v>
                </c:pt>
                <c:pt idx="9">
                  <c:v>4277170</c:v>
                </c:pt>
              </c:numCache>
            </c:numRef>
          </c:val>
          <c:extLst xmlns:c16r2="http://schemas.microsoft.com/office/drawing/2015/06/chart">
            <c:ext xmlns:c16="http://schemas.microsoft.com/office/drawing/2014/chart" uri="{C3380CC4-5D6E-409C-BE32-E72D297353CC}">
              <c16:uniqueId val="{00000000-FFA1-4AF3-8436-51409749E48C}"/>
            </c:ext>
          </c:extLst>
        </c:ser>
        <c:dLbls>
          <c:showLegendKey val="0"/>
          <c:showVal val="1"/>
          <c:showCatName val="0"/>
          <c:showSerName val="0"/>
          <c:showPercent val="0"/>
          <c:showBubbleSize val="0"/>
        </c:dLbls>
        <c:gapWidth val="115"/>
        <c:overlap val="-20"/>
        <c:axId val="338408696"/>
        <c:axId val="338414576"/>
      </c:barChart>
      <c:catAx>
        <c:axId val="33840869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14576"/>
        <c:crosses val="autoZero"/>
        <c:auto val="1"/>
        <c:lblAlgn val="ctr"/>
        <c:lblOffset val="100"/>
        <c:noMultiLvlLbl val="0"/>
      </c:catAx>
      <c:valAx>
        <c:axId val="338414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3840869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7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3315"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eaLnBrk="1">
              <a:buClr>
                <a:srgbClr val="000000"/>
              </a:buClr>
              <a:buSzPct val="45000"/>
              <a:buFont typeface="Wingdings" charset="2"/>
              <a:buNone/>
              <a:tabLst>
                <a:tab pos="449263" algn="l"/>
                <a:tab pos="898525" algn="l"/>
                <a:tab pos="1347788" algn="l"/>
                <a:tab pos="1797050" algn="l"/>
                <a:tab pos="2246313" algn="l"/>
                <a:tab pos="2695575" algn="l"/>
              </a:tabLst>
              <a:defRPr sz="1200">
                <a:solidFill>
                  <a:srgbClr val="000000"/>
                </a:solidFill>
                <a:latin typeface="Times New Roman" pitchFamily="16" charset="0"/>
                <a:ea typeface="DejaVu Sans" charset="0"/>
                <a:cs typeface="DejaVu Sans" charset="0"/>
              </a:defRPr>
            </a:lvl1pPr>
          </a:lstStyle>
          <a:p>
            <a:pPr>
              <a:defRPr/>
            </a:pPr>
            <a:endParaRPr lang="en-US" altLang="pl-PL"/>
          </a:p>
        </p:txBody>
      </p:sp>
      <p:sp>
        <p:nvSpPr>
          <p:cNvPr id="13317" name="Rectangle 4"/>
          <p:cNvSpPr>
            <a:spLocks noGrp="1" noRot="1" noChangeAspect="1" noChangeArrowheads="1"/>
          </p:cNvSpPr>
          <p:nvPr>
            <p:ph type="sldImg"/>
          </p:nvPr>
        </p:nvSpPr>
        <p:spPr bwMode="auto">
          <a:xfrm>
            <a:off x="1143000" y="685800"/>
            <a:ext cx="4570413"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l-PL" altLang="pl-PL" noProof="0" smtClean="0"/>
          </a:p>
        </p:txBody>
      </p:sp>
      <p:sp>
        <p:nvSpPr>
          <p:cNvPr id="13319"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a:buClr>
                <a:srgbClr val="000000"/>
              </a:buClr>
              <a:buSzPct val="45000"/>
              <a:buFont typeface="Wingdings" panose="05000000000000000000" pitchFamily="2" charset="2"/>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ea typeface="DejaVu Sans" charset="0"/>
                <a:cs typeface="DejaVu Sans" charset="0"/>
              </a:defRPr>
            </a:lvl1pPr>
          </a:lstStyle>
          <a:p>
            <a:pPr>
              <a:defRPr/>
            </a:pPr>
            <a:fld id="{2C756BBE-F204-4393-AA43-9DB77843CA39}" type="slidenum">
              <a:rPr lang="pl-PL" altLang="pl-PL"/>
              <a:pPr>
                <a:defRPr/>
              </a:pPr>
              <a:t>‹#›</a:t>
            </a:fld>
            <a:endParaRPr lang="pl-PL" altLang="pl-PL"/>
          </a:p>
        </p:txBody>
      </p:sp>
    </p:spTree>
    <p:extLst>
      <p:ext uri="{BB962C8B-B14F-4D97-AF65-F5344CB8AC3E}">
        <p14:creationId xmlns:p14="http://schemas.microsoft.com/office/powerpoint/2010/main" val="288091228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9D1B133-8986-4BB1-970A-FB3F290655BE}" type="slidenum">
              <a:rPr lang="pl-PL" altLang="pl-PL" smtClean="0"/>
              <a:pPr>
                <a:spcBef>
                  <a:spcPct val="0"/>
                </a:spcBef>
                <a:buSzPct val="45000"/>
                <a:buFont typeface="Wingdings" panose="05000000000000000000" pitchFamily="2" charset="2"/>
                <a:buNone/>
              </a:pPr>
              <a:t>1</a:t>
            </a:fld>
            <a:endParaRPr lang="pl-PL" altLang="pl-PL" smtClean="0"/>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extLst>
      <p:ext uri="{BB962C8B-B14F-4D97-AF65-F5344CB8AC3E}">
        <p14:creationId xmlns:p14="http://schemas.microsoft.com/office/powerpoint/2010/main" val="180886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10</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7268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11</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09516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C36A97E-51D8-4D89-BA1C-706FE793754B}" type="slidenum">
              <a:rPr lang="pl-PL" altLang="pl-PL" smtClean="0"/>
              <a:pPr>
                <a:spcBef>
                  <a:spcPct val="0"/>
                </a:spcBef>
                <a:buSzPct val="45000"/>
                <a:buFont typeface="Wingdings" panose="05000000000000000000" pitchFamily="2" charset="2"/>
                <a:buNone/>
              </a:pPr>
              <a:t>12</a:t>
            </a:fld>
            <a:endParaRPr lang="pl-PL" altLang="pl-PL" smtClean="0"/>
          </a:p>
        </p:txBody>
      </p:sp>
      <p:sp>
        <p:nvSpPr>
          <p:cNvPr id="10342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878055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13</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3819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14</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21206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15</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27080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16</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33338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17</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59462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18</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60643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19</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54369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27FFB28-AEC2-43A8-A76E-05FA35C4EA91}" type="slidenum">
              <a:rPr lang="pl-PL" altLang="pl-PL" smtClean="0"/>
              <a:pPr>
                <a:spcBef>
                  <a:spcPct val="0"/>
                </a:spcBef>
                <a:buSzPct val="45000"/>
                <a:buFont typeface="Wingdings" panose="05000000000000000000" pitchFamily="2" charset="2"/>
                <a:buNone/>
              </a:pPr>
              <a:t>2</a:t>
            </a:fld>
            <a:endParaRPr lang="pl-PL" altLang="pl-PL" smtClean="0"/>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17672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D8D8624-CEDE-4A58-AE12-0DF8AF2DC154}" type="slidenum">
              <a:rPr lang="pl-PL" altLang="pl-PL" smtClean="0"/>
              <a:pPr>
                <a:spcBef>
                  <a:spcPct val="0"/>
                </a:spcBef>
                <a:buSzPct val="45000"/>
                <a:buFont typeface="Wingdings" panose="05000000000000000000" pitchFamily="2" charset="2"/>
                <a:buNone/>
              </a:pPr>
              <a:t>20</a:t>
            </a:fld>
            <a:endParaRPr lang="pl-PL" altLang="pl-PL" smtClean="0"/>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410203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44DCB9E-2C54-4B8C-8D2F-30CFF26F025C}" type="slidenum">
              <a:rPr lang="pl-PL" altLang="pl-PL" smtClean="0"/>
              <a:pPr>
                <a:spcBef>
                  <a:spcPct val="0"/>
                </a:spcBef>
                <a:buSzPct val="45000"/>
                <a:buFont typeface="Wingdings" panose="05000000000000000000" pitchFamily="2" charset="2"/>
                <a:buNone/>
              </a:pPr>
              <a:t>21</a:t>
            </a:fld>
            <a:endParaRPr lang="pl-PL" altLang="pl-PL" smtClean="0"/>
          </a:p>
        </p:txBody>
      </p:sp>
      <p:sp>
        <p:nvSpPr>
          <p:cNvPr id="9523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6549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FEA7297-CEA2-40B0-8139-9F777C0D34F0}" type="slidenum">
              <a:rPr lang="pl-PL" altLang="pl-PL" smtClean="0"/>
              <a:pPr>
                <a:spcBef>
                  <a:spcPct val="0"/>
                </a:spcBef>
                <a:buSzPct val="45000"/>
                <a:buFont typeface="Wingdings" panose="05000000000000000000" pitchFamily="2" charset="2"/>
                <a:buNone/>
              </a:pPr>
              <a:t>22</a:t>
            </a:fld>
            <a:endParaRPr lang="pl-PL" altLang="pl-PL" smtClean="0"/>
          </a:p>
        </p:txBody>
      </p:sp>
      <p:sp>
        <p:nvSpPr>
          <p:cNvPr id="14029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55821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23</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78204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24</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06481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25</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48438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26</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59407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27</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67462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28</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700334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29</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583553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0B78D86-8DCB-42F5-BEEB-11E46D492F9F}" type="slidenum">
              <a:rPr lang="pl-PL" altLang="pl-PL" smtClean="0"/>
              <a:pPr>
                <a:spcBef>
                  <a:spcPct val="0"/>
                </a:spcBef>
                <a:buSzPct val="45000"/>
                <a:buFont typeface="Wingdings" panose="05000000000000000000" pitchFamily="2" charset="2"/>
                <a:buNone/>
              </a:pPr>
              <a:t>3</a:t>
            </a:fld>
            <a:endParaRPr lang="pl-PL" altLang="pl-PL" smtClean="0"/>
          </a:p>
        </p:txBody>
      </p:sp>
      <p:sp>
        <p:nvSpPr>
          <p:cNvPr id="9728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204340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30</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671475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31</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348711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32</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13596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33</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15622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34</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646382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35</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577932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36</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08674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37</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92300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38</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69795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39</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3739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4</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040146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40</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57396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41</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50897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42</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408688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43</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1918259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44</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36105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45</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505804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46</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47211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47</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3067640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48</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522361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49</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75481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5</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7358594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50</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6691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51</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041500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52</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63211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53</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475848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54</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524323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55</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1960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56</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7329930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57</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439923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58</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1459748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59</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5790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6</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77021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60</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5198865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61</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102271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62</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6413025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63</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390904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64</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3075207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65</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979045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66</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075065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67</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9264075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617695-12E3-48D4-9C65-9041270FBA15}" type="slidenum">
              <a:rPr lang="pl-PL" altLang="pl-PL" smtClean="0"/>
              <a:pPr>
                <a:spcBef>
                  <a:spcPct val="0"/>
                </a:spcBef>
                <a:buSzPct val="45000"/>
                <a:buFont typeface="Wingdings" panose="05000000000000000000" pitchFamily="2" charset="2"/>
                <a:buNone/>
              </a:pPr>
              <a:t>68</a:t>
            </a:fld>
            <a:endParaRPr lang="pl-PL" altLang="pl-PL" smtClean="0"/>
          </a:p>
        </p:txBody>
      </p:sp>
      <p:sp>
        <p:nvSpPr>
          <p:cNvPr id="1259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dirty="0" smtClean="0">
              <a:latin typeface="Times New Roman" panose="02020603050405020304" pitchFamily="18" charset="0"/>
            </a:endParaRPr>
          </a:p>
        </p:txBody>
      </p:sp>
    </p:spTree>
    <p:extLst>
      <p:ext uri="{BB962C8B-B14F-4D97-AF65-F5344CB8AC3E}">
        <p14:creationId xmlns:p14="http://schemas.microsoft.com/office/powerpoint/2010/main" val="16697796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617695-12E3-48D4-9C65-9041270FBA15}" type="slidenum">
              <a:rPr lang="pl-PL" altLang="pl-PL" smtClean="0"/>
              <a:pPr>
                <a:spcBef>
                  <a:spcPct val="0"/>
                </a:spcBef>
                <a:buSzPct val="45000"/>
                <a:buFont typeface="Wingdings" panose="05000000000000000000" pitchFamily="2" charset="2"/>
                <a:buNone/>
              </a:pPr>
              <a:t>69</a:t>
            </a:fld>
            <a:endParaRPr lang="pl-PL" altLang="pl-PL" smtClean="0"/>
          </a:p>
        </p:txBody>
      </p:sp>
      <p:sp>
        <p:nvSpPr>
          <p:cNvPr id="1259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dirty="0" smtClean="0">
              <a:latin typeface="Times New Roman" panose="02020603050405020304" pitchFamily="18" charset="0"/>
            </a:endParaRPr>
          </a:p>
        </p:txBody>
      </p:sp>
    </p:spTree>
    <p:extLst>
      <p:ext uri="{BB962C8B-B14F-4D97-AF65-F5344CB8AC3E}">
        <p14:creationId xmlns:p14="http://schemas.microsoft.com/office/powerpoint/2010/main" val="3320163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7</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19545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8</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0101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9</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5117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47FE9D1C-8C7C-421A-AA55-BB96293D50DF}" type="slidenum">
              <a:rPr lang="pl-PL" altLang="pl-PL"/>
              <a:pPr>
                <a:defRPr/>
              </a:pPr>
              <a:t>‹#›</a:t>
            </a:fld>
            <a:endParaRPr lang="pl-PL" altLang="pl-PL"/>
          </a:p>
        </p:txBody>
      </p:sp>
    </p:spTree>
    <p:extLst>
      <p:ext uri="{BB962C8B-B14F-4D97-AF65-F5344CB8AC3E}">
        <p14:creationId xmlns:p14="http://schemas.microsoft.com/office/powerpoint/2010/main" val="181142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EDF48982-F574-45F0-A8B8-C612C47B9712}" type="slidenum">
              <a:rPr lang="pl-PL" altLang="pl-PL"/>
              <a:pPr>
                <a:defRPr/>
              </a:pPr>
              <a:t>‹#›</a:t>
            </a:fld>
            <a:endParaRPr lang="pl-PL" altLang="pl-PL"/>
          </a:p>
        </p:txBody>
      </p:sp>
    </p:spTree>
    <p:extLst>
      <p:ext uri="{BB962C8B-B14F-4D97-AF65-F5344CB8AC3E}">
        <p14:creationId xmlns:p14="http://schemas.microsoft.com/office/powerpoint/2010/main" val="66787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037D72C2-7C51-4B65-B3CD-0C109E834ABC}" type="slidenum">
              <a:rPr lang="pl-PL" altLang="pl-PL"/>
              <a:pPr>
                <a:defRPr/>
              </a:pPr>
              <a:t>‹#›</a:t>
            </a:fld>
            <a:endParaRPr lang="pl-PL" altLang="pl-PL"/>
          </a:p>
        </p:txBody>
      </p:sp>
    </p:spTree>
    <p:extLst>
      <p:ext uri="{BB962C8B-B14F-4D97-AF65-F5344CB8AC3E}">
        <p14:creationId xmlns:p14="http://schemas.microsoft.com/office/powerpoint/2010/main" val="365088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B5F6ACE2-62E2-4796-8EE8-6C02AD1D7873}" type="slidenum">
              <a:rPr lang="pl-PL" altLang="pl-PL"/>
              <a:pPr>
                <a:defRPr/>
              </a:pPr>
              <a:t>‹#›</a:t>
            </a:fld>
            <a:endParaRPr lang="pl-PL" altLang="pl-PL"/>
          </a:p>
        </p:txBody>
      </p:sp>
    </p:spTree>
    <p:extLst>
      <p:ext uri="{BB962C8B-B14F-4D97-AF65-F5344CB8AC3E}">
        <p14:creationId xmlns:p14="http://schemas.microsoft.com/office/powerpoint/2010/main" val="268176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E651D320-A5B2-4951-A171-641F304C35E3}" type="slidenum">
              <a:rPr lang="pl-PL" altLang="pl-PL"/>
              <a:pPr>
                <a:defRPr/>
              </a:pPr>
              <a:t>‹#›</a:t>
            </a:fld>
            <a:endParaRPr lang="pl-PL" altLang="pl-PL"/>
          </a:p>
        </p:txBody>
      </p:sp>
    </p:spTree>
    <p:extLst>
      <p:ext uri="{BB962C8B-B14F-4D97-AF65-F5344CB8AC3E}">
        <p14:creationId xmlns:p14="http://schemas.microsoft.com/office/powerpoint/2010/main" val="27606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5"/>
          <p:cNvSpPr>
            <a:spLocks noGrp="1" noChangeArrowheads="1"/>
          </p:cNvSpPr>
          <p:nvPr>
            <p:ph type="sldNum" idx="10"/>
          </p:nvPr>
        </p:nvSpPr>
        <p:spPr>
          <a:ln/>
        </p:spPr>
        <p:txBody>
          <a:bodyPr/>
          <a:lstStyle>
            <a:lvl1pPr>
              <a:defRPr/>
            </a:lvl1pPr>
          </a:lstStyle>
          <a:p>
            <a:pPr>
              <a:defRPr/>
            </a:pPr>
            <a:fld id="{23C32C57-945A-4D33-90FE-0C584684934F}" type="slidenum">
              <a:rPr lang="pl-PL" altLang="pl-PL"/>
              <a:pPr>
                <a:defRPr/>
              </a:pPr>
              <a:t>‹#›</a:t>
            </a:fld>
            <a:endParaRPr lang="pl-PL" altLang="pl-PL"/>
          </a:p>
        </p:txBody>
      </p:sp>
    </p:spTree>
    <p:extLst>
      <p:ext uri="{BB962C8B-B14F-4D97-AF65-F5344CB8AC3E}">
        <p14:creationId xmlns:p14="http://schemas.microsoft.com/office/powerpoint/2010/main" val="213848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5"/>
          <p:cNvSpPr>
            <a:spLocks noGrp="1" noChangeArrowheads="1"/>
          </p:cNvSpPr>
          <p:nvPr>
            <p:ph type="sldNum" idx="10"/>
          </p:nvPr>
        </p:nvSpPr>
        <p:spPr>
          <a:ln/>
        </p:spPr>
        <p:txBody>
          <a:bodyPr/>
          <a:lstStyle>
            <a:lvl1pPr>
              <a:defRPr/>
            </a:lvl1pPr>
          </a:lstStyle>
          <a:p>
            <a:pPr>
              <a:defRPr/>
            </a:pPr>
            <a:fld id="{42CEF9E1-E310-4CBB-82A0-9B10B1032D82}" type="slidenum">
              <a:rPr lang="pl-PL" altLang="pl-PL"/>
              <a:pPr>
                <a:defRPr/>
              </a:pPr>
              <a:t>‹#›</a:t>
            </a:fld>
            <a:endParaRPr lang="pl-PL" altLang="pl-PL"/>
          </a:p>
        </p:txBody>
      </p:sp>
    </p:spTree>
    <p:extLst>
      <p:ext uri="{BB962C8B-B14F-4D97-AF65-F5344CB8AC3E}">
        <p14:creationId xmlns:p14="http://schemas.microsoft.com/office/powerpoint/2010/main" val="371520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5"/>
          <p:cNvSpPr>
            <a:spLocks noGrp="1" noChangeArrowheads="1"/>
          </p:cNvSpPr>
          <p:nvPr>
            <p:ph type="sldNum" idx="10"/>
          </p:nvPr>
        </p:nvSpPr>
        <p:spPr>
          <a:ln/>
        </p:spPr>
        <p:txBody>
          <a:bodyPr/>
          <a:lstStyle>
            <a:lvl1pPr>
              <a:defRPr/>
            </a:lvl1pPr>
          </a:lstStyle>
          <a:p>
            <a:pPr>
              <a:defRPr/>
            </a:pPr>
            <a:fld id="{F7382E5F-5CC6-44A0-A024-F76F5F850B72}" type="slidenum">
              <a:rPr lang="pl-PL" altLang="pl-PL"/>
              <a:pPr>
                <a:defRPr/>
              </a:pPr>
              <a:t>‹#›</a:t>
            </a:fld>
            <a:endParaRPr lang="pl-PL" altLang="pl-PL"/>
          </a:p>
        </p:txBody>
      </p:sp>
    </p:spTree>
    <p:extLst>
      <p:ext uri="{BB962C8B-B14F-4D97-AF65-F5344CB8AC3E}">
        <p14:creationId xmlns:p14="http://schemas.microsoft.com/office/powerpoint/2010/main" val="901824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5"/>
          <p:cNvSpPr>
            <a:spLocks noGrp="1" noChangeArrowheads="1"/>
          </p:cNvSpPr>
          <p:nvPr>
            <p:ph type="sldNum" idx="10"/>
          </p:nvPr>
        </p:nvSpPr>
        <p:spPr>
          <a:ln/>
        </p:spPr>
        <p:txBody>
          <a:bodyPr/>
          <a:lstStyle>
            <a:lvl1pPr>
              <a:defRPr/>
            </a:lvl1pPr>
          </a:lstStyle>
          <a:p>
            <a:pPr>
              <a:defRPr/>
            </a:pPr>
            <a:fld id="{8492C1E8-0338-49C3-9BEA-AE2A93B634D4}" type="slidenum">
              <a:rPr lang="pl-PL" altLang="pl-PL"/>
              <a:pPr>
                <a:defRPr/>
              </a:pPr>
              <a:t>‹#›</a:t>
            </a:fld>
            <a:endParaRPr lang="pl-PL" altLang="pl-PL"/>
          </a:p>
        </p:txBody>
      </p:sp>
    </p:spTree>
    <p:extLst>
      <p:ext uri="{BB962C8B-B14F-4D97-AF65-F5344CB8AC3E}">
        <p14:creationId xmlns:p14="http://schemas.microsoft.com/office/powerpoint/2010/main" val="174001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5"/>
          <p:cNvSpPr>
            <a:spLocks noGrp="1" noChangeArrowheads="1"/>
          </p:cNvSpPr>
          <p:nvPr>
            <p:ph type="sldNum" idx="10"/>
          </p:nvPr>
        </p:nvSpPr>
        <p:spPr>
          <a:ln/>
        </p:spPr>
        <p:txBody>
          <a:bodyPr/>
          <a:lstStyle>
            <a:lvl1pPr>
              <a:defRPr/>
            </a:lvl1pPr>
          </a:lstStyle>
          <a:p>
            <a:pPr>
              <a:defRPr/>
            </a:pPr>
            <a:fld id="{C2F583E8-F9B4-4816-98C9-6A1A058F4CDA}" type="slidenum">
              <a:rPr lang="pl-PL" altLang="pl-PL"/>
              <a:pPr>
                <a:defRPr/>
              </a:pPr>
              <a:t>‹#›</a:t>
            </a:fld>
            <a:endParaRPr lang="pl-PL" altLang="pl-PL"/>
          </a:p>
        </p:txBody>
      </p:sp>
    </p:spTree>
    <p:extLst>
      <p:ext uri="{BB962C8B-B14F-4D97-AF65-F5344CB8AC3E}">
        <p14:creationId xmlns:p14="http://schemas.microsoft.com/office/powerpoint/2010/main" val="3829476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5"/>
          <p:cNvSpPr>
            <a:spLocks noGrp="1" noChangeArrowheads="1"/>
          </p:cNvSpPr>
          <p:nvPr>
            <p:ph type="sldNum" idx="10"/>
          </p:nvPr>
        </p:nvSpPr>
        <p:spPr>
          <a:ln/>
        </p:spPr>
        <p:txBody>
          <a:bodyPr/>
          <a:lstStyle>
            <a:lvl1pPr>
              <a:defRPr/>
            </a:lvl1pPr>
          </a:lstStyle>
          <a:p>
            <a:pPr>
              <a:defRPr/>
            </a:pPr>
            <a:fld id="{487F3C2D-5FD8-4943-86BF-DC929C072652}" type="slidenum">
              <a:rPr lang="pl-PL" altLang="pl-PL"/>
              <a:pPr>
                <a:defRPr/>
              </a:pPr>
              <a:t>‹#›</a:t>
            </a:fld>
            <a:endParaRPr lang="pl-PL" altLang="pl-PL"/>
          </a:p>
        </p:txBody>
      </p:sp>
    </p:spTree>
    <p:extLst>
      <p:ext uri="{BB962C8B-B14F-4D97-AF65-F5344CB8AC3E}">
        <p14:creationId xmlns:p14="http://schemas.microsoft.com/office/powerpoint/2010/main" val="81557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7D79DEFF-C0F9-461F-B090-FD4CB261AFC9}" type="slidenum">
              <a:rPr lang="pl-PL" altLang="pl-PL"/>
              <a:pPr>
                <a:defRPr/>
              </a:pPr>
              <a:t>‹#›</a:t>
            </a:fld>
            <a:endParaRPr lang="pl-PL" altLang="pl-PL"/>
          </a:p>
        </p:txBody>
      </p:sp>
    </p:spTree>
    <p:extLst>
      <p:ext uri="{BB962C8B-B14F-4D97-AF65-F5344CB8AC3E}">
        <p14:creationId xmlns:p14="http://schemas.microsoft.com/office/powerpoint/2010/main" val="1701183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5"/>
          <p:cNvSpPr>
            <a:spLocks noGrp="1" noChangeArrowheads="1"/>
          </p:cNvSpPr>
          <p:nvPr>
            <p:ph type="sldNum" idx="10"/>
          </p:nvPr>
        </p:nvSpPr>
        <p:spPr>
          <a:ln/>
        </p:spPr>
        <p:txBody>
          <a:bodyPr/>
          <a:lstStyle>
            <a:lvl1pPr>
              <a:defRPr/>
            </a:lvl1pPr>
          </a:lstStyle>
          <a:p>
            <a:pPr>
              <a:defRPr/>
            </a:pPr>
            <a:fld id="{D6F43C5A-1E4C-4DD1-8415-C910AA7978C1}" type="slidenum">
              <a:rPr lang="pl-PL" altLang="pl-PL"/>
              <a:pPr>
                <a:defRPr/>
              </a:pPr>
              <a:t>‹#›</a:t>
            </a:fld>
            <a:endParaRPr lang="pl-PL" altLang="pl-PL"/>
          </a:p>
        </p:txBody>
      </p:sp>
    </p:spTree>
    <p:extLst>
      <p:ext uri="{BB962C8B-B14F-4D97-AF65-F5344CB8AC3E}">
        <p14:creationId xmlns:p14="http://schemas.microsoft.com/office/powerpoint/2010/main" val="2750815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CA08DE00-B281-4516-8E0F-38EC3F2210D1}" type="slidenum">
              <a:rPr lang="pl-PL" altLang="pl-PL"/>
              <a:pPr>
                <a:defRPr/>
              </a:pPr>
              <a:t>‹#›</a:t>
            </a:fld>
            <a:endParaRPr lang="pl-PL" altLang="pl-PL"/>
          </a:p>
        </p:txBody>
      </p:sp>
    </p:spTree>
    <p:extLst>
      <p:ext uri="{BB962C8B-B14F-4D97-AF65-F5344CB8AC3E}">
        <p14:creationId xmlns:p14="http://schemas.microsoft.com/office/powerpoint/2010/main" val="20714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B9587016-EF3C-4D0C-BB7C-9631FC86D284}" type="slidenum">
              <a:rPr lang="pl-PL" altLang="pl-PL"/>
              <a:pPr>
                <a:defRPr/>
              </a:pPr>
              <a:t>‹#›</a:t>
            </a:fld>
            <a:endParaRPr lang="pl-PL" altLang="pl-PL"/>
          </a:p>
        </p:txBody>
      </p:sp>
    </p:spTree>
    <p:extLst>
      <p:ext uri="{BB962C8B-B14F-4D97-AF65-F5344CB8AC3E}">
        <p14:creationId xmlns:p14="http://schemas.microsoft.com/office/powerpoint/2010/main" val="708951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FE6107B1-828F-4D7E-88BC-CC35481E2FC8}" type="slidenum">
              <a:rPr lang="pl-PL" altLang="pl-PL"/>
              <a:pPr>
                <a:defRPr/>
              </a:pPr>
              <a:t>‹#›</a:t>
            </a:fld>
            <a:endParaRPr lang="pl-PL" altLang="pl-PL"/>
          </a:p>
        </p:txBody>
      </p:sp>
    </p:spTree>
    <p:extLst>
      <p:ext uri="{BB962C8B-B14F-4D97-AF65-F5344CB8AC3E}">
        <p14:creationId xmlns:p14="http://schemas.microsoft.com/office/powerpoint/2010/main" val="2999370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227F9898-18B9-40C6-9973-2DC0D9834BDD}" type="slidenum">
              <a:rPr lang="pl-PL" altLang="pl-PL"/>
              <a:pPr>
                <a:defRPr/>
              </a:pPr>
              <a:t>‹#›</a:t>
            </a:fld>
            <a:endParaRPr lang="pl-PL" altLang="pl-PL"/>
          </a:p>
        </p:txBody>
      </p:sp>
    </p:spTree>
    <p:extLst>
      <p:ext uri="{BB962C8B-B14F-4D97-AF65-F5344CB8AC3E}">
        <p14:creationId xmlns:p14="http://schemas.microsoft.com/office/powerpoint/2010/main" val="1838347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6"/>
          <p:cNvSpPr>
            <a:spLocks noGrp="1" noChangeArrowheads="1"/>
          </p:cNvSpPr>
          <p:nvPr>
            <p:ph type="sldNum" idx="10"/>
          </p:nvPr>
        </p:nvSpPr>
        <p:spPr>
          <a:ln/>
        </p:spPr>
        <p:txBody>
          <a:bodyPr/>
          <a:lstStyle>
            <a:lvl1pPr>
              <a:defRPr/>
            </a:lvl1pPr>
          </a:lstStyle>
          <a:p>
            <a:pPr>
              <a:defRPr/>
            </a:pPr>
            <a:fld id="{88829CB8-3AE3-413C-9880-EFEB331ACAFB}" type="slidenum">
              <a:rPr lang="pl-PL" altLang="pl-PL"/>
              <a:pPr>
                <a:defRPr/>
              </a:pPr>
              <a:t>‹#›</a:t>
            </a:fld>
            <a:endParaRPr lang="pl-PL" altLang="pl-PL"/>
          </a:p>
        </p:txBody>
      </p:sp>
    </p:spTree>
    <p:extLst>
      <p:ext uri="{BB962C8B-B14F-4D97-AF65-F5344CB8AC3E}">
        <p14:creationId xmlns:p14="http://schemas.microsoft.com/office/powerpoint/2010/main" val="2203368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6"/>
          <p:cNvSpPr>
            <a:spLocks noGrp="1" noChangeArrowheads="1"/>
          </p:cNvSpPr>
          <p:nvPr>
            <p:ph type="sldNum" idx="10"/>
          </p:nvPr>
        </p:nvSpPr>
        <p:spPr>
          <a:ln/>
        </p:spPr>
        <p:txBody>
          <a:bodyPr/>
          <a:lstStyle>
            <a:lvl1pPr>
              <a:defRPr/>
            </a:lvl1pPr>
          </a:lstStyle>
          <a:p>
            <a:pPr>
              <a:defRPr/>
            </a:pPr>
            <a:fld id="{7AE8A0E5-9530-4579-B34A-E03331D501AB}" type="slidenum">
              <a:rPr lang="pl-PL" altLang="pl-PL"/>
              <a:pPr>
                <a:defRPr/>
              </a:pPr>
              <a:t>‹#›</a:t>
            </a:fld>
            <a:endParaRPr lang="pl-PL" altLang="pl-PL"/>
          </a:p>
        </p:txBody>
      </p:sp>
    </p:spTree>
    <p:extLst>
      <p:ext uri="{BB962C8B-B14F-4D97-AF65-F5344CB8AC3E}">
        <p14:creationId xmlns:p14="http://schemas.microsoft.com/office/powerpoint/2010/main" val="2461348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6"/>
          <p:cNvSpPr>
            <a:spLocks noGrp="1" noChangeArrowheads="1"/>
          </p:cNvSpPr>
          <p:nvPr>
            <p:ph type="sldNum" idx="10"/>
          </p:nvPr>
        </p:nvSpPr>
        <p:spPr>
          <a:ln/>
        </p:spPr>
        <p:txBody>
          <a:bodyPr/>
          <a:lstStyle>
            <a:lvl1pPr>
              <a:defRPr/>
            </a:lvl1pPr>
          </a:lstStyle>
          <a:p>
            <a:pPr>
              <a:defRPr/>
            </a:pPr>
            <a:fld id="{00FEC93C-E3E9-4212-B5DC-58B69607025F}" type="slidenum">
              <a:rPr lang="pl-PL" altLang="pl-PL"/>
              <a:pPr>
                <a:defRPr/>
              </a:pPr>
              <a:t>‹#›</a:t>
            </a:fld>
            <a:endParaRPr lang="pl-PL" altLang="pl-PL"/>
          </a:p>
        </p:txBody>
      </p:sp>
    </p:spTree>
    <p:extLst>
      <p:ext uri="{BB962C8B-B14F-4D97-AF65-F5344CB8AC3E}">
        <p14:creationId xmlns:p14="http://schemas.microsoft.com/office/powerpoint/2010/main" val="837397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6"/>
          <p:cNvSpPr>
            <a:spLocks noGrp="1" noChangeArrowheads="1"/>
          </p:cNvSpPr>
          <p:nvPr>
            <p:ph type="sldNum" idx="10"/>
          </p:nvPr>
        </p:nvSpPr>
        <p:spPr>
          <a:ln/>
        </p:spPr>
        <p:txBody>
          <a:bodyPr/>
          <a:lstStyle>
            <a:lvl1pPr>
              <a:defRPr/>
            </a:lvl1pPr>
          </a:lstStyle>
          <a:p>
            <a:pPr>
              <a:defRPr/>
            </a:pPr>
            <a:fld id="{9DFF3493-108D-4C82-99A6-C8C353DAB639}" type="slidenum">
              <a:rPr lang="pl-PL" altLang="pl-PL"/>
              <a:pPr>
                <a:defRPr/>
              </a:pPr>
              <a:t>‹#›</a:t>
            </a:fld>
            <a:endParaRPr lang="pl-PL" altLang="pl-PL"/>
          </a:p>
        </p:txBody>
      </p:sp>
    </p:spTree>
    <p:extLst>
      <p:ext uri="{BB962C8B-B14F-4D97-AF65-F5344CB8AC3E}">
        <p14:creationId xmlns:p14="http://schemas.microsoft.com/office/powerpoint/2010/main" val="35763929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6"/>
          <p:cNvSpPr>
            <a:spLocks noGrp="1" noChangeArrowheads="1"/>
          </p:cNvSpPr>
          <p:nvPr>
            <p:ph type="sldNum" idx="10"/>
          </p:nvPr>
        </p:nvSpPr>
        <p:spPr>
          <a:ln/>
        </p:spPr>
        <p:txBody>
          <a:bodyPr/>
          <a:lstStyle>
            <a:lvl1pPr>
              <a:defRPr/>
            </a:lvl1pPr>
          </a:lstStyle>
          <a:p>
            <a:pPr>
              <a:defRPr/>
            </a:pPr>
            <a:fld id="{4EBBBA82-6DA3-4D6E-8D34-4794D83FE8CC}" type="slidenum">
              <a:rPr lang="pl-PL" altLang="pl-PL"/>
              <a:pPr>
                <a:defRPr/>
              </a:pPr>
              <a:t>‹#›</a:t>
            </a:fld>
            <a:endParaRPr lang="pl-PL" altLang="pl-PL"/>
          </a:p>
        </p:txBody>
      </p:sp>
    </p:spTree>
    <p:extLst>
      <p:ext uri="{BB962C8B-B14F-4D97-AF65-F5344CB8AC3E}">
        <p14:creationId xmlns:p14="http://schemas.microsoft.com/office/powerpoint/2010/main" val="298633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6"/>
          <p:cNvSpPr>
            <a:spLocks noGrp="1" noChangeArrowheads="1"/>
          </p:cNvSpPr>
          <p:nvPr>
            <p:ph type="sldNum" idx="10"/>
          </p:nvPr>
        </p:nvSpPr>
        <p:spPr>
          <a:ln/>
        </p:spPr>
        <p:txBody>
          <a:bodyPr/>
          <a:lstStyle>
            <a:lvl1pPr>
              <a:defRPr/>
            </a:lvl1pPr>
          </a:lstStyle>
          <a:p>
            <a:pPr>
              <a:defRPr/>
            </a:pPr>
            <a:fld id="{1918BC71-962F-4536-B066-F4414C81B372}" type="slidenum">
              <a:rPr lang="pl-PL" altLang="pl-PL"/>
              <a:pPr>
                <a:defRPr/>
              </a:pPr>
              <a:t>‹#›</a:t>
            </a:fld>
            <a:endParaRPr lang="pl-PL" altLang="pl-PL"/>
          </a:p>
        </p:txBody>
      </p:sp>
    </p:spTree>
    <p:extLst>
      <p:ext uri="{BB962C8B-B14F-4D97-AF65-F5344CB8AC3E}">
        <p14:creationId xmlns:p14="http://schemas.microsoft.com/office/powerpoint/2010/main" val="4166591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3E6635FE-12CC-4B44-B589-01B02C806100}" type="slidenum">
              <a:rPr lang="pl-PL" altLang="pl-PL"/>
              <a:pPr>
                <a:defRPr/>
              </a:pPr>
              <a:t>‹#›</a:t>
            </a:fld>
            <a:endParaRPr lang="pl-PL" altLang="pl-PL"/>
          </a:p>
        </p:txBody>
      </p:sp>
    </p:spTree>
    <p:extLst>
      <p:ext uri="{BB962C8B-B14F-4D97-AF65-F5344CB8AC3E}">
        <p14:creationId xmlns:p14="http://schemas.microsoft.com/office/powerpoint/2010/main" val="21215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EECAEEB5-3051-4C04-94C5-CFCBC914E1B6}" type="slidenum">
              <a:rPr lang="pl-PL" altLang="pl-PL"/>
              <a:pPr>
                <a:defRPr/>
              </a:pPr>
              <a:t>‹#›</a:t>
            </a:fld>
            <a:endParaRPr lang="pl-PL" altLang="pl-PL"/>
          </a:p>
        </p:txBody>
      </p:sp>
    </p:spTree>
    <p:extLst>
      <p:ext uri="{BB962C8B-B14F-4D97-AF65-F5344CB8AC3E}">
        <p14:creationId xmlns:p14="http://schemas.microsoft.com/office/powerpoint/2010/main" val="3187693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E9C7C50E-C562-48E2-866F-3230F55FB088}" type="slidenum">
              <a:rPr lang="pl-PL" altLang="pl-PL"/>
              <a:pPr>
                <a:defRPr/>
              </a:pPr>
              <a:t>‹#›</a:t>
            </a:fld>
            <a:endParaRPr lang="pl-PL" altLang="pl-PL"/>
          </a:p>
        </p:txBody>
      </p:sp>
    </p:spTree>
    <p:extLst>
      <p:ext uri="{BB962C8B-B14F-4D97-AF65-F5344CB8AC3E}">
        <p14:creationId xmlns:p14="http://schemas.microsoft.com/office/powerpoint/2010/main" val="1606260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5B18259C-C8B1-4770-880B-F7A2737DF7EE}" type="slidenum">
              <a:rPr lang="pl-PL" altLang="pl-PL"/>
              <a:pPr>
                <a:defRPr/>
              </a:pPr>
              <a:t>‹#›</a:t>
            </a:fld>
            <a:endParaRPr lang="pl-PL" altLang="pl-PL"/>
          </a:p>
        </p:txBody>
      </p:sp>
    </p:spTree>
    <p:extLst>
      <p:ext uri="{BB962C8B-B14F-4D97-AF65-F5344CB8AC3E}">
        <p14:creationId xmlns:p14="http://schemas.microsoft.com/office/powerpoint/2010/main" val="6978335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AE7D58F9-83D7-4AAA-892F-2A0670D9056E}" type="slidenum">
              <a:rPr lang="pl-PL" altLang="pl-PL"/>
              <a:pPr>
                <a:defRPr/>
              </a:pPr>
              <a:t>‹#›</a:t>
            </a:fld>
            <a:endParaRPr lang="pl-PL" altLang="pl-PL"/>
          </a:p>
        </p:txBody>
      </p:sp>
    </p:spTree>
    <p:extLst>
      <p:ext uri="{BB962C8B-B14F-4D97-AF65-F5344CB8AC3E}">
        <p14:creationId xmlns:p14="http://schemas.microsoft.com/office/powerpoint/2010/main" val="3704335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C09B0C9-964E-4AE1-A38A-367597581680}" type="slidenum">
              <a:rPr lang="pl-PL" altLang="pl-PL"/>
              <a:pPr>
                <a:defRPr/>
              </a:pPr>
              <a:t>‹#›</a:t>
            </a:fld>
            <a:endParaRPr lang="pl-PL" altLang="pl-PL"/>
          </a:p>
        </p:txBody>
      </p:sp>
    </p:spTree>
    <p:extLst>
      <p:ext uri="{BB962C8B-B14F-4D97-AF65-F5344CB8AC3E}">
        <p14:creationId xmlns:p14="http://schemas.microsoft.com/office/powerpoint/2010/main" val="42129952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4"/>
          <p:cNvSpPr>
            <a:spLocks noGrp="1" noChangeArrowheads="1"/>
          </p:cNvSpPr>
          <p:nvPr>
            <p:ph type="sldNum" idx="10"/>
          </p:nvPr>
        </p:nvSpPr>
        <p:spPr>
          <a:ln/>
        </p:spPr>
        <p:txBody>
          <a:bodyPr/>
          <a:lstStyle>
            <a:lvl1pPr>
              <a:defRPr/>
            </a:lvl1pPr>
          </a:lstStyle>
          <a:p>
            <a:pPr>
              <a:defRPr/>
            </a:pPr>
            <a:fld id="{4EF4DA84-8DAD-4F18-9037-06EF1E89C482}" type="slidenum">
              <a:rPr lang="pl-PL" altLang="pl-PL"/>
              <a:pPr>
                <a:defRPr/>
              </a:pPr>
              <a:t>‹#›</a:t>
            </a:fld>
            <a:endParaRPr lang="pl-PL" altLang="pl-PL"/>
          </a:p>
        </p:txBody>
      </p:sp>
    </p:spTree>
    <p:extLst>
      <p:ext uri="{BB962C8B-B14F-4D97-AF65-F5344CB8AC3E}">
        <p14:creationId xmlns:p14="http://schemas.microsoft.com/office/powerpoint/2010/main" val="14012262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4"/>
          <p:cNvSpPr>
            <a:spLocks noGrp="1" noChangeArrowheads="1"/>
          </p:cNvSpPr>
          <p:nvPr>
            <p:ph type="sldNum" idx="10"/>
          </p:nvPr>
        </p:nvSpPr>
        <p:spPr>
          <a:ln/>
        </p:spPr>
        <p:txBody>
          <a:bodyPr/>
          <a:lstStyle>
            <a:lvl1pPr>
              <a:defRPr/>
            </a:lvl1pPr>
          </a:lstStyle>
          <a:p>
            <a:pPr>
              <a:defRPr/>
            </a:pPr>
            <a:fld id="{4A06CFD8-49C0-4D53-B29B-9C7DF37F8E21}" type="slidenum">
              <a:rPr lang="pl-PL" altLang="pl-PL"/>
              <a:pPr>
                <a:defRPr/>
              </a:pPr>
              <a:t>‹#›</a:t>
            </a:fld>
            <a:endParaRPr lang="pl-PL" altLang="pl-PL"/>
          </a:p>
        </p:txBody>
      </p:sp>
    </p:spTree>
    <p:extLst>
      <p:ext uri="{BB962C8B-B14F-4D97-AF65-F5344CB8AC3E}">
        <p14:creationId xmlns:p14="http://schemas.microsoft.com/office/powerpoint/2010/main" val="32539844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4"/>
          <p:cNvSpPr>
            <a:spLocks noGrp="1" noChangeArrowheads="1"/>
          </p:cNvSpPr>
          <p:nvPr>
            <p:ph type="sldNum" idx="10"/>
          </p:nvPr>
        </p:nvSpPr>
        <p:spPr>
          <a:ln/>
        </p:spPr>
        <p:txBody>
          <a:bodyPr/>
          <a:lstStyle>
            <a:lvl1pPr>
              <a:defRPr/>
            </a:lvl1pPr>
          </a:lstStyle>
          <a:p>
            <a:pPr>
              <a:defRPr/>
            </a:pPr>
            <a:fld id="{9DCCF90C-8E38-48FB-AAF8-7776017A5130}" type="slidenum">
              <a:rPr lang="pl-PL" altLang="pl-PL"/>
              <a:pPr>
                <a:defRPr/>
              </a:pPr>
              <a:t>‹#›</a:t>
            </a:fld>
            <a:endParaRPr lang="pl-PL" altLang="pl-PL"/>
          </a:p>
        </p:txBody>
      </p:sp>
    </p:spTree>
    <p:extLst>
      <p:ext uri="{BB962C8B-B14F-4D97-AF65-F5344CB8AC3E}">
        <p14:creationId xmlns:p14="http://schemas.microsoft.com/office/powerpoint/2010/main" val="339415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5C259140-FC13-4F25-8293-BF0FF0C17633}" type="slidenum">
              <a:rPr lang="pl-PL" altLang="pl-PL"/>
              <a:pPr>
                <a:defRPr/>
              </a:pPr>
              <a:t>‹#›</a:t>
            </a:fld>
            <a:endParaRPr lang="pl-PL" altLang="pl-PL"/>
          </a:p>
        </p:txBody>
      </p:sp>
    </p:spTree>
    <p:extLst>
      <p:ext uri="{BB962C8B-B14F-4D97-AF65-F5344CB8AC3E}">
        <p14:creationId xmlns:p14="http://schemas.microsoft.com/office/powerpoint/2010/main" val="58025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6"/>
          <p:cNvSpPr>
            <a:spLocks noGrp="1" noChangeArrowheads="1"/>
          </p:cNvSpPr>
          <p:nvPr>
            <p:ph type="sldNum" idx="10"/>
          </p:nvPr>
        </p:nvSpPr>
        <p:spPr>
          <a:ln/>
        </p:spPr>
        <p:txBody>
          <a:bodyPr/>
          <a:lstStyle>
            <a:lvl1pPr>
              <a:defRPr/>
            </a:lvl1pPr>
          </a:lstStyle>
          <a:p>
            <a:pPr>
              <a:defRPr/>
            </a:pPr>
            <a:fld id="{D9B798BA-A0D2-4C13-8948-7E277C9EA92E}" type="slidenum">
              <a:rPr lang="pl-PL" altLang="pl-PL"/>
              <a:pPr>
                <a:defRPr/>
              </a:pPr>
              <a:t>‹#›</a:t>
            </a:fld>
            <a:endParaRPr lang="pl-PL" altLang="pl-PL"/>
          </a:p>
        </p:txBody>
      </p:sp>
    </p:spTree>
    <p:extLst>
      <p:ext uri="{BB962C8B-B14F-4D97-AF65-F5344CB8AC3E}">
        <p14:creationId xmlns:p14="http://schemas.microsoft.com/office/powerpoint/2010/main" val="13947404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4"/>
          <p:cNvSpPr>
            <a:spLocks noGrp="1" noChangeArrowheads="1"/>
          </p:cNvSpPr>
          <p:nvPr>
            <p:ph type="sldNum" idx="10"/>
          </p:nvPr>
        </p:nvSpPr>
        <p:spPr>
          <a:ln/>
        </p:spPr>
        <p:txBody>
          <a:bodyPr/>
          <a:lstStyle>
            <a:lvl1pPr>
              <a:defRPr/>
            </a:lvl1pPr>
          </a:lstStyle>
          <a:p>
            <a:pPr>
              <a:defRPr/>
            </a:pPr>
            <a:fld id="{9D49291E-63E2-4350-82F6-0FAD08DB1995}" type="slidenum">
              <a:rPr lang="pl-PL" altLang="pl-PL"/>
              <a:pPr>
                <a:defRPr/>
              </a:pPr>
              <a:t>‹#›</a:t>
            </a:fld>
            <a:endParaRPr lang="pl-PL" altLang="pl-PL"/>
          </a:p>
        </p:txBody>
      </p:sp>
    </p:spTree>
    <p:extLst>
      <p:ext uri="{BB962C8B-B14F-4D97-AF65-F5344CB8AC3E}">
        <p14:creationId xmlns:p14="http://schemas.microsoft.com/office/powerpoint/2010/main" val="1038929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C8C07A20-2D84-490D-ADF7-D95767F4DE27}" type="slidenum">
              <a:rPr lang="pl-PL" altLang="pl-PL"/>
              <a:pPr>
                <a:defRPr/>
              </a:pPr>
              <a:t>‹#›</a:t>
            </a:fld>
            <a:endParaRPr lang="pl-PL" altLang="pl-PL"/>
          </a:p>
        </p:txBody>
      </p:sp>
    </p:spTree>
    <p:extLst>
      <p:ext uri="{BB962C8B-B14F-4D97-AF65-F5344CB8AC3E}">
        <p14:creationId xmlns:p14="http://schemas.microsoft.com/office/powerpoint/2010/main" val="1257327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D404C33A-4E07-4AB4-AFB0-9BFEC0475DAC}" type="slidenum">
              <a:rPr lang="pl-PL" altLang="pl-PL"/>
              <a:pPr>
                <a:defRPr/>
              </a:pPr>
              <a:t>‹#›</a:t>
            </a:fld>
            <a:endParaRPr lang="pl-PL" altLang="pl-PL"/>
          </a:p>
        </p:txBody>
      </p:sp>
    </p:spTree>
    <p:extLst>
      <p:ext uri="{BB962C8B-B14F-4D97-AF65-F5344CB8AC3E}">
        <p14:creationId xmlns:p14="http://schemas.microsoft.com/office/powerpoint/2010/main" val="22172108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5F04322-529F-4DF0-B62D-F82D6A26579D}" type="slidenum">
              <a:rPr lang="pl-PL" altLang="pl-PL"/>
              <a:pPr>
                <a:defRPr/>
              </a:pPr>
              <a:t>‹#›</a:t>
            </a:fld>
            <a:endParaRPr lang="pl-PL" altLang="pl-PL"/>
          </a:p>
        </p:txBody>
      </p:sp>
    </p:spTree>
    <p:extLst>
      <p:ext uri="{BB962C8B-B14F-4D97-AF65-F5344CB8AC3E}">
        <p14:creationId xmlns:p14="http://schemas.microsoft.com/office/powerpoint/2010/main" val="12626971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846A1F34-717B-4BB4-B3C5-0EDFF2CAE400}" type="slidenum">
              <a:rPr lang="pl-PL" altLang="pl-PL"/>
              <a:pPr>
                <a:defRPr/>
              </a:pPr>
              <a:t>‹#›</a:t>
            </a:fld>
            <a:endParaRPr lang="pl-PL" altLang="pl-PL"/>
          </a:p>
        </p:txBody>
      </p:sp>
    </p:spTree>
    <p:extLst>
      <p:ext uri="{BB962C8B-B14F-4D97-AF65-F5344CB8AC3E}">
        <p14:creationId xmlns:p14="http://schemas.microsoft.com/office/powerpoint/2010/main" val="3395098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433503F-912B-41D5-9176-1435C08EA43C}" type="slidenum">
              <a:rPr lang="pl-PL" altLang="pl-PL"/>
              <a:pPr>
                <a:defRPr/>
              </a:pPr>
              <a:t>‹#›</a:t>
            </a:fld>
            <a:endParaRPr lang="pl-PL" altLang="pl-PL"/>
          </a:p>
        </p:txBody>
      </p:sp>
    </p:spTree>
    <p:extLst>
      <p:ext uri="{BB962C8B-B14F-4D97-AF65-F5344CB8AC3E}">
        <p14:creationId xmlns:p14="http://schemas.microsoft.com/office/powerpoint/2010/main" val="27444164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15D3FFE9-10D7-458F-A8CC-FF2AE6099E87}" type="slidenum">
              <a:rPr lang="pl-PL" altLang="pl-PL"/>
              <a:pPr>
                <a:defRPr/>
              </a:pPr>
              <a:t>‹#›</a:t>
            </a:fld>
            <a:endParaRPr lang="pl-PL" altLang="pl-PL"/>
          </a:p>
        </p:txBody>
      </p:sp>
    </p:spTree>
    <p:extLst>
      <p:ext uri="{BB962C8B-B14F-4D97-AF65-F5344CB8AC3E}">
        <p14:creationId xmlns:p14="http://schemas.microsoft.com/office/powerpoint/2010/main" val="2379958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4"/>
          <p:cNvSpPr>
            <a:spLocks noGrp="1" noChangeArrowheads="1"/>
          </p:cNvSpPr>
          <p:nvPr>
            <p:ph type="sldNum" idx="10"/>
          </p:nvPr>
        </p:nvSpPr>
        <p:spPr>
          <a:ln/>
        </p:spPr>
        <p:txBody>
          <a:bodyPr/>
          <a:lstStyle>
            <a:lvl1pPr>
              <a:defRPr/>
            </a:lvl1pPr>
          </a:lstStyle>
          <a:p>
            <a:pPr>
              <a:defRPr/>
            </a:pPr>
            <a:fld id="{DB75025D-1E8E-4DC5-9B4A-5D4574021AA1}" type="slidenum">
              <a:rPr lang="pl-PL" altLang="pl-PL"/>
              <a:pPr>
                <a:defRPr/>
              </a:pPr>
              <a:t>‹#›</a:t>
            </a:fld>
            <a:endParaRPr lang="pl-PL" altLang="pl-PL"/>
          </a:p>
        </p:txBody>
      </p:sp>
    </p:spTree>
    <p:extLst>
      <p:ext uri="{BB962C8B-B14F-4D97-AF65-F5344CB8AC3E}">
        <p14:creationId xmlns:p14="http://schemas.microsoft.com/office/powerpoint/2010/main" val="35304463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4"/>
          <p:cNvSpPr>
            <a:spLocks noGrp="1" noChangeArrowheads="1"/>
          </p:cNvSpPr>
          <p:nvPr>
            <p:ph type="sldNum" idx="10"/>
          </p:nvPr>
        </p:nvSpPr>
        <p:spPr>
          <a:ln/>
        </p:spPr>
        <p:txBody>
          <a:bodyPr/>
          <a:lstStyle>
            <a:lvl1pPr>
              <a:defRPr/>
            </a:lvl1pPr>
          </a:lstStyle>
          <a:p>
            <a:pPr>
              <a:defRPr/>
            </a:pPr>
            <a:fld id="{AE867396-892D-47E9-BBA3-A16EB1569EC8}" type="slidenum">
              <a:rPr lang="pl-PL" altLang="pl-PL"/>
              <a:pPr>
                <a:defRPr/>
              </a:pPr>
              <a:t>‹#›</a:t>
            </a:fld>
            <a:endParaRPr lang="pl-PL" altLang="pl-PL"/>
          </a:p>
        </p:txBody>
      </p:sp>
    </p:spTree>
    <p:extLst>
      <p:ext uri="{BB962C8B-B14F-4D97-AF65-F5344CB8AC3E}">
        <p14:creationId xmlns:p14="http://schemas.microsoft.com/office/powerpoint/2010/main" val="26032006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4"/>
          <p:cNvSpPr>
            <a:spLocks noGrp="1" noChangeArrowheads="1"/>
          </p:cNvSpPr>
          <p:nvPr>
            <p:ph type="sldNum" idx="10"/>
          </p:nvPr>
        </p:nvSpPr>
        <p:spPr>
          <a:ln/>
        </p:spPr>
        <p:txBody>
          <a:bodyPr/>
          <a:lstStyle>
            <a:lvl1pPr>
              <a:defRPr/>
            </a:lvl1pPr>
          </a:lstStyle>
          <a:p>
            <a:pPr>
              <a:defRPr/>
            </a:pPr>
            <a:fld id="{491C0700-2610-43D6-81B7-A36D8E13CF9C}" type="slidenum">
              <a:rPr lang="pl-PL" altLang="pl-PL"/>
              <a:pPr>
                <a:defRPr/>
              </a:pPr>
              <a:t>‹#›</a:t>
            </a:fld>
            <a:endParaRPr lang="pl-PL" altLang="pl-PL"/>
          </a:p>
        </p:txBody>
      </p:sp>
    </p:spTree>
    <p:extLst>
      <p:ext uri="{BB962C8B-B14F-4D97-AF65-F5344CB8AC3E}">
        <p14:creationId xmlns:p14="http://schemas.microsoft.com/office/powerpoint/2010/main" val="67866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6"/>
          <p:cNvSpPr>
            <a:spLocks noGrp="1" noChangeArrowheads="1"/>
          </p:cNvSpPr>
          <p:nvPr>
            <p:ph type="sldNum" idx="10"/>
          </p:nvPr>
        </p:nvSpPr>
        <p:spPr>
          <a:ln/>
        </p:spPr>
        <p:txBody>
          <a:bodyPr/>
          <a:lstStyle>
            <a:lvl1pPr>
              <a:defRPr/>
            </a:lvl1pPr>
          </a:lstStyle>
          <a:p>
            <a:pPr>
              <a:defRPr/>
            </a:pPr>
            <a:fld id="{5BBC87E4-4011-48BD-8C8B-328B79935481}" type="slidenum">
              <a:rPr lang="pl-PL" altLang="pl-PL"/>
              <a:pPr>
                <a:defRPr/>
              </a:pPr>
              <a:t>‹#›</a:t>
            </a:fld>
            <a:endParaRPr lang="pl-PL" altLang="pl-PL"/>
          </a:p>
        </p:txBody>
      </p:sp>
    </p:spTree>
    <p:extLst>
      <p:ext uri="{BB962C8B-B14F-4D97-AF65-F5344CB8AC3E}">
        <p14:creationId xmlns:p14="http://schemas.microsoft.com/office/powerpoint/2010/main" val="1195713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B3BDBFD8-24F8-403D-A253-3B6294B9F179}" type="slidenum">
              <a:rPr lang="pl-PL" altLang="pl-PL"/>
              <a:pPr>
                <a:defRPr/>
              </a:pPr>
              <a:t>‹#›</a:t>
            </a:fld>
            <a:endParaRPr lang="pl-PL" altLang="pl-PL"/>
          </a:p>
        </p:txBody>
      </p:sp>
    </p:spTree>
    <p:extLst>
      <p:ext uri="{BB962C8B-B14F-4D97-AF65-F5344CB8AC3E}">
        <p14:creationId xmlns:p14="http://schemas.microsoft.com/office/powerpoint/2010/main" val="2496690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4"/>
          <p:cNvSpPr>
            <a:spLocks noGrp="1" noChangeArrowheads="1"/>
          </p:cNvSpPr>
          <p:nvPr>
            <p:ph type="sldNum" idx="10"/>
          </p:nvPr>
        </p:nvSpPr>
        <p:spPr>
          <a:ln/>
        </p:spPr>
        <p:txBody>
          <a:bodyPr/>
          <a:lstStyle>
            <a:lvl1pPr>
              <a:defRPr/>
            </a:lvl1pPr>
          </a:lstStyle>
          <a:p>
            <a:pPr>
              <a:defRPr/>
            </a:pPr>
            <a:fld id="{1572F66F-204C-4BCF-8582-223822A8BBEB}" type="slidenum">
              <a:rPr lang="pl-PL" altLang="pl-PL"/>
              <a:pPr>
                <a:defRPr/>
              </a:pPr>
              <a:t>‹#›</a:t>
            </a:fld>
            <a:endParaRPr lang="pl-PL" altLang="pl-PL"/>
          </a:p>
        </p:txBody>
      </p:sp>
    </p:spTree>
    <p:extLst>
      <p:ext uri="{BB962C8B-B14F-4D97-AF65-F5344CB8AC3E}">
        <p14:creationId xmlns:p14="http://schemas.microsoft.com/office/powerpoint/2010/main" val="18898633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968D7AF3-0747-4018-9A7F-BA6CE860F996}" type="slidenum">
              <a:rPr lang="pl-PL" altLang="pl-PL"/>
              <a:pPr>
                <a:defRPr/>
              </a:pPr>
              <a:t>‹#›</a:t>
            </a:fld>
            <a:endParaRPr lang="pl-PL" altLang="pl-PL"/>
          </a:p>
        </p:txBody>
      </p:sp>
    </p:spTree>
    <p:extLst>
      <p:ext uri="{BB962C8B-B14F-4D97-AF65-F5344CB8AC3E}">
        <p14:creationId xmlns:p14="http://schemas.microsoft.com/office/powerpoint/2010/main" val="28011433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0C36B93E-6929-4EA1-BD9E-E9418B29229E}" type="slidenum">
              <a:rPr lang="pl-PL" altLang="pl-PL"/>
              <a:pPr>
                <a:defRPr/>
              </a:pPr>
              <a:t>‹#›</a:t>
            </a:fld>
            <a:endParaRPr lang="pl-PL" altLang="pl-PL"/>
          </a:p>
        </p:txBody>
      </p:sp>
    </p:spTree>
    <p:extLst>
      <p:ext uri="{BB962C8B-B14F-4D97-AF65-F5344CB8AC3E}">
        <p14:creationId xmlns:p14="http://schemas.microsoft.com/office/powerpoint/2010/main" val="11491950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BB63D1FA-077E-4A8B-9139-41D6B2A9B9CB}" type="slidenum">
              <a:rPr lang="pl-PL" altLang="pl-PL"/>
              <a:pPr>
                <a:defRPr/>
              </a:pPr>
              <a:t>‹#›</a:t>
            </a:fld>
            <a:endParaRPr lang="pl-PL" altLang="pl-PL"/>
          </a:p>
        </p:txBody>
      </p:sp>
    </p:spTree>
    <p:extLst>
      <p:ext uri="{BB962C8B-B14F-4D97-AF65-F5344CB8AC3E}">
        <p14:creationId xmlns:p14="http://schemas.microsoft.com/office/powerpoint/2010/main" val="22733531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9FBE2534-84B0-476D-80CB-EA4107BC31F3}" type="slidenum">
              <a:rPr lang="pl-PL" altLang="pl-PL"/>
              <a:pPr>
                <a:defRPr/>
              </a:pPr>
              <a:t>‹#›</a:t>
            </a:fld>
            <a:endParaRPr lang="pl-PL" altLang="pl-PL"/>
          </a:p>
        </p:txBody>
      </p:sp>
    </p:spTree>
    <p:extLst>
      <p:ext uri="{BB962C8B-B14F-4D97-AF65-F5344CB8AC3E}">
        <p14:creationId xmlns:p14="http://schemas.microsoft.com/office/powerpoint/2010/main" val="3773034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9AD73796-3075-4E65-A6AB-DF5E99ECA50F}" type="slidenum">
              <a:rPr lang="pl-PL" altLang="pl-PL"/>
              <a:pPr>
                <a:defRPr/>
              </a:pPr>
              <a:t>‹#›</a:t>
            </a:fld>
            <a:endParaRPr lang="pl-PL" altLang="pl-PL"/>
          </a:p>
        </p:txBody>
      </p:sp>
    </p:spTree>
    <p:extLst>
      <p:ext uri="{BB962C8B-B14F-4D97-AF65-F5344CB8AC3E}">
        <p14:creationId xmlns:p14="http://schemas.microsoft.com/office/powerpoint/2010/main" val="30412361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1BF0F6DC-7B89-44FD-A605-13BD327A4224}" type="slidenum">
              <a:rPr lang="pl-PL" altLang="pl-PL"/>
              <a:pPr>
                <a:defRPr/>
              </a:pPr>
              <a:t>‹#›</a:t>
            </a:fld>
            <a:endParaRPr lang="pl-PL" altLang="pl-PL"/>
          </a:p>
        </p:txBody>
      </p:sp>
    </p:spTree>
    <p:extLst>
      <p:ext uri="{BB962C8B-B14F-4D97-AF65-F5344CB8AC3E}">
        <p14:creationId xmlns:p14="http://schemas.microsoft.com/office/powerpoint/2010/main" val="4119926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2"/>
          <p:cNvSpPr>
            <a:spLocks noGrp="1" noChangeArrowheads="1"/>
          </p:cNvSpPr>
          <p:nvPr>
            <p:ph type="sldNum" idx="10"/>
          </p:nvPr>
        </p:nvSpPr>
        <p:spPr>
          <a:ln/>
        </p:spPr>
        <p:txBody>
          <a:bodyPr/>
          <a:lstStyle>
            <a:lvl1pPr>
              <a:defRPr/>
            </a:lvl1pPr>
          </a:lstStyle>
          <a:p>
            <a:pPr>
              <a:defRPr/>
            </a:pPr>
            <a:fld id="{84372870-DFC9-4E0F-81D7-692621C0080B}" type="slidenum">
              <a:rPr lang="pl-PL" altLang="pl-PL"/>
              <a:pPr>
                <a:defRPr/>
              </a:pPr>
              <a:t>‹#›</a:t>
            </a:fld>
            <a:endParaRPr lang="pl-PL" altLang="pl-PL"/>
          </a:p>
        </p:txBody>
      </p:sp>
    </p:spTree>
    <p:extLst>
      <p:ext uri="{BB962C8B-B14F-4D97-AF65-F5344CB8AC3E}">
        <p14:creationId xmlns:p14="http://schemas.microsoft.com/office/powerpoint/2010/main" val="16812709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2"/>
          <p:cNvSpPr>
            <a:spLocks noGrp="1" noChangeArrowheads="1"/>
          </p:cNvSpPr>
          <p:nvPr>
            <p:ph type="sldNum" idx="10"/>
          </p:nvPr>
        </p:nvSpPr>
        <p:spPr>
          <a:ln/>
        </p:spPr>
        <p:txBody>
          <a:bodyPr/>
          <a:lstStyle>
            <a:lvl1pPr>
              <a:defRPr/>
            </a:lvl1pPr>
          </a:lstStyle>
          <a:p>
            <a:pPr>
              <a:defRPr/>
            </a:pPr>
            <a:fld id="{683A2261-E968-47C9-947D-0E376B0F623B}" type="slidenum">
              <a:rPr lang="pl-PL" altLang="pl-PL"/>
              <a:pPr>
                <a:defRPr/>
              </a:pPr>
              <a:t>‹#›</a:t>
            </a:fld>
            <a:endParaRPr lang="pl-PL" altLang="pl-PL"/>
          </a:p>
        </p:txBody>
      </p:sp>
    </p:spTree>
    <p:extLst>
      <p:ext uri="{BB962C8B-B14F-4D97-AF65-F5344CB8AC3E}">
        <p14:creationId xmlns:p14="http://schemas.microsoft.com/office/powerpoint/2010/main" val="70928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6"/>
          <p:cNvSpPr>
            <a:spLocks noGrp="1" noChangeArrowheads="1"/>
          </p:cNvSpPr>
          <p:nvPr>
            <p:ph type="sldNum" idx="10"/>
          </p:nvPr>
        </p:nvSpPr>
        <p:spPr>
          <a:ln/>
        </p:spPr>
        <p:txBody>
          <a:bodyPr/>
          <a:lstStyle>
            <a:lvl1pPr>
              <a:defRPr/>
            </a:lvl1pPr>
          </a:lstStyle>
          <a:p>
            <a:pPr>
              <a:defRPr/>
            </a:pPr>
            <a:fld id="{64BBC37F-6CF5-4256-A654-FA8EC72BE201}" type="slidenum">
              <a:rPr lang="pl-PL" altLang="pl-PL"/>
              <a:pPr>
                <a:defRPr/>
              </a:pPr>
              <a:t>‹#›</a:t>
            </a:fld>
            <a:endParaRPr lang="pl-PL" altLang="pl-PL"/>
          </a:p>
        </p:txBody>
      </p:sp>
    </p:spTree>
    <p:extLst>
      <p:ext uri="{BB962C8B-B14F-4D97-AF65-F5344CB8AC3E}">
        <p14:creationId xmlns:p14="http://schemas.microsoft.com/office/powerpoint/2010/main" val="4136712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2"/>
          <p:cNvSpPr>
            <a:spLocks noGrp="1" noChangeArrowheads="1"/>
          </p:cNvSpPr>
          <p:nvPr>
            <p:ph type="sldNum" idx="10"/>
          </p:nvPr>
        </p:nvSpPr>
        <p:spPr>
          <a:ln/>
        </p:spPr>
        <p:txBody>
          <a:bodyPr/>
          <a:lstStyle>
            <a:lvl1pPr>
              <a:defRPr/>
            </a:lvl1pPr>
          </a:lstStyle>
          <a:p>
            <a:pPr>
              <a:defRPr/>
            </a:pPr>
            <a:fld id="{73A3EDBA-5103-409E-A01A-95E0E92D3D61}" type="slidenum">
              <a:rPr lang="pl-PL" altLang="pl-PL"/>
              <a:pPr>
                <a:defRPr/>
              </a:pPr>
              <a:t>‹#›</a:t>
            </a:fld>
            <a:endParaRPr lang="pl-PL" altLang="pl-PL"/>
          </a:p>
        </p:txBody>
      </p:sp>
    </p:spTree>
    <p:extLst>
      <p:ext uri="{BB962C8B-B14F-4D97-AF65-F5344CB8AC3E}">
        <p14:creationId xmlns:p14="http://schemas.microsoft.com/office/powerpoint/2010/main" val="15103115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2"/>
          <p:cNvSpPr>
            <a:spLocks noGrp="1" noChangeArrowheads="1"/>
          </p:cNvSpPr>
          <p:nvPr>
            <p:ph type="sldNum" idx="10"/>
          </p:nvPr>
        </p:nvSpPr>
        <p:spPr>
          <a:ln/>
        </p:spPr>
        <p:txBody>
          <a:bodyPr/>
          <a:lstStyle>
            <a:lvl1pPr>
              <a:defRPr/>
            </a:lvl1pPr>
          </a:lstStyle>
          <a:p>
            <a:pPr>
              <a:defRPr/>
            </a:pPr>
            <a:fld id="{A8AD75DA-C1CD-475B-BA98-0C4264F142B0}" type="slidenum">
              <a:rPr lang="pl-PL" altLang="pl-PL"/>
              <a:pPr>
                <a:defRPr/>
              </a:pPr>
              <a:t>‹#›</a:t>
            </a:fld>
            <a:endParaRPr lang="pl-PL" altLang="pl-PL"/>
          </a:p>
        </p:txBody>
      </p:sp>
    </p:spTree>
    <p:extLst>
      <p:ext uri="{BB962C8B-B14F-4D97-AF65-F5344CB8AC3E}">
        <p14:creationId xmlns:p14="http://schemas.microsoft.com/office/powerpoint/2010/main" val="18000265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95821B63-BA3E-4E45-90A6-BE3F74058761}" type="slidenum">
              <a:rPr lang="pl-PL" altLang="pl-PL"/>
              <a:pPr>
                <a:defRPr/>
              </a:pPr>
              <a:t>‹#›</a:t>
            </a:fld>
            <a:endParaRPr lang="pl-PL" altLang="pl-PL"/>
          </a:p>
        </p:txBody>
      </p:sp>
    </p:spTree>
    <p:extLst>
      <p:ext uri="{BB962C8B-B14F-4D97-AF65-F5344CB8AC3E}">
        <p14:creationId xmlns:p14="http://schemas.microsoft.com/office/powerpoint/2010/main" val="6798843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2"/>
          <p:cNvSpPr>
            <a:spLocks noGrp="1" noChangeArrowheads="1"/>
          </p:cNvSpPr>
          <p:nvPr>
            <p:ph type="sldNum" idx="10"/>
          </p:nvPr>
        </p:nvSpPr>
        <p:spPr>
          <a:ln/>
        </p:spPr>
        <p:txBody>
          <a:bodyPr/>
          <a:lstStyle>
            <a:lvl1pPr>
              <a:defRPr/>
            </a:lvl1pPr>
          </a:lstStyle>
          <a:p>
            <a:pPr>
              <a:defRPr/>
            </a:pPr>
            <a:fld id="{79B7A1D9-0822-4227-B10C-55CAC3EF3381}" type="slidenum">
              <a:rPr lang="pl-PL" altLang="pl-PL"/>
              <a:pPr>
                <a:defRPr/>
              </a:pPr>
              <a:t>‹#›</a:t>
            </a:fld>
            <a:endParaRPr lang="pl-PL" altLang="pl-PL"/>
          </a:p>
        </p:txBody>
      </p:sp>
    </p:spTree>
    <p:extLst>
      <p:ext uri="{BB962C8B-B14F-4D97-AF65-F5344CB8AC3E}">
        <p14:creationId xmlns:p14="http://schemas.microsoft.com/office/powerpoint/2010/main" val="14542862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2"/>
          <p:cNvSpPr>
            <a:spLocks noGrp="1" noChangeArrowheads="1"/>
          </p:cNvSpPr>
          <p:nvPr>
            <p:ph type="sldNum" idx="10"/>
          </p:nvPr>
        </p:nvSpPr>
        <p:spPr>
          <a:ln/>
        </p:spPr>
        <p:txBody>
          <a:bodyPr/>
          <a:lstStyle>
            <a:lvl1pPr>
              <a:defRPr/>
            </a:lvl1pPr>
          </a:lstStyle>
          <a:p>
            <a:pPr>
              <a:defRPr/>
            </a:pPr>
            <a:fld id="{1DCF9C84-C71B-4824-B565-C87A8E6846AB}" type="slidenum">
              <a:rPr lang="pl-PL" altLang="pl-PL"/>
              <a:pPr>
                <a:defRPr/>
              </a:pPr>
              <a:t>‹#›</a:t>
            </a:fld>
            <a:endParaRPr lang="pl-PL" altLang="pl-PL"/>
          </a:p>
        </p:txBody>
      </p:sp>
    </p:spTree>
    <p:extLst>
      <p:ext uri="{BB962C8B-B14F-4D97-AF65-F5344CB8AC3E}">
        <p14:creationId xmlns:p14="http://schemas.microsoft.com/office/powerpoint/2010/main" val="22926500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06FC2802-0912-44CA-BC4B-E66D1D0D97AA}" type="slidenum">
              <a:rPr lang="pl-PL" altLang="pl-PL"/>
              <a:pPr>
                <a:defRPr/>
              </a:pPr>
              <a:t>‹#›</a:t>
            </a:fld>
            <a:endParaRPr lang="pl-PL" altLang="pl-PL"/>
          </a:p>
        </p:txBody>
      </p:sp>
    </p:spTree>
    <p:extLst>
      <p:ext uri="{BB962C8B-B14F-4D97-AF65-F5344CB8AC3E}">
        <p14:creationId xmlns:p14="http://schemas.microsoft.com/office/powerpoint/2010/main" val="39469458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D3054540-A9C6-4001-A751-3F597C14CEB3}" type="slidenum">
              <a:rPr lang="pl-PL" altLang="pl-PL"/>
              <a:pPr>
                <a:defRPr/>
              </a:pPr>
              <a:t>‹#›</a:t>
            </a:fld>
            <a:endParaRPr lang="pl-PL" altLang="pl-PL"/>
          </a:p>
        </p:txBody>
      </p:sp>
    </p:spTree>
    <p:extLst>
      <p:ext uri="{BB962C8B-B14F-4D97-AF65-F5344CB8AC3E}">
        <p14:creationId xmlns:p14="http://schemas.microsoft.com/office/powerpoint/2010/main" val="15557228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8237101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2594355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B8C70-B1A5-4637-9530-487CD154B248}"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34368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6"/>
          <p:cNvSpPr>
            <a:spLocks noGrp="1" noChangeArrowheads="1"/>
          </p:cNvSpPr>
          <p:nvPr>
            <p:ph type="sldNum" idx="10"/>
          </p:nvPr>
        </p:nvSpPr>
        <p:spPr>
          <a:ln/>
        </p:spPr>
        <p:txBody>
          <a:bodyPr/>
          <a:lstStyle>
            <a:lvl1pPr>
              <a:defRPr/>
            </a:lvl1pPr>
          </a:lstStyle>
          <a:p>
            <a:pPr>
              <a:defRPr/>
            </a:pPr>
            <a:fld id="{04430CD3-7934-4CC7-82B7-52E95E907482}" type="slidenum">
              <a:rPr lang="pl-PL" altLang="pl-PL"/>
              <a:pPr>
                <a:defRPr/>
              </a:pPr>
              <a:t>‹#›</a:t>
            </a:fld>
            <a:endParaRPr lang="pl-PL" altLang="pl-PL"/>
          </a:p>
        </p:txBody>
      </p:sp>
    </p:spTree>
    <p:extLst>
      <p:ext uri="{BB962C8B-B14F-4D97-AF65-F5344CB8AC3E}">
        <p14:creationId xmlns:p14="http://schemas.microsoft.com/office/powerpoint/2010/main" val="15378129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B8C70-B1A5-4637-9530-487CD154B248}"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9058983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B8C70-B1A5-4637-9530-487CD154B248}"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7727142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B8C70-B1A5-4637-9530-487CD154B248}"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5667605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B8C70-B1A5-4637-9530-487CD154B248}"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2214909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B8C70-B1A5-4637-9530-487CD154B248}"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919008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B8C70-B1A5-4637-9530-487CD154B248}"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8993031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410948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48437726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Układ niestandardowy">
    <p:spTree>
      <p:nvGrpSpPr>
        <p:cNvPr id="1" name=""/>
        <p:cNvGrpSpPr/>
        <p:nvPr/>
      </p:nvGrpSpPr>
      <p:grpSpPr>
        <a:xfrm>
          <a:off x="0" y="0"/>
          <a:ext cx="0" cy="0"/>
          <a:chOff x="0" y="0"/>
          <a:chExt cx="0" cy="0"/>
        </a:xfrm>
      </p:grpSpPr>
      <p:sp>
        <p:nvSpPr>
          <p:cNvPr id="2" name="Tytuł 1"/>
          <p:cNvSpPr>
            <a:spLocks noGrp="1"/>
          </p:cNvSpPr>
          <p:nvPr>
            <p:ph type="title"/>
          </p:nvPr>
        </p:nvSpPr>
        <p:spPr>
          <a:xfrm>
            <a:off x="301625" y="228600"/>
            <a:ext cx="8532813" cy="757238"/>
          </a:xfrm>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2E4D0615-C999-48C4-B7B4-CDDCE439CAA5}" type="slidenum">
              <a:rPr lang="pl-PL" altLang="pl-PL"/>
              <a:pPr>
                <a:defRPr/>
              </a:pPr>
              <a:t>‹#›</a:t>
            </a:fld>
            <a:endParaRPr lang="pl-PL" altLang="pl-PL"/>
          </a:p>
        </p:txBody>
      </p:sp>
    </p:spTree>
    <p:extLst>
      <p:ext uri="{BB962C8B-B14F-4D97-AF65-F5344CB8AC3E}">
        <p14:creationId xmlns:p14="http://schemas.microsoft.com/office/powerpoint/2010/main" val="66572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C7086041-6E4E-4911-A60F-ED623E99AFB6}" type="slidenum">
              <a:rPr lang="pl-PL" altLang="pl-PL"/>
              <a:pPr>
                <a:defRPr/>
              </a:pPr>
              <a:t>‹#›</a:t>
            </a:fld>
            <a:endParaRPr lang="pl-PL" altLang="pl-PL"/>
          </a:p>
        </p:txBody>
      </p:sp>
    </p:spTree>
    <p:extLst>
      <p:ext uri="{BB962C8B-B14F-4D97-AF65-F5344CB8AC3E}">
        <p14:creationId xmlns:p14="http://schemas.microsoft.com/office/powerpoint/2010/main" val="178367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611771D0-3FF8-436E-A491-C856DC4C7486}" type="slidenum">
              <a:rPr lang="pl-PL" altLang="pl-PL"/>
              <a:pPr>
                <a:defRPr/>
              </a:pPr>
              <a:t>‹#›</a:t>
            </a:fld>
            <a:endParaRPr lang="pl-PL" altLang="pl-PL"/>
          </a:p>
        </p:txBody>
      </p:sp>
    </p:spTree>
    <p:extLst>
      <p:ext uri="{BB962C8B-B14F-4D97-AF65-F5344CB8AC3E}">
        <p14:creationId xmlns:p14="http://schemas.microsoft.com/office/powerpoint/2010/main" val="192941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099" name="Rectangle 2"/>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0" name="Rectangle 3"/>
          <p:cNvSpPr>
            <a:spLocks noChangeArrowheads="1"/>
          </p:cNvSpPr>
          <p:nvPr/>
        </p:nvSpPr>
        <p:spPr bwMode="auto">
          <a:xfrm>
            <a:off x="0" y="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1" name="Rectangle 4"/>
          <p:cNvSpPr>
            <a:spLocks noChangeArrowheads="1"/>
          </p:cNvSpPr>
          <p:nvPr/>
        </p:nvSpPr>
        <p:spPr bwMode="auto">
          <a:xfrm>
            <a:off x="8991600" y="1905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2" name="Rectangle 5"/>
          <p:cNvSpPr>
            <a:spLocks noChangeArrowheads="1"/>
          </p:cNvSpPr>
          <p:nvPr/>
        </p:nvSpPr>
        <p:spPr bwMode="auto">
          <a:xfrm>
            <a:off x="152400" y="2286000"/>
            <a:ext cx="8832850" cy="3048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3" name="Rectangle 6"/>
          <p:cNvSpPr>
            <a:spLocks noChangeArrowheads="1"/>
          </p:cNvSpPr>
          <p:nvPr/>
        </p:nvSpPr>
        <p:spPr bwMode="auto">
          <a:xfrm>
            <a:off x="155575" y="142875"/>
            <a:ext cx="8832850" cy="213995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4" name="Rectangle 7"/>
          <p:cNvSpPr>
            <a:spLocks noChangeArrowheads="1"/>
          </p:cNvSpPr>
          <p:nvPr/>
        </p:nvSpPr>
        <p:spPr bwMode="auto">
          <a:xfrm>
            <a:off x="146050" y="6391275"/>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5" name="Rectangle 8"/>
          <p:cNvSpPr>
            <a:spLocks noChangeArrowheads="1"/>
          </p:cNvSpPr>
          <p:nvPr/>
        </p:nvSpPr>
        <p:spPr bwMode="auto">
          <a:xfrm>
            <a:off x="152400" y="152400"/>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6" name="Line 9"/>
          <p:cNvSpPr>
            <a:spLocks noChangeShapeType="1"/>
          </p:cNvSpPr>
          <p:nvPr/>
        </p:nvSpPr>
        <p:spPr bwMode="auto">
          <a:xfrm>
            <a:off x="152400" y="2438400"/>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Oval 10"/>
          <p:cNvSpPr>
            <a:spLocks noChangeArrowheads="1"/>
          </p:cNvSpPr>
          <p:nvPr/>
        </p:nvSpPr>
        <p:spPr bwMode="auto">
          <a:xfrm>
            <a:off x="4267200" y="2114550"/>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8" name="Oval 11"/>
          <p:cNvSpPr>
            <a:spLocks noChangeArrowheads="1"/>
          </p:cNvSpPr>
          <p:nvPr/>
        </p:nvSpPr>
        <p:spPr bwMode="auto">
          <a:xfrm>
            <a:off x="4362450" y="2209800"/>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9"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4110"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4111"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12" name="Text Box 15"/>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6"/>
          <p:cNvSpPr>
            <a:spLocks noGrp="1" noChangeArrowheads="1"/>
          </p:cNvSpPr>
          <p:nvPr>
            <p:ph type="sldNum"/>
          </p:nvPr>
        </p:nvSpPr>
        <p:spPr bwMode="auto">
          <a:xfrm>
            <a:off x="4343400" y="219868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5D993054-9FE6-42E0-A2CB-CDEE145FAAD3}"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3" name="Rectangle 2"/>
          <p:cNvSpPr>
            <a:spLocks noChangeArrowheads="1"/>
          </p:cNvSpPr>
          <p:nvPr/>
        </p:nvSpPr>
        <p:spPr bwMode="auto">
          <a:xfrm>
            <a:off x="0" y="0"/>
            <a:ext cx="9144000" cy="139382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4" name="Rectangle 3"/>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5" name="Rectangle 4"/>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6" name="Rectangle 5"/>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7"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8" name="Line 7"/>
          <p:cNvSpPr>
            <a:spLocks noChangeShapeType="1"/>
          </p:cNvSpPr>
          <p:nvPr/>
        </p:nvSpPr>
        <p:spPr bwMode="auto">
          <a:xfrm>
            <a:off x="152400" y="1276350"/>
            <a:ext cx="8832850" cy="1588"/>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9" name="Oval 8"/>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0" name="Oval 9"/>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1" name="Line 10"/>
          <p:cNvSpPr>
            <a:spLocks noChangeShapeType="1"/>
          </p:cNvSpPr>
          <p:nvPr/>
        </p:nvSpPr>
        <p:spPr bwMode="auto">
          <a:xfrm flipV="1">
            <a:off x="4562475" y="1574800"/>
            <a:ext cx="9525" cy="4821238"/>
          </a:xfrm>
          <a:prstGeom prst="line">
            <a:avLst/>
          </a:prstGeom>
          <a:noFill/>
          <a:ln w="9360" cap="sq">
            <a:solidFill>
              <a:srgbClr val="646B8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2" name="Rectangle 11"/>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5133" name="Rectangle 12"/>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5134" name="Text Box 13"/>
          <p:cNvSpPr txBox="1">
            <a:spLocks noChangeArrowheads="1"/>
          </p:cNvSpPr>
          <p:nvPr/>
        </p:nvSpPr>
        <p:spPr bwMode="auto">
          <a:xfrm>
            <a:off x="5791200" y="6410325"/>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5"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5"/>
          <p:cNvSpPr>
            <a:spLocks noGrp="1" noChangeArrowheads="1"/>
          </p:cNvSpPr>
          <p:nvPr>
            <p:ph type="sldNum"/>
          </p:nvPr>
        </p:nvSpPr>
        <p:spPr bwMode="auto">
          <a:xfrm>
            <a:off x="4343400" y="1039813"/>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43411E57-4DE9-48EB-BB02-8C4B67CB8338}"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6146" name="Line 1"/>
          <p:cNvSpPr>
            <a:spLocks noChangeShapeType="1"/>
          </p:cNvSpPr>
          <p:nvPr/>
        </p:nvSpPr>
        <p:spPr bwMode="auto">
          <a:xfrm flipV="1">
            <a:off x="4572000" y="2198688"/>
            <a:ext cx="1588" cy="4191000"/>
          </a:xfrm>
          <a:prstGeom prst="line">
            <a:avLst/>
          </a:prstGeom>
          <a:noFill/>
          <a:ln w="9360" cap="sq">
            <a:solidFill>
              <a:srgbClr val="646B8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 name="Rectangle 2"/>
          <p:cNvSpPr>
            <a:spLocks noChangeArrowheads="1"/>
          </p:cNvSpPr>
          <p:nvPr/>
        </p:nvSpPr>
        <p:spPr bwMode="auto">
          <a:xfrm>
            <a:off x="0" y="0"/>
            <a:ext cx="9144000" cy="14478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48" name="Rectangle 3"/>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49" name="Rectangle 4"/>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0" name="Rectangle 5"/>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1" name="Rectangle 6"/>
          <p:cNvSpPr>
            <a:spLocks noChangeArrowheads="1"/>
          </p:cNvSpPr>
          <p:nvPr/>
        </p:nvSpPr>
        <p:spPr bwMode="auto">
          <a:xfrm>
            <a:off x="152400" y="1371600"/>
            <a:ext cx="8832850" cy="91440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2" name="Rectangle 7"/>
          <p:cNvSpPr>
            <a:spLocks noChangeArrowheads="1"/>
          </p:cNvSpPr>
          <p:nvPr/>
        </p:nvSpPr>
        <p:spPr bwMode="auto">
          <a:xfrm>
            <a:off x="146050" y="6391275"/>
            <a:ext cx="8832850" cy="311150"/>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3" name="Line 8"/>
          <p:cNvSpPr>
            <a:spLocks noChangeShapeType="1"/>
          </p:cNvSpPr>
          <p:nvPr/>
        </p:nvSpPr>
        <p:spPr bwMode="auto">
          <a:xfrm>
            <a:off x="152400" y="1279525"/>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 name="Rectangle 9"/>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5" name="Oval 10"/>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6" name="Oval 11"/>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7"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6158"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6159" name="Text Box 14"/>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60" name="Text Box 15"/>
          <p:cNvSpPr txBox="1">
            <a:spLocks noChangeArrowheads="1"/>
          </p:cNvSpPr>
          <p:nvPr/>
        </p:nvSpPr>
        <p:spPr bwMode="auto">
          <a:xfrm>
            <a:off x="304800" y="6410325"/>
            <a:ext cx="3581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6"/>
          <p:cNvSpPr>
            <a:spLocks noGrp="1" noChangeArrowheads="1"/>
          </p:cNvSpPr>
          <p:nvPr>
            <p:ph type="sldNum"/>
          </p:nvPr>
        </p:nvSpPr>
        <p:spPr bwMode="auto">
          <a:xfrm>
            <a:off x="4343400" y="104298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3D613BF9-2206-4BF4-BF87-056F4848ED44}"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52400" y="152400"/>
            <a:ext cx="8832850" cy="304800"/>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19" name="Rectangle 2"/>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0" name="Rectangle 3"/>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1" name="Rectangle 4"/>
          <p:cNvSpPr>
            <a:spLocks noChangeArrowheads="1"/>
          </p:cNvSpPr>
          <p:nvPr/>
        </p:nvSpPr>
        <p:spPr bwMode="auto">
          <a:xfrm>
            <a:off x="0" y="0"/>
            <a:ext cx="9144000" cy="119063"/>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2" name="Rectangle 5"/>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3" name="Rectangle 6"/>
          <p:cNvSpPr>
            <a:spLocks noChangeArrowheads="1"/>
          </p:cNvSpPr>
          <p:nvPr/>
        </p:nvSpPr>
        <p:spPr bwMode="auto">
          <a:xfrm>
            <a:off x="152400" y="609600"/>
            <a:ext cx="2743200" cy="586740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4" name="Rectangle 7"/>
          <p:cNvSpPr>
            <a:spLocks noChangeArrowheads="1"/>
          </p:cNvSpPr>
          <p:nvPr/>
        </p:nvSpPr>
        <p:spPr bwMode="auto">
          <a:xfrm>
            <a:off x="152400" y="152400"/>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5" name="Line 8"/>
          <p:cNvSpPr>
            <a:spLocks noChangeShapeType="1"/>
          </p:cNvSpPr>
          <p:nvPr/>
        </p:nvSpPr>
        <p:spPr bwMode="auto">
          <a:xfrm>
            <a:off x="152400" y="533400"/>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6" name="Oval 9"/>
          <p:cNvSpPr>
            <a:spLocks noChangeArrowheads="1"/>
          </p:cNvSpPr>
          <p:nvPr/>
        </p:nvSpPr>
        <p:spPr bwMode="auto">
          <a:xfrm>
            <a:off x="1295400" y="228600"/>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7" name="Oval 10"/>
          <p:cNvSpPr>
            <a:spLocks noChangeArrowheads="1"/>
          </p:cNvSpPr>
          <p:nvPr/>
        </p:nvSpPr>
        <p:spPr bwMode="auto">
          <a:xfrm>
            <a:off x="1390650" y="323850"/>
            <a:ext cx="419100" cy="419100"/>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8" name="Rectangle 11"/>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9"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9230"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2" name="Rectangle 14"/>
          <p:cNvSpPr>
            <a:spLocks noGrp="1" noChangeArrowheads="1"/>
          </p:cNvSpPr>
          <p:nvPr>
            <p:ph type="sldNum"/>
          </p:nvPr>
        </p:nvSpPr>
        <p:spPr bwMode="auto">
          <a:xfrm>
            <a:off x="1371600" y="31273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11FFBEDB-3F58-4494-AE57-6AF982093B5C}" type="slidenum">
              <a:rPr lang="pl-PL" altLang="pl-PL"/>
              <a:pPr>
                <a:defRPr/>
              </a:pPr>
              <a:t>‹#›</a:t>
            </a:fld>
            <a:endParaRPr lang="pl-PL" altLang="pl-PL"/>
          </a:p>
        </p:txBody>
      </p:sp>
      <p:sp>
        <p:nvSpPr>
          <p:cNvPr id="9232" name="Text Box 15"/>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33" name="Text Box 16"/>
          <p:cNvSpPr txBox="1">
            <a:spLocks noChangeArrowheads="1"/>
          </p:cNvSpPr>
          <p:nvPr/>
        </p:nvSpPr>
        <p:spPr bwMode="auto">
          <a:xfrm>
            <a:off x="301625" y="6410325"/>
            <a:ext cx="33829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7" name="Rectangle 2"/>
          <p:cNvSpPr>
            <a:spLocks noChangeArrowheads="1"/>
          </p:cNvSpPr>
          <p:nvPr/>
        </p:nvSpPr>
        <p:spPr bwMode="auto">
          <a:xfrm>
            <a:off x="0" y="0"/>
            <a:ext cx="9144000" cy="139382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8" name="Rectangle 3"/>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9" name="Rectangle 4"/>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0" name="Rectangle 5"/>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1"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2" name="Line 7"/>
          <p:cNvSpPr>
            <a:spLocks noChangeShapeType="1"/>
          </p:cNvSpPr>
          <p:nvPr/>
        </p:nvSpPr>
        <p:spPr bwMode="auto">
          <a:xfrm>
            <a:off x="152400" y="1276350"/>
            <a:ext cx="8832850" cy="1588"/>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3" name="Oval 8"/>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4" name="Oval 9"/>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5" name="Rectangle 10"/>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11276" name="Rectangle 11"/>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11277" name="Text Box 12"/>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8" name="Text Box 13"/>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4"/>
          <p:cNvSpPr>
            <a:spLocks noGrp="1" noChangeArrowheads="1"/>
          </p:cNvSpPr>
          <p:nvPr>
            <p:ph type="sldNum"/>
          </p:nvPr>
        </p:nvSpPr>
        <p:spPr bwMode="auto">
          <a:xfrm>
            <a:off x="4343400" y="1039813"/>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2EAE941D-7729-436B-9D0D-BD90725F112F}"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1" name="Rectangle 2"/>
          <p:cNvSpPr>
            <a:spLocks noChangeArrowheads="1"/>
          </p:cNvSpPr>
          <p:nvPr/>
        </p:nvSpPr>
        <p:spPr bwMode="auto">
          <a:xfrm>
            <a:off x="7010400" y="0"/>
            <a:ext cx="21336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2" name="Rectangle 3"/>
          <p:cNvSpPr>
            <a:spLocks noChangeArrowheads="1"/>
          </p:cNvSpPr>
          <p:nvPr/>
        </p:nvSpPr>
        <p:spPr bwMode="auto">
          <a:xfrm>
            <a:off x="0" y="0"/>
            <a:ext cx="9144000" cy="15557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3" name="Rectangle 4"/>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4" name="Rectangle 5"/>
          <p:cNvSpPr>
            <a:spLocks noChangeArrowheads="1"/>
          </p:cNvSpPr>
          <p:nvPr/>
        </p:nvSpPr>
        <p:spPr bwMode="auto">
          <a:xfrm>
            <a:off x="146050" y="6391275"/>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5"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6" name="Line 7"/>
          <p:cNvSpPr>
            <a:spLocks noChangeShapeType="1"/>
          </p:cNvSpPr>
          <p:nvPr/>
        </p:nvSpPr>
        <p:spPr bwMode="auto">
          <a:xfrm>
            <a:off x="7143750" y="155575"/>
            <a:ext cx="1588" cy="6245225"/>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7" name="Oval 8"/>
          <p:cNvSpPr>
            <a:spLocks noChangeArrowheads="1"/>
          </p:cNvSpPr>
          <p:nvPr/>
        </p:nvSpPr>
        <p:spPr bwMode="auto">
          <a:xfrm>
            <a:off x="6838950" y="2925763"/>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8" name="Oval 9"/>
          <p:cNvSpPr>
            <a:spLocks noChangeArrowheads="1"/>
          </p:cNvSpPr>
          <p:nvPr/>
        </p:nvSpPr>
        <p:spPr bwMode="auto">
          <a:xfrm>
            <a:off x="6934200" y="3021013"/>
            <a:ext cx="420688" cy="419100"/>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9" name="Rectangle 10"/>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12300" name="Rectangle 11"/>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2" name="Rectangle 12"/>
          <p:cNvSpPr>
            <a:spLocks noGrp="1" noChangeArrowheads="1"/>
          </p:cNvSpPr>
          <p:nvPr>
            <p:ph type="sldNum"/>
          </p:nvPr>
        </p:nvSpPr>
        <p:spPr bwMode="auto">
          <a:xfrm>
            <a:off x="6915150" y="3009900"/>
            <a:ext cx="455613"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6AB29ECE-0329-4501-915F-377EC9731537}" type="slidenum">
              <a:rPr lang="pl-PL" altLang="pl-PL"/>
              <a:pPr>
                <a:defRPr/>
              </a:pPr>
              <a:t>‹#›</a:t>
            </a:fld>
            <a:endParaRPr lang="pl-PL" altLang="pl-PL"/>
          </a:p>
        </p:txBody>
      </p:sp>
      <p:sp>
        <p:nvSpPr>
          <p:cNvPr id="12302" name="Text Box 13"/>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303"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9FB8C70-B1A5-4637-9530-487CD154B248}" type="datetimeFigureOut">
              <a:rPr lang="en-US" smtClean="0"/>
              <a:t>11/17/2016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D993054-9FE6-42E0-A2CB-CDEE145FAAD3}" type="slidenum">
              <a:rPr lang="pl-PL" altLang="pl-PL" smtClean="0"/>
              <a:pPr>
                <a:defRPr/>
              </a:pPr>
              <a:t>‹#›</a:t>
            </a:fld>
            <a:endParaRPr lang="pl-PL" altLang="pl-PL"/>
          </a:p>
        </p:txBody>
      </p:sp>
    </p:spTree>
    <p:extLst>
      <p:ext uri="{BB962C8B-B14F-4D97-AF65-F5344CB8AC3E}">
        <p14:creationId xmlns:p14="http://schemas.microsoft.com/office/powerpoint/2010/main" val="545023966"/>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3.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3.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3.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3.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3.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3.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3.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3.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3.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3.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3.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3.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3.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3.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3.xml"/><Relationship Id="rId4" Type="http://schemas.openxmlformats.org/officeDocument/2006/relationships/chart" Target="../charts/char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3.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3.xml"/><Relationship Id="rId4" Type="http://schemas.openxmlformats.org/officeDocument/2006/relationships/chart" Target="../charts/char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3.xml"/><Relationship Id="rId4" Type="http://schemas.openxmlformats.org/officeDocument/2006/relationships/chart" Target="../charts/chart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3.xml"/><Relationship Id="rId4" Type="http://schemas.openxmlformats.org/officeDocument/2006/relationships/chart" Target="../charts/chart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3.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3.xml"/><Relationship Id="rId4" Type="http://schemas.openxmlformats.org/officeDocument/2006/relationships/chart" Target="../charts/char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3.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3.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3.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3.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3.xml"/></Relationships>
</file>

<file path=ppt/slides/_rels/slide68.xml.rels><?xml version="1.0" encoding="UTF-8" standalone="yes"?>
<Relationships xmlns="http://schemas.openxmlformats.org/package/2006/relationships"><Relationship Id="rId8" Type="http://schemas.openxmlformats.org/officeDocument/2006/relationships/hyperlink" Target="https://en.wikipedia.org/wiki/Computer_Olympiad" TargetMode="External"/><Relationship Id="rId13" Type="http://schemas.openxmlformats.org/officeDocument/2006/relationships/hyperlink" Target="http://senseis.xmp.net/?ZenGoProgram" TargetMode="External"/><Relationship Id="rId18" Type="http://schemas.openxmlformats.org/officeDocument/2006/relationships/hyperlink" Target="https://github.com/ala/MiMHex" TargetMode="External"/><Relationship Id="rId26" Type="http://schemas.openxmlformats.org/officeDocument/2006/relationships/hyperlink" Target="https://en.wikipedia.org/wiki/Komodo_(chess)" TargetMode="External"/><Relationship Id="rId39" Type="http://schemas.openxmlformats.org/officeDocument/2006/relationships/hyperlink" Target="http://www.connect6.org/" TargetMode="External"/><Relationship Id="rId3" Type="http://schemas.openxmlformats.org/officeDocument/2006/relationships/hyperlink" Target="http://en.wikipedia.org/wiki/Computer_chess" TargetMode="External"/><Relationship Id="rId21" Type="http://schemas.openxmlformats.org/officeDocument/2006/relationships/hyperlink" Target="https://github.com/theolol/MiMHex" TargetMode="External"/><Relationship Id="rId34" Type="http://schemas.openxmlformats.org/officeDocument/2006/relationships/hyperlink" Target="https://en.wikipedia.org/wiki/Tic-tac-toe" TargetMode="External"/><Relationship Id="rId42" Type="http://schemas.openxmlformats.org/officeDocument/2006/relationships/hyperlink" Target="http://stackoverflow.com/questions/671703/array-index-out-of-bound-in-c/671709#671709" TargetMode="External"/><Relationship Id="rId7" Type="http://schemas.openxmlformats.org/officeDocument/2006/relationships/hyperlink" Target="https://en.wikipedia.org/wiki/International_Computer_Games_Association" TargetMode="External"/><Relationship Id="rId12" Type="http://schemas.openxmlformats.org/officeDocument/2006/relationships/hyperlink" Target="https://icga.leidenuniv.nl/?page_id=1315" TargetMode="External"/><Relationship Id="rId17" Type="http://schemas.openxmlformats.org/officeDocument/2006/relationships/hyperlink" Target="https://github.com/lukaszlew/MiMHex" TargetMode="External"/><Relationship Id="rId25" Type="http://schemas.openxmlformats.org/officeDocument/2006/relationships/hyperlink" Target="https://github.com/jakubpawlewicz/MiMHex" TargetMode="External"/><Relationship Id="rId33" Type="http://schemas.openxmlformats.org/officeDocument/2006/relationships/hyperlink" Target="https://en.wikipedia.org/wiki/M,n,k-game" TargetMode="External"/><Relationship Id="rId38" Type="http://schemas.openxmlformats.org/officeDocument/2006/relationships/hyperlink" Target="http://risujin.org/connectk/" TargetMode="External"/><Relationship Id="rId46" Type="http://schemas.openxmlformats.org/officeDocument/2006/relationships/hyperlink" Target="https://en.wikipedia.org/wiki/Universal_Chess_Interface" TargetMode="External"/><Relationship Id="rId2" Type="http://schemas.openxmlformats.org/officeDocument/2006/relationships/notesSlide" Target="../notesSlides/notesSlide68.xml"/><Relationship Id="rId16" Type="http://schemas.openxmlformats.org/officeDocument/2006/relationships/hyperlink" Target="http://benzene.sourceforge.net/" TargetMode="External"/><Relationship Id="rId20" Type="http://schemas.openxmlformats.org/officeDocument/2006/relationships/hyperlink" Target="https://github.com/krzysiocrash/MiMHex" TargetMode="External"/><Relationship Id="rId29" Type="http://schemas.openxmlformats.org/officeDocument/2006/relationships/hyperlink" Target="https://komodochess.com/Komodo9-43a.htm" TargetMode="External"/><Relationship Id="rId41" Type="http://schemas.openxmlformats.org/officeDocument/2006/relationships/hyperlink" Target="http://risujin.org/pub/connectk/connectk-2.0.tar.gz" TargetMode="External"/><Relationship Id="rId1" Type="http://schemas.openxmlformats.org/officeDocument/2006/relationships/slideLayout" Target="../slideLayouts/slideLayout73.xml"/><Relationship Id="rId6" Type="http://schemas.openxmlformats.org/officeDocument/2006/relationships/hyperlink" Target="https://en.wikipedia.org/wiki/Top_Chess_Engine_Championship" TargetMode="External"/><Relationship Id="rId11" Type="http://schemas.openxmlformats.org/officeDocument/2006/relationships/hyperlink" Target="https://en.wikipedia.org/wiki/Solved_game" TargetMode="External"/><Relationship Id="rId24" Type="http://schemas.openxmlformats.org/officeDocument/2006/relationships/hyperlink" Target="https://github.com/qelo/MiMHex" TargetMode="External"/><Relationship Id="rId32" Type="http://schemas.openxmlformats.org/officeDocument/2006/relationships/hyperlink" Target="https://github.com/official-stockfish/Stockfish" TargetMode="External"/><Relationship Id="rId37" Type="http://schemas.openxmlformats.org/officeDocument/2006/relationships/hyperlink" Target="http://www.connect6.org/k-in-a-row.pdf" TargetMode="External"/><Relationship Id="rId40" Type="http://schemas.openxmlformats.org/officeDocument/2006/relationships/hyperlink" Target="https://bitbucket.org/BadRobot/connect6/src" TargetMode="External"/><Relationship Id="rId45" Type="http://schemas.openxmlformats.org/officeDocument/2006/relationships/hyperlink" Target="https://en.wikipedia.org/wiki/Bit_field" TargetMode="External"/><Relationship Id="rId5" Type="http://schemas.openxmlformats.org/officeDocument/2006/relationships/hyperlink" Target="http://www.fierz.ch/history.htm" TargetMode="External"/><Relationship Id="rId15" Type="http://schemas.openxmlformats.org/officeDocument/2006/relationships/hyperlink" Target="https://boardgamegeek.com/thread/609440/mohex-available-download" TargetMode="External"/><Relationship Id="rId23" Type="http://schemas.openxmlformats.org/officeDocument/2006/relationships/hyperlink" Target="https://github.com/krzysiocrash/patterns" TargetMode="External"/><Relationship Id="rId28" Type="http://schemas.openxmlformats.org/officeDocument/2006/relationships/hyperlink" Target="https://komodochess.com/Komodo10-50a.htm" TargetMode="External"/><Relationship Id="rId36" Type="http://schemas.openxmlformats.org/officeDocument/2006/relationships/hyperlink" Target="https://en.wikipedia.org/wiki/Connect6" TargetMode="External"/><Relationship Id="rId10" Type="http://schemas.openxmlformats.org/officeDocument/2006/relationships/hyperlink" Target="https://icga.leidenuniv.nl/wp-content/uploads/2016/03/Rules-ICGA-events-2016-3.pdf" TargetMode="External"/><Relationship Id="rId19" Type="http://schemas.openxmlformats.org/officeDocument/2006/relationships/hyperlink" Target="https://github.com/kdudzik/MiMHex" TargetMode="External"/><Relationship Id="rId31" Type="http://schemas.openxmlformats.org/officeDocument/2006/relationships/hyperlink" Target="https://stockfishchess.org/" TargetMode="External"/><Relationship Id="rId44" Type="http://schemas.openxmlformats.org/officeDocument/2006/relationships/hyperlink" Target="https://en.wikipedia.org/wiki/Bitboard" TargetMode="External"/><Relationship Id="rId4" Type="http://schemas.openxmlformats.org/officeDocument/2006/relationships/hyperlink" Target="http://en.wikipedia.org/wiki/Human&#8211;computer_chess_matches" TargetMode="External"/><Relationship Id="rId9" Type="http://schemas.openxmlformats.org/officeDocument/2006/relationships/hyperlink" Target="https://icga.leidenuniv.nl/?page_id=1112" TargetMode="External"/><Relationship Id="rId14" Type="http://schemas.openxmlformats.org/officeDocument/2006/relationships/hyperlink" Target="https://book.mynavi.jp/tencho6/" TargetMode="External"/><Relationship Id="rId22" Type="http://schemas.openxmlformats.org/officeDocument/2006/relationships/hyperlink" Target="https://github.com/bartoszborkowski/mimhex" TargetMode="External"/><Relationship Id="rId27" Type="http://schemas.openxmlformats.org/officeDocument/2006/relationships/hyperlink" Target="https://komodochess.com/" TargetMode="External"/><Relationship Id="rId30" Type="http://schemas.openxmlformats.org/officeDocument/2006/relationships/hyperlink" Target="https://komodochess.com/pub/komodo-8.zip" TargetMode="External"/><Relationship Id="rId35" Type="http://schemas.openxmlformats.org/officeDocument/2006/relationships/hyperlink" Target="https://en.wikipedia.org/wiki/Gomoku" TargetMode="External"/><Relationship Id="rId43" Type="http://schemas.openxmlformats.org/officeDocument/2006/relationships/hyperlink" Target="https://msdn.microsoft.com/en-US/library/system.indexoutofrangeexception(v=vs.110).aspx"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en.wikipedia.org/wiki/SSE4#POPCNT_and_LZCNT" TargetMode="External"/><Relationship Id="rId13" Type="http://schemas.openxmlformats.org/officeDocument/2006/relationships/hyperlink" Target="https://chessdailynews.com/im-erik-kislik-analyzes-the-tcec-superfinal-in-depth/" TargetMode="External"/><Relationship Id="rId18" Type="http://schemas.openxmlformats.org/officeDocument/2006/relationships/hyperlink" Target="http://fastgm.de/60+0.60%20-%20E5450.html" TargetMode="External"/><Relationship Id="rId26" Type="http://schemas.openxmlformats.org/officeDocument/2006/relationships/hyperlink" Target="https://en.wikipedia.org/wiki/Inline_function" TargetMode="External"/><Relationship Id="rId39" Type="http://schemas.openxmlformats.org/officeDocument/2006/relationships/hyperlink" Target="https://msdn.microsoft.com/en-us/library/yh598w02.aspx" TargetMode="External"/><Relationship Id="rId3" Type="http://schemas.openxmlformats.org/officeDocument/2006/relationships/hyperlink" Target="https://en.wikipedia.org/wiki/Stockfish_(chess)" TargetMode="External"/><Relationship Id="rId21" Type="http://schemas.openxmlformats.org/officeDocument/2006/relationships/hyperlink" Target="http://en.cppreference.com/w/cpp/compiler_support" TargetMode="External"/><Relationship Id="rId34" Type="http://schemas.openxmlformats.org/officeDocument/2006/relationships/hyperlink" Target="https://msdn.microsoft.com/en-us/library/windows/desktop/dn553408(v=vs.85).aspx" TargetMode="External"/><Relationship Id="rId42" Type="http://schemas.openxmlformats.org/officeDocument/2006/relationships/hyperlink" Target="https://en.wikipedia.org/wiki/Platform_Invocation_Services" TargetMode="External"/><Relationship Id="rId7" Type="http://schemas.openxmlformats.org/officeDocument/2006/relationships/hyperlink" Target="http://en.wikipedia.org/wiki/64-bit_computing" TargetMode="External"/><Relationship Id="rId12" Type="http://schemas.openxmlformats.org/officeDocument/2006/relationships/hyperlink" Target="http://www.talkchess.com/forum/viewtopic.php?start=0&amp;t=50220" TargetMode="External"/><Relationship Id="rId17" Type="http://schemas.openxmlformats.org/officeDocument/2006/relationships/hyperlink" Target="http://computerchess.org.uk/ccrl/404/cgi/compare_engines.cgi?family=Stockfish&amp;print=Rating+list&amp;print=Results+table&amp;print=LOS+table&amp;print=Ponder+hit+table&amp;print=Eval+difference+table&amp;print=Comopp+gamenum+table&amp;print=Overlap+table&amp;print=Score+with+common+opponents" TargetMode="External"/><Relationship Id="rId25" Type="http://schemas.openxmlformats.org/officeDocument/2006/relationships/hyperlink" Target="https://msdn.microsoft.com/en-US/library/74b4xzyw.aspx" TargetMode="External"/><Relationship Id="rId33" Type="http://schemas.openxmlformats.org/officeDocument/2006/relationships/hyperlink" Target="https://msdn.microsoft.com/en-us/library/hh874757.aspx" TargetMode="External"/><Relationship Id="rId38" Type="http://schemas.openxmlformats.org/officeDocument/2006/relationships/hyperlink" Target="https://msdn.microsoft.com/en-us/library/system.idisposable.aspx" TargetMode="External"/><Relationship Id="rId2" Type="http://schemas.openxmlformats.org/officeDocument/2006/relationships/notesSlide" Target="../notesSlides/notesSlide69.xml"/><Relationship Id="rId16" Type="http://schemas.openxmlformats.org/officeDocument/2006/relationships/hyperlink" Target="https://en.wikipedia.org/wiki/Intrinsic_function" TargetMode="External"/><Relationship Id="rId20" Type="http://schemas.openxmlformats.org/officeDocument/2006/relationships/hyperlink" Target="https://msdn.microsoft.com/en-US/library/hh567368.aspx" TargetMode="External"/><Relationship Id="rId29" Type="http://schemas.openxmlformats.org/officeDocument/2006/relationships/hyperlink" Target="http://www.highprogrammer.com/alan/rants/mutable.html" TargetMode="External"/><Relationship Id="rId41" Type="http://schemas.openxmlformats.org/officeDocument/2006/relationships/hyperlink" Target="https://msdn.microsoft.com/en-us/library/9k7k7cf0.aspx" TargetMode="External"/><Relationship Id="rId1" Type="http://schemas.openxmlformats.org/officeDocument/2006/relationships/slideLayout" Target="../slideLayouts/slideLayout73.xml"/><Relationship Id="rId6" Type="http://schemas.openxmlformats.org/officeDocument/2006/relationships/hyperlink" Target="http://www.computerchess.org.uk/ccrl/404FRC/" TargetMode="External"/><Relationship Id="rId11" Type="http://schemas.openxmlformats.org/officeDocument/2006/relationships/hyperlink" Target="https://www.youtube.com/watch?v=pUyURF1Tqvg" TargetMode="External"/><Relationship Id="rId24" Type="http://schemas.openxmlformats.org/officeDocument/2006/relationships/hyperlink" Target="https://msdn.microsoft.com/en-us/library/a569z7k8.aspx" TargetMode="External"/><Relationship Id="rId32" Type="http://schemas.openxmlformats.org/officeDocument/2006/relationships/hyperlink" Target="http://www.possibility.com/Cpp/const.html" TargetMode="External"/><Relationship Id="rId37" Type="http://schemas.openxmlformats.org/officeDocument/2006/relationships/hyperlink" Target="https://blogs.msdn.microsoft.com/visualstudio/2016/06/27/visual-studio-2015-update-3-and-net-core-1-0-available-now/" TargetMode="External"/><Relationship Id="rId40" Type="http://schemas.openxmlformats.org/officeDocument/2006/relationships/hyperlink" Target="http://stackoverflow.com/questions/7485075/c-sharp-how-to-implement-dispose-method/7485263#7485263" TargetMode="External"/><Relationship Id="rId45" Type="http://schemas.openxmlformats.org/officeDocument/2006/relationships/hyperlink" Target="https://en.wikipedia.org/wiki/Coefficient_of_determination" TargetMode="External"/><Relationship Id="rId5" Type="http://schemas.openxmlformats.org/officeDocument/2006/relationships/hyperlink" Target="http://www.computerchess.org.uk/ccrl/4040/" TargetMode="External"/><Relationship Id="rId15" Type="http://schemas.openxmlformats.org/officeDocument/2006/relationships/hyperlink" Target="https://en.wikipedia.org/wiki/Find_first_set" TargetMode="External"/><Relationship Id="rId23" Type="http://schemas.openxmlformats.org/officeDocument/2006/relationships/hyperlink" Target="https://msdn.microsoft.com/en-US/library/dn961160.aspx" TargetMode="External"/><Relationship Id="rId28" Type="http://schemas.openxmlformats.org/officeDocument/2006/relationships/hyperlink" Target="http://en.cppreference.com/w/cpp/language/cv" TargetMode="External"/><Relationship Id="rId36" Type="http://schemas.openxmlformats.org/officeDocument/2006/relationships/hyperlink" Target="https://msdn.microsoft.com/en-us/library/dn986595.aspx" TargetMode="External"/><Relationship Id="rId10" Type="http://schemas.openxmlformats.org/officeDocument/2006/relationships/hyperlink" Target="https://chessprogramming.wikispaces.com/Square+Mapping+Considerations#LittleEndianRankFileMapping" TargetMode="External"/><Relationship Id="rId19" Type="http://schemas.openxmlformats.org/officeDocument/2006/relationships/hyperlink" Target="http://tests.stockfishchess.org/tests" TargetMode="External"/><Relationship Id="rId31" Type="http://schemas.openxmlformats.org/officeDocument/2006/relationships/hyperlink" Target="https://msdn.microsoft.com/en-US/library/4h2h0ktk.aspx" TargetMode="External"/><Relationship Id="rId44" Type="http://schemas.openxmlformats.org/officeDocument/2006/relationships/hyperlink" Target="https://pl.wikipedia.org/wiki/Wsp&#243;&#322;czynnik_determinacji" TargetMode="External"/><Relationship Id="rId4" Type="http://schemas.openxmlformats.org/officeDocument/2006/relationships/hyperlink" Target="http://www.computerchess.org.uk/ccrl/404/" TargetMode="External"/><Relationship Id="rId9" Type="http://schemas.openxmlformats.org/officeDocument/2006/relationships/hyperlink" Target="https://chessprogramming.wikispaces.com/Stockfish" TargetMode="External"/><Relationship Id="rId14" Type="http://schemas.openxmlformats.org/officeDocument/2006/relationships/hyperlink" Target="https://en.wikipedia.org/wiki/Bit_Manipulation_Instruction_Sets" TargetMode="External"/><Relationship Id="rId22" Type="http://schemas.openxmlformats.org/officeDocument/2006/relationships/hyperlink" Target="http://stackoverflow.com/questions/871405/why-do-i-need-an-ioc-container-as-opposed-to-straightforward-di-code/1532254#1532254" TargetMode="External"/><Relationship Id="rId27" Type="http://schemas.openxmlformats.org/officeDocument/2006/relationships/hyperlink" Target="http://stackoverflow.com/questions/751681/meaning-of-const-last-in-a-c-method-declaration/751783#751783" TargetMode="External"/><Relationship Id="rId30" Type="http://schemas.openxmlformats.org/officeDocument/2006/relationships/hyperlink" Target="http://stackoverflow.com/questions/1640258/need-a-fast-random-generator-for-c/3747462#3747462" TargetMode="External"/><Relationship Id="rId35" Type="http://schemas.openxmlformats.org/officeDocument/2006/relationships/hyperlink" Target="http://ark.intel.com/pl/products/43122/Intel-Core-i7-720QM-Processor-6M-Cache-1_60-GHz" TargetMode="External"/><Relationship Id="rId43" Type="http://schemas.openxmlformats.org/officeDocument/2006/relationships/hyperlink" Target="https://en.wikipedia.org/wiki/File:Closeup_of_a_Connect_6_game.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99592" y="381000"/>
            <a:ext cx="8065021" cy="1404938"/>
          </a:xfrm>
        </p:spPr>
        <p:txBody>
          <a:bodyPr lIns="91440" tIns="45720" rIns="91440" bIns="45720">
            <a:norm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3200" dirty="0" smtClean="0">
                <a:solidFill>
                  <a:srgbClr val="D16349"/>
                </a:solidFill>
              </a:rPr>
              <a:t>Implementacja i analiza wydajnościowa generatora silników gier logicznych</a:t>
            </a:r>
          </a:p>
        </p:txBody>
      </p:sp>
      <p:sp>
        <p:nvSpPr>
          <p:cNvPr id="14338" name="Rectangle 1"/>
          <p:cNvSpPr>
            <a:spLocks noGrp="1" noChangeArrowheads="1"/>
          </p:cNvSpPr>
          <p:nvPr>
            <p:ph type="subTitle" idx="4294967295"/>
          </p:nvPr>
        </p:nvSpPr>
        <p:spPr>
          <a:xfrm>
            <a:off x="0" y="2819400"/>
            <a:ext cx="6400800" cy="2538413"/>
          </a:xfrm>
        </p:spPr>
        <p:txBody>
          <a:bodyPr lIns="91440" tIns="45720" rIns="91440" bIns="45720">
            <a:normAutofit fontScale="92500" lnSpcReduction="10000"/>
          </a:bodyPr>
          <a:lstStyle/>
          <a:p>
            <a:pPr marL="0" indent="0" algn="ctr" eaLnBrk="1" hangingPunct="1">
              <a:spcBef>
                <a:spcPts val="4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DYPLOMANT</a:t>
            </a:r>
            <a:r>
              <a:rPr lang="pl-PL" altLang="pl-PL" sz="1600" b="1" dirty="0" smtClean="0">
                <a:solidFill>
                  <a:srgbClr val="646B86"/>
                </a:solidFill>
              </a:rPr>
              <a:t>:</a:t>
            </a:r>
          </a:p>
          <a:p>
            <a:pPr marL="0" indent="0" algn="ctr" eaLnBrk="1" hangingPunct="1">
              <a:spcBef>
                <a:spcPts val="400"/>
              </a:spcBef>
              <a:buClrTx/>
              <a:buSzPct val="85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Paweł Troka</a:t>
            </a:r>
          </a:p>
          <a:p>
            <a:pPr marL="0" indent="0" algn="ctr" eaLnBrk="1" hangingPunct="1">
              <a:spcBef>
                <a:spcPts val="4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1600" b="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OPIEKUN:</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	prof. dr hab. inż. Krzysztof </a:t>
            </a:r>
            <a:r>
              <a:rPr lang="pl-PL" altLang="pl-PL" sz="2000" i="1" dirty="0" err="1" smtClean="0">
                <a:solidFill>
                  <a:srgbClr val="646B86"/>
                </a:solidFill>
              </a:rPr>
              <a:t>Giaro</a:t>
            </a:r>
            <a:endParaRPr lang="pl-PL" altLang="pl-PL" sz="2000" i="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2000" i="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KONSULTANT:</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	mgr inż. Tomasz Goluch</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2000" i="1" dirty="0" smtClean="0">
              <a:solidFill>
                <a:srgbClr val="646B86"/>
              </a:solidFill>
            </a:endParaRPr>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251521" y="1350546"/>
            <a:ext cx="8586092" cy="954107"/>
          </a:xfrm>
          <a:prstGeom prst="rect">
            <a:avLst/>
          </a:prstGeom>
        </p:spPr>
        <p:txBody>
          <a:bodyPr wrap="square">
            <a:spAutoFit/>
          </a:bodyPr>
          <a:lstStyle/>
          <a:p>
            <a:r>
              <a:rPr lang="pl-PL" sz="2800" dirty="0" err="1" smtClean="0">
                <a:solidFill>
                  <a:schemeClr val="tx1"/>
                </a:solidFill>
                <a:ea typeface="Calibri" panose="020F0502020204030204" pitchFamily="34" charset="0"/>
                <a:cs typeface="Times New Roman" panose="02020603050405020304" pitchFamily="18" charset="0"/>
              </a:rPr>
              <a:t>Fishtest</a:t>
            </a:r>
            <a:endParaRPr lang="pl-PL" sz="2800" dirty="0" smtClean="0">
              <a:solidFill>
                <a:schemeClr val="tx1"/>
              </a:solidFill>
            </a:endParaRPr>
          </a:p>
          <a:p>
            <a:pPr marL="285750" indent="-285750">
              <a:buFont typeface="Arial" panose="020B0604020202020204" pitchFamily="34" charset="0"/>
              <a:buChar char="•"/>
            </a:pPr>
            <a:endParaRPr lang="en-US" sz="2800" dirty="0">
              <a:solidFill>
                <a:schemeClr val="tx1"/>
              </a:solidFill>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2051720" y="1268760"/>
            <a:ext cx="5386070" cy="2527935"/>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2051720" y="4861010"/>
            <a:ext cx="5386070" cy="1344930"/>
          </a:xfrm>
          <a:prstGeom prst="rect">
            <a:avLst/>
          </a:prstGeom>
        </p:spPr>
      </p:pic>
    </p:spTree>
    <p:extLst>
      <p:ext uri="{BB962C8B-B14F-4D97-AF65-F5344CB8AC3E}">
        <p14:creationId xmlns:p14="http://schemas.microsoft.com/office/powerpoint/2010/main" val="27767334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251521" y="1350546"/>
            <a:ext cx="8586092" cy="954107"/>
          </a:xfrm>
          <a:prstGeom prst="rect">
            <a:avLst/>
          </a:prstGeom>
        </p:spPr>
        <p:txBody>
          <a:bodyPr wrap="square">
            <a:spAutoFit/>
          </a:bodyPr>
          <a:lstStyle/>
          <a:p>
            <a:r>
              <a:rPr lang="pl-PL" sz="2800" dirty="0" err="1" smtClean="0">
                <a:solidFill>
                  <a:schemeClr val="tx1"/>
                </a:solidFill>
                <a:ea typeface="Calibri" panose="020F0502020204030204" pitchFamily="34" charset="0"/>
                <a:cs typeface="Times New Roman" panose="02020603050405020304" pitchFamily="18" charset="0"/>
              </a:rPr>
              <a:t>Fishtest</a:t>
            </a:r>
            <a:endParaRPr lang="pl-PL" sz="2800" dirty="0" smtClean="0">
              <a:solidFill>
                <a:schemeClr val="tx1"/>
              </a:solidFill>
            </a:endParaRPr>
          </a:p>
          <a:p>
            <a:pPr marL="285750" indent="-285750">
              <a:buFont typeface="Arial" panose="020B0604020202020204" pitchFamily="34" charset="0"/>
              <a:buChar char="•"/>
            </a:pPr>
            <a:endParaRPr lang="en-US" sz="2800" dirty="0">
              <a:solidFill>
                <a:schemeClr val="tx1"/>
              </a:solidFill>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2051720" y="1268760"/>
            <a:ext cx="5386070" cy="2527935"/>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2051720" y="4861010"/>
            <a:ext cx="5386070" cy="1344930"/>
          </a:xfrm>
          <a:prstGeom prst="rect">
            <a:avLst/>
          </a:prstGeom>
        </p:spPr>
      </p:pic>
    </p:spTree>
    <p:extLst>
      <p:ext uri="{BB962C8B-B14F-4D97-AF65-F5344CB8AC3E}">
        <p14:creationId xmlns:p14="http://schemas.microsoft.com/office/powerpoint/2010/main" val="21842227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4" name="Rectangle 1"/>
          <p:cNvSpPr>
            <a:spLocks noChangeArrowheads="1"/>
          </p:cNvSpPr>
          <p:nvPr/>
        </p:nvSpPr>
        <p:spPr bwMode="auto">
          <a:xfrm>
            <a:off x="357188" y="1484313"/>
            <a:ext cx="83915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en-US" b="1">
                <a:solidFill>
                  <a:schemeClr val="tx1"/>
                </a:solidFill>
              </a:rPr>
              <a:t>POPCNT</a:t>
            </a:r>
          </a:p>
          <a:p>
            <a:pPr>
              <a:buClr>
                <a:srgbClr val="000000"/>
              </a:buClr>
              <a:buSzPct val="100000"/>
              <a:buFont typeface="Times New Roman" panose="02020603050405020304" pitchFamily="18" charset="0"/>
              <a:buNone/>
            </a:pPr>
            <a:r>
              <a:rPr lang="en-US" altLang="en-US">
                <a:solidFill>
                  <a:schemeClr val="tx1"/>
                </a:solidFill>
              </a:rPr>
              <a:t>These instructions operate on integer rather than SSE registers, and although introduced by AMD with the SSE4a instruction set, they are counted as separate extensions with their own dedicated CPUID bits to indicate support. Intel implements POPCNT beginning with the Nehalem microarchitecture</a:t>
            </a:r>
            <a:r>
              <a:rPr lang="pl-PL" altLang="en-US">
                <a:solidFill>
                  <a:schemeClr val="tx1"/>
                </a:solidFill>
              </a:rPr>
              <a:t> (2008).</a:t>
            </a:r>
            <a:r>
              <a:rPr lang="en-US" altLang="en-US">
                <a:solidFill>
                  <a:schemeClr val="tx1"/>
                </a:solidFill>
              </a:rPr>
              <a:t> AMD implements both beginning with the Barcelona microarchitecture.</a:t>
            </a:r>
          </a:p>
          <a:p>
            <a:pPr>
              <a:buClr>
                <a:srgbClr val="000000"/>
              </a:buClr>
              <a:buSzPct val="100000"/>
              <a:buFont typeface="Times New Roman" panose="02020603050405020304" pitchFamily="18" charset="0"/>
              <a:buNone/>
            </a:pPr>
            <a:r>
              <a:rPr lang="en-US" altLang="en-US">
                <a:solidFill>
                  <a:schemeClr val="tx1"/>
                </a:solidFill>
              </a:rPr>
              <a:t>AMD calls this pair of instructions Advanced Bit Manipulation (ABM).</a:t>
            </a:r>
          </a:p>
          <a:p>
            <a:pPr>
              <a:buClr>
                <a:srgbClr val="000000"/>
              </a:buClr>
              <a:buSzPct val="100000"/>
              <a:buFont typeface="Times New Roman" panose="02020603050405020304" pitchFamily="18" charset="0"/>
              <a:buNone/>
            </a:pPr>
            <a:r>
              <a:rPr lang="en-US" altLang="en-US">
                <a:solidFill>
                  <a:schemeClr val="tx1"/>
                </a:solidFill>
              </a:rPr>
              <a:t>Instruction	Description</a:t>
            </a:r>
          </a:p>
          <a:p>
            <a:pPr>
              <a:buClr>
                <a:srgbClr val="000000"/>
              </a:buClr>
              <a:buSzPct val="100000"/>
              <a:buFont typeface="Times New Roman" panose="02020603050405020304" pitchFamily="18" charset="0"/>
              <a:buNone/>
            </a:pPr>
            <a:r>
              <a:rPr lang="en-US" altLang="en-US">
                <a:solidFill>
                  <a:schemeClr val="tx1"/>
                </a:solidFill>
              </a:rPr>
              <a:t>POPCNT</a:t>
            </a:r>
          </a:p>
          <a:p>
            <a:pPr>
              <a:buClr>
                <a:srgbClr val="000000"/>
              </a:buClr>
              <a:buSzPct val="100000"/>
              <a:buFont typeface="Times New Roman" panose="02020603050405020304" pitchFamily="18" charset="0"/>
              <a:buNone/>
            </a:pPr>
            <a:r>
              <a:rPr lang="en-US" altLang="en-US">
                <a:solidFill>
                  <a:schemeClr val="tx1"/>
                </a:solidFill>
              </a:rPr>
              <a:t>Population count (count number of bits set to 1). Support is indicated via the CPUID.01H:ECX.POPCNT[Bit 23] flag.[14]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0" name="Picture 2" descr="http://risujin.org/connectk/connectk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913059"/>
            <a:ext cx="5904656" cy="581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133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0" y="1124744"/>
            <a:ext cx="9144000" cy="4607719"/>
          </a:xfrm>
          <a:prstGeom prst="rect">
            <a:avLst/>
          </a:prstGeom>
        </p:spPr>
      </p:pic>
    </p:spTree>
    <p:extLst>
      <p:ext uri="{BB962C8B-B14F-4D97-AF65-F5344CB8AC3E}">
        <p14:creationId xmlns:p14="http://schemas.microsoft.com/office/powerpoint/2010/main" val="20715660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467544" y="1268760"/>
            <a:ext cx="8568952" cy="4708981"/>
          </a:xfrm>
          <a:prstGeom prst="rect">
            <a:avLst/>
          </a:prstGeom>
        </p:spPr>
        <p:txBody>
          <a:bodyPr wrap="square">
            <a:spAutoFit/>
          </a:bodyPr>
          <a:lstStyle/>
          <a:p>
            <a:pPr marL="0" marR="0" indent="457200" algn="just">
              <a:lnSpc>
                <a:spcPct val="150000"/>
              </a:lnSpc>
              <a:spcBef>
                <a:spcPts val="0"/>
              </a:spcBef>
              <a:spcAft>
                <a:spcPts val="0"/>
              </a:spcAft>
            </a:pPr>
            <a:r>
              <a:rPr lang="pl-PL" sz="2000" dirty="0" smtClean="0">
                <a:solidFill>
                  <a:schemeClr val="tx1"/>
                </a:solidFill>
                <a:ea typeface="Calibri" panose="020F0502020204030204" pitchFamily="34" charset="0"/>
                <a:cs typeface="Times New Roman" panose="02020603050405020304" pitchFamily="18" charset="0"/>
              </a:rPr>
              <a:t>Podstawowe </a:t>
            </a:r>
            <a:r>
              <a:rPr lang="pl-PL" sz="2000" dirty="0">
                <a:solidFill>
                  <a:schemeClr val="tx1"/>
                </a:solidFill>
                <a:ea typeface="Calibri" panose="020F0502020204030204" pitchFamily="34" charset="0"/>
                <a:cs typeface="Times New Roman" panose="02020603050405020304" pitchFamily="18" charset="0"/>
              </a:rPr>
              <a:t>reguły gier </a:t>
            </a:r>
            <a:r>
              <a:rPr lang="pl-PL" sz="2000" dirty="0" err="1">
                <a:solidFill>
                  <a:schemeClr val="tx1"/>
                </a:solidFill>
                <a:ea typeface="Calibri" panose="020F0502020204030204" pitchFamily="34" charset="0"/>
                <a:cs typeface="Times New Roman" panose="02020603050405020304" pitchFamily="18" charset="0"/>
              </a:rPr>
              <a:t>m,n,k,p,q</a:t>
            </a:r>
            <a:r>
              <a:rPr lang="pl-PL" sz="2000" dirty="0">
                <a:solidFill>
                  <a:schemeClr val="tx1"/>
                </a:solidFill>
                <a:ea typeface="Calibri" panose="020F0502020204030204" pitchFamily="34" charset="0"/>
                <a:cs typeface="Times New Roman" panose="02020603050405020304" pitchFamily="18" charset="0"/>
              </a:rPr>
              <a:t> – niezależne od parametrów</a:t>
            </a:r>
            <a:r>
              <a:rPr lang="pl-PL" sz="2000" dirty="0" smtClean="0">
                <a:solidFill>
                  <a:schemeClr val="tx1"/>
                </a:solidFill>
                <a:ea typeface="Calibri" panose="020F0502020204030204" pitchFamily="34" charset="0"/>
                <a:cs typeface="Times New Roman" panose="02020603050405020304" pitchFamily="18" charset="0"/>
              </a:rPr>
              <a:t>:</a:t>
            </a:r>
          </a:p>
          <a:p>
            <a:pPr marL="0" marR="0" indent="457200" algn="just">
              <a:lnSpc>
                <a:spcPct val="150000"/>
              </a:lnSpc>
              <a:spcBef>
                <a:spcPts val="0"/>
              </a:spcBef>
              <a:spcAft>
                <a:spcPts val="0"/>
              </a:spcAft>
            </a:pP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liczba graczy: 2 (czarny i biały),</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kolejność graczy: grę zawsze zaczyna gracz czarny,</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każdy z graczy w swojej turze ustawia odpowiednią liczbę kamieni swojego koloru na planszy,</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tury graczy występują naprzemiennie,</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kamienie raz ustawione nie zmieniają położenia do końca rozgrywki,</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plansza jest skończonym prostokątem lub </a:t>
            </a:r>
            <a:r>
              <a:rPr lang="pl-PL" sz="2000" dirty="0" smtClean="0">
                <a:solidFill>
                  <a:schemeClr val="tx1"/>
                </a:solidFill>
                <a:ea typeface="Calibri" panose="020F0502020204030204" pitchFamily="34" charset="0"/>
                <a:cs typeface="Times New Roman" panose="02020603050405020304" pitchFamily="18" charset="0"/>
              </a:rPr>
              <a:t>nieskończona,</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kamienie </a:t>
            </a:r>
            <a:r>
              <a:rPr lang="pl-PL" sz="2000" dirty="0">
                <a:solidFill>
                  <a:schemeClr val="tx1"/>
                </a:solidFill>
                <a:ea typeface="Calibri" panose="020F0502020204030204" pitchFamily="34" charset="0"/>
                <a:cs typeface="Times New Roman" panose="02020603050405020304" pitchFamily="18" charset="0"/>
              </a:rPr>
              <a:t>można kłaść tylko na pustych miejscach</a:t>
            </a:r>
            <a:endParaRPr lang="en-US" sz="4400" dirty="0">
              <a:solidFill>
                <a:schemeClr val="tx1"/>
              </a:solidFill>
            </a:endParaRPr>
          </a:p>
        </p:txBody>
      </p:sp>
    </p:spTree>
    <p:extLst>
      <p:ext uri="{BB962C8B-B14F-4D97-AF65-F5344CB8AC3E}">
        <p14:creationId xmlns:p14="http://schemas.microsoft.com/office/powerpoint/2010/main" val="3882899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57188" y="1124744"/>
            <a:ext cx="8280920" cy="5632311"/>
          </a:xfrm>
          <a:prstGeom prst="rect">
            <a:avLst/>
          </a:prstGeom>
        </p:spPr>
        <p:txBody>
          <a:bodyPr wrap="square">
            <a:spAutoFit/>
          </a:bodyPr>
          <a:lstStyle/>
          <a:p>
            <a:pPr>
              <a:lnSpc>
                <a:spcPct val="150000"/>
              </a:lnSpc>
              <a:spcBef>
                <a:spcPts val="0"/>
              </a:spcBef>
              <a:spcAft>
                <a:spcPts val="0"/>
              </a:spcAft>
            </a:pPr>
            <a:r>
              <a:rPr lang="pl-PL" sz="2000" dirty="0">
                <a:solidFill>
                  <a:schemeClr val="tx1"/>
                </a:solidFill>
                <a:ea typeface="Calibri" panose="020F0502020204030204" pitchFamily="34" charset="0"/>
                <a:cs typeface="Times New Roman" panose="02020603050405020304" pitchFamily="18" charset="0"/>
              </a:rPr>
              <a:t>Pozostałe reguły (lub ich uściślenie) zależą już od konkretnych parametrów:</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plansza ma rozmiar </a:t>
            </a:r>
            <a:r>
              <a:rPr lang="pl-PL" sz="2000" dirty="0" err="1">
                <a:solidFill>
                  <a:schemeClr val="tx1"/>
                </a:solidFill>
                <a:ea typeface="Calibri" panose="020F0502020204030204" pitchFamily="34" charset="0"/>
                <a:cs typeface="Times New Roman" panose="02020603050405020304" pitchFamily="18" charset="0"/>
              </a:rPr>
              <a:t>m</a:t>
            </a:r>
            <a:r>
              <a:rPr lang="pl-PL" sz="2000" dirty="0" err="1">
                <a:solidFill>
                  <a:schemeClr val="tx1"/>
                </a:solidFill>
                <a:ea typeface="Calibri" panose="020F0502020204030204" pitchFamily="34" charset="0"/>
                <a:cs typeface="Arial" panose="020B0604020202020204" pitchFamily="34" charset="0"/>
              </a:rPr>
              <a:t>∙</a:t>
            </a:r>
            <a:r>
              <a:rPr lang="pl-PL" sz="2000" dirty="0" err="1">
                <a:solidFill>
                  <a:schemeClr val="tx1"/>
                </a:solidFill>
                <a:ea typeface="Calibri" panose="020F0502020204030204" pitchFamily="34" charset="0"/>
                <a:cs typeface="Times New Roman" panose="02020603050405020304" pitchFamily="18" charset="0"/>
              </a:rPr>
              <a:t>n</a:t>
            </a:r>
            <a:r>
              <a:rPr lang="pl-PL" sz="2000" dirty="0">
                <a:solidFill>
                  <a:schemeClr val="tx1"/>
                </a:solidFill>
                <a:ea typeface="Calibri" panose="020F0502020204030204" pitchFamily="34" charset="0"/>
                <a:cs typeface="Times New Roman" panose="02020603050405020304" pitchFamily="18" charset="0"/>
              </a:rPr>
              <a:t>, gdzie m i n są liczbami naturalnymi, ale mogą też być nieskończone</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aby wygrać, gracz musi ustawić k kamieni swojego koloru „pod-rząd” (poziomo, pionowo lub po przekątnej)</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zależnie od konkretnej gry, więcej niż k kamieni pod rząd może również dawać wygraną (np. </a:t>
            </a:r>
            <a:r>
              <a:rPr lang="pl-PL" sz="2000" dirty="0" err="1">
                <a:solidFill>
                  <a:schemeClr val="tx1"/>
                </a:solidFill>
                <a:ea typeface="Calibri" panose="020F0502020204030204" pitchFamily="34" charset="0"/>
                <a:cs typeface="Times New Roman" panose="02020603050405020304" pitchFamily="18" charset="0"/>
              </a:rPr>
              <a:t>Gomoku</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Free</a:t>
            </a:r>
            <a:r>
              <a:rPr lang="pl-PL" sz="2000" dirty="0">
                <a:solidFill>
                  <a:schemeClr val="tx1"/>
                </a:solidFill>
                <a:ea typeface="Calibri" panose="020F0502020204030204" pitchFamily="34" charset="0"/>
                <a:cs typeface="Times New Roman" panose="02020603050405020304" pitchFamily="18" charset="0"/>
              </a:rPr>
              <a:t>-style, Connect-6) lub może być wymagane dokładnie k kamieni pod rząd (np. </a:t>
            </a:r>
            <a:r>
              <a:rPr lang="pl-PL" sz="2000" dirty="0" err="1">
                <a:solidFill>
                  <a:schemeClr val="tx1"/>
                </a:solidFill>
                <a:ea typeface="Calibri" panose="020F0502020204030204" pitchFamily="34" charset="0"/>
                <a:cs typeface="Times New Roman" panose="02020603050405020304" pitchFamily="18" charset="0"/>
              </a:rPr>
              <a:t>Gomoku</a:t>
            </a:r>
            <a:r>
              <a:rPr lang="pl-PL" sz="2000" dirty="0">
                <a:solidFill>
                  <a:schemeClr val="tx1"/>
                </a:solidFill>
                <a:ea typeface="Calibri" panose="020F0502020204030204" pitchFamily="34" charset="0"/>
                <a:cs typeface="Times New Roman" panose="02020603050405020304" pitchFamily="18" charset="0"/>
              </a:rPr>
              <a:t> tradycyjne)</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gracz czarny w pierwszej turze wykonuje q ruchów</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do końca gry każdy gracz wykonuje p ruchów w swojej turze</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89617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374882" y="1052735"/>
            <a:ext cx="8661614" cy="5632311"/>
          </a:xfrm>
          <a:prstGeom prst="rect">
            <a:avLst/>
          </a:prstGeom>
        </p:spPr>
        <p:txBody>
          <a:bodyPr wrap="square">
            <a:spAutoFit/>
          </a:bodyPr>
          <a:lstStyle/>
          <a:p>
            <a:pPr>
              <a:lnSpc>
                <a:spcPct val="150000"/>
              </a:lnSpc>
              <a:spcBef>
                <a:spcPts val="0"/>
              </a:spcBef>
              <a:spcAft>
                <a:spcPts val="0"/>
              </a:spcAft>
            </a:pPr>
            <a:r>
              <a:rPr lang="pl-PL" sz="2000" dirty="0">
                <a:solidFill>
                  <a:schemeClr val="tx1"/>
                </a:solidFill>
                <a:ea typeface="Calibri" panose="020F0502020204030204" pitchFamily="34" charset="0"/>
                <a:cs typeface="Times New Roman" panose="02020603050405020304" pitchFamily="18" charset="0"/>
              </a:rPr>
              <a:t>Konkretne definiują dokładnie wartości każdego z parametrów</a:t>
            </a:r>
            <a:r>
              <a:rPr lang="pl-PL" sz="2000" dirty="0" smtClean="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Connect-6: m=</a:t>
            </a:r>
            <a:r>
              <a:rPr lang="pl-PL" sz="2000" dirty="0">
                <a:solidFill>
                  <a:schemeClr val="tx1"/>
                </a:solidFill>
                <a:ea typeface="Calibri" panose="020F0502020204030204" pitchFamily="34" charset="0"/>
                <a:cs typeface="Arial" panose="020B0604020202020204" pitchFamily="34" charset="0"/>
              </a:rPr>
              <a:t>∞, </a:t>
            </a:r>
            <a:r>
              <a:rPr lang="pl-PL" sz="2000" dirty="0">
                <a:solidFill>
                  <a:schemeClr val="tx1"/>
                </a:solidFill>
                <a:ea typeface="Calibri" panose="020F0502020204030204" pitchFamily="34" charset="0"/>
                <a:cs typeface="Times New Roman" panose="02020603050405020304" pitchFamily="18" charset="0"/>
              </a:rPr>
              <a:t>n=</a:t>
            </a:r>
            <a:r>
              <a:rPr lang="pl-PL" sz="2000" dirty="0">
                <a:solidFill>
                  <a:schemeClr val="tx1"/>
                </a:solidFill>
                <a:ea typeface="Calibri" panose="020F0502020204030204" pitchFamily="34" charset="0"/>
                <a:cs typeface="Arial" panose="020B0604020202020204" pitchFamily="34" charset="0"/>
              </a:rPr>
              <a:t>∞, k=6, p=2, q=1 (przy tych parametrach przewaga gracza czarnego z tradycyjnego p=q=1 wydaje się być wyeliminowana [35][36</a:t>
            </a:r>
            <a:r>
              <a:rPr lang="pl-PL" sz="2000" dirty="0" smtClean="0">
                <a:solidFill>
                  <a:schemeClr val="tx1"/>
                </a:solidFill>
                <a:ea typeface="Calibri" panose="020F0502020204030204" pitchFamily="34" charset="0"/>
                <a:cs typeface="Arial" panose="020B0604020202020204" pitchFamily="34" charset="0"/>
              </a:rPr>
              <a:t>])</a:t>
            </a:r>
          </a:p>
          <a:p>
            <a:pPr marL="342900" lvl="0" indent="-342900">
              <a:lnSpc>
                <a:spcPct val="150000"/>
              </a:lnSpc>
              <a:spcBef>
                <a:spcPts val="0"/>
              </a:spcBef>
              <a:spcAft>
                <a:spcPts val="0"/>
              </a:spcAft>
              <a:buFont typeface="Symbol" panose="05050102010706020507" pitchFamily="18" charset="2"/>
              <a:buChar char=""/>
            </a:pP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en-US" sz="2000" dirty="0">
                <a:solidFill>
                  <a:schemeClr val="tx1"/>
                </a:solidFill>
                <a:ea typeface="Calibri" panose="020F0502020204030204" pitchFamily="34" charset="0"/>
                <a:cs typeface="Arial" panose="020B0604020202020204" pitchFamily="34" charset="0"/>
              </a:rPr>
              <a:t>Connect-k: m=∞, n=∞, k=k, p=2, q=1 (</a:t>
            </a:r>
            <a:r>
              <a:rPr lang="en-US" sz="2000" dirty="0" err="1">
                <a:solidFill>
                  <a:schemeClr val="tx1"/>
                </a:solidFill>
                <a:ea typeface="Calibri" panose="020F0502020204030204" pitchFamily="34" charset="0"/>
                <a:cs typeface="Arial" panose="020B0604020202020204" pitchFamily="34" charset="0"/>
              </a:rPr>
              <a:t>uogólnienie</a:t>
            </a:r>
            <a:r>
              <a:rPr lang="en-US" sz="2000" dirty="0">
                <a:solidFill>
                  <a:schemeClr val="tx1"/>
                </a:solidFill>
                <a:ea typeface="Calibri" panose="020F0502020204030204" pitchFamily="34" charset="0"/>
                <a:cs typeface="Arial" panose="020B0604020202020204" pitchFamily="34" charset="0"/>
              </a:rPr>
              <a:t> Connect-6</a:t>
            </a:r>
            <a:r>
              <a:rPr lang="en-US" sz="2000" dirty="0" smtClean="0">
                <a:solidFill>
                  <a:schemeClr val="tx1"/>
                </a:solidFill>
                <a:ea typeface="Calibri" panose="020F0502020204030204" pitchFamily="34" charset="0"/>
                <a:cs typeface="Arial" panose="020B0604020202020204" pitchFamily="34" charset="0"/>
              </a:rPr>
              <a:t>)</a:t>
            </a:r>
            <a:endParaRPr lang="pl-PL" sz="2000" dirty="0" smtClean="0">
              <a:solidFill>
                <a:schemeClr val="tx1"/>
              </a:solidFill>
              <a:ea typeface="Calibri" panose="020F0502020204030204" pitchFamily="34" charset="0"/>
              <a:cs typeface="Arial" panose="020B0604020202020204" pitchFamily="34" charset="0"/>
            </a:endParaRPr>
          </a:p>
          <a:p>
            <a:pPr marL="342900" lvl="0" indent="-342900">
              <a:lnSpc>
                <a:spcPct val="150000"/>
              </a:lnSpc>
              <a:spcBef>
                <a:spcPts val="0"/>
              </a:spcBef>
              <a:spcAft>
                <a:spcPts val="0"/>
              </a:spcAft>
              <a:buFont typeface="Symbol" panose="05050102010706020507" pitchFamily="18" charset="2"/>
              <a:buChar char=""/>
            </a:pP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err="1">
                <a:solidFill>
                  <a:schemeClr val="tx1"/>
                </a:solidFill>
                <a:ea typeface="Calibri" panose="020F0502020204030204" pitchFamily="34" charset="0"/>
                <a:cs typeface="Arial" panose="020B0604020202020204" pitchFamily="34" charset="0"/>
              </a:rPr>
              <a:t>Gomoku</a:t>
            </a:r>
            <a:r>
              <a:rPr lang="pl-PL" sz="2000" dirty="0">
                <a:solidFill>
                  <a:schemeClr val="tx1"/>
                </a:solidFill>
                <a:ea typeface="Calibri" panose="020F0502020204030204" pitchFamily="34" charset="0"/>
                <a:cs typeface="Arial" panose="020B0604020202020204" pitchFamily="34" charset="0"/>
              </a:rPr>
              <a:t>: m=19, n=19, k=5, p=q=1 (istnieją różne warianty np. m=n=15 lub takie w, których po przegranej rozgrywce gracz biały ma pierwszy ruch</a:t>
            </a:r>
            <a:r>
              <a:rPr lang="pl-PL" sz="2000" dirty="0" smtClean="0">
                <a:solidFill>
                  <a:schemeClr val="tx1"/>
                </a:solidFill>
                <a:ea typeface="Calibri" panose="020F0502020204030204" pitchFamily="34" charset="0"/>
                <a:cs typeface="Arial" panose="020B0604020202020204" pitchFamily="34" charset="0"/>
              </a:rPr>
              <a:t>)</a:t>
            </a:r>
          </a:p>
          <a:p>
            <a:pPr marL="342900" lvl="0" indent="-342900">
              <a:lnSpc>
                <a:spcPct val="150000"/>
              </a:lnSpc>
              <a:spcBef>
                <a:spcPts val="0"/>
              </a:spcBef>
              <a:spcAft>
                <a:spcPts val="0"/>
              </a:spcAft>
              <a:buFont typeface="Symbol" panose="05050102010706020507" pitchFamily="18" charset="2"/>
              <a:buChar char=""/>
            </a:pPr>
            <a:endParaRPr lang="en-US" sz="2000" dirty="0">
              <a:solidFill>
                <a:schemeClr val="tx1"/>
              </a:solidFill>
              <a:ea typeface="Calibri" panose="020F0502020204030204" pitchFamily="34" charset="0"/>
              <a:cs typeface="Times New Roman" panose="02020603050405020304" pitchFamily="18" charset="0"/>
            </a:endParaRPr>
          </a:p>
          <a:p>
            <a:pPr marL="342900" lvl="0" indent="-342900">
              <a:lnSpc>
                <a:spcPct val="150000"/>
              </a:lnSpc>
              <a:spcBef>
                <a:spcPts val="0"/>
              </a:spcBef>
              <a:spcAft>
                <a:spcPts val="0"/>
              </a:spcAft>
              <a:buFont typeface="Symbol" panose="05050102010706020507" pitchFamily="18" charset="2"/>
              <a:buChar char=""/>
            </a:pPr>
            <a:r>
              <a:rPr lang="pl-PL" sz="2000" dirty="0" err="1">
                <a:solidFill>
                  <a:schemeClr val="tx1"/>
                </a:solidFill>
                <a:ea typeface="Calibri" panose="020F0502020204030204" pitchFamily="34" charset="0"/>
                <a:cs typeface="Arial" panose="020B0604020202020204" pitchFamily="34" charset="0"/>
              </a:rPr>
              <a:t>Tic</a:t>
            </a:r>
            <a:r>
              <a:rPr lang="pl-PL" sz="2000" dirty="0">
                <a:solidFill>
                  <a:schemeClr val="tx1"/>
                </a:solidFill>
                <a:ea typeface="Calibri" panose="020F0502020204030204" pitchFamily="34" charset="0"/>
                <a:cs typeface="Arial" panose="020B0604020202020204" pitchFamily="34" charset="0"/>
              </a:rPr>
              <a:t>-Tac-Toe: m=n=k=3, p=q=1 (znane w Polsce jako kółko i krzyżyk)</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408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3" name="Picture 1" descr="https://upload.wikimedia.org/wikipedia/commons/1/17/Closeup_of_a_Connect_6_gam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221" y="1572965"/>
            <a:ext cx="8960995"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676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sp>
        <p:nvSpPr>
          <p:cNvPr id="110595"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Silnik gry powinien charakteryzować się wydajnością czasową a przekazywane do niego oraz generowane przez niego listy możliwych posunięć powinny być zoptymalizowane pamięciowo, ponieważ mogą być przechowywane w węzłach algorytmów z rodziny </a:t>
            </a:r>
            <a:r>
              <a:rPr lang="pl-PL" altLang="pl-PL" dirty="0" err="1"/>
              <a:t>best-first</a:t>
            </a:r>
            <a:r>
              <a:rPr lang="pl-PL" altLang="pl-PL" dirty="0"/>
              <a:t> </a:t>
            </a:r>
            <a:r>
              <a:rPr lang="pl-PL" altLang="pl-PL" dirty="0" err="1"/>
              <a:t>search</a:t>
            </a:r>
            <a:r>
              <a:rPr lang="pl-PL" altLang="pl-PL" dirty="0"/>
              <a:t>.</a:t>
            </a:r>
          </a:p>
          <a:p>
            <a:pPr eaLnBrk="1" hangingPunct="1">
              <a:buClr>
                <a:srgbClr val="D16349"/>
              </a:buClr>
              <a:buSzPct val="85000"/>
              <a:buFont typeface="Wingdings 2" panose="05020102010507070707" pitchFamily="18" charset="2"/>
              <a:buChar char=""/>
            </a:pPr>
            <a:r>
              <a:rPr lang="pl-PL" altLang="pl-PL" dirty="0"/>
              <a:t>Koniecznie osobno GUI (Arena, </a:t>
            </a:r>
            <a:r>
              <a:rPr lang="pl-PL" altLang="pl-PL" dirty="0" err="1"/>
              <a:t>Winboard</a:t>
            </a:r>
            <a:r>
              <a:rPr lang="pl-PL" altLang="pl-PL" dirty="0"/>
              <a:t>, </a:t>
            </a:r>
            <a:r>
              <a:rPr lang="pl-PL" altLang="pl-PL" dirty="0" err="1"/>
              <a:t>Xboard</a:t>
            </a:r>
            <a:r>
              <a:rPr lang="pl-PL" altLang="pl-PL" dirty="0"/>
              <a:t>) i osobno program grający</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Zadania do wykonania</a:t>
            </a:r>
          </a:p>
        </p:txBody>
      </p:sp>
      <p:sp>
        <p:nvSpPr>
          <p:cNvPr id="18435" name="Text Box 2"/>
          <p:cNvSpPr txBox="1">
            <a:spLocks noChangeArrowheads="1"/>
          </p:cNvSpPr>
          <p:nvPr/>
        </p:nvSpPr>
        <p:spPr bwMode="auto">
          <a:xfrm>
            <a:off x="357188" y="1600200"/>
            <a:ext cx="8329612"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1.  Przegląd i analiza dostępnych implementacji silników popularnych gier (Go, szachy, warcaby, itp.)</a:t>
            </a:r>
          </a:p>
          <a:p>
            <a:pPr eaLnBrk="1" hangingPunct="1">
              <a:buClr>
                <a:srgbClr val="D16349"/>
              </a:buClr>
              <a:buSzPct val="85000"/>
              <a:buFont typeface="Wingdings 2" panose="05020102010507070707" pitchFamily="18" charset="2"/>
              <a:buChar char=""/>
            </a:pPr>
            <a:r>
              <a:rPr lang="pl-PL" altLang="pl-PL" dirty="0"/>
              <a:t>2.  Implementacja generatora silników wybranej gry,  parametryzowanego takimi wartościami jak: rozmiary planszy, liczba pól aktywnych planszy, zasady gry, liczba graczy itp.</a:t>
            </a:r>
          </a:p>
          <a:p>
            <a:pPr eaLnBrk="1" hangingPunct="1">
              <a:buClr>
                <a:srgbClr val="D16349"/>
              </a:buClr>
              <a:buSzPct val="85000"/>
              <a:buFont typeface="Wingdings 2" panose="05020102010507070707" pitchFamily="18" charset="2"/>
              <a:buChar char=""/>
            </a:pPr>
            <a:r>
              <a:rPr lang="pl-PL" altLang="pl-PL" dirty="0"/>
              <a:t>3.  Analiza </a:t>
            </a:r>
            <a:r>
              <a:rPr lang="pl-PL" altLang="pl-PL" dirty="0" smtClean="0"/>
              <a:t>wydajnościowo-poprawnościowa </a:t>
            </a:r>
            <a:r>
              <a:rPr lang="pl-PL" altLang="pl-PL" dirty="0"/>
              <a:t>zaimplementowanego generatora silników gier</a:t>
            </a:r>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Wybrane technologie</a:t>
            </a:r>
          </a:p>
        </p:txBody>
      </p:sp>
      <p:sp>
        <p:nvSpPr>
          <p:cNvPr id="92163"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IDE: Visual Studio 2015 Ultimate</a:t>
            </a:r>
          </a:p>
          <a:p>
            <a:pPr eaLnBrk="1" hangingPunct="1">
              <a:buClr>
                <a:srgbClr val="D16349"/>
              </a:buClr>
              <a:buSzPct val="85000"/>
              <a:buFont typeface="Wingdings 2" panose="05020102010507070707" pitchFamily="18" charset="2"/>
              <a:buChar char=""/>
            </a:pPr>
            <a:r>
              <a:rPr lang="pl-PL" altLang="pl-PL" dirty="0"/>
              <a:t>GUI generatora:</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Język programowania: C# 6.0</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.NET 4.6.1</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WPF</a:t>
            </a:r>
          </a:p>
          <a:p>
            <a:pPr eaLnBrk="1" hangingPunct="1">
              <a:buClr>
                <a:srgbClr val="D16349"/>
              </a:buClr>
              <a:buSzPct val="85000"/>
              <a:buFont typeface="Wingdings 2" panose="05020102010507070707" pitchFamily="18" charset="2"/>
              <a:buChar char=""/>
            </a:pPr>
            <a:r>
              <a:rPr lang="pl-PL" altLang="pl-PL" dirty="0"/>
              <a:t>Silnik:</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C/C++ ze wstawkami </a:t>
            </a:r>
            <a:r>
              <a:rPr lang="pl-PL" altLang="pl-PL" sz="2700" dirty="0" err="1">
                <a:solidFill>
                  <a:srgbClr val="000000"/>
                </a:solidFill>
              </a:rPr>
              <a:t>Assemblerowymi</a:t>
            </a:r>
            <a:endParaRPr lang="pl-PL" altLang="pl-PL" sz="2700" dirty="0">
              <a:solidFill>
                <a:srgbClr val="000000"/>
              </a:solidFill>
            </a:endParaRPr>
          </a:p>
          <a:p>
            <a:pPr lvl="1" eaLnBrk="1" hangingPunct="1">
              <a:spcBef>
                <a:spcPts val="675"/>
              </a:spcBef>
              <a:buClr>
                <a:srgbClr val="D16349"/>
              </a:buClr>
              <a:buSzPct val="85000"/>
              <a:buFont typeface="Wingdings 2" panose="05020102010507070707" pitchFamily="18" charset="2"/>
              <a:buChar char=""/>
            </a:pPr>
            <a:r>
              <a:rPr lang="pl-PL" altLang="pl-PL" sz="2700" dirty="0" err="1">
                <a:solidFill>
                  <a:srgbClr val="000000"/>
                </a:solidFill>
              </a:rPr>
              <a:t>Portable</a:t>
            </a:r>
            <a:endParaRPr lang="pl-PL" altLang="pl-PL" sz="2700" dirty="0">
              <a:solidFill>
                <a:srgbClr val="000000"/>
              </a:solidFill>
            </a:endParaRP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Mocno zoptymalizowany kod i </a:t>
            </a:r>
            <a:r>
              <a:rPr lang="pl-PL" altLang="pl-PL" sz="2700" dirty="0" err="1">
                <a:solidFill>
                  <a:srgbClr val="000000"/>
                </a:solidFill>
              </a:rPr>
              <a:t>build</a:t>
            </a:r>
            <a:endParaRPr lang="pl-PL" altLang="pl-PL" sz="2700" dirty="0">
              <a:solidFill>
                <a:srgbClr val="000000"/>
              </a:solidFill>
            </a:endParaRPr>
          </a:p>
        </p:txBody>
      </p:sp>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Wybrane technologie</a:t>
            </a:r>
          </a:p>
        </p:txBody>
      </p:sp>
      <p:sp>
        <p:nvSpPr>
          <p:cNvPr id="94211"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Aplikacja testująca wydajność/poprawność:</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Język programowania: C# 6.0</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.NET 4.6.1</a:t>
            </a:r>
          </a:p>
          <a:p>
            <a:pPr lvl="1" eaLnBrk="1" hangingPunct="1">
              <a:spcBef>
                <a:spcPts val="675"/>
              </a:spcBef>
              <a:buClr>
                <a:srgbClr val="D16349"/>
              </a:buClr>
              <a:buSzPct val="85000"/>
              <a:buFont typeface="Wingdings 2" panose="05020102010507070707" pitchFamily="18" charset="2"/>
              <a:buChar char=""/>
            </a:pPr>
            <a:r>
              <a:rPr lang="pl-PL" altLang="pl-PL" sz="2700" dirty="0">
                <a:solidFill>
                  <a:srgbClr val="000000"/>
                </a:solidFill>
              </a:rPr>
              <a:t>WPF</a:t>
            </a:r>
          </a:p>
          <a:p>
            <a:pPr lvl="1" eaLnBrk="1" hangingPunct="1">
              <a:spcBef>
                <a:spcPts val="675"/>
              </a:spcBef>
              <a:buClr>
                <a:srgbClr val="D16349"/>
              </a:buClr>
              <a:buSzPct val="85000"/>
              <a:buFont typeface="Wingdings 2" panose="05020102010507070707" pitchFamily="18" charset="2"/>
              <a:buChar char=""/>
            </a:pPr>
            <a:r>
              <a:rPr lang="pl-PL" altLang="pl-PL" sz="2700" dirty="0" smtClean="0">
                <a:solidFill>
                  <a:srgbClr val="000000"/>
                </a:solidFill>
              </a:rPr>
              <a:t>Czytelna prezentacja wyników</a:t>
            </a:r>
            <a:endParaRPr lang="pl-PL" altLang="pl-PL" sz="2700" dirty="0">
              <a:solidFill>
                <a:srgbClr val="000000"/>
              </a:solidFill>
            </a:endParaRPr>
          </a:p>
          <a:p>
            <a:pPr eaLnBrk="1" hangingPunct="1">
              <a:buClr>
                <a:srgbClr val="D16349"/>
              </a:buClr>
              <a:buSzPct val="85000"/>
              <a:buFont typeface="Wingdings 2" panose="05020102010507070707" pitchFamily="18" charset="2"/>
              <a:buChar char=""/>
            </a:pPr>
            <a:r>
              <a:rPr lang="pl-PL" altLang="pl-PL" dirty="0" err="1"/>
              <a:t>Github</a:t>
            </a:r>
            <a:r>
              <a:rPr lang="pl-PL" altLang="pl-PL" dirty="0"/>
              <a:t> – publiczne </a:t>
            </a:r>
            <a:r>
              <a:rPr lang="pl-PL" altLang="pl-PL" dirty="0" err="1"/>
              <a:t>repo</a:t>
            </a:r>
            <a:r>
              <a:rPr lang="pl-PL" altLang="pl-PL" dirty="0"/>
              <a:t>, na bieżąco uzupełniane</a:t>
            </a:r>
          </a:p>
        </p:txBody>
      </p:sp>
      <p:pic>
        <p:nvPicPr>
          <p:cNvPr id="942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Rounded Rectangle 2"/>
          <p:cNvSpPr>
            <a:spLocks noChangeArrowheads="1"/>
          </p:cNvSpPr>
          <p:nvPr/>
        </p:nvSpPr>
        <p:spPr bwMode="auto">
          <a:xfrm>
            <a:off x="424739" y="497793"/>
            <a:ext cx="3181518" cy="5470664"/>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rgbClr val="000000"/>
              </a:buClr>
              <a:buSzPct val="100000"/>
            </a:pPr>
            <a:r>
              <a:rPr lang="en-US" altLang="en-US" sz="1600" dirty="0"/>
              <a:t>(</a:t>
            </a:r>
            <a:r>
              <a:rPr lang="en-US" altLang="en-US" sz="1600" dirty="0" err="1"/>
              <a:t>m,n,k,p,q</a:t>
            </a:r>
            <a:r>
              <a:rPr lang="en-US" altLang="en-US" sz="1600" dirty="0"/>
              <a:t>)</a:t>
            </a:r>
            <a:r>
              <a:rPr lang="en-US" altLang="en-US" sz="1600" dirty="0" err="1"/>
              <a:t>EnginesGenerator</a:t>
            </a:r>
            <a:endParaRPr lang="en-US" altLang="en-US" sz="1600" dirty="0"/>
          </a:p>
          <a:p>
            <a:pPr algn="ctr">
              <a:buClr>
                <a:srgbClr val="000000"/>
              </a:buClr>
              <a:buSzPct val="100000"/>
            </a:pPr>
            <a:r>
              <a:rPr lang="en-US" altLang="en-US" sz="1600" dirty="0"/>
              <a:t>GUI + user input</a:t>
            </a:r>
          </a:p>
          <a:p>
            <a:pPr algn="ctr">
              <a:buClr>
                <a:srgbClr val="000000"/>
              </a:buClr>
              <a:buSzPct val="100000"/>
            </a:pPr>
            <a:r>
              <a:rPr lang="en-US" altLang="en-US" sz="1600" dirty="0"/>
              <a:t>C#.NET WPF</a:t>
            </a:r>
          </a:p>
        </p:txBody>
      </p:sp>
      <p:sp>
        <p:nvSpPr>
          <p:cNvPr id="6" name="Rounded Rectangle 5"/>
          <p:cNvSpPr/>
          <p:nvPr/>
        </p:nvSpPr>
        <p:spPr bwMode="auto">
          <a:xfrm>
            <a:off x="471530" y="3739219"/>
            <a:ext cx="3057878" cy="2040792"/>
          </a:xfrm>
          <a:prstGeom prst="round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anchor="ctr"/>
          <a:lstStyle/>
          <a:p>
            <a:pPr algn="ctr">
              <a:buClr>
                <a:srgbClr val="000000"/>
              </a:buClr>
              <a:buSzPct val="100000"/>
              <a:defRPr/>
            </a:pPr>
            <a:r>
              <a:rPr lang="en-US" sz="1600" dirty="0">
                <a:solidFill>
                  <a:schemeClr val="bg1"/>
                </a:solidFill>
                <a:latin typeface="Arial" charset="0"/>
              </a:rPr>
              <a:t>(</a:t>
            </a:r>
            <a:r>
              <a:rPr lang="en-US" sz="1600" dirty="0" err="1" smtClean="0">
                <a:solidFill>
                  <a:schemeClr val="bg1"/>
                </a:solidFill>
                <a:latin typeface="Arial" charset="0"/>
              </a:rPr>
              <a:t>m,n,k,p,q</a:t>
            </a:r>
            <a:r>
              <a:rPr lang="en-US" sz="1600" dirty="0" smtClean="0">
                <a:solidFill>
                  <a:schemeClr val="bg1"/>
                </a:solidFill>
                <a:latin typeface="Arial" charset="0"/>
              </a:rPr>
              <a:t>)</a:t>
            </a:r>
            <a:r>
              <a:rPr lang="en-US" sz="1600" dirty="0" err="1" smtClean="0">
                <a:solidFill>
                  <a:schemeClr val="bg1"/>
                </a:solidFill>
                <a:latin typeface="Arial" charset="0"/>
              </a:rPr>
              <a:t>GameEngine</a:t>
            </a:r>
            <a:r>
              <a:rPr lang="pl-PL" sz="1600" dirty="0">
                <a:solidFill>
                  <a:schemeClr val="bg1"/>
                </a:solidFill>
                <a:latin typeface="Arial" charset="0"/>
              </a:rPr>
              <a:t> </a:t>
            </a:r>
            <a:r>
              <a:rPr lang="pl-PL" sz="1600" dirty="0" err="1" smtClean="0">
                <a:solidFill>
                  <a:schemeClr val="bg1"/>
                </a:solidFill>
                <a:latin typeface="Arial" charset="0"/>
              </a:rPr>
              <a:t>code</a:t>
            </a:r>
            <a:r>
              <a:rPr lang="pl-PL" sz="1600" dirty="0" smtClean="0">
                <a:solidFill>
                  <a:schemeClr val="bg1"/>
                </a:solidFill>
                <a:latin typeface="Arial" charset="0"/>
              </a:rPr>
              <a:t/>
            </a:r>
            <a:br>
              <a:rPr lang="pl-PL" sz="1600" dirty="0" smtClean="0">
                <a:solidFill>
                  <a:schemeClr val="bg1"/>
                </a:solidFill>
                <a:latin typeface="Arial" charset="0"/>
              </a:rPr>
            </a:br>
            <a:r>
              <a:rPr lang="pl-PL" sz="1600" dirty="0" err="1" smtClean="0">
                <a:solidFill>
                  <a:schemeClr val="bg1"/>
                </a:solidFill>
                <a:latin typeface="Arial" charset="0"/>
              </a:rPr>
              <a:t>vcxproj</a:t>
            </a:r>
            <a:endParaRPr lang="en-US" sz="1600" dirty="0">
              <a:solidFill>
                <a:schemeClr val="bg1"/>
              </a:solidFill>
              <a:latin typeface="Arial" charset="0"/>
            </a:endParaRPr>
          </a:p>
          <a:p>
            <a:pPr algn="ctr">
              <a:buClr>
                <a:srgbClr val="000000"/>
              </a:buClr>
              <a:buSzPct val="100000"/>
              <a:defRPr/>
            </a:pPr>
            <a:r>
              <a:rPr lang="en-US" sz="1600" dirty="0">
                <a:solidFill>
                  <a:schemeClr val="bg1"/>
                </a:solidFill>
                <a:latin typeface="Arial" charset="0"/>
              </a:rPr>
              <a:t>C++ </a:t>
            </a:r>
            <a:r>
              <a:rPr lang="en-US" sz="1600" dirty="0" smtClean="0">
                <a:solidFill>
                  <a:schemeClr val="bg1"/>
                </a:solidFill>
                <a:latin typeface="Arial" charset="0"/>
              </a:rPr>
              <a:t>with</a:t>
            </a:r>
            <a:r>
              <a:rPr lang="pl-PL" sz="1600" dirty="0" smtClean="0">
                <a:solidFill>
                  <a:schemeClr val="bg1"/>
                </a:solidFill>
                <a:latin typeface="Arial" charset="0"/>
              </a:rPr>
              <a:t> </a:t>
            </a:r>
            <a:r>
              <a:rPr lang="pl-PL" sz="1600" dirty="0" err="1" smtClean="0">
                <a:solidFill>
                  <a:schemeClr val="bg1"/>
                </a:solidFill>
                <a:latin typeface="Arial" charset="0"/>
              </a:rPr>
              <a:t>defines</a:t>
            </a:r>
            <a:endParaRPr lang="en-US" sz="1600" dirty="0">
              <a:solidFill>
                <a:schemeClr val="bg1"/>
              </a:solidFill>
              <a:latin typeface="Arial" charset="0"/>
            </a:endParaRPr>
          </a:p>
        </p:txBody>
      </p:sp>
      <p:sp>
        <p:nvSpPr>
          <p:cNvPr id="7" name="Rectangle 6"/>
          <p:cNvSpPr/>
          <p:nvPr/>
        </p:nvSpPr>
        <p:spPr bwMode="auto">
          <a:xfrm>
            <a:off x="4726217" y="167550"/>
            <a:ext cx="4132215" cy="190288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nchor="ctr"/>
          <a:lstStyle/>
          <a:p>
            <a:pPr algn="ctr">
              <a:buClr>
                <a:srgbClr val="000000"/>
              </a:buClr>
              <a:buSzPct val="100000"/>
              <a:defRPr/>
            </a:pPr>
            <a:r>
              <a:rPr lang="pl-PL" dirty="0" err="1" smtClean="0"/>
              <a:t>MSBuild</a:t>
            </a:r>
            <a:endParaRPr lang="en-US" dirty="0"/>
          </a:p>
        </p:txBody>
      </p:sp>
      <p:sp>
        <p:nvSpPr>
          <p:cNvPr id="9" name="Right Arrow 8"/>
          <p:cNvSpPr/>
          <p:nvPr/>
        </p:nvSpPr>
        <p:spPr bwMode="auto">
          <a:xfrm>
            <a:off x="3406001" y="718500"/>
            <a:ext cx="1583953" cy="663575"/>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defRPr/>
            </a:pPr>
            <a:r>
              <a:rPr lang="pl-PL" dirty="0" err="1">
                <a:solidFill>
                  <a:schemeClr val="bg1"/>
                </a:solidFill>
                <a:latin typeface="Arial" charset="0"/>
              </a:rPr>
              <a:t>parameters</a:t>
            </a:r>
            <a:endParaRPr lang="en-US" dirty="0">
              <a:solidFill>
                <a:schemeClr val="bg1"/>
              </a:solidFill>
              <a:latin typeface="Arial" charset="0"/>
            </a:endParaRPr>
          </a:p>
        </p:txBody>
      </p:sp>
      <p:sp>
        <p:nvSpPr>
          <p:cNvPr id="26" name="Horizontal Scroll 25"/>
          <p:cNvSpPr/>
          <p:nvPr/>
        </p:nvSpPr>
        <p:spPr>
          <a:xfrm>
            <a:off x="5582444" y="4475487"/>
            <a:ext cx="3679217" cy="71033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using</a:t>
            </a:r>
            <a:r>
              <a:rPr lang="pl-PL" dirty="0" smtClean="0"/>
              <a:t> (</a:t>
            </a:r>
            <a:r>
              <a:rPr lang="pl-PL" dirty="0" err="1" smtClean="0"/>
              <a:t>m,n,k,p,q</a:t>
            </a:r>
            <a:r>
              <a:rPr lang="pl-PL" dirty="0" smtClean="0"/>
              <a:t>)</a:t>
            </a:r>
            <a:r>
              <a:rPr lang="pl-PL" dirty="0" err="1" smtClean="0"/>
              <a:t>EnginesWrapper</a:t>
            </a:r>
            <a:endParaRPr lang="pl-PL" dirty="0" smtClean="0"/>
          </a:p>
          <a:p>
            <a:pPr algn="ctr"/>
            <a:r>
              <a:rPr lang="pl-PL" dirty="0" smtClean="0"/>
              <a:t>C#.NET </a:t>
            </a:r>
            <a:r>
              <a:rPr lang="pl-PL" dirty="0" err="1" smtClean="0"/>
              <a:t>dll</a:t>
            </a:r>
            <a:r>
              <a:rPr lang="pl-PL" dirty="0" smtClean="0"/>
              <a:t> </a:t>
            </a:r>
            <a:endParaRPr lang="en-US" dirty="0"/>
          </a:p>
        </p:txBody>
      </p:sp>
      <p:sp>
        <p:nvSpPr>
          <p:cNvPr id="14" name="Right Arrow 13"/>
          <p:cNvSpPr/>
          <p:nvPr/>
        </p:nvSpPr>
        <p:spPr bwMode="auto">
          <a:xfrm rot="8215874">
            <a:off x="4947553" y="1842005"/>
            <a:ext cx="2466699" cy="1071723"/>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defRPr/>
            </a:pPr>
            <a:r>
              <a:rPr lang="pl-PL" dirty="0">
                <a:solidFill>
                  <a:schemeClr val="bg1"/>
                </a:solidFill>
                <a:latin typeface="Arial" charset="0"/>
              </a:rPr>
              <a:t>compile</a:t>
            </a:r>
            <a:endParaRPr lang="en-US" dirty="0">
              <a:solidFill>
                <a:schemeClr val="bg1"/>
              </a:solidFill>
              <a:latin typeface="Arial" charset="0"/>
            </a:endParaRPr>
          </a:p>
        </p:txBody>
      </p:sp>
      <p:sp>
        <p:nvSpPr>
          <p:cNvPr id="12" name="Rounded Rectangle 11"/>
          <p:cNvSpPr/>
          <p:nvPr/>
        </p:nvSpPr>
        <p:spPr bwMode="auto">
          <a:xfrm>
            <a:off x="4287044" y="3233125"/>
            <a:ext cx="1295400" cy="1354138"/>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a:lstStyle/>
          <a:p>
            <a:pPr>
              <a:buClr>
                <a:srgbClr val="000000"/>
              </a:buClr>
              <a:buSzPct val="100000"/>
              <a:buFont typeface="Times New Roman" pitchFamily="16" charset="0"/>
              <a:buNone/>
              <a:defRPr/>
            </a:pPr>
            <a:r>
              <a:rPr lang="pl-PL" dirty="0">
                <a:ln w="0"/>
                <a:solidFill>
                  <a:schemeClr val="tx1"/>
                </a:solidFill>
                <a:effectLst>
                  <a:outerShdw blurRad="38100" dist="19050" dir="2700000" algn="tl" rotWithShape="0">
                    <a:schemeClr val="dk1">
                      <a:alpha val="40000"/>
                    </a:schemeClr>
                  </a:outerShdw>
                </a:effectLst>
                <a:latin typeface="Arial" charset="0"/>
              </a:rPr>
              <a:t>Native </a:t>
            </a:r>
            <a:r>
              <a:rPr lang="pl-PL" dirty="0" err="1" smtClean="0">
                <a:ln w="0"/>
                <a:solidFill>
                  <a:schemeClr val="tx1"/>
                </a:solidFill>
                <a:effectLst>
                  <a:outerShdw blurRad="38100" dist="19050" dir="2700000" algn="tl" rotWithShape="0">
                    <a:schemeClr val="dk1">
                      <a:alpha val="40000"/>
                    </a:schemeClr>
                  </a:outerShdw>
                </a:effectLst>
                <a:latin typeface="Arial" charset="0"/>
              </a:rPr>
              <a:t>binary</a:t>
            </a:r>
            <a:r>
              <a:rPr lang="pl-PL" dirty="0" smtClean="0">
                <a:ln w="0"/>
                <a:solidFill>
                  <a:schemeClr val="tx1"/>
                </a:solidFill>
                <a:effectLst>
                  <a:outerShdw blurRad="38100" dist="19050" dir="2700000" algn="tl" rotWithShape="0">
                    <a:schemeClr val="dk1">
                      <a:alpha val="40000"/>
                    </a:schemeClr>
                  </a:outerShdw>
                </a:effectLst>
                <a:latin typeface="Arial" charset="0"/>
              </a:rPr>
              <a:t> </a:t>
            </a:r>
            <a:r>
              <a:rPr lang="pl-PL" dirty="0">
                <a:ln w="0"/>
                <a:solidFill>
                  <a:schemeClr val="tx1"/>
                </a:solidFill>
                <a:effectLst>
                  <a:outerShdw blurRad="38100" dist="19050" dir="2700000" algn="tl" rotWithShape="0">
                    <a:schemeClr val="dk1">
                      <a:alpha val="40000"/>
                    </a:schemeClr>
                  </a:outerShdw>
                </a:effectLst>
                <a:latin typeface="Arial" charset="0"/>
              </a:rPr>
              <a:t>C++ Engine</a:t>
            </a:r>
            <a:endParaRPr lang="en-US" dirty="0">
              <a:ln w="0"/>
              <a:solidFill>
                <a:schemeClr val="tx1"/>
              </a:solidFill>
              <a:effectLst>
                <a:outerShdw blurRad="38100" dist="19050" dir="2700000" algn="tl" rotWithShape="0">
                  <a:schemeClr val="dk1">
                    <a:alpha val="40000"/>
                  </a:schemeClr>
                </a:outerShdw>
              </a:effectLst>
              <a:latin typeface="Arial" charset="0"/>
            </a:endParaRPr>
          </a:p>
        </p:txBody>
      </p:sp>
      <p:sp>
        <p:nvSpPr>
          <p:cNvPr id="15" name="Down Arrow 14"/>
          <p:cNvSpPr/>
          <p:nvPr/>
        </p:nvSpPr>
        <p:spPr bwMode="auto">
          <a:xfrm rot="19868730">
            <a:off x="5403660" y="4193197"/>
            <a:ext cx="719137" cy="1474787"/>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buFont typeface="Times New Roman" pitchFamily="16" charset="0"/>
              <a:buNone/>
              <a:defRPr/>
            </a:pPr>
            <a:r>
              <a:rPr lang="pl-PL" dirty="0">
                <a:solidFill>
                  <a:schemeClr val="bg1"/>
                </a:solidFill>
                <a:latin typeface="Arial" charset="0"/>
              </a:rPr>
              <a:t>Run</a:t>
            </a:r>
            <a:endParaRPr lang="en-US" dirty="0">
              <a:solidFill>
                <a:schemeClr val="bg1"/>
              </a:solidFill>
              <a:latin typeface="Arial" charset="0"/>
            </a:endParaRPr>
          </a:p>
        </p:txBody>
      </p:sp>
      <p:sp>
        <p:nvSpPr>
          <p:cNvPr id="17" name="Right Arrow 16"/>
          <p:cNvSpPr/>
          <p:nvPr/>
        </p:nvSpPr>
        <p:spPr bwMode="auto">
          <a:xfrm>
            <a:off x="5582444" y="3451873"/>
            <a:ext cx="889000" cy="601970"/>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buFont typeface="Times New Roman" pitchFamily="16" charset="0"/>
              <a:buNone/>
              <a:defRPr/>
            </a:pPr>
            <a:r>
              <a:rPr lang="pl-PL" dirty="0">
                <a:solidFill>
                  <a:schemeClr val="bg1"/>
                </a:solidFill>
                <a:latin typeface="Arial" charset="0"/>
              </a:rPr>
              <a:t>Test</a:t>
            </a:r>
            <a:endParaRPr lang="en-US" dirty="0">
              <a:solidFill>
                <a:schemeClr val="bg1"/>
              </a:solidFill>
              <a:latin typeface="Arial" charset="0"/>
            </a:endParaRPr>
          </a:p>
        </p:txBody>
      </p:sp>
      <p:sp>
        <p:nvSpPr>
          <p:cNvPr id="18" name="Rounded Rectangle 17"/>
          <p:cNvSpPr/>
          <p:nvPr/>
        </p:nvSpPr>
        <p:spPr bwMode="auto">
          <a:xfrm>
            <a:off x="6482890" y="3119019"/>
            <a:ext cx="2553605" cy="130113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rgbClr val="000000"/>
              </a:buClr>
              <a:buSzPct val="100000"/>
              <a:defRPr/>
            </a:pPr>
            <a:r>
              <a:rPr lang="en-US" altLang="en-US" sz="1400" dirty="0"/>
              <a:t>(</a:t>
            </a:r>
            <a:r>
              <a:rPr lang="en-US" altLang="en-US" sz="1400" dirty="0" err="1" smtClean="0"/>
              <a:t>m,n,k,p,q</a:t>
            </a:r>
            <a:r>
              <a:rPr lang="en-US" altLang="en-US" sz="1400" dirty="0" smtClean="0"/>
              <a:t>)</a:t>
            </a:r>
            <a:r>
              <a:rPr lang="pl-PL" altLang="en-US" sz="1400" dirty="0" err="1" smtClean="0"/>
              <a:t>EnginesAnalyzer</a:t>
            </a:r>
            <a:endParaRPr lang="en-US" altLang="en-US" sz="1400" dirty="0"/>
          </a:p>
          <a:p>
            <a:pPr algn="ctr">
              <a:buClr>
                <a:srgbClr val="000000"/>
              </a:buClr>
              <a:buSzPct val="100000"/>
              <a:defRPr/>
            </a:pPr>
            <a:r>
              <a:rPr lang="pl-PL" sz="1400" dirty="0" smtClean="0">
                <a:ea typeface="+mn-ea"/>
              </a:rPr>
              <a:t>C</a:t>
            </a:r>
            <a:r>
              <a:rPr lang="pl-PL" sz="1400" dirty="0">
                <a:ea typeface="+mn-ea"/>
              </a:rPr>
              <a:t>#.NET WPF</a:t>
            </a:r>
          </a:p>
          <a:p>
            <a:pPr algn="ctr">
              <a:buClr>
                <a:srgbClr val="000000"/>
              </a:buClr>
              <a:buSzPct val="100000"/>
              <a:defRPr/>
            </a:pPr>
            <a:r>
              <a:rPr lang="en-US" sz="1400" dirty="0" smtClean="0">
                <a:latin typeface="Arial" charset="0"/>
                <a:ea typeface="+mn-ea"/>
              </a:rPr>
              <a:t>tests </a:t>
            </a:r>
            <a:r>
              <a:rPr lang="en-US" sz="1400" dirty="0">
                <a:latin typeface="Arial" charset="0"/>
                <a:ea typeface="+mn-ea"/>
              </a:rPr>
              <a:t>generated engines for performance and correctness</a:t>
            </a:r>
          </a:p>
        </p:txBody>
      </p:sp>
      <p:sp>
        <p:nvSpPr>
          <p:cNvPr id="23" name="Rectangle 22"/>
          <p:cNvSpPr/>
          <p:nvPr/>
        </p:nvSpPr>
        <p:spPr bwMode="auto">
          <a:xfrm>
            <a:off x="7568919" y="1071308"/>
            <a:ext cx="1175214" cy="871067"/>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nchor="ctr"/>
          <a:lstStyle/>
          <a:p>
            <a:pPr algn="ctr">
              <a:buClr>
                <a:srgbClr val="000000"/>
              </a:buClr>
              <a:buSzPct val="100000"/>
              <a:defRPr/>
            </a:pPr>
            <a:r>
              <a:rPr lang="pl-PL" dirty="0" smtClean="0"/>
              <a:t>Visual C++ Compiler, Linker </a:t>
            </a:r>
            <a:r>
              <a:rPr lang="pl-PL" dirty="0" err="1" smtClean="0"/>
              <a:t>etc</a:t>
            </a:r>
            <a:endParaRPr lang="en-US" dirty="0"/>
          </a:p>
        </p:txBody>
      </p:sp>
      <p:sp>
        <p:nvSpPr>
          <p:cNvPr id="25" name="Rounded Rectangle 2"/>
          <p:cNvSpPr>
            <a:spLocks noChangeArrowheads="1"/>
          </p:cNvSpPr>
          <p:nvPr/>
        </p:nvSpPr>
        <p:spPr bwMode="auto">
          <a:xfrm>
            <a:off x="4709180" y="5554164"/>
            <a:ext cx="3011488" cy="1223962"/>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rgbClr val="000000"/>
              </a:buClr>
              <a:buSzPct val="100000"/>
            </a:pPr>
            <a:r>
              <a:rPr lang="en-US" altLang="en-US" sz="1600" dirty="0"/>
              <a:t>(</a:t>
            </a:r>
            <a:r>
              <a:rPr lang="en-US" altLang="en-US" sz="1600" dirty="0" err="1" smtClean="0"/>
              <a:t>m,n,k,p,q</a:t>
            </a:r>
            <a:r>
              <a:rPr lang="en-US" altLang="en-US" sz="1600" dirty="0" smtClean="0"/>
              <a:t>)</a:t>
            </a:r>
            <a:r>
              <a:rPr lang="pl-PL" altLang="en-US" sz="1600" dirty="0" smtClean="0"/>
              <a:t>GUI*</a:t>
            </a:r>
            <a:endParaRPr lang="en-US" altLang="en-US" sz="1600" dirty="0"/>
          </a:p>
          <a:p>
            <a:pPr algn="ctr">
              <a:buClr>
                <a:srgbClr val="000000"/>
              </a:buClr>
              <a:buSzPct val="100000"/>
            </a:pPr>
            <a:r>
              <a:rPr lang="en-US" altLang="en-US" sz="1600" dirty="0" smtClean="0"/>
              <a:t>GUI</a:t>
            </a:r>
            <a:r>
              <a:rPr lang="pl-PL" altLang="en-US" sz="1600" dirty="0" smtClean="0"/>
              <a:t/>
            </a:r>
            <a:br>
              <a:rPr lang="pl-PL" altLang="en-US" sz="1600" dirty="0" smtClean="0"/>
            </a:br>
            <a:r>
              <a:rPr lang="en-US" altLang="en-US" sz="1600" dirty="0" smtClean="0"/>
              <a:t>C</a:t>
            </a:r>
            <a:r>
              <a:rPr lang="en-US" altLang="en-US" sz="1600" dirty="0"/>
              <a:t>#.NET </a:t>
            </a:r>
            <a:r>
              <a:rPr lang="en-US" altLang="en-US" sz="1600" dirty="0" smtClean="0"/>
              <a:t>WPF</a:t>
            </a:r>
            <a:r>
              <a:rPr lang="pl-PL" altLang="en-US" sz="1600" dirty="0" smtClean="0"/>
              <a:t>/UWP</a:t>
            </a:r>
            <a:endParaRPr lang="en-US" altLang="en-US" sz="1600" dirty="0"/>
          </a:p>
        </p:txBody>
      </p:sp>
      <p:sp>
        <p:nvSpPr>
          <p:cNvPr id="22" name="Right Arrow 21"/>
          <p:cNvSpPr/>
          <p:nvPr/>
        </p:nvSpPr>
        <p:spPr>
          <a:xfrm rot="18530878">
            <a:off x="2459006" y="2426830"/>
            <a:ext cx="3266142" cy="1007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l-PL" dirty="0" err="1"/>
              <a:t>v</a:t>
            </a:r>
            <a:r>
              <a:rPr lang="pl-PL" dirty="0" err="1" smtClean="0"/>
              <a:t>cxproj</a:t>
            </a:r>
            <a:r>
              <a:rPr lang="pl-PL" dirty="0" smtClean="0"/>
              <a:t> with C++ </a:t>
            </a:r>
            <a:r>
              <a:rPr lang="pl-PL" dirty="0" err="1" smtClean="0"/>
              <a:t>code</a:t>
            </a:r>
            <a:endParaRPr lang="en-US" dirty="0"/>
          </a:p>
        </p:txBody>
      </p:sp>
      <p:cxnSp>
        <p:nvCxnSpPr>
          <p:cNvPr id="28" name="Straight Arrow Connector 27"/>
          <p:cNvCxnSpPr/>
          <p:nvPr/>
        </p:nvCxnSpPr>
        <p:spPr>
          <a:xfrm>
            <a:off x="6045321" y="3884865"/>
            <a:ext cx="268697" cy="70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475656" y="1052736"/>
            <a:ext cx="5386070" cy="6226175"/>
          </a:xfrm>
          <a:prstGeom prst="rect">
            <a:avLst/>
          </a:prstGeom>
        </p:spPr>
      </p:pic>
    </p:spTree>
    <p:extLst>
      <p:ext uri="{BB962C8B-B14F-4D97-AF65-F5344CB8AC3E}">
        <p14:creationId xmlns:p14="http://schemas.microsoft.com/office/powerpoint/2010/main" val="3974727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1914684" y="1628800"/>
            <a:ext cx="5386070" cy="4319270"/>
          </a:xfrm>
          <a:prstGeom prst="rect">
            <a:avLst/>
          </a:prstGeom>
        </p:spPr>
      </p:pic>
    </p:spTree>
    <p:extLst>
      <p:ext uri="{BB962C8B-B14F-4D97-AF65-F5344CB8AC3E}">
        <p14:creationId xmlns:p14="http://schemas.microsoft.com/office/powerpoint/2010/main" val="27556430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763688" y="1052736"/>
            <a:ext cx="5386070" cy="6226175"/>
          </a:xfrm>
          <a:prstGeom prst="rect">
            <a:avLst/>
          </a:prstGeom>
        </p:spPr>
      </p:pic>
    </p:spTree>
    <p:extLst>
      <p:ext uri="{BB962C8B-B14F-4D97-AF65-F5344CB8AC3E}">
        <p14:creationId xmlns:p14="http://schemas.microsoft.com/office/powerpoint/2010/main" val="25076724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395536" y="373213"/>
            <a:ext cx="5386070" cy="6226175"/>
          </a:xfrm>
          <a:prstGeom prst="rect">
            <a:avLst/>
          </a:prstGeom>
        </p:spPr>
      </p:pic>
    </p:spTree>
    <p:extLst>
      <p:ext uri="{BB962C8B-B14F-4D97-AF65-F5344CB8AC3E}">
        <p14:creationId xmlns:p14="http://schemas.microsoft.com/office/powerpoint/2010/main" val="3349280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78965" y="1425257"/>
            <a:ext cx="5386070" cy="4007485"/>
          </a:xfrm>
          <a:prstGeom prst="rect">
            <a:avLst/>
          </a:prstGeom>
        </p:spPr>
      </p:pic>
    </p:spTree>
    <p:extLst>
      <p:ext uri="{BB962C8B-B14F-4D97-AF65-F5344CB8AC3E}">
        <p14:creationId xmlns:p14="http://schemas.microsoft.com/office/powerpoint/2010/main" val="3044799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78965" y="1425257"/>
            <a:ext cx="5386070" cy="4007485"/>
          </a:xfrm>
          <a:prstGeom prst="rect">
            <a:avLst/>
          </a:prstGeom>
        </p:spPr>
      </p:pic>
    </p:spTree>
    <p:extLst>
      <p:ext uri="{BB962C8B-B14F-4D97-AF65-F5344CB8AC3E}">
        <p14:creationId xmlns:p14="http://schemas.microsoft.com/office/powerpoint/2010/main" val="37592978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619672" y="95462"/>
            <a:ext cx="5386070" cy="6736715"/>
          </a:xfrm>
          <a:prstGeom prst="rect">
            <a:avLst/>
          </a:prstGeom>
        </p:spPr>
      </p:pic>
    </p:spTree>
    <p:extLst>
      <p:ext uri="{BB962C8B-B14F-4D97-AF65-F5344CB8AC3E}">
        <p14:creationId xmlns:p14="http://schemas.microsoft.com/office/powerpoint/2010/main" val="2538364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357188" y="274638"/>
            <a:ext cx="8501062" cy="2218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 dostępnych implementacji silników popularnych gier logicznych</a:t>
            </a:r>
          </a:p>
        </p:txBody>
      </p:sp>
      <p:sp>
        <p:nvSpPr>
          <p:cNvPr id="96259" name="Text Box 2"/>
          <p:cNvSpPr txBox="1">
            <a:spLocks noChangeArrowheads="1"/>
          </p:cNvSpPr>
          <p:nvPr/>
        </p:nvSpPr>
        <p:spPr bwMode="auto">
          <a:xfrm>
            <a:off x="357188" y="2780928"/>
            <a:ext cx="8329612" cy="3832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a:t>Na podstawie dostępnych implementacji uwzględnić ogólny trend programowania silników gier, zastosowane optymalizacje czasowe i pamięciowe (kompresja stanów gry).</a:t>
            </a:r>
          </a:p>
          <a:p>
            <a:pPr eaLnBrk="1" hangingPunct="1">
              <a:buClr>
                <a:srgbClr val="D16349"/>
              </a:buClr>
              <a:buSzPct val="85000"/>
              <a:buFont typeface="Wingdings 2" panose="05020102010507070707" pitchFamily="18" charset="2"/>
              <a:buChar char=""/>
            </a:pPr>
            <a:r>
              <a:rPr lang="pl-PL" altLang="pl-PL" dirty="0"/>
              <a:t>Czy są stosowane optymalizacje sprzętowe (np. kod pisany w asemblerze pod konkretne procesory).</a:t>
            </a:r>
          </a:p>
        </p:txBody>
      </p:sp>
      <p:pic>
        <p:nvPicPr>
          <p:cNvPr id="962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35696" y="878779"/>
            <a:ext cx="5386070" cy="6226175"/>
          </a:xfrm>
          <a:prstGeom prst="rect">
            <a:avLst/>
          </a:prstGeom>
        </p:spPr>
      </p:pic>
    </p:spTree>
    <p:extLst>
      <p:ext uri="{BB962C8B-B14F-4D97-AF65-F5344CB8AC3E}">
        <p14:creationId xmlns:p14="http://schemas.microsoft.com/office/powerpoint/2010/main" val="16500083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878965" y="2371090"/>
            <a:ext cx="5386070" cy="2115820"/>
          </a:xfrm>
          <a:prstGeom prst="rect">
            <a:avLst/>
          </a:prstGeom>
        </p:spPr>
      </p:pic>
    </p:spTree>
    <p:extLst>
      <p:ext uri="{BB962C8B-B14F-4D97-AF65-F5344CB8AC3E}">
        <p14:creationId xmlns:p14="http://schemas.microsoft.com/office/powerpoint/2010/main" val="22857890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619672" y="260648"/>
            <a:ext cx="5386070" cy="6226175"/>
          </a:xfrm>
          <a:prstGeom prst="rect">
            <a:avLst/>
          </a:prstGeom>
        </p:spPr>
      </p:pic>
    </p:spTree>
    <p:extLst>
      <p:ext uri="{BB962C8B-B14F-4D97-AF65-F5344CB8AC3E}">
        <p14:creationId xmlns:p14="http://schemas.microsoft.com/office/powerpoint/2010/main" val="1733121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34594099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27745098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28273483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878965" y="315912"/>
            <a:ext cx="5386070" cy="6226175"/>
          </a:xfrm>
          <a:prstGeom prst="rect">
            <a:avLst/>
          </a:prstGeom>
        </p:spPr>
      </p:pic>
    </p:spTree>
    <p:extLst>
      <p:ext uri="{BB962C8B-B14F-4D97-AF65-F5344CB8AC3E}">
        <p14:creationId xmlns:p14="http://schemas.microsoft.com/office/powerpoint/2010/main" val="1402725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475656" y="873543"/>
            <a:ext cx="4572000" cy="5632311"/>
          </a:xfrm>
          <a:prstGeom prst="rect">
            <a:avLst/>
          </a:prstGeom>
        </p:spPr>
        <p:txBody>
          <a:bodyPr>
            <a:spAutoFit/>
          </a:bodyPr>
          <a:lstStyle/>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ifndef</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_USE_GENERATOR_DEFINES</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_USE_LOCAL_DEFINES</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endif</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ifdef</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_USE_LOCAL_DEFINES</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M</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3</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N</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3</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K</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3</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P</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1</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Q</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1</a:t>
            </a:r>
            <a:endParaRPr lang="pl-PL" sz="1600" dirty="0" smtClean="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pPr>
              <a:lnSpc>
                <a:spcPct val="150000"/>
              </a:lnSpc>
              <a:spcBef>
                <a:spcPts val="0"/>
              </a:spcBef>
              <a:spcAft>
                <a:spcPts val="0"/>
              </a:spcAft>
            </a:pPr>
            <a:r>
              <a:rPr lang="en-US" sz="1600" dirty="0" smtClean="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endif</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ifndef</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EXACTLY_K_TO_WIN</a:t>
            </a:r>
            <a:endParaRPr lang="en-US" sz="1600" dirty="0">
              <a:ea typeface="Calibri" panose="020F0502020204030204" pitchFamily="34" charset="0"/>
              <a:cs typeface="Times New Roman" panose="02020603050405020304" pitchFamily="18" charset="0"/>
            </a:endParaRPr>
          </a:p>
          <a:p>
            <a:pPr>
              <a:lnSpc>
                <a:spcPct val="150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#define</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highlight>
                  <a:srgbClr val="FFFFFF"/>
                </a:highlight>
                <a:latin typeface="Consolas" panose="020B0609020204030204" pitchFamily="49" charset="0"/>
                <a:ea typeface="Calibri" panose="020F0502020204030204" pitchFamily="34" charset="0"/>
                <a:cs typeface="Consolas" panose="020B0609020204030204" pitchFamily="49" charset="0"/>
              </a:rPr>
              <a:t>K_OR_MORE_TO_WIN</a:t>
            </a:r>
            <a:r>
              <a:rPr lang="en-US" sz="16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pl-PL" sz="160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pl-PL" sz="160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endif</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2016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691680" y="1628800"/>
            <a:ext cx="5386070" cy="3737610"/>
          </a:xfrm>
          <a:prstGeom prst="rect">
            <a:avLst/>
          </a:prstGeom>
        </p:spPr>
      </p:pic>
    </p:spTree>
    <p:extLst>
      <p:ext uri="{BB962C8B-B14F-4D97-AF65-F5344CB8AC3E}">
        <p14:creationId xmlns:p14="http://schemas.microsoft.com/office/powerpoint/2010/main" val="22877819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55105" y="1268760"/>
            <a:ext cx="7848872" cy="461664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1400" dirty="0">
                <a:solidFill>
                  <a:schemeClr val="tx1"/>
                </a:solidFill>
                <a:ea typeface="Calibri" panose="020F0502020204030204" pitchFamily="34" charset="0"/>
                <a:cs typeface="Times New Roman" panose="02020603050405020304" pitchFamily="18" charset="0"/>
              </a:rPr>
              <a:t>Komendy wejścia (wpisywane przez komunikującego się z silnikiem, | oznacza lub, a kursywa oznacza opcjonalność)</a:t>
            </a:r>
            <a:endParaRPr lang="en-US" sz="1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en-US" sz="1400" dirty="0" err="1">
                <a:solidFill>
                  <a:schemeClr val="tx1"/>
                </a:solidFill>
                <a:ea typeface="Calibri" panose="020F0502020204030204" pitchFamily="34" charset="0"/>
                <a:cs typeface="Times New Roman" panose="02020603050405020304" pitchFamily="18" charset="0"/>
              </a:rPr>
              <a:t>newgame</a:t>
            </a:r>
            <a:r>
              <a:rPr lang="en-US" sz="1400" dirty="0">
                <a:solidFill>
                  <a:schemeClr val="tx1"/>
                </a:solidFill>
                <a:ea typeface="Calibri" panose="020F0502020204030204" pitchFamily="34" charset="0"/>
                <a:cs typeface="Times New Roman" panose="02020603050405020304" pitchFamily="18" charset="0"/>
              </a:rPr>
              <a:t> </a:t>
            </a:r>
            <a:r>
              <a:rPr lang="en-US" sz="1400" i="1" dirty="0">
                <a:solidFill>
                  <a:schemeClr val="tx1"/>
                </a:solidFill>
                <a:ea typeface="Calibri" panose="020F0502020204030204" pitchFamily="34" charset="0"/>
                <a:cs typeface="Times New Roman" panose="02020603050405020304" pitchFamily="18" charset="0"/>
              </a:rPr>
              <a:t>[</a:t>
            </a:r>
            <a:r>
              <a:rPr lang="en-US" sz="1400" i="1" dirty="0" err="1">
                <a:solidFill>
                  <a:schemeClr val="tx1"/>
                </a:solidFill>
                <a:ea typeface="Calibri" panose="020F0502020204030204" pitchFamily="34" charset="0"/>
                <a:cs typeface="Times New Roman" panose="02020603050405020304" pitchFamily="18" charset="0"/>
              </a:rPr>
              <a:t>white|black</a:t>
            </a:r>
            <a:r>
              <a:rPr lang="en-US" sz="1400" i="1" dirty="0">
                <a:solidFill>
                  <a:schemeClr val="tx1"/>
                </a:solidFill>
                <a:ea typeface="Calibri" panose="020F0502020204030204" pitchFamily="34" charset="0"/>
                <a:cs typeface="Times New Roman" panose="02020603050405020304" pitchFamily="18" charset="0"/>
              </a:rPr>
              <a:t>] [</a:t>
            </a:r>
            <a:r>
              <a:rPr lang="en-US" sz="1400" i="1" dirty="0" err="1">
                <a:solidFill>
                  <a:schemeClr val="tx1"/>
                </a:solidFill>
                <a:ea typeface="Calibri" panose="020F0502020204030204" pitchFamily="34" charset="0"/>
                <a:cs typeface="Times New Roman" panose="02020603050405020304" pitchFamily="18" charset="0"/>
              </a:rPr>
              <a:t>ai|human</a:t>
            </a:r>
            <a:r>
              <a:rPr lang="en-US" sz="1400" i="1" dirty="0">
                <a:solidFill>
                  <a:schemeClr val="tx1"/>
                </a:solidFill>
                <a:ea typeface="Calibri" panose="020F0502020204030204" pitchFamily="34" charset="0"/>
                <a:cs typeface="Times New Roman" panose="02020603050405020304" pitchFamily="18" charset="0"/>
              </a:rPr>
              <a:t>] [</a:t>
            </a:r>
            <a:r>
              <a:rPr lang="en-US" sz="1400" i="1" dirty="0" err="1">
                <a:solidFill>
                  <a:schemeClr val="tx1"/>
                </a:solidFill>
                <a:ea typeface="Calibri" panose="020F0502020204030204" pitchFamily="34" charset="0"/>
                <a:cs typeface="Times New Roman" panose="02020603050405020304" pitchFamily="18" charset="0"/>
              </a:rPr>
              <a:t>white|black</a:t>
            </a:r>
            <a:r>
              <a:rPr lang="en-US" sz="1400" i="1" dirty="0">
                <a:solidFill>
                  <a:schemeClr val="tx1"/>
                </a:solidFill>
                <a:ea typeface="Calibri" panose="020F0502020204030204" pitchFamily="34" charset="0"/>
                <a:cs typeface="Times New Roman" panose="02020603050405020304" pitchFamily="18" charset="0"/>
              </a:rPr>
              <a:t>] [</a:t>
            </a:r>
            <a:r>
              <a:rPr lang="en-US" sz="1400" i="1" dirty="0" err="1">
                <a:solidFill>
                  <a:schemeClr val="tx1"/>
                </a:solidFill>
                <a:ea typeface="Calibri" panose="020F0502020204030204" pitchFamily="34" charset="0"/>
                <a:cs typeface="Times New Roman" panose="02020603050405020304" pitchFamily="18" charset="0"/>
              </a:rPr>
              <a:t>ai|human</a:t>
            </a:r>
            <a:r>
              <a:rPr lang="en-US" sz="1400" i="1" dirty="0">
                <a:solidFill>
                  <a:schemeClr val="tx1"/>
                </a:solidFill>
                <a:ea typeface="Calibri" panose="020F0502020204030204" pitchFamily="34" charset="0"/>
                <a:cs typeface="Times New Roman" panose="02020603050405020304" pitchFamily="18" charset="0"/>
              </a:rPr>
              <a:t>]</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rozpoczyna nową grę (wywołuje m.in. </a:t>
            </a:r>
            <a:r>
              <a:rPr lang="pl-PL" sz="1400" dirty="0" err="1">
                <a:solidFill>
                  <a:schemeClr val="tx1"/>
                </a:solidFill>
                <a:ea typeface="Calibri" panose="020F0502020204030204" pitchFamily="34" charset="0"/>
                <a:cs typeface="Times New Roman" panose="02020603050405020304" pitchFamily="18" charset="0"/>
              </a:rPr>
              <a:t>StartGame</a:t>
            </a:r>
            <a:r>
              <a:rPr lang="pl-PL" sz="1400" dirty="0">
                <a:solidFill>
                  <a:schemeClr val="tx1"/>
                </a:solidFill>
                <a:ea typeface="Calibri" panose="020F0502020204030204" pitchFamily="34" charset="0"/>
                <a:cs typeface="Times New Roman" panose="02020603050405020304" pitchFamily="18" charset="0"/>
              </a:rPr>
              <a:t>)</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przykłady:</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white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ai</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black</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ai</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white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human</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black</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human</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err="1">
                <a:solidFill>
                  <a:schemeClr val="tx1"/>
                </a:solidFill>
                <a:ea typeface="Calibri" panose="020F0502020204030204" pitchFamily="34" charset="0"/>
                <a:cs typeface="Times New Roman" panose="02020603050405020304" pitchFamily="18" charset="0"/>
              </a:rPr>
              <a:t>newgame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black</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human</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white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ai</a:t>
            </a:r>
            <a:r>
              <a:rPr lang="pl-PL" sz="1400" dirty="0">
                <a:solidFill>
                  <a:schemeClr val="tx1"/>
                </a:solidFill>
                <a:ea typeface="Calibri" panose="020F0502020204030204" pitchFamily="34" charset="0"/>
                <a:cs typeface="Times New Roman" panose="02020603050405020304" pitchFamily="18" charset="0"/>
              </a:rPr>
              <a:t> </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odpowiedź:</a:t>
            </a:r>
            <a:br>
              <a:rPr lang="pl-PL" sz="1400" dirty="0">
                <a:solidFill>
                  <a:schemeClr val="tx1"/>
                </a:solidFill>
                <a:ea typeface="Calibri" panose="020F0502020204030204" pitchFamily="34" charset="0"/>
                <a:cs typeface="Times New Roman" panose="02020603050405020304" pitchFamily="18" charset="0"/>
              </a:rPr>
            </a:br>
            <a:r>
              <a:rPr lang="pl-PL" sz="1400" dirty="0" err="1">
                <a:solidFill>
                  <a:schemeClr val="tx1"/>
                </a:solidFill>
                <a:ea typeface="Calibri" panose="020F0502020204030204" pitchFamily="34" charset="0"/>
                <a:cs typeface="Times New Roman" panose="02020603050405020304" pitchFamily="18" charset="0"/>
              </a:rPr>
              <a:t>game</a:t>
            </a:r>
            <a:r>
              <a:rPr lang="pl-PL" sz="1400" dirty="0">
                <a:solidFill>
                  <a:schemeClr val="tx1"/>
                </a:solidFill>
                <a:ea typeface="Calibri" panose="020F0502020204030204" pitchFamily="34" charset="0"/>
                <a:cs typeface="Times New Roman" panose="02020603050405020304" pitchFamily="18" charset="0"/>
              </a:rPr>
              <a:t> </a:t>
            </a:r>
            <a:r>
              <a:rPr lang="pl-PL" sz="1400" dirty="0" err="1">
                <a:solidFill>
                  <a:schemeClr val="tx1"/>
                </a:solidFill>
                <a:ea typeface="Calibri" panose="020F0502020204030204" pitchFamily="34" charset="0"/>
                <a:cs typeface="Times New Roman" panose="02020603050405020304" pitchFamily="18" charset="0"/>
              </a:rPr>
              <a:t>started</a:t>
            </a:r>
            <a:endParaRPr lang="en-US" sz="1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1400" dirty="0" err="1">
                <a:solidFill>
                  <a:schemeClr val="tx1"/>
                </a:solidFill>
                <a:ea typeface="Calibri" panose="020F0502020204030204" pitchFamily="34" charset="0"/>
                <a:cs typeface="Times New Roman" panose="02020603050405020304" pitchFamily="18" charset="0"/>
              </a:rPr>
              <a:t>printboard</a:t>
            </a:r>
            <a:endParaRPr lang="en-US" sz="14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1400" dirty="0">
                <a:solidFill>
                  <a:schemeClr val="tx1"/>
                </a:solidFill>
                <a:ea typeface="Calibri" panose="020F0502020204030204" pitchFamily="34" charset="0"/>
                <a:cs typeface="Times New Roman" panose="02020603050405020304" pitchFamily="18" charset="0"/>
              </a:rPr>
              <a:t>wypisuje planszę, używając notacji X dla pionów gracza czarnego i O dla gracza białego, użyteczne w celach </a:t>
            </a:r>
            <a:r>
              <a:rPr lang="pl-PL" sz="1400" dirty="0" smtClean="0">
                <a:solidFill>
                  <a:schemeClr val="tx1"/>
                </a:solidFill>
                <a:ea typeface="Calibri" panose="020F0502020204030204" pitchFamily="34" charset="0"/>
                <a:cs typeface="Times New Roman" panose="02020603050405020304" pitchFamily="18" charset="0"/>
              </a:rPr>
              <a:t>debugowania</a:t>
            </a:r>
            <a:endParaRPr lang="en-US" sz="14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33649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30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35038"/>
            <a:ext cx="5780087"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55105" y="1268760"/>
            <a:ext cx="7848872" cy="5078313"/>
          </a:xfrm>
          <a:prstGeom prst="rect">
            <a:avLst/>
          </a:prstGeom>
        </p:spPr>
        <p:txBody>
          <a:bodyPr wrap="square">
            <a:spAutoFit/>
          </a:bodyPr>
          <a:lstStyle/>
          <a:p>
            <a:pPr lvl="1"/>
            <a:r>
              <a:rPr lang="pl-PL" dirty="0" err="1">
                <a:solidFill>
                  <a:schemeClr val="tx1"/>
                </a:solidFill>
              </a:rPr>
              <a:t>getmoves</a:t>
            </a:r>
            <a:endParaRPr lang="en-US" dirty="0">
              <a:solidFill>
                <a:schemeClr val="tx1"/>
              </a:solidFill>
            </a:endParaRPr>
          </a:p>
          <a:p>
            <a:pPr lvl="2"/>
            <a:r>
              <a:rPr lang="pl-PL" dirty="0">
                <a:solidFill>
                  <a:schemeClr val="tx1"/>
                </a:solidFill>
              </a:rPr>
              <a:t>zwraca wszystkie dostępne (wolne i poprawne) ruchy</a:t>
            </a:r>
            <a:endParaRPr lang="en-US" dirty="0">
              <a:solidFill>
                <a:schemeClr val="tx1"/>
              </a:solidFill>
            </a:endParaRPr>
          </a:p>
          <a:p>
            <a:pPr lvl="2"/>
            <a:r>
              <a:rPr lang="pl-PL" dirty="0">
                <a:solidFill>
                  <a:schemeClr val="tx1"/>
                </a:solidFill>
              </a:rPr>
              <a:t>odpowiedź: </a:t>
            </a:r>
            <a:r>
              <a:rPr lang="pl-PL" dirty="0" err="1">
                <a:solidFill>
                  <a:schemeClr val="tx1"/>
                </a:solidFill>
              </a:rPr>
              <a:t>moves</a:t>
            </a:r>
            <a:r>
              <a:rPr lang="pl-PL" dirty="0">
                <a:solidFill>
                  <a:schemeClr val="tx1"/>
                </a:solidFill>
              </a:rPr>
              <a:t>: (x</a:t>
            </a:r>
            <a:r>
              <a:rPr lang="pl-PL" baseline="-25000" dirty="0">
                <a:solidFill>
                  <a:schemeClr val="tx1"/>
                </a:solidFill>
              </a:rPr>
              <a:t>1</a:t>
            </a:r>
            <a:r>
              <a:rPr lang="pl-PL" dirty="0">
                <a:solidFill>
                  <a:schemeClr val="tx1"/>
                </a:solidFill>
              </a:rPr>
              <a:t> y</a:t>
            </a:r>
            <a:r>
              <a:rPr lang="pl-PL" baseline="-25000" dirty="0">
                <a:solidFill>
                  <a:schemeClr val="tx1"/>
                </a:solidFill>
              </a:rPr>
              <a:t>1</a:t>
            </a:r>
            <a:r>
              <a:rPr lang="pl-PL" dirty="0">
                <a:solidFill>
                  <a:schemeClr val="tx1"/>
                </a:solidFill>
              </a:rPr>
              <a:t>) (x</a:t>
            </a:r>
            <a:r>
              <a:rPr lang="pl-PL" baseline="-25000" dirty="0">
                <a:solidFill>
                  <a:schemeClr val="tx1"/>
                </a:solidFill>
              </a:rPr>
              <a:t>2</a:t>
            </a:r>
            <a:r>
              <a:rPr lang="pl-PL" dirty="0">
                <a:solidFill>
                  <a:schemeClr val="tx1"/>
                </a:solidFill>
              </a:rPr>
              <a:t> y</a:t>
            </a:r>
            <a:r>
              <a:rPr lang="pl-PL" baseline="-25000" dirty="0">
                <a:solidFill>
                  <a:schemeClr val="tx1"/>
                </a:solidFill>
              </a:rPr>
              <a:t>2</a:t>
            </a:r>
            <a:r>
              <a:rPr lang="pl-PL" dirty="0">
                <a:solidFill>
                  <a:schemeClr val="tx1"/>
                </a:solidFill>
              </a:rPr>
              <a:t>) (x</a:t>
            </a:r>
            <a:r>
              <a:rPr lang="pl-PL" baseline="-25000" dirty="0">
                <a:solidFill>
                  <a:schemeClr val="tx1"/>
                </a:solidFill>
              </a:rPr>
              <a:t>3</a:t>
            </a:r>
            <a:r>
              <a:rPr lang="pl-PL" dirty="0">
                <a:solidFill>
                  <a:schemeClr val="tx1"/>
                </a:solidFill>
              </a:rPr>
              <a:t> y</a:t>
            </a:r>
            <a:r>
              <a:rPr lang="pl-PL" baseline="-25000" dirty="0">
                <a:solidFill>
                  <a:schemeClr val="tx1"/>
                </a:solidFill>
              </a:rPr>
              <a:t>3</a:t>
            </a:r>
            <a:r>
              <a:rPr lang="pl-PL" dirty="0">
                <a:solidFill>
                  <a:schemeClr val="tx1"/>
                </a:solidFill>
              </a:rPr>
              <a:t>) (x</a:t>
            </a:r>
            <a:r>
              <a:rPr lang="pl-PL" baseline="-25000" dirty="0">
                <a:solidFill>
                  <a:schemeClr val="tx1"/>
                </a:solidFill>
              </a:rPr>
              <a:t>4</a:t>
            </a:r>
            <a:r>
              <a:rPr lang="pl-PL" dirty="0">
                <a:solidFill>
                  <a:schemeClr val="tx1"/>
                </a:solidFill>
              </a:rPr>
              <a:t> y</a:t>
            </a:r>
            <a:r>
              <a:rPr lang="pl-PL" baseline="-25000" dirty="0">
                <a:solidFill>
                  <a:schemeClr val="tx1"/>
                </a:solidFill>
              </a:rPr>
              <a:t>4</a:t>
            </a:r>
            <a:r>
              <a:rPr lang="pl-PL" dirty="0">
                <a:solidFill>
                  <a:schemeClr val="tx1"/>
                </a:solidFill>
              </a:rPr>
              <a:t>)…</a:t>
            </a:r>
            <a:endParaRPr lang="en-US" dirty="0">
              <a:solidFill>
                <a:schemeClr val="tx1"/>
              </a:solidFill>
            </a:endParaRPr>
          </a:p>
          <a:p>
            <a:pPr lvl="2"/>
            <a:r>
              <a:rPr lang="pl-PL" dirty="0">
                <a:solidFill>
                  <a:schemeClr val="tx1"/>
                </a:solidFill>
              </a:rPr>
              <a:t>przykładowa odpowiedź:</a:t>
            </a:r>
            <a:endParaRPr lang="en-US" dirty="0">
              <a:solidFill>
                <a:schemeClr val="tx1"/>
              </a:solidFill>
            </a:endParaRPr>
          </a:p>
          <a:p>
            <a:pPr lvl="2"/>
            <a:r>
              <a:rPr lang="pl-PL" dirty="0" err="1">
                <a:solidFill>
                  <a:schemeClr val="tx1"/>
                </a:solidFill>
              </a:rPr>
              <a:t>moves</a:t>
            </a:r>
            <a:r>
              <a:rPr lang="pl-PL" dirty="0">
                <a:solidFill>
                  <a:schemeClr val="tx1"/>
                </a:solidFill>
              </a:rPr>
              <a:t>: (1 1) (2 1) (3 1) (4 1) (1 2) (2 2) (3 2) (4 2) (1 3) (2 3) (3 3) (4 3) (1 4) (2 4) (3 4) (4 4)</a:t>
            </a:r>
            <a:endParaRPr lang="en-US" dirty="0">
              <a:solidFill>
                <a:schemeClr val="tx1"/>
              </a:solidFill>
            </a:endParaRPr>
          </a:p>
          <a:p>
            <a:pPr lvl="1"/>
            <a:r>
              <a:rPr lang="pl-PL" dirty="0" err="1">
                <a:solidFill>
                  <a:schemeClr val="tx1"/>
                </a:solidFill>
              </a:rPr>
              <a:t>getplayer</a:t>
            </a:r>
            <a:endParaRPr lang="en-US" dirty="0">
              <a:solidFill>
                <a:schemeClr val="tx1"/>
              </a:solidFill>
            </a:endParaRPr>
          </a:p>
          <a:p>
            <a:pPr lvl="2"/>
            <a:r>
              <a:rPr lang="pl-PL" dirty="0">
                <a:solidFill>
                  <a:schemeClr val="tx1"/>
                </a:solidFill>
              </a:rPr>
              <a:t>zwraca kolor gracza, do którego należy ten ruch</a:t>
            </a:r>
            <a:endParaRPr lang="en-US" dirty="0">
              <a:solidFill>
                <a:schemeClr val="tx1"/>
              </a:solidFill>
            </a:endParaRPr>
          </a:p>
          <a:p>
            <a:pPr lvl="2"/>
            <a:r>
              <a:rPr lang="pl-PL" dirty="0">
                <a:solidFill>
                  <a:schemeClr val="tx1"/>
                </a:solidFill>
              </a:rPr>
              <a:t>odpowiedź: </a:t>
            </a:r>
            <a:r>
              <a:rPr lang="pl-PL" dirty="0" err="1">
                <a:solidFill>
                  <a:schemeClr val="tx1"/>
                </a:solidFill>
              </a:rPr>
              <a:t>black|white</a:t>
            </a:r>
            <a:endParaRPr lang="en-US" dirty="0">
              <a:solidFill>
                <a:schemeClr val="tx1"/>
              </a:solidFill>
            </a:endParaRPr>
          </a:p>
          <a:p>
            <a:pPr lvl="1"/>
            <a:r>
              <a:rPr lang="pl-PL" dirty="0" err="1">
                <a:solidFill>
                  <a:schemeClr val="tx1"/>
                </a:solidFill>
              </a:rPr>
              <a:t>movesleft</a:t>
            </a:r>
            <a:endParaRPr lang="en-US" dirty="0">
              <a:solidFill>
                <a:schemeClr val="tx1"/>
              </a:solidFill>
            </a:endParaRPr>
          </a:p>
          <a:p>
            <a:pPr lvl="2"/>
            <a:r>
              <a:rPr lang="pl-PL" dirty="0">
                <a:solidFill>
                  <a:schemeClr val="tx1"/>
                </a:solidFill>
              </a:rPr>
              <a:t>zwraca ilość ruchów, które zostały do wykonania przez obecnego gracza</a:t>
            </a:r>
            <a:endParaRPr lang="en-US" dirty="0">
              <a:solidFill>
                <a:schemeClr val="tx1"/>
              </a:solidFill>
            </a:endParaRPr>
          </a:p>
          <a:p>
            <a:pPr lvl="2"/>
            <a:r>
              <a:rPr lang="pl-PL" dirty="0">
                <a:solidFill>
                  <a:schemeClr val="tx1"/>
                </a:solidFill>
              </a:rPr>
              <a:t>przykładowa odpowiedź: 1</a:t>
            </a:r>
            <a:endParaRPr lang="en-US" dirty="0">
              <a:solidFill>
                <a:schemeClr val="tx1"/>
              </a:solidFill>
            </a:endParaRPr>
          </a:p>
          <a:p>
            <a:pPr lvl="2"/>
            <a:r>
              <a:rPr lang="pl-PL" dirty="0">
                <a:solidFill>
                  <a:schemeClr val="tx1"/>
                </a:solidFill>
              </a:rPr>
              <a:t>odpowiedź nigdy nie będzie większa od max(</a:t>
            </a:r>
            <a:r>
              <a:rPr lang="pl-PL" dirty="0" err="1">
                <a:solidFill>
                  <a:schemeClr val="tx1"/>
                </a:solidFill>
              </a:rPr>
              <a:t>p,q</a:t>
            </a:r>
            <a:r>
              <a:rPr lang="pl-PL" dirty="0">
                <a:solidFill>
                  <a:schemeClr val="tx1"/>
                </a:solidFill>
              </a:rPr>
              <a:t>)</a:t>
            </a:r>
            <a:endParaRPr lang="en-US" dirty="0">
              <a:solidFill>
                <a:schemeClr val="tx1"/>
              </a:solidFill>
            </a:endParaRPr>
          </a:p>
          <a:p>
            <a:pPr lvl="1"/>
            <a:r>
              <a:rPr lang="pl-PL" dirty="0" err="1">
                <a:solidFill>
                  <a:schemeClr val="tx1"/>
                </a:solidFill>
              </a:rPr>
              <a:t>movesmade</a:t>
            </a:r>
            <a:endParaRPr lang="en-US" dirty="0">
              <a:solidFill>
                <a:schemeClr val="tx1"/>
              </a:solidFill>
            </a:endParaRPr>
          </a:p>
          <a:p>
            <a:pPr lvl="2"/>
            <a:r>
              <a:rPr lang="pl-PL" dirty="0">
                <a:solidFill>
                  <a:schemeClr val="tx1"/>
                </a:solidFill>
              </a:rPr>
              <a:t>zwraca ilość ruchów wykonanych od początku rozgrywki</a:t>
            </a:r>
            <a:endParaRPr lang="en-US" dirty="0">
              <a:solidFill>
                <a:schemeClr val="tx1"/>
              </a:solidFill>
            </a:endParaRPr>
          </a:p>
          <a:p>
            <a:pPr lvl="2"/>
            <a:r>
              <a:rPr lang="pl-PL" dirty="0">
                <a:solidFill>
                  <a:schemeClr val="tx1"/>
                </a:solidFill>
              </a:rPr>
              <a:t>przykładowa odpowiedź: 0</a:t>
            </a:r>
            <a:endParaRPr lang="en-US" dirty="0">
              <a:solidFill>
                <a:schemeClr val="tx1"/>
              </a:solidFill>
            </a:endParaRPr>
          </a:p>
          <a:p>
            <a:pPr lvl="2"/>
            <a:r>
              <a:rPr lang="pl-PL" dirty="0">
                <a:solidFill>
                  <a:schemeClr val="tx1"/>
                </a:solidFill>
              </a:rPr>
              <a:t>wartość nigdy nie będzie większa niż </a:t>
            </a:r>
            <a:r>
              <a:rPr lang="pl-PL" dirty="0" err="1">
                <a:solidFill>
                  <a:schemeClr val="tx1"/>
                </a:solidFill>
              </a:rPr>
              <a:t>m∙n</a:t>
            </a:r>
            <a:endParaRPr lang="en-US" dirty="0">
              <a:solidFill>
                <a:schemeClr val="tx1"/>
              </a:solidFill>
            </a:endParaRPr>
          </a:p>
        </p:txBody>
      </p:sp>
    </p:spTree>
    <p:extLst>
      <p:ext uri="{BB962C8B-B14F-4D97-AF65-F5344CB8AC3E}">
        <p14:creationId xmlns:p14="http://schemas.microsoft.com/office/powerpoint/2010/main" val="12477929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55105" y="1268760"/>
            <a:ext cx="7848872" cy="3785652"/>
          </a:xfrm>
          <a:prstGeom prst="rect">
            <a:avLst/>
          </a:prstGeom>
        </p:spPr>
        <p:txBody>
          <a:bodyPr wrap="square">
            <a:spAutoFit/>
          </a:bodyPr>
          <a:lstStyle/>
          <a:p>
            <a:pPr lvl="1"/>
            <a:r>
              <a:rPr lang="pl-PL" sz="2000" dirty="0" err="1">
                <a:solidFill>
                  <a:schemeClr val="tx1"/>
                </a:solidFill>
              </a:rPr>
              <a:t>perf</a:t>
            </a:r>
            <a:endParaRPr lang="en-US" sz="2000" dirty="0">
              <a:solidFill>
                <a:schemeClr val="tx1"/>
              </a:solidFill>
            </a:endParaRPr>
          </a:p>
          <a:p>
            <a:pPr lvl="2"/>
            <a:r>
              <a:rPr lang="pl-PL" sz="2000" dirty="0">
                <a:solidFill>
                  <a:schemeClr val="tx1"/>
                </a:solidFill>
              </a:rPr>
              <a:t>zwraca informacje o metrykach wydajnościowych silnika</a:t>
            </a:r>
            <a:endParaRPr lang="en-US" sz="2000" dirty="0">
              <a:solidFill>
                <a:schemeClr val="tx1"/>
              </a:solidFill>
            </a:endParaRPr>
          </a:p>
          <a:p>
            <a:pPr lvl="2"/>
            <a:r>
              <a:rPr lang="pl-PL" sz="2000" dirty="0">
                <a:solidFill>
                  <a:schemeClr val="tx1"/>
                </a:solidFill>
              </a:rPr>
              <a:t>należy wywoływać po kilku, a najlepiej kilkunastu lub kilkudziesięciu (im więcej tym lepiej) rozgrywkach, aby dane miały mniejszy błąd pomiarowy</a:t>
            </a:r>
            <a:endParaRPr lang="en-US" sz="2000" dirty="0">
              <a:solidFill>
                <a:schemeClr val="tx1"/>
              </a:solidFill>
            </a:endParaRPr>
          </a:p>
          <a:p>
            <a:pPr lvl="2"/>
            <a:r>
              <a:rPr lang="pl-PL" sz="2000" dirty="0">
                <a:solidFill>
                  <a:schemeClr val="tx1"/>
                </a:solidFill>
              </a:rPr>
              <a:t>wypisuje średni czas wygenerowania ruchu przez AI, średni czas sprawdzenia warunku wygranej i średni czas wygenerowania listy dostępnych (wolnych) ruchów</a:t>
            </a:r>
            <a:endParaRPr lang="en-US" sz="2000" dirty="0">
              <a:solidFill>
                <a:schemeClr val="tx1"/>
              </a:solidFill>
            </a:endParaRPr>
          </a:p>
          <a:p>
            <a:pPr lvl="2"/>
            <a:r>
              <a:rPr lang="pl-PL" sz="2000" dirty="0">
                <a:solidFill>
                  <a:schemeClr val="tx1"/>
                </a:solidFill>
              </a:rPr>
              <a:t>przykładowa odpowiedź:</a:t>
            </a:r>
            <a:endParaRPr lang="en-US" sz="2000" dirty="0">
              <a:solidFill>
                <a:schemeClr val="tx1"/>
              </a:solidFill>
            </a:endParaRPr>
          </a:p>
          <a:p>
            <a:r>
              <a:rPr lang="en-US" sz="2000" dirty="0">
                <a:solidFill>
                  <a:schemeClr val="tx1"/>
                </a:solidFill>
              </a:rPr>
              <a:t>average </a:t>
            </a:r>
            <a:r>
              <a:rPr lang="en-US" sz="2000" dirty="0" err="1">
                <a:solidFill>
                  <a:schemeClr val="tx1"/>
                </a:solidFill>
              </a:rPr>
              <a:t>AIPlayer</a:t>
            </a:r>
            <a:r>
              <a:rPr lang="en-US" sz="2000" dirty="0">
                <a:solidFill>
                  <a:schemeClr val="tx1"/>
                </a:solidFill>
              </a:rPr>
              <a:t>::</a:t>
            </a:r>
            <a:r>
              <a:rPr lang="en-US" sz="2000" dirty="0" err="1">
                <a:solidFill>
                  <a:schemeClr val="tx1"/>
                </a:solidFill>
              </a:rPr>
              <a:t>GetMove</a:t>
            </a:r>
            <a:r>
              <a:rPr lang="en-US" sz="2000" dirty="0">
                <a:solidFill>
                  <a:schemeClr val="tx1"/>
                </a:solidFill>
              </a:rPr>
              <a:t>() execution is 10620.1 ns</a:t>
            </a:r>
          </a:p>
          <a:p>
            <a:r>
              <a:rPr lang="en-US" sz="2000" dirty="0">
                <a:solidFill>
                  <a:schemeClr val="tx1"/>
                </a:solidFill>
              </a:rPr>
              <a:t>average Game::</a:t>
            </a:r>
            <a:r>
              <a:rPr lang="en-US" sz="2000" dirty="0" err="1">
                <a:solidFill>
                  <a:schemeClr val="tx1"/>
                </a:solidFill>
              </a:rPr>
              <a:t>CheckWin</a:t>
            </a:r>
            <a:r>
              <a:rPr lang="en-US" sz="2000" dirty="0">
                <a:solidFill>
                  <a:schemeClr val="tx1"/>
                </a:solidFill>
              </a:rPr>
              <a:t>() execution is 1237.43 ns</a:t>
            </a:r>
          </a:p>
          <a:p>
            <a:r>
              <a:rPr lang="en-US" sz="2000" dirty="0">
                <a:solidFill>
                  <a:schemeClr val="tx1"/>
                </a:solidFill>
              </a:rPr>
              <a:t>average Game::</a:t>
            </a:r>
            <a:r>
              <a:rPr lang="en-US" sz="2000" dirty="0" err="1">
                <a:solidFill>
                  <a:schemeClr val="tx1"/>
                </a:solidFill>
              </a:rPr>
              <a:t>GetMoves</a:t>
            </a:r>
            <a:r>
              <a:rPr lang="en-US" sz="2000" dirty="0">
                <a:solidFill>
                  <a:schemeClr val="tx1"/>
                </a:solidFill>
              </a:rPr>
              <a:t>() execution is 3384.86 ns</a:t>
            </a:r>
          </a:p>
        </p:txBody>
      </p:sp>
    </p:spTree>
    <p:extLst>
      <p:ext uri="{BB962C8B-B14F-4D97-AF65-F5344CB8AC3E}">
        <p14:creationId xmlns:p14="http://schemas.microsoft.com/office/powerpoint/2010/main" val="42540735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0" y="901925"/>
            <a:ext cx="9143999" cy="5909310"/>
          </a:xfrm>
          <a:prstGeom prst="rect">
            <a:avLst/>
          </a:prstGeom>
        </p:spPr>
        <p:txBody>
          <a:bodyPr wrap="square">
            <a:spAutoFit/>
          </a:bodyPr>
          <a:lstStyle/>
          <a:p>
            <a:pPr lvl="1"/>
            <a:r>
              <a:rPr lang="pl-PL" dirty="0" err="1">
                <a:solidFill>
                  <a:schemeClr val="tx1"/>
                </a:solidFill>
              </a:rPr>
              <a:t>isready</a:t>
            </a:r>
            <a:endParaRPr lang="en-US" dirty="0">
              <a:solidFill>
                <a:schemeClr val="tx1"/>
              </a:solidFill>
            </a:endParaRPr>
          </a:p>
          <a:p>
            <a:pPr lvl="2"/>
            <a:r>
              <a:rPr lang="pl-PL" dirty="0">
                <a:solidFill>
                  <a:schemeClr val="tx1"/>
                </a:solidFill>
              </a:rPr>
              <a:t>używana do sprawdzenia, czy silnik odpowiada</a:t>
            </a:r>
            <a:endParaRPr lang="en-US" dirty="0">
              <a:solidFill>
                <a:schemeClr val="tx1"/>
              </a:solidFill>
            </a:endParaRPr>
          </a:p>
          <a:p>
            <a:pPr lvl="2"/>
            <a:r>
              <a:rPr lang="pl-PL" dirty="0">
                <a:solidFill>
                  <a:schemeClr val="tx1"/>
                </a:solidFill>
              </a:rPr>
              <a:t>odpowiedź: </a:t>
            </a:r>
            <a:r>
              <a:rPr lang="pl-PL" dirty="0" err="1">
                <a:solidFill>
                  <a:schemeClr val="tx1"/>
                </a:solidFill>
              </a:rPr>
              <a:t>readyok</a:t>
            </a:r>
            <a:endParaRPr lang="en-US" dirty="0">
              <a:solidFill>
                <a:schemeClr val="tx1"/>
              </a:solidFill>
            </a:endParaRPr>
          </a:p>
          <a:p>
            <a:pPr lvl="1"/>
            <a:r>
              <a:rPr lang="pl-PL" dirty="0">
                <a:solidFill>
                  <a:schemeClr val="tx1"/>
                </a:solidFill>
              </a:rPr>
              <a:t>info</a:t>
            </a:r>
            <a:endParaRPr lang="en-US" dirty="0">
              <a:solidFill>
                <a:schemeClr val="tx1"/>
              </a:solidFill>
            </a:endParaRPr>
          </a:p>
          <a:p>
            <a:pPr lvl="2"/>
            <a:r>
              <a:rPr lang="pl-PL" dirty="0">
                <a:solidFill>
                  <a:schemeClr val="tx1"/>
                </a:solidFill>
              </a:rPr>
              <a:t>wyświetla informacje o parametrach silnika</a:t>
            </a:r>
            <a:endParaRPr lang="en-US" dirty="0">
              <a:solidFill>
                <a:schemeClr val="tx1"/>
              </a:solidFill>
            </a:endParaRPr>
          </a:p>
          <a:p>
            <a:pPr lvl="2"/>
            <a:r>
              <a:rPr lang="en-US" dirty="0" err="1">
                <a:solidFill>
                  <a:schemeClr val="tx1"/>
                </a:solidFill>
              </a:rPr>
              <a:t>odpowiedź</a:t>
            </a:r>
            <a:r>
              <a:rPr lang="en-US" dirty="0">
                <a:solidFill>
                  <a:schemeClr val="tx1"/>
                </a:solidFill>
              </a:rPr>
              <a:t>:</a:t>
            </a:r>
            <a:br>
              <a:rPr lang="en-US" dirty="0">
                <a:solidFill>
                  <a:schemeClr val="tx1"/>
                </a:solidFill>
              </a:rPr>
            </a:br>
            <a:r>
              <a:rPr lang="en-US" dirty="0">
                <a:solidFill>
                  <a:schemeClr val="tx1"/>
                </a:solidFill>
              </a:rPr>
              <a:t>engine info: (</a:t>
            </a:r>
            <a:r>
              <a:rPr lang="en-US" dirty="0" err="1">
                <a:solidFill>
                  <a:schemeClr val="tx1"/>
                </a:solidFill>
              </a:rPr>
              <a:t>m,n,k,p,q</a:t>
            </a:r>
            <a:r>
              <a:rPr lang="en-US" dirty="0">
                <a:solidFill>
                  <a:schemeClr val="tx1"/>
                </a:solidFill>
              </a:rPr>
              <a:t>) </a:t>
            </a:r>
            <a:r>
              <a:rPr lang="en-US" i="1" dirty="0">
                <a:solidFill>
                  <a:schemeClr val="tx1"/>
                </a:solidFill>
              </a:rPr>
              <a:t>K_OR_MORE_TO_WIN|EXACTLY_K_TO_WIN</a:t>
            </a:r>
            <a:endParaRPr lang="en-US" dirty="0">
              <a:solidFill>
                <a:schemeClr val="tx1"/>
              </a:solidFill>
            </a:endParaRPr>
          </a:p>
          <a:p>
            <a:pPr lvl="2"/>
            <a:r>
              <a:rPr lang="pl-PL" dirty="0">
                <a:solidFill>
                  <a:schemeClr val="tx1"/>
                </a:solidFill>
              </a:rPr>
              <a:t>przykładowa odpowiedź:</a:t>
            </a:r>
            <a:endParaRPr lang="en-US" dirty="0">
              <a:solidFill>
                <a:schemeClr val="tx1"/>
              </a:solidFill>
            </a:endParaRPr>
          </a:p>
          <a:p>
            <a:r>
              <a:rPr lang="en-US" dirty="0">
                <a:solidFill>
                  <a:schemeClr val="tx1"/>
                </a:solidFill>
              </a:rPr>
              <a:t>engine info: (4,4,3,1,1)K_OR_MORE_TO_WIN</a:t>
            </a:r>
          </a:p>
          <a:p>
            <a:pPr lvl="2"/>
            <a:r>
              <a:rPr lang="pl-PL" dirty="0">
                <a:solidFill>
                  <a:schemeClr val="tx1"/>
                </a:solidFill>
              </a:rPr>
              <a:t>wywołuje metodę </a:t>
            </a:r>
            <a:r>
              <a:rPr lang="pl-PL" dirty="0" err="1">
                <a:solidFill>
                  <a:schemeClr val="tx1"/>
                </a:solidFill>
              </a:rPr>
              <a:t>engine_info</a:t>
            </a:r>
            <a:r>
              <a:rPr lang="pl-PL" dirty="0">
                <a:solidFill>
                  <a:schemeClr val="tx1"/>
                </a:solidFill>
              </a:rPr>
              <a:t> z parametrem </a:t>
            </a:r>
            <a:r>
              <a:rPr lang="pl-PL" dirty="0" err="1">
                <a:solidFill>
                  <a:schemeClr val="tx1"/>
                </a:solidFill>
              </a:rPr>
              <a:t>true</a:t>
            </a:r>
            <a:endParaRPr lang="en-US" dirty="0">
              <a:solidFill>
                <a:schemeClr val="tx1"/>
              </a:solidFill>
            </a:endParaRPr>
          </a:p>
          <a:p>
            <a:pPr lvl="1"/>
            <a:r>
              <a:rPr lang="pl-PL" dirty="0" err="1">
                <a:solidFill>
                  <a:schemeClr val="tx1"/>
                </a:solidFill>
              </a:rPr>
              <a:t>makemove</a:t>
            </a:r>
            <a:r>
              <a:rPr lang="pl-PL" dirty="0">
                <a:solidFill>
                  <a:schemeClr val="tx1"/>
                </a:solidFill>
              </a:rPr>
              <a:t> x y</a:t>
            </a:r>
            <a:endParaRPr lang="en-US" dirty="0">
              <a:solidFill>
                <a:schemeClr val="tx1"/>
              </a:solidFill>
            </a:endParaRPr>
          </a:p>
          <a:p>
            <a:pPr lvl="2"/>
            <a:r>
              <a:rPr lang="pl-PL" dirty="0">
                <a:solidFill>
                  <a:schemeClr val="tx1"/>
                </a:solidFill>
              </a:rPr>
              <a:t>obecny gracz wykonuje ruch w pole o współrzędnych </a:t>
            </a:r>
            <a:r>
              <a:rPr lang="pl-PL" dirty="0" err="1">
                <a:solidFill>
                  <a:schemeClr val="tx1"/>
                </a:solidFill>
              </a:rPr>
              <a:t>x,y</a:t>
            </a:r>
            <a:r>
              <a:rPr lang="pl-PL" dirty="0">
                <a:solidFill>
                  <a:schemeClr val="tx1"/>
                </a:solidFill>
              </a:rPr>
              <a:t>, czyli pole </a:t>
            </a:r>
            <a:r>
              <a:rPr lang="pl-PL" dirty="0" err="1">
                <a:solidFill>
                  <a:schemeClr val="tx1"/>
                </a:solidFill>
              </a:rPr>
              <a:t>x,y</a:t>
            </a:r>
            <a:r>
              <a:rPr lang="pl-PL" dirty="0">
                <a:solidFill>
                  <a:schemeClr val="tx1"/>
                </a:solidFill>
              </a:rPr>
              <a:t> zmienia kolor na kolor gracza</a:t>
            </a:r>
            <a:endParaRPr lang="en-US" dirty="0">
              <a:solidFill>
                <a:schemeClr val="tx1"/>
              </a:solidFill>
            </a:endParaRPr>
          </a:p>
          <a:p>
            <a:pPr lvl="2"/>
            <a:r>
              <a:rPr lang="pl-PL" dirty="0">
                <a:solidFill>
                  <a:schemeClr val="tx1"/>
                </a:solidFill>
              </a:rPr>
              <a:t>wykona się poprawnie tylko wtedy, gdy jest tura gracza i ruch jest poprawny, w innym wypadku odpowiedź z silnika będzie informowała o tym, że ruch był niepoprawny</a:t>
            </a:r>
            <a:endParaRPr lang="en-US" dirty="0">
              <a:solidFill>
                <a:schemeClr val="tx1"/>
              </a:solidFill>
            </a:endParaRPr>
          </a:p>
          <a:p>
            <a:pPr lvl="2"/>
            <a:r>
              <a:rPr lang="pl-PL" dirty="0">
                <a:solidFill>
                  <a:schemeClr val="tx1"/>
                </a:solidFill>
              </a:rPr>
              <a:t>przykładowe wywołanie:</a:t>
            </a:r>
            <a:endParaRPr lang="en-US" dirty="0">
              <a:solidFill>
                <a:schemeClr val="tx1"/>
              </a:solidFill>
            </a:endParaRPr>
          </a:p>
          <a:p>
            <a:pPr lvl="2"/>
            <a:r>
              <a:rPr lang="pl-PL" dirty="0" err="1">
                <a:solidFill>
                  <a:schemeClr val="tx1"/>
                </a:solidFill>
              </a:rPr>
              <a:t>makemove</a:t>
            </a:r>
            <a:r>
              <a:rPr lang="pl-PL" dirty="0">
                <a:solidFill>
                  <a:schemeClr val="tx1"/>
                </a:solidFill>
              </a:rPr>
              <a:t> 2 3</a:t>
            </a:r>
            <a:endParaRPr lang="en-US" dirty="0">
              <a:solidFill>
                <a:schemeClr val="tx1"/>
              </a:solidFill>
            </a:endParaRPr>
          </a:p>
          <a:p>
            <a:pPr lvl="2"/>
            <a:r>
              <a:rPr lang="pl-PL" dirty="0">
                <a:solidFill>
                  <a:schemeClr val="tx1"/>
                </a:solidFill>
              </a:rPr>
              <a:t>przykładowe odpowiedzi:</a:t>
            </a:r>
            <a:endParaRPr lang="en-US" dirty="0">
              <a:solidFill>
                <a:schemeClr val="tx1"/>
              </a:solidFill>
            </a:endParaRPr>
          </a:p>
          <a:p>
            <a:pPr lvl="2"/>
            <a:r>
              <a:rPr lang="pl-PL" dirty="0">
                <a:solidFill>
                  <a:schemeClr val="tx1"/>
                </a:solidFill>
              </a:rPr>
              <a:t>poprawny ruch: </a:t>
            </a:r>
            <a:r>
              <a:rPr lang="pl-PL" dirty="0" err="1">
                <a:solidFill>
                  <a:schemeClr val="tx1"/>
                </a:solidFill>
              </a:rPr>
              <a:t>move</a:t>
            </a:r>
            <a:r>
              <a:rPr lang="pl-PL" dirty="0">
                <a:solidFill>
                  <a:schemeClr val="tx1"/>
                </a:solidFill>
              </a:rPr>
              <a:t> </a:t>
            </a:r>
            <a:r>
              <a:rPr lang="pl-PL" dirty="0" err="1">
                <a:solidFill>
                  <a:schemeClr val="tx1"/>
                </a:solidFill>
              </a:rPr>
              <a:t>black</a:t>
            </a:r>
            <a:r>
              <a:rPr lang="pl-PL" dirty="0">
                <a:solidFill>
                  <a:schemeClr val="tx1"/>
                </a:solidFill>
              </a:rPr>
              <a:t> 2 3</a:t>
            </a:r>
            <a:endParaRPr lang="en-US" dirty="0">
              <a:solidFill>
                <a:schemeClr val="tx1"/>
              </a:solidFill>
            </a:endParaRPr>
          </a:p>
          <a:p>
            <a:pPr lvl="2"/>
            <a:r>
              <a:rPr lang="pl-PL" dirty="0" err="1">
                <a:solidFill>
                  <a:schemeClr val="tx1"/>
                </a:solidFill>
              </a:rPr>
              <a:t>nieporawny</a:t>
            </a:r>
            <a:r>
              <a:rPr lang="pl-PL" dirty="0">
                <a:solidFill>
                  <a:schemeClr val="tx1"/>
                </a:solidFill>
              </a:rPr>
              <a:t> ruch: </a:t>
            </a:r>
            <a:r>
              <a:rPr lang="pl-PL" dirty="0" err="1">
                <a:solidFill>
                  <a:schemeClr val="tx1"/>
                </a:solidFill>
              </a:rPr>
              <a:t>invalid</a:t>
            </a:r>
            <a:r>
              <a:rPr lang="pl-PL" dirty="0">
                <a:solidFill>
                  <a:schemeClr val="tx1"/>
                </a:solidFill>
              </a:rPr>
              <a:t> </a:t>
            </a:r>
            <a:r>
              <a:rPr lang="pl-PL" dirty="0" err="1">
                <a:solidFill>
                  <a:schemeClr val="tx1"/>
                </a:solidFill>
              </a:rPr>
              <a:t>move</a:t>
            </a:r>
            <a:endParaRPr lang="en-US" dirty="0">
              <a:solidFill>
                <a:schemeClr val="tx1"/>
              </a:solidFill>
            </a:endParaRPr>
          </a:p>
        </p:txBody>
      </p:sp>
    </p:spTree>
    <p:extLst>
      <p:ext uri="{BB962C8B-B14F-4D97-AF65-F5344CB8AC3E}">
        <p14:creationId xmlns:p14="http://schemas.microsoft.com/office/powerpoint/2010/main" val="20841087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8255" y="1124744"/>
            <a:ext cx="9143999" cy="5355312"/>
          </a:xfrm>
          <a:prstGeom prst="rect">
            <a:avLst/>
          </a:prstGeom>
        </p:spPr>
        <p:txBody>
          <a:bodyPr wrap="square">
            <a:spAutoFit/>
          </a:bodyPr>
          <a:lstStyle/>
          <a:p>
            <a:pPr lvl="0"/>
            <a:r>
              <a:rPr lang="pl-PL" dirty="0">
                <a:solidFill>
                  <a:schemeClr val="tx1"/>
                </a:solidFill>
              </a:rPr>
              <a:t>Komendy wyjścia (wypisywane przez silnik)</a:t>
            </a:r>
            <a:endParaRPr lang="en-US" dirty="0">
              <a:solidFill>
                <a:schemeClr val="tx1"/>
              </a:solidFill>
            </a:endParaRPr>
          </a:p>
          <a:p>
            <a:pPr lvl="1"/>
            <a:r>
              <a:rPr lang="pl-PL" dirty="0" err="1">
                <a:solidFill>
                  <a:schemeClr val="tx1"/>
                </a:solidFill>
              </a:rPr>
              <a:t>move</a:t>
            </a:r>
            <a:r>
              <a:rPr lang="pl-PL" dirty="0">
                <a:solidFill>
                  <a:schemeClr val="tx1"/>
                </a:solidFill>
              </a:rPr>
              <a:t> </a:t>
            </a:r>
            <a:r>
              <a:rPr lang="pl-PL" dirty="0" err="1">
                <a:solidFill>
                  <a:schemeClr val="tx1"/>
                </a:solidFill>
              </a:rPr>
              <a:t>black|white</a:t>
            </a:r>
            <a:r>
              <a:rPr lang="pl-PL" dirty="0">
                <a:solidFill>
                  <a:schemeClr val="tx1"/>
                </a:solidFill>
              </a:rPr>
              <a:t> x y</a:t>
            </a:r>
            <a:endParaRPr lang="en-US" dirty="0">
              <a:solidFill>
                <a:schemeClr val="tx1"/>
              </a:solidFill>
            </a:endParaRPr>
          </a:p>
          <a:p>
            <a:pPr lvl="2"/>
            <a:r>
              <a:rPr lang="pl-PL" dirty="0">
                <a:solidFill>
                  <a:schemeClr val="tx1"/>
                </a:solidFill>
              </a:rPr>
              <a:t>może to być odpowiedź z silnika na wykonany przez człowieka ruch lub ruch gracza AI, jeżeli była jego tura</a:t>
            </a:r>
            <a:endParaRPr lang="en-US" dirty="0">
              <a:solidFill>
                <a:schemeClr val="tx1"/>
              </a:solidFill>
            </a:endParaRPr>
          </a:p>
          <a:p>
            <a:pPr lvl="2"/>
            <a:r>
              <a:rPr lang="pl-PL" dirty="0">
                <a:solidFill>
                  <a:schemeClr val="tx1"/>
                </a:solidFill>
              </a:rPr>
              <a:t>przykład:</a:t>
            </a:r>
            <a:endParaRPr lang="en-US" dirty="0">
              <a:solidFill>
                <a:schemeClr val="tx1"/>
              </a:solidFill>
            </a:endParaRPr>
          </a:p>
          <a:p>
            <a:pPr lvl="2"/>
            <a:r>
              <a:rPr lang="pl-PL" dirty="0" err="1">
                <a:solidFill>
                  <a:schemeClr val="tx1"/>
                </a:solidFill>
              </a:rPr>
              <a:t>move</a:t>
            </a:r>
            <a:r>
              <a:rPr lang="pl-PL" dirty="0">
                <a:solidFill>
                  <a:schemeClr val="tx1"/>
                </a:solidFill>
              </a:rPr>
              <a:t> </a:t>
            </a:r>
            <a:r>
              <a:rPr lang="pl-PL" dirty="0" err="1">
                <a:solidFill>
                  <a:schemeClr val="tx1"/>
                </a:solidFill>
              </a:rPr>
              <a:t>white</a:t>
            </a:r>
            <a:r>
              <a:rPr lang="pl-PL" dirty="0">
                <a:solidFill>
                  <a:schemeClr val="tx1"/>
                </a:solidFill>
              </a:rPr>
              <a:t> 1 2</a:t>
            </a:r>
            <a:endParaRPr lang="en-US" dirty="0">
              <a:solidFill>
                <a:schemeClr val="tx1"/>
              </a:solidFill>
            </a:endParaRPr>
          </a:p>
          <a:p>
            <a:pPr lvl="1"/>
            <a:r>
              <a:rPr lang="pl-PL" dirty="0">
                <a:solidFill>
                  <a:schemeClr val="tx1"/>
                </a:solidFill>
              </a:rPr>
              <a:t>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pojawia się na koniec rozgrywki w przypadku wygranej jednego z graczy</a:t>
            </a:r>
            <a:endParaRPr lang="en-US" dirty="0">
              <a:solidFill>
                <a:schemeClr val="tx1"/>
              </a:solidFill>
            </a:endParaRPr>
          </a:p>
          <a:p>
            <a:pPr lvl="1"/>
            <a:r>
              <a:rPr lang="en-US" dirty="0">
                <a:solidFill>
                  <a:schemeClr val="tx1"/>
                </a:solidFill>
              </a:rPr>
              <a:t>wining line is from x1 y1 to x2 y2</a:t>
            </a:r>
          </a:p>
          <a:p>
            <a:pPr lvl="2"/>
            <a:r>
              <a:rPr lang="pl-PL" dirty="0">
                <a:solidFill>
                  <a:schemeClr val="tx1"/>
                </a:solidFill>
              </a:rPr>
              <a:t>pojawia się w przypadku wygranej</a:t>
            </a:r>
            <a:endParaRPr lang="en-US" dirty="0">
              <a:solidFill>
                <a:schemeClr val="tx1"/>
              </a:solidFill>
            </a:endParaRPr>
          </a:p>
          <a:p>
            <a:pPr lvl="2"/>
            <a:r>
              <a:rPr lang="pl-PL" dirty="0">
                <a:solidFill>
                  <a:schemeClr val="tx1"/>
                </a:solidFill>
              </a:rPr>
              <a:t>zawsze występuje po komendzie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informuje o współrzędnych końca i początku linii, dzięki której zwycięzca spełnił warunek wygranej – ułożył k pionów swojego koloru pod rząd</a:t>
            </a:r>
            <a:endParaRPr lang="en-US" dirty="0">
              <a:solidFill>
                <a:schemeClr val="tx1"/>
              </a:solidFill>
            </a:endParaRPr>
          </a:p>
          <a:p>
            <a:pPr lvl="2"/>
            <a:r>
              <a:rPr lang="en-US" dirty="0" err="1">
                <a:solidFill>
                  <a:schemeClr val="tx1"/>
                </a:solidFill>
              </a:rPr>
              <a:t>przykład</a:t>
            </a:r>
            <a:r>
              <a:rPr lang="en-US" dirty="0">
                <a:solidFill>
                  <a:schemeClr val="tx1"/>
                </a:solidFill>
              </a:rPr>
              <a:t>: wining line is from 4 4 to 4 1</a:t>
            </a:r>
          </a:p>
          <a:p>
            <a:pPr lvl="1"/>
            <a:r>
              <a:rPr lang="pl-PL" dirty="0" err="1">
                <a:solidFill>
                  <a:schemeClr val="tx1"/>
                </a:solidFill>
              </a:rPr>
              <a:t>draw</a:t>
            </a:r>
            <a:endParaRPr lang="en-US" dirty="0">
              <a:solidFill>
                <a:schemeClr val="tx1"/>
              </a:solidFill>
            </a:endParaRPr>
          </a:p>
          <a:p>
            <a:pPr lvl="2"/>
            <a:r>
              <a:rPr lang="pl-PL" dirty="0">
                <a:solidFill>
                  <a:schemeClr val="tx1"/>
                </a:solidFill>
              </a:rPr>
              <a:t>wypisywane jest przez silnik, w przypadku gdy żaden z graczy nie wygrał, a dalsza rozgrywka nie może być kontynuowana (bo np. cała plansza jest zapełniona)</a:t>
            </a:r>
            <a:endParaRPr lang="en-US" dirty="0">
              <a:solidFill>
                <a:schemeClr val="tx1"/>
              </a:solidFill>
            </a:endParaRPr>
          </a:p>
          <a:p>
            <a:pPr lvl="2"/>
            <a:r>
              <a:rPr lang="pl-PL" dirty="0">
                <a:solidFill>
                  <a:schemeClr val="tx1"/>
                </a:solidFill>
              </a:rPr>
              <a:t>oznacza remis</a:t>
            </a:r>
            <a:endParaRPr lang="en-US" dirty="0">
              <a:solidFill>
                <a:schemeClr val="tx1"/>
              </a:solidFill>
            </a:endParaRPr>
          </a:p>
        </p:txBody>
      </p:sp>
    </p:spTree>
    <p:extLst>
      <p:ext uri="{BB962C8B-B14F-4D97-AF65-F5344CB8AC3E}">
        <p14:creationId xmlns:p14="http://schemas.microsoft.com/office/powerpoint/2010/main" val="32729094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8255" y="1124744"/>
            <a:ext cx="9143999" cy="5355312"/>
          </a:xfrm>
          <a:prstGeom prst="rect">
            <a:avLst/>
          </a:prstGeom>
        </p:spPr>
        <p:txBody>
          <a:bodyPr wrap="square">
            <a:spAutoFit/>
          </a:bodyPr>
          <a:lstStyle/>
          <a:p>
            <a:pPr lvl="0"/>
            <a:r>
              <a:rPr lang="pl-PL" dirty="0">
                <a:solidFill>
                  <a:schemeClr val="tx1"/>
                </a:solidFill>
              </a:rPr>
              <a:t>Komendy wyjścia (wypisywane przez silnik)</a:t>
            </a:r>
            <a:endParaRPr lang="en-US" dirty="0">
              <a:solidFill>
                <a:schemeClr val="tx1"/>
              </a:solidFill>
            </a:endParaRPr>
          </a:p>
          <a:p>
            <a:pPr lvl="1"/>
            <a:r>
              <a:rPr lang="pl-PL" dirty="0" err="1">
                <a:solidFill>
                  <a:schemeClr val="tx1"/>
                </a:solidFill>
              </a:rPr>
              <a:t>move</a:t>
            </a:r>
            <a:r>
              <a:rPr lang="pl-PL" dirty="0">
                <a:solidFill>
                  <a:schemeClr val="tx1"/>
                </a:solidFill>
              </a:rPr>
              <a:t> </a:t>
            </a:r>
            <a:r>
              <a:rPr lang="pl-PL" dirty="0" err="1">
                <a:solidFill>
                  <a:schemeClr val="tx1"/>
                </a:solidFill>
              </a:rPr>
              <a:t>black|white</a:t>
            </a:r>
            <a:r>
              <a:rPr lang="pl-PL" dirty="0">
                <a:solidFill>
                  <a:schemeClr val="tx1"/>
                </a:solidFill>
              </a:rPr>
              <a:t> x y</a:t>
            </a:r>
            <a:endParaRPr lang="en-US" dirty="0">
              <a:solidFill>
                <a:schemeClr val="tx1"/>
              </a:solidFill>
            </a:endParaRPr>
          </a:p>
          <a:p>
            <a:pPr lvl="2"/>
            <a:r>
              <a:rPr lang="pl-PL" dirty="0">
                <a:solidFill>
                  <a:schemeClr val="tx1"/>
                </a:solidFill>
              </a:rPr>
              <a:t>może to być odpowiedź z silnika na wykonany przez człowieka ruch lub ruch gracza AI, jeżeli była jego tura</a:t>
            </a:r>
            <a:endParaRPr lang="en-US" dirty="0">
              <a:solidFill>
                <a:schemeClr val="tx1"/>
              </a:solidFill>
            </a:endParaRPr>
          </a:p>
          <a:p>
            <a:pPr lvl="2"/>
            <a:r>
              <a:rPr lang="pl-PL" dirty="0">
                <a:solidFill>
                  <a:schemeClr val="tx1"/>
                </a:solidFill>
              </a:rPr>
              <a:t>przykład:</a:t>
            </a:r>
            <a:endParaRPr lang="en-US" dirty="0">
              <a:solidFill>
                <a:schemeClr val="tx1"/>
              </a:solidFill>
            </a:endParaRPr>
          </a:p>
          <a:p>
            <a:pPr lvl="2"/>
            <a:r>
              <a:rPr lang="pl-PL" dirty="0" err="1">
                <a:solidFill>
                  <a:schemeClr val="tx1"/>
                </a:solidFill>
              </a:rPr>
              <a:t>move</a:t>
            </a:r>
            <a:r>
              <a:rPr lang="pl-PL" dirty="0">
                <a:solidFill>
                  <a:schemeClr val="tx1"/>
                </a:solidFill>
              </a:rPr>
              <a:t> </a:t>
            </a:r>
            <a:r>
              <a:rPr lang="pl-PL" dirty="0" err="1">
                <a:solidFill>
                  <a:schemeClr val="tx1"/>
                </a:solidFill>
              </a:rPr>
              <a:t>white</a:t>
            </a:r>
            <a:r>
              <a:rPr lang="pl-PL" dirty="0">
                <a:solidFill>
                  <a:schemeClr val="tx1"/>
                </a:solidFill>
              </a:rPr>
              <a:t> 1 2</a:t>
            </a:r>
            <a:endParaRPr lang="en-US" dirty="0">
              <a:solidFill>
                <a:schemeClr val="tx1"/>
              </a:solidFill>
            </a:endParaRPr>
          </a:p>
          <a:p>
            <a:pPr lvl="1"/>
            <a:r>
              <a:rPr lang="pl-PL" dirty="0">
                <a:solidFill>
                  <a:schemeClr val="tx1"/>
                </a:solidFill>
              </a:rPr>
              <a:t>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pojawia się na koniec rozgrywki w przypadku wygranej jednego z graczy</a:t>
            </a:r>
            <a:endParaRPr lang="en-US" dirty="0">
              <a:solidFill>
                <a:schemeClr val="tx1"/>
              </a:solidFill>
            </a:endParaRPr>
          </a:p>
          <a:p>
            <a:pPr lvl="1"/>
            <a:r>
              <a:rPr lang="en-US" dirty="0">
                <a:solidFill>
                  <a:schemeClr val="tx1"/>
                </a:solidFill>
              </a:rPr>
              <a:t>wining line is from x1 y1 to x2 y2</a:t>
            </a:r>
          </a:p>
          <a:p>
            <a:pPr lvl="2"/>
            <a:r>
              <a:rPr lang="pl-PL" dirty="0">
                <a:solidFill>
                  <a:schemeClr val="tx1"/>
                </a:solidFill>
              </a:rPr>
              <a:t>pojawia się w przypadku wygranej</a:t>
            </a:r>
            <a:endParaRPr lang="en-US" dirty="0">
              <a:solidFill>
                <a:schemeClr val="tx1"/>
              </a:solidFill>
            </a:endParaRPr>
          </a:p>
          <a:p>
            <a:pPr lvl="2"/>
            <a:r>
              <a:rPr lang="pl-PL" dirty="0">
                <a:solidFill>
                  <a:schemeClr val="tx1"/>
                </a:solidFill>
              </a:rPr>
              <a:t>zawsze występuje po komendzie </a:t>
            </a:r>
            <a:r>
              <a:rPr lang="pl-PL" dirty="0" err="1">
                <a:solidFill>
                  <a:schemeClr val="tx1"/>
                </a:solidFill>
              </a:rPr>
              <a:t>winner</a:t>
            </a:r>
            <a:r>
              <a:rPr lang="pl-PL" dirty="0">
                <a:solidFill>
                  <a:schemeClr val="tx1"/>
                </a:solidFill>
              </a:rPr>
              <a:t> </a:t>
            </a:r>
            <a:r>
              <a:rPr lang="pl-PL" dirty="0" err="1">
                <a:solidFill>
                  <a:schemeClr val="tx1"/>
                </a:solidFill>
              </a:rPr>
              <a:t>is</a:t>
            </a:r>
            <a:r>
              <a:rPr lang="pl-PL" dirty="0">
                <a:solidFill>
                  <a:schemeClr val="tx1"/>
                </a:solidFill>
              </a:rPr>
              <a:t> </a:t>
            </a:r>
            <a:r>
              <a:rPr lang="pl-PL" dirty="0" err="1">
                <a:solidFill>
                  <a:schemeClr val="tx1"/>
                </a:solidFill>
              </a:rPr>
              <a:t>black|white</a:t>
            </a:r>
            <a:endParaRPr lang="en-US" dirty="0">
              <a:solidFill>
                <a:schemeClr val="tx1"/>
              </a:solidFill>
            </a:endParaRPr>
          </a:p>
          <a:p>
            <a:pPr lvl="2"/>
            <a:r>
              <a:rPr lang="pl-PL" dirty="0">
                <a:solidFill>
                  <a:schemeClr val="tx1"/>
                </a:solidFill>
              </a:rPr>
              <a:t>informuje o współrzędnych końca i początku linii, dzięki której zwycięzca spełnił warunek wygranej – ułożył k pionów swojego koloru pod rząd</a:t>
            </a:r>
            <a:endParaRPr lang="en-US" dirty="0">
              <a:solidFill>
                <a:schemeClr val="tx1"/>
              </a:solidFill>
            </a:endParaRPr>
          </a:p>
          <a:p>
            <a:pPr lvl="2"/>
            <a:r>
              <a:rPr lang="en-US" dirty="0" err="1">
                <a:solidFill>
                  <a:schemeClr val="tx1"/>
                </a:solidFill>
              </a:rPr>
              <a:t>przykład</a:t>
            </a:r>
            <a:r>
              <a:rPr lang="en-US" dirty="0">
                <a:solidFill>
                  <a:schemeClr val="tx1"/>
                </a:solidFill>
              </a:rPr>
              <a:t>: wining line is from 4 4 to 4 1</a:t>
            </a:r>
          </a:p>
          <a:p>
            <a:pPr lvl="1"/>
            <a:r>
              <a:rPr lang="pl-PL" dirty="0" err="1">
                <a:solidFill>
                  <a:schemeClr val="tx1"/>
                </a:solidFill>
              </a:rPr>
              <a:t>draw</a:t>
            </a:r>
            <a:endParaRPr lang="en-US" dirty="0">
              <a:solidFill>
                <a:schemeClr val="tx1"/>
              </a:solidFill>
            </a:endParaRPr>
          </a:p>
          <a:p>
            <a:pPr lvl="2"/>
            <a:r>
              <a:rPr lang="pl-PL" dirty="0">
                <a:solidFill>
                  <a:schemeClr val="tx1"/>
                </a:solidFill>
              </a:rPr>
              <a:t>wypisywane jest przez silnik, w przypadku gdy żaden z graczy nie wygrał, a dalsza rozgrywka nie może być kontynuowana (bo np. cała plansza jest zapełniona)</a:t>
            </a:r>
            <a:endParaRPr lang="en-US" dirty="0">
              <a:solidFill>
                <a:schemeClr val="tx1"/>
              </a:solidFill>
            </a:endParaRPr>
          </a:p>
          <a:p>
            <a:pPr lvl="2"/>
            <a:r>
              <a:rPr lang="pl-PL" dirty="0">
                <a:solidFill>
                  <a:schemeClr val="tx1"/>
                </a:solidFill>
              </a:rPr>
              <a:t>oznacza remis</a:t>
            </a:r>
            <a:endParaRPr lang="en-US" dirty="0">
              <a:solidFill>
                <a:schemeClr val="tx1"/>
              </a:solidFill>
            </a:endParaRPr>
          </a:p>
        </p:txBody>
      </p:sp>
    </p:spTree>
    <p:extLst>
      <p:ext uri="{BB962C8B-B14F-4D97-AF65-F5344CB8AC3E}">
        <p14:creationId xmlns:p14="http://schemas.microsoft.com/office/powerpoint/2010/main" val="2041134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619672" y="1172210"/>
            <a:ext cx="5386070" cy="5441315"/>
          </a:xfrm>
          <a:prstGeom prst="rect">
            <a:avLst/>
          </a:prstGeom>
        </p:spPr>
      </p:pic>
    </p:spTree>
    <p:extLst>
      <p:ext uri="{BB962C8B-B14F-4D97-AF65-F5344CB8AC3E}">
        <p14:creationId xmlns:p14="http://schemas.microsoft.com/office/powerpoint/2010/main" val="341041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835696" y="1171765"/>
            <a:ext cx="5386070" cy="5441315"/>
          </a:xfrm>
          <a:prstGeom prst="rect">
            <a:avLst/>
          </a:prstGeom>
        </p:spPr>
      </p:pic>
    </p:spTree>
    <p:extLst>
      <p:ext uri="{BB962C8B-B14F-4D97-AF65-F5344CB8AC3E}">
        <p14:creationId xmlns:p14="http://schemas.microsoft.com/office/powerpoint/2010/main" val="40637982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763688" y="1556792"/>
            <a:ext cx="5386070" cy="4076700"/>
          </a:xfrm>
          <a:prstGeom prst="rect">
            <a:avLst/>
          </a:prstGeom>
        </p:spPr>
      </p:pic>
    </p:spTree>
    <p:extLst>
      <p:ext uri="{BB962C8B-B14F-4D97-AF65-F5344CB8AC3E}">
        <p14:creationId xmlns:p14="http://schemas.microsoft.com/office/powerpoint/2010/main" val="33235613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5"/>
          <p:cNvPicPr/>
          <p:nvPr/>
        </p:nvPicPr>
        <p:blipFill>
          <a:blip r:embed="rId4" cstate="print"/>
          <a:stretch>
            <a:fillRect/>
          </a:stretch>
        </p:blipFill>
        <p:spPr>
          <a:xfrm>
            <a:off x="1691680" y="1052736"/>
            <a:ext cx="5386070" cy="5441315"/>
          </a:xfrm>
          <a:prstGeom prst="rect">
            <a:avLst/>
          </a:prstGeom>
        </p:spPr>
      </p:pic>
    </p:spTree>
    <p:extLst>
      <p:ext uri="{BB962C8B-B14F-4D97-AF65-F5344CB8AC3E}">
        <p14:creationId xmlns:p14="http://schemas.microsoft.com/office/powerpoint/2010/main" val="35122299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p:cNvPicPr/>
          <p:nvPr/>
        </p:nvPicPr>
        <p:blipFill>
          <a:blip r:embed="rId4" cstate="print"/>
          <a:stretch>
            <a:fillRect/>
          </a:stretch>
        </p:blipFill>
        <p:spPr>
          <a:xfrm>
            <a:off x="1763688" y="1988840"/>
            <a:ext cx="5386070" cy="3315970"/>
          </a:xfrm>
          <a:prstGeom prst="rect">
            <a:avLst/>
          </a:prstGeom>
        </p:spPr>
      </p:pic>
    </p:spTree>
    <p:extLst>
      <p:ext uri="{BB962C8B-B14F-4D97-AF65-F5344CB8AC3E}">
        <p14:creationId xmlns:p14="http://schemas.microsoft.com/office/powerpoint/2010/main" val="37778766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611275" y="1268760"/>
            <a:ext cx="7992888" cy="419602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wykorzystanie kilku reprezentacji szachownicy i przełączanie między nimi</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err="1">
                <a:solidFill>
                  <a:schemeClr val="tx1"/>
                </a:solidFill>
                <a:ea typeface="Calibri" panose="020F0502020204030204" pitchFamily="34" charset="0"/>
                <a:cs typeface="Times New Roman" panose="02020603050405020304" pitchFamily="18" charset="0"/>
              </a:rPr>
              <a:t>bitboard</a:t>
            </a:r>
            <a:r>
              <a:rPr lang="pl-PL" dirty="0">
                <a:solidFill>
                  <a:schemeClr val="tx1"/>
                </a:solidFill>
                <a:ea typeface="Calibri" panose="020F0502020204030204" pitchFamily="34" charset="0"/>
                <a:cs typeface="Times New Roman" panose="02020603050405020304" pitchFamily="18" charset="0"/>
              </a:rPr>
              <a:t> z mapowaniem LERF</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a:solidFill>
                  <a:schemeClr val="tx1"/>
                </a:solidFill>
                <a:ea typeface="Calibri" panose="020F0502020204030204" pitchFamily="34" charset="0"/>
                <a:cs typeface="Times New Roman" panose="02020603050405020304" pitchFamily="18" charset="0"/>
              </a:rPr>
              <a:t>„magiczny” </a:t>
            </a:r>
            <a:r>
              <a:rPr lang="pl-PL" dirty="0" err="1">
                <a:solidFill>
                  <a:schemeClr val="tx1"/>
                </a:solidFill>
                <a:ea typeface="Calibri" panose="020F0502020204030204" pitchFamily="34" charset="0"/>
                <a:cs typeface="Times New Roman" panose="02020603050405020304" pitchFamily="18" charset="0"/>
              </a:rPr>
              <a:t>bitboard</a:t>
            </a:r>
            <a:r>
              <a:rPr lang="pl-PL" dirty="0">
                <a:solidFill>
                  <a:schemeClr val="tx1"/>
                </a:solidFill>
                <a:ea typeface="Calibri" panose="020F0502020204030204" pitchFamily="34" charset="0"/>
                <a:cs typeface="Times New Roman" panose="02020603050405020304" pitchFamily="18" charset="0"/>
              </a:rPr>
              <a:t> z podejściem „</a:t>
            </a:r>
            <a:r>
              <a:rPr lang="pl-PL" dirty="0" err="1">
                <a:solidFill>
                  <a:schemeClr val="tx1"/>
                </a:solidFill>
                <a:ea typeface="Calibri" panose="020F0502020204030204" pitchFamily="34" charset="0"/>
                <a:cs typeface="Times New Roman" panose="02020603050405020304" pitchFamily="18" charset="0"/>
              </a:rPr>
              <a:t>fancy</a:t>
            </a:r>
            <a:r>
              <a:rPr lang="pl-PL" dirty="0">
                <a:solidFill>
                  <a:schemeClr val="tx1"/>
                </a:solidFill>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err="1">
                <a:solidFill>
                  <a:schemeClr val="tx1"/>
                </a:solidFill>
                <a:ea typeface="Calibri" panose="020F0502020204030204" pitchFamily="34" charset="0"/>
                <a:cs typeface="Times New Roman" panose="02020603050405020304" pitchFamily="18" charset="0"/>
              </a:rPr>
              <a:t>bitboard</a:t>
            </a:r>
            <a:r>
              <a:rPr lang="pl-PL" dirty="0">
                <a:solidFill>
                  <a:schemeClr val="tx1"/>
                </a:solidFill>
                <a:ea typeface="Calibri" panose="020F0502020204030204" pitchFamily="34" charset="0"/>
                <a:cs typeface="Times New Roman" panose="02020603050405020304" pitchFamily="18" charset="0"/>
              </a:rPr>
              <a:t> BMI2 – PEXT</a:t>
            </a:r>
            <a:endParaRPr lang="en-US"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dirty="0">
                <a:solidFill>
                  <a:schemeClr val="tx1"/>
                </a:solidFill>
                <a:ea typeface="Calibri" panose="020F0502020204030204" pitchFamily="34" charset="0"/>
                <a:cs typeface="Times New Roman" panose="02020603050405020304" pitchFamily="18" charset="0"/>
              </a:rPr>
              <a:t>listy figur</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sam silnik (bez kodu UI) – korzysta z protokołu UCI</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err="1">
                <a:solidFill>
                  <a:schemeClr val="tx1"/>
                </a:solidFill>
                <a:ea typeface="Calibri" panose="020F0502020204030204" pitchFamily="34" charset="0"/>
                <a:cs typeface="Times New Roman" panose="02020603050405020304" pitchFamily="18" charset="0"/>
              </a:rPr>
              <a:t>support</a:t>
            </a:r>
            <a:r>
              <a:rPr lang="pl-PL" dirty="0">
                <a:solidFill>
                  <a:schemeClr val="tx1"/>
                </a:solidFill>
                <a:ea typeface="Calibri" panose="020F0502020204030204" pitchFamily="34" charset="0"/>
                <a:cs typeface="Times New Roman" panose="02020603050405020304" pitchFamily="18" charset="0"/>
              </a:rPr>
              <a:t> dla szachów losowych (Chess960)</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wykorzystanie tablic końca gry (</a:t>
            </a:r>
            <a:r>
              <a:rPr lang="pl-PL" dirty="0" err="1">
                <a:solidFill>
                  <a:schemeClr val="tx1"/>
                </a:solidFill>
                <a:ea typeface="Calibri" panose="020F0502020204030204" pitchFamily="34" charset="0"/>
                <a:cs typeface="Times New Roman" panose="02020603050405020304" pitchFamily="18" charset="0"/>
              </a:rPr>
              <a:t>Sygzy</a:t>
            </a:r>
            <a:r>
              <a:rPr lang="pl-PL" dirty="0">
                <a:solidFill>
                  <a:schemeClr val="tx1"/>
                </a:solidFill>
                <a:ea typeface="Calibri" panose="020F0502020204030204" pitchFamily="34" charset="0"/>
                <a:cs typeface="Times New Roman" panose="02020603050405020304" pitchFamily="18" charset="0"/>
              </a:rPr>
              <a:t> </a:t>
            </a:r>
            <a:r>
              <a:rPr lang="pl-PL" dirty="0" err="1">
                <a:solidFill>
                  <a:schemeClr val="tx1"/>
                </a:solidFill>
                <a:ea typeface="Calibri" panose="020F0502020204030204" pitchFamily="34" charset="0"/>
                <a:cs typeface="Times New Roman" panose="02020603050405020304" pitchFamily="18" charset="0"/>
              </a:rPr>
              <a:t>endgame</a:t>
            </a:r>
            <a:r>
              <a:rPr lang="pl-PL" dirty="0">
                <a:solidFill>
                  <a:schemeClr val="tx1"/>
                </a:solidFill>
                <a:ea typeface="Calibri" panose="020F0502020204030204" pitchFamily="34" charset="0"/>
                <a:cs typeface="Times New Roman" panose="02020603050405020304" pitchFamily="18" charset="0"/>
              </a:rPr>
              <a:t> </a:t>
            </a:r>
            <a:r>
              <a:rPr lang="pl-PL" dirty="0" err="1">
                <a:solidFill>
                  <a:schemeClr val="tx1"/>
                </a:solidFill>
                <a:ea typeface="Calibri" panose="020F0502020204030204" pitchFamily="34" charset="0"/>
                <a:cs typeface="Times New Roman" panose="02020603050405020304" pitchFamily="18" charset="0"/>
              </a:rPr>
              <a:t>tablabase</a:t>
            </a:r>
            <a:r>
              <a:rPr lang="pl-PL" dirty="0">
                <a:solidFill>
                  <a:schemeClr val="tx1"/>
                </a:solidFill>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wykorzystanie dobrodziejstw nowoczesnych </a:t>
            </a:r>
            <a:r>
              <a:rPr lang="pl-PL" dirty="0" err="1">
                <a:solidFill>
                  <a:schemeClr val="tx1"/>
                </a:solidFill>
                <a:ea typeface="Calibri" panose="020F0502020204030204" pitchFamily="34" charset="0"/>
                <a:cs typeface="Times New Roman" panose="02020603050405020304" pitchFamily="18" charset="0"/>
              </a:rPr>
              <a:t>architektur</a:t>
            </a:r>
            <a:r>
              <a:rPr lang="pl-PL" dirty="0">
                <a:solidFill>
                  <a:schemeClr val="tx1"/>
                </a:solidFill>
                <a:ea typeface="Calibri" panose="020F0502020204030204" pitchFamily="34" charset="0"/>
                <a:cs typeface="Times New Roman" panose="02020603050405020304" pitchFamily="18" charset="0"/>
              </a:rPr>
              <a:t> procesorów</a:t>
            </a:r>
            <a:endParaRPr lang="en-US"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dirty="0">
                <a:solidFill>
                  <a:schemeClr val="tx1"/>
                </a:solidFill>
                <a:ea typeface="Calibri" panose="020F0502020204030204" pitchFamily="34" charset="0"/>
                <a:cs typeface="Times New Roman" panose="02020603050405020304" pitchFamily="18" charset="0"/>
              </a:rPr>
              <a:t>wielowątkowość z wykorzystaniem do 128 rdzeni </a:t>
            </a:r>
            <a:r>
              <a:rPr lang="pl-PL" dirty="0" smtClean="0">
                <a:solidFill>
                  <a:schemeClr val="tx1"/>
                </a:solidFill>
                <a:ea typeface="Calibri" panose="020F0502020204030204" pitchFamily="34" charset="0"/>
                <a:cs typeface="Times New Roman" panose="02020603050405020304" pitchFamily="18" charset="0"/>
              </a:rPr>
              <a:t>procesora</a:t>
            </a:r>
            <a:endParaRPr lang="en-US"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4790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Chart 5"/>
          <p:cNvGraphicFramePr/>
          <p:nvPr>
            <p:extLst>
              <p:ext uri="{D42A27DB-BD31-4B8C-83A1-F6EECF244321}">
                <p14:modId xmlns:p14="http://schemas.microsoft.com/office/powerpoint/2010/main" val="77126469"/>
              </p:ext>
            </p:extLst>
          </p:nvPr>
        </p:nvGraphicFramePr>
        <p:xfrm>
          <a:off x="539552" y="1412775"/>
          <a:ext cx="8136904" cy="52007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716142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3742472307"/>
              </p:ext>
            </p:extLst>
          </p:nvPr>
        </p:nvGraphicFramePr>
        <p:xfrm>
          <a:off x="179510" y="1556792"/>
          <a:ext cx="8678740" cy="3847796"/>
        </p:xfrm>
        <a:graphic>
          <a:graphicData uri="http://schemas.openxmlformats.org/drawingml/2006/table">
            <a:tbl>
              <a:tblPr firstRow="1" firstCol="1" bandRow="1">
                <a:tableStyleId>{5C22544A-7EE6-4342-B048-85BDC9FD1C3A}</a:tableStyleId>
              </a:tblPr>
              <a:tblGrid>
                <a:gridCol w="1735748">
                  <a:extLst>
                    <a:ext uri="{9D8B030D-6E8A-4147-A177-3AD203B41FA5}">
                      <a16:colId xmlns:a16="http://schemas.microsoft.com/office/drawing/2014/main" xmlns="" val="1638868360"/>
                    </a:ext>
                  </a:extLst>
                </a:gridCol>
                <a:gridCol w="1735748">
                  <a:extLst>
                    <a:ext uri="{9D8B030D-6E8A-4147-A177-3AD203B41FA5}">
                      <a16:colId xmlns:a16="http://schemas.microsoft.com/office/drawing/2014/main" xmlns="" val="2400378329"/>
                    </a:ext>
                  </a:extLst>
                </a:gridCol>
                <a:gridCol w="1735748">
                  <a:extLst>
                    <a:ext uri="{9D8B030D-6E8A-4147-A177-3AD203B41FA5}">
                      <a16:colId xmlns:a16="http://schemas.microsoft.com/office/drawing/2014/main" xmlns="" val="440959418"/>
                    </a:ext>
                  </a:extLst>
                </a:gridCol>
                <a:gridCol w="1735748">
                  <a:extLst>
                    <a:ext uri="{9D8B030D-6E8A-4147-A177-3AD203B41FA5}">
                      <a16:colId xmlns:a16="http://schemas.microsoft.com/office/drawing/2014/main" xmlns="" val="3733649777"/>
                    </a:ext>
                  </a:extLst>
                </a:gridCol>
                <a:gridCol w="1735748">
                  <a:extLst>
                    <a:ext uri="{9D8B030D-6E8A-4147-A177-3AD203B41FA5}">
                      <a16:colId xmlns:a16="http://schemas.microsoft.com/office/drawing/2014/main" xmlns="" val="3397259968"/>
                    </a:ext>
                  </a:extLst>
                </a:gridCol>
              </a:tblGrid>
              <a:tr h="1923898">
                <a:tc>
                  <a:txBody>
                    <a:bodyPr/>
                    <a:lstStyle/>
                    <a:p>
                      <a:pPr marL="0" marR="0" algn="ctr">
                        <a:lnSpc>
                          <a:spcPct val="150000"/>
                        </a:lnSpc>
                        <a:spcBef>
                          <a:spcPts val="0"/>
                        </a:spcBef>
                        <a:spcAft>
                          <a:spcPts val="0"/>
                        </a:spcAft>
                      </a:pPr>
                      <a:r>
                        <a:rPr lang="pl-PL" sz="2400">
                          <a:effectLst/>
                        </a:rPr>
                        <a:t>Średnia</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pl-PL" sz="2400" dirty="0">
                          <a:effectLst/>
                        </a:rPr>
                        <a:t>Median</a:t>
                      </a:r>
                      <a:r>
                        <a:rPr lang="en-US" sz="2400" dirty="0">
                          <a:effectLst/>
                        </a:rPr>
                        <a:t>a</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a:effectLst/>
                        </a:rPr>
                        <a:t>Odchylenie</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a:effectLst/>
                        </a:rPr>
                        <a:t>Minimum</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a:effectLst/>
                        </a:rPr>
                        <a:t>Maksimum</a:t>
                      </a:r>
                      <a:endParaRPr lang="en-US"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94537378"/>
                  </a:ext>
                </a:extLst>
              </a:tr>
              <a:tr h="1923898">
                <a:tc>
                  <a:txBody>
                    <a:bodyPr/>
                    <a:lstStyle/>
                    <a:p>
                      <a:pPr marL="0" marR="0" algn="ctr">
                        <a:lnSpc>
                          <a:spcPct val="150000"/>
                        </a:lnSpc>
                        <a:spcBef>
                          <a:spcPts val="0"/>
                        </a:spcBef>
                        <a:spcAft>
                          <a:spcPts val="0"/>
                        </a:spcAft>
                      </a:pPr>
                      <a:r>
                        <a:rPr lang="en-US" sz="2400" dirty="0" smtClean="0">
                          <a:effectLst/>
                        </a:rPr>
                        <a:t>6998.195</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6988.933</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363.6507</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6379.989</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2400" dirty="0" smtClean="0">
                          <a:effectLst/>
                        </a:rPr>
                        <a:t>8141.848</a:t>
                      </a:r>
                      <a:r>
                        <a:rPr lang="pl-PL" sz="2400" dirty="0" smtClean="0">
                          <a:effectLst/>
                        </a:rPr>
                        <a:t>ms</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025787120"/>
                  </a:ext>
                </a:extLst>
              </a:tr>
            </a:tbl>
          </a:graphicData>
        </a:graphic>
      </p:graphicFrame>
    </p:spTree>
    <p:extLst>
      <p:ext uri="{BB962C8B-B14F-4D97-AF65-F5344CB8AC3E}">
        <p14:creationId xmlns:p14="http://schemas.microsoft.com/office/powerpoint/2010/main" val="506368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57188" y="2198493"/>
            <a:ext cx="8424936" cy="2748253"/>
          </a:xfrm>
          <a:prstGeom prst="rect">
            <a:avLst/>
          </a:prstGeom>
        </p:spPr>
        <p:txBody>
          <a:bodyPr wrap="square">
            <a:spAutoFit/>
          </a:bodyPr>
          <a:lstStyle/>
          <a:p>
            <a:pPr marL="0" marR="0" indent="457200" algn="just">
              <a:lnSpc>
                <a:spcPct val="150000"/>
              </a:lnSpc>
              <a:spcBef>
                <a:spcPts val="0"/>
              </a:spcBef>
              <a:spcAft>
                <a:spcPts val="0"/>
              </a:spcAft>
            </a:pPr>
            <a:r>
              <a:rPr lang="pl-PL" sz="4000" dirty="0">
                <a:solidFill>
                  <a:schemeClr val="tx1"/>
                </a:solidFill>
                <a:ea typeface="Calibri" panose="020F0502020204030204" pitchFamily="34" charset="0"/>
                <a:cs typeface="Times New Roman" panose="02020603050405020304" pitchFamily="18" charset="0"/>
              </a:rPr>
              <a:t>164 silniki o różnych </a:t>
            </a:r>
            <a:r>
              <a:rPr lang="pl-PL" sz="4000" dirty="0" smtClean="0">
                <a:solidFill>
                  <a:schemeClr val="tx1"/>
                </a:solidFill>
                <a:ea typeface="Calibri" panose="020F0502020204030204" pitchFamily="34" charset="0"/>
                <a:cs typeface="Times New Roman" panose="02020603050405020304" pitchFamily="18" charset="0"/>
              </a:rPr>
              <a:t>parametrach</a:t>
            </a:r>
          </a:p>
          <a:p>
            <a:pPr marL="0" marR="0" indent="457200" algn="just">
              <a:lnSpc>
                <a:spcPct val="150000"/>
              </a:lnSpc>
              <a:spcBef>
                <a:spcPts val="0"/>
              </a:spcBef>
              <a:spcAft>
                <a:spcPts val="0"/>
              </a:spcAft>
            </a:pPr>
            <a:r>
              <a:rPr lang="pl-PL" sz="4000" dirty="0">
                <a:solidFill>
                  <a:schemeClr val="tx1"/>
                </a:solidFill>
                <a:ea typeface="Calibri" panose="020F0502020204030204" pitchFamily="34" charset="0"/>
                <a:cs typeface="Times New Roman" panose="02020603050405020304" pitchFamily="18" charset="0"/>
              </a:rPr>
              <a:t>11</a:t>
            </a:r>
            <a:r>
              <a:rPr lang="pl-PL" sz="4000" dirty="0" smtClean="0">
                <a:solidFill>
                  <a:schemeClr val="tx1"/>
                </a:solidFill>
                <a:ea typeface="Calibri" panose="020F0502020204030204" pitchFamily="34" charset="0"/>
                <a:cs typeface="Times New Roman" panose="02020603050405020304" pitchFamily="18" charset="0"/>
              </a:rPr>
              <a:t> testów poprawności</a:t>
            </a:r>
          </a:p>
          <a:p>
            <a:pPr marL="0" marR="0" indent="457200" algn="just">
              <a:lnSpc>
                <a:spcPct val="150000"/>
              </a:lnSpc>
              <a:spcBef>
                <a:spcPts val="0"/>
              </a:spcBef>
              <a:spcAft>
                <a:spcPts val="0"/>
              </a:spcAft>
            </a:pPr>
            <a:r>
              <a:rPr lang="pl-PL" sz="4000" dirty="0" smtClean="0">
                <a:solidFill>
                  <a:schemeClr val="tx1"/>
                </a:solidFill>
                <a:ea typeface="Calibri" panose="020F0502020204030204" pitchFamily="34" charset="0"/>
                <a:cs typeface="Times New Roman" panose="02020603050405020304" pitchFamily="18" charset="0"/>
              </a:rPr>
              <a:t>1804 </a:t>
            </a:r>
            <a:r>
              <a:rPr lang="pl-PL" sz="4000" dirty="0">
                <a:solidFill>
                  <a:schemeClr val="tx1"/>
                </a:solidFill>
                <a:ea typeface="Calibri" panose="020F0502020204030204" pitchFamily="34" charset="0"/>
                <a:cs typeface="Times New Roman" panose="02020603050405020304" pitchFamily="18" charset="0"/>
              </a:rPr>
              <a:t>rezultatów </a:t>
            </a:r>
            <a:r>
              <a:rPr lang="pl-PL" sz="4000" dirty="0" smtClean="0">
                <a:solidFill>
                  <a:schemeClr val="tx1"/>
                </a:solidFill>
                <a:ea typeface="Calibri" panose="020F0502020204030204" pitchFamily="34" charset="0"/>
                <a:cs typeface="Times New Roman" panose="02020603050405020304" pitchFamily="18" charset="0"/>
              </a:rPr>
              <a:t>testów</a:t>
            </a:r>
            <a:endParaRPr lang="en-US" sz="4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73174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57188" y="1484784"/>
            <a:ext cx="8424936" cy="5124480"/>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GetMovesShouldReturnAvalaibleMoves</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GameOverTest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AfterQMovesItsWhitePlayerTurn</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TwoTimesSameMoveShouldNotBePossible</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AllPossibleMovesGameShouldEndTest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HumanVsHumanBlackWinTest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HumanVsHumanBlackWinIfKOrMoreToWinTest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FirstTurnHumanVsHumanMovesTest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FirstTurnHumanVsAiMovesTest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FirstTurnAiVsHumanMovesTest</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lphaLcPeriod"/>
            </a:pPr>
            <a:r>
              <a:rPr lang="pl-PL" sz="2000" dirty="0" err="1">
                <a:solidFill>
                  <a:schemeClr val="tx1"/>
                </a:solidFill>
                <a:ea typeface="Calibri" panose="020F0502020204030204" pitchFamily="34" charset="0"/>
                <a:cs typeface="Times New Roman" panose="02020603050405020304" pitchFamily="18" charset="0"/>
              </a:rPr>
              <a:t>FirstTurnAiVsAiMovesTest</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01420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251520" y="2852936"/>
            <a:ext cx="8424936" cy="833883"/>
          </a:xfrm>
          <a:prstGeom prst="rect">
            <a:avLst/>
          </a:prstGeom>
        </p:spPr>
        <p:txBody>
          <a:bodyPr wrap="square">
            <a:spAutoFit/>
          </a:bodyPr>
          <a:lstStyle/>
          <a:p>
            <a:pPr marL="0" marR="0" indent="0" algn="just">
              <a:lnSpc>
                <a:spcPct val="150000"/>
              </a:lnSpc>
              <a:spcBef>
                <a:spcPts val="0"/>
              </a:spcBef>
              <a:spcAft>
                <a:spcPts val="0"/>
              </a:spcAft>
            </a:pP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pl-PL" sz="36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Correctness</a:t>
            </a: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pl-PL" sz="36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tests</a:t>
            </a: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1804/1804 </a:t>
            </a:r>
            <a:r>
              <a:rPr lang="pl-PL" sz="3600" dirty="0" err="1">
                <a:solidFill>
                  <a:schemeClr val="tx1"/>
                </a:solidFill>
                <a:latin typeface="Calibri" panose="020F0502020204030204" pitchFamily="34" charset="0"/>
                <a:ea typeface="Times New Roman" panose="02020603050405020304" pitchFamily="18" charset="0"/>
                <a:cs typeface="Times New Roman" panose="02020603050405020304" pitchFamily="18" charset="0"/>
              </a:rPr>
              <a:t>succeeded</a:t>
            </a:r>
            <a:r>
              <a:rPr lang="pl-PL"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a:t>
            </a:r>
            <a:endParaRPr lang="en-US" sz="28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784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539552" y="1412776"/>
            <a:ext cx="8136904" cy="4832092"/>
          </a:xfrm>
          <a:prstGeom prst="rect">
            <a:avLst/>
          </a:prstGeom>
        </p:spPr>
        <p:txBody>
          <a:bodyPr wrap="square">
            <a:spAutoFit/>
          </a:bodyPr>
          <a:lstStyle/>
          <a:p>
            <a:r>
              <a:rPr lang="pl-PL" sz="2400" dirty="0" smtClean="0">
                <a:solidFill>
                  <a:schemeClr val="tx1"/>
                </a:solidFill>
                <a:ea typeface="Calibri" panose="020F0502020204030204" pitchFamily="34" charset="0"/>
                <a:cs typeface="Times New Roman" panose="02020603050405020304" pitchFamily="18" charset="0"/>
              </a:rPr>
              <a:t>Trzy metryki wydajności:</a:t>
            </a:r>
          </a:p>
          <a:p>
            <a:pPr marL="342900" indent="-342900">
              <a:buFont typeface="Arial" panose="020B0604020202020204" pitchFamily="34" charset="0"/>
              <a:buChar char="•"/>
            </a:pPr>
            <a:r>
              <a:rPr lang="pl-PL" sz="2400" dirty="0" smtClean="0">
                <a:solidFill>
                  <a:schemeClr val="tx1"/>
                </a:solidFill>
                <a:ea typeface="Calibri" panose="020F0502020204030204" pitchFamily="34" charset="0"/>
                <a:cs typeface="Times New Roman" panose="02020603050405020304" pitchFamily="18" charset="0"/>
              </a:rPr>
              <a:t>średni </a:t>
            </a:r>
            <a:r>
              <a:rPr lang="pl-PL" sz="2400" dirty="0">
                <a:solidFill>
                  <a:schemeClr val="tx1"/>
                </a:solidFill>
                <a:ea typeface="Calibri" panose="020F0502020204030204" pitchFamily="34" charset="0"/>
                <a:cs typeface="Times New Roman" panose="02020603050405020304" pitchFamily="18" charset="0"/>
              </a:rPr>
              <a:t>czas wygenerowania ruchu przez </a:t>
            </a:r>
            <a:r>
              <a:rPr lang="pl-PL" sz="2400" dirty="0" smtClean="0">
                <a:solidFill>
                  <a:schemeClr val="tx1"/>
                </a:solidFill>
                <a:ea typeface="Calibri" panose="020F0502020204030204" pitchFamily="34" charset="0"/>
                <a:cs typeface="Times New Roman" panose="02020603050405020304" pitchFamily="18" charset="0"/>
              </a:rPr>
              <a:t>AI</a:t>
            </a:r>
          </a:p>
          <a:p>
            <a:pPr marL="342900" indent="-342900">
              <a:buFont typeface="Arial" panose="020B0604020202020204" pitchFamily="34" charset="0"/>
              <a:buChar char="•"/>
            </a:pPr>
            <a:r>
              <a:rPr lang="pl-PL" sz="2400" dirty="0" smtClean="0">
                <a:solidFill>
                  <a:schemeClr val="tx1"/>
                </a:solidFill>
                <a:ea typeface="Calibri" panose="020F0502020204030204" pitchFamily="34" charset="0"/>
                <a:cs typeface="Times New Roman" panose="02020603050405020304" pitchFamily="18" charset="0"/>
              </a:rPr>
              <a:t>średni </a:t>
            </a:r>
            <a:r>
              <a:rPr lang="pl-PL" sz="2400" dirty="0">
                <a:solidFill>
                  <a:schemeClr val="tx1"/>
                </a:solidFill>
                <a:ea typeface="Calibri" panose="020F0502020204030204" pitchFamily="34" charset="0"/>
                <a:cs typeface="Times New Roman" panose="02020603050405020304" pitchFamily="18" charset="0"/>
              </a:rPr>
              <a:t>czas sprawdzenia, czy spełniony został warunek </a:t>
            </a:r>
            <a:r>
              <a:rPr lang="pl-PL" sz="2400" dirty="0" smtClean="0">
                <a:solidFill>
                  <a:schemeClr val="tx1"/>
                </a:solidFill>
                <a:ea typeface="Calibri" panose="020F0502020204030204" pitchFamily="34" charset="0"/>
                <a:cs typeface="Times New Roman" panose="02020603050405020304" pitchFamily="18" charset="0"/>
              </a:rPr>
              <a:t>wygranej</a:t>
            </a:r>
          </a:p>
          <a:p>
            <a:pPr marL="342900" indent="-342900">
              <a:buFont typeface="Arial" panose="020B0604020202020204" pitchFamily="34" charset="0"/>
              <a:buChar char="•"/>
            </a:pPr>
            <a:r>
              <a:rPr lang="pl-PL" sz="2400" dirty="0" smtClean="0">
                <a:solidFill>
                  <a:schemeClr val="tx1"/>
                </a:solidFill>
                <a:ea typeface="Calibri" panose="020F0502020204030204" pitchFamily="34" charset="0"/>
                <a:cs typeface="Times New Roman" panose="02020603050405020304" pitchFamily="18" charset="0"/>
              </a:rPr>
              <a:t>średni </a:t>
            </a:r>
            <a:r>
              <a:rPr lang="pl-PL" sz="2400" dirty="0">
                <a:solidFill>
                  <a:schemeClr val="tx1"/>
                </a:solidFill>
                <a:ea typeface="Calibri" panose="020F0502020204030204" pitchFamily="34" charset="0"/>
                <a:cs typeface="Times New Roman" panose="02020603050405020304" pitchFamily="18" charset="0"/>
              </a:rPr>
              <a:t>czas wygenerowania listy dostępnych </a:t>
            </a:r>
            <a:r>
              <a:rPr lang="pl-PL" sz="2400" dirty="0" smtClean="0">
                <a:solidFill>
                  <a:schemeClr val="tx1"/>
                </a:solidFill>
                <a:ea typeface="Calibri" panose="020F0502020204030204" pitchFamily="34" charset="0"/>
                <a:cs typeface="Times New Roman" panose="02020603050405020304" pitchFamily="18" charset="0"/>
              </a:rPr>
              <a:t>posunięć</a:t>
            </a:r>
          </a:p>
          <a:p>
            <a:r>
              <a:rPr lang="pl-PL" sz="2400" dirty="0" smtClean="0">
                <a:solidFill>
                  <a:schemeClr val="tx1"/>
                </a:solidFill>
                <a:cs typeface="Times New Roman" panose="02020603050405020304" pitchFamily="18" charset="0"/>
              </a:rPr>
              <a:t>Warunki testowe:</a:t>
            </a:r>
          </a:p>
          <a:p>
            <a:pPr marL="342900" indent="-342900">
              <a:buFont typeface="Arial" panose="020B0604020202020204" pitchFamily="34" charset="0"/>
              <a:buChar char="•"/>
            </a:pPr>
            <a:r>
              <a:rPr lang="pl-PL" sz="2400" dirty="0" smtClean="0">
                <a:solidFill>
                  <a:schemeClr val="tx1"/>
                </a:solidFill>
                <a:cs typeface="Times New Roman" panose="02020603050405020304" pitchFamily="18" charset="0"/>
              </a:rPr>
              <a:t>1000 losowych rozgrywek AI vs AI dla silniki z n*m&lt;250*250</a:t>
            </a:r>
          </a:p>
          <a:p>
            <a:pPr marL="342900" indent="-342900">
              <a:buFont typeface="Arial" panose="020B0604020202020204" pitchFamily="34" charset="0"/>
              <a:buChar char="•"/>
            </a:pPr>
            <a:r>
              <a:rPr lang="pl-PL" sz="2400" dirty="0" smtClean="0">
                <a:solidFill>
                  <a:schemeClr val="tx1"/>
                </a:solidFill>
                <a:cs typeface="Times New Roman" panose="02020603050405020304" pitchFamily="18" charset="0"/>
              </a:rPr>
              <a:t>10 losowych rozgrywek AI vs AI dla pozostałych silników</a:t>
            </a:r>
          </a:p>
          <a:p>
            <a:r>
              <a:rPr lang="pl-PL" sz="2400" dirty="0" smtClean="0">
                <a:solidFill>
                  <a:schemeClr val="tx1"/>
                </a:solidFill>
                <a:cs typeface="Times New Roman" panose="02020603050405020304" pitchFamily="18" charset="0"/>
              </a:rPr>
              <a:t>Założenie:</a:t>
            </a:r>
          </a:p>
          <a:p>
            <a:pPr marL="342900" indent="-342900">
              <a:buFont typeface="Arial" panose="020B0604020202020204" pitchFamily="34" charset="0"/>
              <a:buChar char="•"/>
            </a:pPr>
            <a:r>
              <a:rPr lang="pl-PL" sz="2400" dirty="0" smtClean="0">
                <a:solidFill>
                  <a:schemeClr val="tx1"/>
                </a:solidFill>
                <a:cs typeface="Times New Roman" panose="02020603050405020304" pitchFamily="18" charset="0"/>
              </a:rPr>
              <a:t>„</a:t>
            </a:r>
            <a:r>
              <a:rPr lang="pl-PL" sz="2000" dirty="0">
                <a:solidFill>
                  <a:schemeClr val="tx1"/>
                </a:solidFill>
              </a:rPr>
              <a:t>Wystarczy więc rozegrać odpowiednio dużo, odpowiednio długich rozgrywek z udziałem AI, aby uzyskać dobrą statystykę </a:t>
            </a:r>
            <a:r>
              <a:rPr lang="pl-PL" sz="2000" dirty="0" smtClean="0">
                <a:solidFill>
                  <a:schemeClr val="tx1"/>
                </a:solidFill>
              </a:rPr>
              <a:t>dla tych metryk</a:t>
            </a:r>
            <a:r>
              <a:rPr lang="pl-PL" sz="2400" dirty="0" smtClean="0">
                <a:solidFill>
                  <a:schemeClr val="tx1"/>
                </a:solidFill>
                <a:cs typeface="Times New Roman" panose="02020603050405020304" pitchFamily="18" charset="0"/>
              </a:rPr>
              <a:t>”</a:t>
            </a:r>
            <a:endParaRPr lang="pl-PL" sz="24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0457586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Chart 4"/>
          <p:cNvGraphicFramePr/>
          <p:nvPr>
            <p:extLst>
              <p:ext uri="{D42A27DB-BD31-4B8C-83A1-F6EECF244321}">
                <p14:modId xmlns:p14="http://schemas.microsoft.com/office/powerpoint/2010/main" val="207734770"/>
              </p:ext>
            </p:extLst>
          </p:nvPr>
        </p:nvGraphicFramePr>
        <p:xfrm>
          <a:off x="683568" y="1556792"/>
          <a:ext cx="7056784" cy="5056733"/>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p:cNvSpPr/>
          <p:nvPr/>
        </p:nvSpPr>
        <p:spPr>
          <a:xfrm>
            <a:off x="7740352" y="3203287"/>
            <a:ext cx="1404552" cy="369332"/>
          </a:xfrm>
          <a:prstGeom prst="rect">
            <a:avLst/>
          </a:prstGeom>
        </p:spPr>
        <p:txBody>
          <a:bodyPr wrap="none">
            <a:spAutoFit/>
          </a:bodyPr>
          <a:lstStyle/>
          <a:p>
            <a:r>
              <a:rPr lang="pl-PL" dirty="0">
                <a:solidFill>
                  <a:schemeClr val="tx1"/>
                </a:solidFill>
                <a:ea typeface="Calibri" panose="020F0502020204030204" pitchFamily="34" charset="0"/>
                <a:cs typeface="Times New Roman" panose="02020603050405020304" pitchFamily="18" charset="0"/>
              </a:rPr>
              <a:t>R</a:t>
            </a:r>
            <a:r>
              <a:rPr lang="pl-PL" baseline="30000" dirty="0">
                <a:solidFill>
                  <a:schemeClr val="tx1"/>
                </a:solidFill>
                <a:ea typeface="Calibri" panose="020F0502020204030204" pitchFamily="34" charset="0"/>
                <a:cs typeface="Times New Roman" panose="02020603050405020304" pitchFamily="18" charset="0"/>
              </a:rPr>
              <a:t>2</a:t>
            </a:r>
            <a:r>
              <a:rPr lang="pl-PL" dirty="0">
                <a:solidFill>
                  <a:schemeClr val="tx1"/>
                </a:solidFill>
                <a:ea typeface="Calibri" panose="020F0502020204030204" pitchFamily="34" charset="0"/>
                <a:cs typeface="Times New Roman" panose="02020603050405020304" pitchFamily="18" charset="0"/>
              </a:rPr>
              <a:t> = 0.9399</a:t>
            </a:r>
            <a:endParaRPr lang="en-US" dirty="0">
              <a:solidFill>
                <a:schemeClr val="tx1"/>
              </a:solidFill>
            </a:endParaRPr>
          </a:p>
        </p:txBody>
      </p:sp>
    </p:spTree>
    <p:extLst>
      <p:ext uri="{BB962C8B-B14F-4D97-AF65-F5344CB8AC3E}">
        <p14:creationId xmlns:p14="http://schemas.microsoft.com/office/powerpoint/2010/main" val="39086832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 name="Chart 6"/>
          <p:cNvGraphicFramePr/>
          <p:nvPr>
            <p:extLst>
              <p:ext uri="{D42A27DB-BD31-4B8C-83A1-F6EECF244321}">
                <p14:modId xmlns:p14="http://schemas.microsoft.com/office/powerpoint/2010/main" val="1611394358"/>
              </p:ext>
            </p:extLst>
          </p:nvPr>
        </p:nvGraphicFramePr>
        <p:xfrm>
          <a:off x="827584" y="1484784"/>
          <a:ext cx="7128966" cy="48965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8570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8" name="Chart 7"/>
          <p:cNvGraphicFramePr/>
          <p:nvPr>
            <p:extLst>
              <p:ext uri="{D42A27DB-BD31-4B8C-83A1-F6EECF244321}">
                <p14:modId xmlns:p14="http://schemas.microsoft.com/office/powerpoint/2010/main" val="2705814208"/>
              </p:ext>
            </p:extLst>
          </p:nvPr>
        </p:nvGraphicFramePr>
        <p:xfrm>
          <a:off x="107678" y="1700808"/>
          <a:ext cx="7848872" cy="5056733"/>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p:cNvSpPr/>
          <p:nvPr/>
        </p:nvSpPr>
        <p:spPr>
          <a:xfrm>
            <a:off x="7812360" y="2852936"/>
            <a:ext cx="1428596" cy="369332"/>
          </a:xfrm>
          <a:prstGeom prst="rect">
            <a:avLst/>
          </a:prstGeom>
        </p:spPr>
        <p:txBody>
          <a:bodyPr wrap="none">
            <a:spAutoFit/>
          </a:bodyPr>
          <a:lstStyle/>
          <a:p>
            <a:r>
              <a:rPr lang="pl-PL" dirty="0" smtClean="0">
                <a:solidFill>
                  <a:schemeClr val="tx1"/>
                </a:solidFill>
                <a:ea typeface="Calibri" panose="020F0502020204030204" pitchFamily="34" charset="0"/>
                <a:cs typeface="Times New Roman" panose="02020603050405020304" pitchFamily="18" charset="0"/>
              </a:rPr>
              <a:t>R^2=0.9889</a:t>
            </a:r>
            <a:endParaRPr lang="en-US" dirty="0">
              <a:solidFill>
                <a:schemeClr val="tx1"/>
              </a:solidFill>
            </a:endParaRPr>
          </a:p>
        </p:txBody>
      </p:sp>
    </p:spTree>
    <p:extLst>
      <p:ext uri="{BB962C8B-B14F-4D97-AF65-F5344CB8AC3E}">
        <p14:creationId xmlns:p14="http://schemas.microsoft.com/office/powerpoint/2010/main" val="28271483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Chart 5"/>
          <p:cNvGraphicFramePr/>
          <p:nvPr>
            <p:extLst>
              <p:ext uri="{D42A27DB-BD31-4B8C-83A1-F6EECF244321}">
                <p14:modId xmlns:p14="http://schemas.microsoft.com/office/powerpoint/2010/main" val="4252715096"/>
              </p:ext>
            </p:extLst>
          </p:nvPr>
        </p:nvGraphicFramePr>
        <p:xfrm>
          <a:off x="357188" y="1698899"/>
          <a:ext cx="7200974" cy="40324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6031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539552" y="1268760"/>
            <a:ext cx="7992888" cy="5009833"/>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400" dirty="0">
                <a:solidFill>
                  <a:schemeClr val="tx1"/>
                </a:solidFill>
                <a:ea typeface="Calibri" panose="020F0502020204030204" pitchFamily="34" charset="0"/>
                <a:cs typeface="Times New Roman" panose="02020603050405020304" pitchFamily="18" charset="0"/>
              </a:rPr>
              <a:t>zaawansowane funkcje ewaluacji figur i pozycji z uwzględnieniem:</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fazy gry (</a:t>
            </a:r>
            <a:r>
              <a:rPr lang="pl-PL" sz="2400" dirty="0" err="1">
                <a:solidFill>
                  <a:schemeClr val="tx1"/>
                </a:solidFill>
                <a:ea typeface="Calibri" panose="020F0502020204030204" pitchFamily="34" charset="0"/>
                <a:cs typeface="Times New Roman" panose="02020603050405020304" pitchFamily="18" charset="0"/>
              </a:rPr>
              <a:t>tapered</a:t>
            </a:r>
            <a:r>
              <a:rPr lang="pl-PL" sz="2400" dirty="0">
                <a:solidFill>
                  <a:schemeClr val="tx1"/>
                </a:solidFill>
                <a:ea typeface="Calibri" panose="020F0502020204030204" pitchFamily="34" charset="0"/>
                <a:cs typeface="Times New Roman" panose="02020603050405020304" pitchFamily="18" charset="0"/>
              </a:rPr>
              <a:t> </a:t>
            </a:r>
            <a:r>
              <a:rPr lang="pl-PL" sz="2400" dirty="0" err="1">
                <a:solidFill>
                  <a:schemeClr val="tx1"/>
                </a:solidFill>
                <a:ea typeface="Calibri" panose="020F0502020204030204" pitchFamily="34" charset="0"/>
                <a:cs typeface="Times New Roman" panose="02020603050405020304" pitchFamily="18" charset="0"/>
              </a:rPr>
              <a:t>eval</a:t>
            </a:r>
            <a:r>
              <a:rPr lang="pl-PL" sz="2400" dirty="0">
                <a:solidFill>
                  <a:schemeClr val="tx1"/>
                </a:solidFill>
                <a:ea typeface="Calibri" panose="020F0502020204030204" pitchFamily="34" charset="0"/>
                <a:cs typeface="Times New Roman" panose="02020603050405020304" pitchFamily="18" charset="0"/>
              </a:rPr>
              <a:t>)</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mobilności</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struktury pionów</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bezpieczeństwa króla</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parowania gońców</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tablic figura-pozycja</a:t>
            </a:r>
            <a:endParaRPr lang="en-US" sz="24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400" dirty="0">
                <a:solidFill>
                  <a:schemeClr val="tx1"/>
                </a:solidFill>
                <a:ea typeface="Calibri" panose="020F0502020204030204" pitchFamily="34" charset="0"/>
                <a:cs typeface="Times New Roman" panose="02020603050405020304" pitchFamily="18" charset="0"/>
              </a:rPr>
              <a:t>własnych, zdefiniowanych na starcie </a:t>
            </a:r>
            <a:r>
              <a:rPr lang="pl-PL" sz="2400" dirty="0" smtClean="0">
                <a:solidFill>
                  <a:schemeClr val="tx1"/>
                </a:solidFill>
                <a:ea typeface="Calibri" panose="020F0502020204030204" pitchFamily="34" charset="0"/>
                <a:cs typeface="Times New Roman" panose="02020603050405020304" pitchFamily="18" charset="0"/>
              </a:rPr>
              <a:t>parametrów</a:t>
            </a:r>
            <a:endParaRPr lang="en-US" sz="24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688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Chart 4"/>
          <p:cNvGraphicFramePr/>
          <p:nvPr>
            <p:extLst>
              <p:ext uri="{D42A27DB-BD31-4B8C-83A1-F6EECF244321}">
                <p14:modId xmlns:p14="http://schemas.microsoft.com/office/powerpoint/2010/main" val="577243244"/>
              </p:ext>
            </p:extLst>
          </p:nvPr>
        </p:nvGraphicFramePr>
        <p:xfrm>
          <a:off x="539552" y="1556792"/>
          <a:ext cx="8318698" cy="50567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040219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1815882"/>
          </a:xfrm>
          <a:prstGeom prst="rect">
            <a:avLst/>
          </a:prstGeom>
        </p:spPr>
        <p:txBody>
          <a:bodyPr wrap="square">
            <a:spAutoFit/>
          </a:bodyPr>
          <a:lstStyle/>
          <a:p>
            <a:r>
              <a:rPr lang="pl-PL" sz="2800" dirty="0">
                <a:solidFill>
                  <a:schemeClr val="tx1"/>
                </a:solidFill>
              </a:rPr>
              <a:t>	Wnioski: czas generowania posunięć przez AI oraz czas generowania listy wolnych posunięć zależą liniowo od m i liniowo od n, a sprawdzenie warunku wygranej jest niezależne od m i n.</a:t>
            </a:r>
            <a:endParaRPr lang="en-US" sz="2800" dirty="0">
              <a:solidFill>
                <a:schemeClr val="tx1"/>
              </a:solidFill>
            </a:endParaRPr>
          </a:p>
        </p:txBody>
      </p:sp>
    </p:spTree>
    <p:extLst>
      <p:ext uri="{BB962C8B-B14F-4D97-AF65-F5344CB8AC3E}">
        <p14:creationId xmlns:p14="http://schemas.microsoft.com/office/powerpoint/2010/main" val="1031746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3170099"/>
          </a:xfrm>
          <a:prstGeom prst="rect">
            <a:avLst/>
          </a:prstGeom>
        </p:spPr>
        <p:txBody>
          <a:bodyPr wrap="square">
            <a:spAutoFit/>
          </a:bodyPr>
          <a:lstStyle/>
          <a:p>
            <a:pPr lvl="0"/>
            <a:r>
              <a:rPr lang="pl-PL" sz="2000" dirty="0" smtClean="0">
                <a:solidFill>
                  <a:schemeClr val="tx1"/>
                </a:solidFill>
              </a:rPr>
              <a:t>czas </a:t>
            </a:r>
            <a:r>
              <a:rPr lang="pl-PL" sz="2000" dirty="0">
                <a:solidFill>
                  <a:schemeClr val="tx1"/>
                </a:solidFill>
              </a:rPr>
              <a:t>wygenerowania ruchu przez AI zależy w sposób uwikłany od k</a:t>
            </a:r>
            <a:endParaRPr lang="en-US" sz="2000" dirty="0">
              <a:solidFill>
                <a:schemeClr val="tx1"/>
              </a:solidFill>
            </a:endParaRPr>
          </a:p>
          <a:p>
            <a:pPr lvl="1"/>
            <a:r>
              <a:rPr lang="pl-PL" sz="2000" dirty="0">
                <a:solidFill>
                  <a:schemeClr val="tx1"/>
                </a:solidFill>
              </a:rPr>
              <a:t>maleje wraz z długością rozgrywki, która zależy od k (widoczne szczególnie dla dużych planszy)</a:t>
            </a:r>
            <a:endParaRPr lang="en-US" sz="2000" dirty="0">
              <a:solidFill>
                <a:schemeClr val="tx1"/>
              </a:solidFill>
            </a:endParaRPr>
          </a:p>
          <a:p>
            <a:pPr lvl="1"/>
            <a:r>
              <a:rPr lang="pl-PL" sz="2000" dirty="0">
                <a:solidFill>
                  <a:schemeClr val="tx1"/>
                </a:solidFill>
              </a:rPr>
              <a:t>maleje wraz ze stopniem zatłoczenia planszy (który zależy od k), bo bardziej zatłoczona plansza to mniej kosztownych czasowo alokacji pamięci (widoczne szczególnie dla małych planszy)</a:t>
            </a:r>
            <a:endParaRPr lang="en-US" sz="2000" dirty="0">
              <a:solidFill>
                <a:schemeClr val="tx1"/>
              </a:solidFill>
            </a:endParaRPr>
          </a:p>
          <a:p>
            <a:pPr lvl="1"/>
            <a:r>
              <a:rPr lang="pl-PL" sz="2000" dirty="0">
                <a:solidFill>
                  <a:schemeClr val="tx1"/>
                </a:solidFill>
              </a:rPr>
              <a:t>można więc powiedzieć, że generalnie maleje ze wzrostem k, ale zależność ta ma charakter bardzo złożony</a:t>
            </a:r>
            <a:endParaRPr lang="en-US" sz="2000" dirty="0">
              <a:solidFill>
                <a:schemeClr val="tx1"/>
              </a:solidFill>
            </a:endParaRPr>
          </a:p>
          <a:p>
            <a:pPr lvl="0"/>
            <a:r>
              <a:rPr lang="pl-PL" sz="2000" dirty="0">
                <a:solidFill>
                  <a:schemeClr val="tx1"/>
                </a:solidFill>
              </a:rPr>
              <a:t>czas wygenerowania listy dostępnych posunięć raczej nie zależy od k</a:t>
            </a:r>
            <a:endParaRPr lang="en-US" sz="2000" dirty="0">
              <a:solidFill>
                <a:schemeClr val="tx1"/>
              </a:solidFill>
            </a:endParaRPr>
          </a:p>
          <a:p>
            <a:pPr lvl="0"/>
            <a:r>
              <a:rPr lang="pl-PL" sz="2000" dirty="0">
                <a:solidFill>
                  <a:schemeClr val="tx1"/>
                </a:solidFill>
              </a:rPr>
              <a:t>czas sprawdzenia warunku wygranej raczej nie zależy od k.</a:t>
            </a:r>
            <a:endParaRPr lang="en-US" sz="2000" dirty="0">
              <a:solidFill>
                <a:schemeClr val="tx1"/>
              </a:solidFill>
            </a:endParaRPr>
          </a:p>
        </p:txBody>
      </p:sp>
    </p:spTree>
    <p:extLst>
      <p:ext uri="{BB962C8B-B14F-4D97-AF65-F5344CB8AC3E}">
        <p14:creationId xmlns:p14="http://schemas.microsoft.com/office/powerpoint/2010/main" val="32587012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2239844"/>
          </a:xfrm>
          <a:prstGeom prst="rect">
            <a:avLst/>
          </a:prstGeom>
        </p:spPr>
        <p:txBody>
          <a:bodyPr wrap="square">
            <a:spAutoFit/>
          </a:bodyPr>
          <a:lstStyle/>
          <a:p>
            <a:pPr marL="0" marR="0" indent="457200" algn="just">
              <a:lnSpc>
                <a:spcPct val="150000"/>
              </a:lnSpc>
              <a:spcBef>
                <a:spcPts val="0"/>
              </a:spcBef>
              <a:spcAft>
                <a:spcPts val="0"/>
              </a:spcAft>
            </a:pPr>
            <a:r>
              <a:rPr lang="pl-PL" sz="2400" dirty="0">
                <a:solidFill>
                  <a:schemeClr val="tx1"/>
                </a:solidFill>
              </a:rPr>
              <a:t>warunek wygranej ma generalnie pomijalny wpływ na wydajność, ale wydaje się, że szybsze są silniki z EXACTLY_K_TO_WIN dla reprezentacji </a:t>
            </a:r>
            <a:r>
              <a:rPr lang="pl-PL" sz="2400" dirty="0" err="1">
                <a:solidFill>
                  <a:schemeClr val="tx1"/>
                </a:solidFill>
              </a:rPr>
              <a:t>bitboard</a:t>
            </a:r>
            <a:r>
              <a:rPr lang="pl-PL" sz="2400" dirty="0">
                <a:solidFill>
                  <a:schemeClr val="tx1"/>
                </a:solidFill>
              </a:rPr>
              <a:t> i odwrotnie w przypadku reprezentacji planszy przez tablicę.</a:t>
            </a:r>
            <a:endParaRPr lang="en-US" sz="2800" dirty="0">
              <a:solidFill>
                <a:schemeClr val="tx1"/>
              </a:solidFill>
            </a:endParaRPr>
          </a:p>
        </p:txBody>
      </p:sp>
    </p:spTree>
    <p:extLst>
      <p:ext uri="{BB962C8B-B14F-4D97-AF65-F5344CB8AC3E}">
        <p14:creationId xmlns:p14="http://schemas.microsoft.com/office/powerpoint/2010/main" val="17266046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11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Część </a:t>
            </a:r>
            <a:r>
              <a:rPr lang="pl-PL" altLang="pl-PL" sz="3600" b="1" dirty="0" smtClean="0">
                <a:solidFill>
                  <a:srgbClr val="7B9899"/>
                </a:solidFill>
              </a:rPr>
              <a:t>III </a:t>
            </a:r>
            <a:r>
              <a:rPr lang="pl-PL" altLang="pl-PL" sz="3600" b="1" dirty="0">
                <a:solidFill>
                  <a:srgbClr val="7B9899"/>
                </a:solidFill>
              </a:rPr>
              <a:t>– </a:t>
            </a:r>
            <a:r>
              <a:rPr lang="pl-PL" altLang="pl-PL" sz="3600" b="1" dirty="0" smtClean="0">
                <a:solidFill>
                  <a:srgbClr val="7B9899"/>
                </a:solidFill>
              </a:rPr>
              <a:t>analiza wydajnościowo-poprawnościowa</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100372" y="2276872"/>
            <a:ext cx="9073008" cy="2862322"/>
          </a:xfrm>
          <a:prstGeom prst="rect">
            <a:avLst/>
          </a:prstGeom>
        </p:spPr>
        <p:txBody>
          <a:bodyPr wrap="square">
            <a:spAutoFit/>
          </a:bodyPr>
          <a:lstStyle/>
          <a:p>
            <a:pPr marL="0" marR="0" indent="457200" algn="just">
              <a:lnSpc>
                <a:spcPct val="150000"/>
              </a:lnSpc>
              <a:spcBef>
                <a:spcPts val="0"/>
              </a:spcBef>
              <a:spcAft>
                <a:spcPts val="0"/>
              </a:spcAft>
            </a:pPr>
            <a:r>
              <a:rPr lang="pl-PL" sz="2000" dirty="0">
                <a:solidFill>
                  <a:schemeClr val="tx1"/>
                </a:solidFill>
                <a:ea typeface="Calibri" panose="020F0502020204030204" pitchFamily="34" charset="0"/>
                <a:cs typeface="Times New Roman" panose="02020603050405020304" pitchFamily="18" charset="0"/>
              </a:rPr>
              <a:t>Wnioski, co do zależności wydajności silników od parametrów p i q, są następujące:</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wydajność generowanych silników nie zależy od wartości q,</a:t>
            </a:r>
            <a:endParaRPr lang="en-US" sz="2000" dirty="0">
              <a:solidFill>
                <a:schemeClr val="tx1"/>
              </a:solidFill>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im większy iloczyn m i n silnika, tym wpływ p na wydajność jest mniejszy</a:t>
            </a:r>
            <a:endParaRPr lang="en-US" sz="2000" dirty="0">
              <a:solidFill>
                <a:schemeClr val="tx1"/>
              </a:solidFill>
              <a:ea typeface="Calibri" panose="020F0502020204030204" pitchFamily="34" charset="0"/>
              <a:cs typeface="Times New Roman" panose="02020603050405020304" pitchFamily="18" charset="0"/>
            </a:endParaRPr>
          </a:p>
          <a:p>
            <a:r>
              <a:rPr lang="pl-PL" sz="2000" dirty="0">
                <a:solidFill>
                  <a:schemeClr val="tx1"/>
                </a:solidFill>
                <a:ea typeface="Calibri" panose="020F0502020204030204" pitchFamily="34" charset="0"/>
                <a:cs typeface="Times New Roman" panose="02020603050405020304" pitchFamily="18" charset="0"/>
              </a:rPr>
              <a:t>dla silników z małą wartością iloczynu m i n wydajność rośnie wraz ze wzrostem p, efekt ten jest najbardziej zauważalny dla stosunkowo dużych wartości k</a:t>
            </a:r>
            <a:endParaRPr lang="en-US" sz="2000" dirty="0">
              <a:solidFill>
                <a:schemeClr val="tx1"/>
              </a:solidFill>
            </a:endParaRPr>
          </a:p>
        </p:txBody>
      </p:sp>
    </p:spTree>
    <p:extLst>
      <p:ext uri="{BB962C8B-B14F-4D97-AF65-F5344CB8AC3E}">
        <p14:creationId xmlns:p14="http://schemas.microsoft.com/office/powerpoint/2010/main" val="1520697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562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smtClean="0">
                <a:solidFill>
                  <a:srgbClr val="7B9899"/>
                </a:solidFill>
              </a:rPr>
              <a:t>Podsumowanie</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0" y="1622594"/>
            <a:ext cx="9073008" cy="3785652"/>
          </a:xfrm>
          <a:prstGeom prst="rect">
            <a:avLst/>
          </a:prstGeom>
        </p:spPr>
        <p:txBody>
          <a:bodyPr wrap="square">
            <a:spAutoFit/>
          </a:bodyPr>
          <a:lstStyle/>
          <a:p>
            <a:pPr marR="0" lvl="0" algn="just">
              <a:lnSpc>
                <a:spcPct val="150000"/>
              </a:lnSpc>
              <a:spcBef>
                <a:spcPts val="0"/>
              </a:spcBef>
              <a:spcAft>
                <a:spcPts val="0"/>
              </a:spcAft>
            </a:pPr>
            <a:r>
              <a:rPr lang="pl-PL" sz="2000" dirty="0" smtClean="0">
                <a:solidFill>
                  <a:schemeClr val="tx1"/>
                </a:solidFill>
                <a:ea typeface="Calibri" panose="020F0502020204030204" pitchFamily="34" charset="0"/>
                <a:cs typeface="Times New Roman" panose="02020603050405020304" pitchFamily="18" charset="0"/>
              </a:rPr>
              <a:t>Trzy części pracy zostały zrealizowane poprawnie. Generator generuje szybkie i poprawne silniki. Wydajność generowanych silników i wydajność samego generatora zostały dogłębnie zbadane.</a:t>
            </a:r>
          </a:p>
          <a:p>
            <a:pPr marR="0" lvl="0" algn="just">
              <a:lnSpc>
                <a:spcPct val="150000"/>
              </a:lnSpc>
              <a:spcBef>
                <a:spcPts val="0"/>
              </a:spcBef>
              <a:spcAft>
                <a:spcPts val="0"/>
              </a:spcAft>
            </a:pPr>
            <a:endParaRPr lang="pl-PL" sz="2000" dirty="0" smtClean="0">
              <a:solidFill>
                <a:schemeClr val="tx1"/>
              </a:solidFill>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pPr>
            <a:r>
              <a:rPr lang="pl-PL" sz="2000" dirty="0" smtClean="0">
                <a:solidFill>
                  <a:schemeClr val="tx1"/>
                </a:solidFill>
                <a:ea typeface="Calibri" panose="020F0502020204030204" pitchFamily="34" charset="0"/>
                <a:cs typeface="Times New Roman" panose="02020603050405020304" pitchFamily="18" charset="0"/>
              </a:rPr>
              <a:t>Architektura projektu umożliwia łatwy dalszy rozwój i testy.</a:t>
            </a:r>
          </a:p>
          <a:p>
            <a:pPr marR="0" lvl="0" algn="just">
              <a:lnSpc>
                <a:spcPct val="150000"/>
              </a:lnSpc>
              <a:spcBef>
                <a:spcPts val="0"/>
              </a:spcBef>
              <a:spcAft>
                <a:spcPts val="0"/>
              </a:spcAft>
            </a:pPr>
            <a:endParaRPr lang="pl-PL" sz="2000" dirty="0">
              <a:solidFill>
                <a:schemeClr val="tx1"/>
              </a:solidFill>
              <a:cs typeface="Times New Roman" panose="02020603050405020304" pitchFamily="18" charset="0"/>
            </a:endParaRPr>
          </a:p>
          <a:p>
            <a:pPr marR="0" lvl="0" algn="just">
              <a:lnSpc>
                <a:spcPct val="150000"/>
              </a:lnSpc>
              <a:spcBef>
                <a:spcPts val="0"/>
              </a:spcBef>
              <a:spcAft>
                <a:spcPts val="0"/>
              </a:spcAft>
            </a:pPr>
            <a:r>
              <a:rPr lang="pl-PL" sz="2000" dirty="0" smtClean="0">
                <a:solidFill>
                  <a:schemeClr val="tx1"/>
                </a:solidFill>
                <a:cs typeface="Times New Roman" panose="02020603050405020304" pitchFamily="18" charset="0"/>
              </a:rPr>
              <a:t>Obszerny, nowy temat – </a:t>
            </a:r>
            <a:r>
              <a:rPr lang="pl-PL" sz="2000" i="1" dirty="0" smtClean="0">
                <a:solidFill>
                  <a:schemeClr val="tx1"/>
                </a:solidFill>
                <a:cs typeface="Times New Roman" panose="02020603050405020304" pitchFamily="18" charset="0"/>
              </a:rPr>
              <a:t>w tej pracy, pomimo objętości, zaledwie dotknięty</a:t>
            </a:r>
            <a:r>
              <a:rPr lang="pl-PL" sz="2000" dirty="0" smtClean="0">
                <a:solidFill>
                  <a:schemeClr val="tx1"/>
                </a:solidFill>
                <a:cs typeface="Times New Roman" panose="02020603050405020304" pitchFamily="18" charset="0"/>
              </a:rPr>
              <a:t> – ogromne pole do dalszego </a:t>
            </a:r>
            <a:r>
              <a:rPr lang="pl-PL" sz="2000" dirty="0" err="1" smtClean="0">
                <a:solidFill>
                  <a:schemeClr val="tx1"/>
                </a:solidFill>
                <a:cs typeface="Times New Roman" panose="02020603050405020304" pitchFamily="18" charset="0"/>
              </a:rPr>
              <a:t>developmentu</a:t>
            </a:r>
            <a:r>
              <a:rPr lang="pl-PL" sz="2000" dirty="0" smtClean="0">
                <a:solidFill>
                  <a:schemeClr val="tx1"/>
                </a:solidFill>
                <a:cs typeface="Times New Roman" panose="02020603050405020304" pitchFamily="18" charset="0"/>
              </a:rPr>
              <a:t> a nawet badań.</a:t>
            </a:r>
            <a:endParaRPr lang="en-US" sz="2000" dirty="0">
              <a:solidFill>
                <a:schemeClr val="tx1"/>
              </a:solidFill>
            </a:endParaRPr>
          </a:p>
        </p:txBody>
      </p:sp>
    </p:spTree>
    <p:extLst>
      <p:ext uri="{BB962C8B-B14F-4D97-AF65-F5344CB8AC3E}">
        <p14:creationId xmlns:p14="http://schemas.microsoft.com/office/powerpoint/2010/main" val="2727108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562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smtClean="0">
                <a:solidFill>
                  <a:srgbClr val="7B9899"/>
                </a:solidFill>
              </a:rPr>
              <a:t>Możliwości </a:t>
            </a:r>
            <a:r>
              <a:rPr lang="pl-PL" altLang="pl-PL" sz="3600" b="1" dirty="0" err="1" smtClean="0">
                <a:solidFill>
                  <a:srgbClr val="7B9899"/>
                </a:solidFill>
              </a:rPr>
              <a:t>developmentu</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30270" y="1268760"/>
            <a:ext cx="9073008" cy="4247317"/>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Można wzbogacić generator o dodatkowe parametry i/lub uzależnić ich wartości od tury gry itp. (parametry niekoniecznie stałe – </a:t>
            </a:r>
            <a:r>
              <a:rPr lang="pl-PL" sz="2000" dirty="0" err="1" smtClean="0">
                <a:solidFill>
                  <a:schemeClr val="tx1"/>
                </a:solidFill>
                <a:ea typeface="Calibri" panose="020F0502020204030204" pitchFamily="34" charset="0"/>
                <a:cs typeface="Times New Roman" panose="02020603050405020304" pitchFamily="18" charset="0"/>
              </a:rPr>
              <a:t>np</a:t>
            </a:r>
            <a:r>
              <a:rPr lang="pl-PL" sz="2000" dirty="0" smtClean="0">
                <a:solidFill>
                  <a:schemeClr val="tx1"/>
                </a:solidFill>
                <a:ea typeface="Calibri" panose="020F0502020204030204" pitchFamily="34" charset="0"/>
                <a:cs typeface="Times New Roman" panose="02020603050405020304" pitchFamily="18" charset="0"/>
              </a:rPr>
              <a:t> rosnąca plansza)</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Praca nad wymyślonym standardem komunikacji, popularyzacja</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Realizacja zgodnego z wymyślnym standardem komunikacji GUI</a:t>
            </a:r>
          </a:p>
          <a:p>
            <a:pPr marL="342900" marR="0" lvl="0"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Uniezależnienie projektu od </a:t>
            </a:r>
            <a:r>
              <a:rPr lang="pl-PL" sz="2000" dirty="0" err="1" smtClean="0">
                <a:solidFill>
                  <a:schemeClr val="tx1"/>
                </a:solidFill>
                <a:ea typeface="Calibri" panose="020F0502020204030204" pitchFamily="34" charset="0"/>
                <a:cs typeface="Times New Roman" panose="02020603050405020304" pitchFamily="18" charset="0"/>
              </a:rPr>
              <a:t>toolsetu</a:t>
            </a:r>
            <a:r>
              <a:rPr lang="pl-PL" sz="2000" dirty="0" smtClean="0">
                <a:solidFill>
                  <a:schemeClr val="tx1"/>
                </a:solidFill>
                <a:ea typeface="Calibri" panose="020F0502020204030204" pitchFamily="34" charset="0"/>
                <a:cs typeface="Times New Roman" panose="02020603050405020304" pitchFamily="18" charset="0"/>
              </a:rPr>
              <a:t> Microsoftu</a:t>
            </a:r>
          </a:p>
          <a:p>
            <a:pPr marL="342900" marR="0" lvl="0" indent="-342900" algn="just">
              <a:lnSpc>
                <a:spcPct val="150000"/>
              </a:lnSpc>
              <a:spcBef>
                <a:spcPts val="0"/>
              </a:spcBef>
              <a:spcAft>
                <a:spcPts val="0"/>
              </a:spcAft>
              <a:buFont typeface="Symbol" panose="05050102010706020507" pitchFamily="18" charset="2"/>
              <a:buChar char=""/>
            </a:pPr>
            <a:r>
              <a:rPr lang="pl-PL" sz="2000" b="1" dirty="0" smtClean="0">
                <a:solidFill>
                  <a:schemeClr val="tx1"/>
                </a:solidFill>
                <a:ea typeface="Calibri" panose="020F0502020204030204" pitchFamily="34" charset="0"/>
                <a:cs typeface="Times New Roman" panose="02020603050405020304" pitchFamily="18" charset="0"/>
              </a:rPr>
              <a:t>Szczególnie warto rozwinąć generowane AI</a:t>
            </a:r>
            <a:r>
              <a:rPr lang="pl-PL" sz="2000" dirty="0" smtClean="0">
                <a:solidFill>
                  <a:schemeClr val="tx1"/>
                </a:solidFill>
                <a:ea typeface="Calibri" panose="020F0502020204030204" pitchFamily="34" charset="0"/>
                <a:cs typeface="Times New Roman" panose="02020603050405020304" pitchFamily="18" charset="0"/>
              </a:rPr>
              <a:t>, powinno ono wykorzystywać parametry silnika dla swojej korzyści (AI powinno również być generowane – nie powinno być jedynie statycznym zasobem)</a:t>
            </a:r>
          </a:p>
        </p:txBody>
      </p:sp>
    </p:spTree>
    <p:extLst>
      <p:ext uri="{BB962C8B-B14F-4D97-AF65-F5344CB8AC3E}">
        <p14:creationId xmlns:p14="http://schemas.microsoft.com/office/powerpoint/2010/main" val="8511044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562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smtClean="0">
                <a:solidFill>
                  <a:srgbClr val="7B9899"/>
                </a:solidFill>
              </a:rPr>
              <a:t>Możliwości badań</a:t>
            </a:r>
            <a:endParaRPr lang="pl-PL" altLang="pl-PL" sz="3600" b="1" dirty="0">
              <a:solidFill>
                <a:srgbClr val="7B9899"/>
              </a:solidFill>
            </a:endParaRP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7458" y="1844824"/>
            <a:ext cx="9073008" cy="2400657"/>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Zagadnienie </a:t>
            </a:r>
            <a:r>
              <a:rPr lang="pl-PL" sz="2000" dirty="0" smtClean="0">
                <a:solidFill>
                  <a:schemeClr val="tx1"/>
                </a:solidFill>
                <a:ea typeface="Calibri" panose="020F0502020204030204" pitchFamily="34" charset="0"/>
                <a:cs typeface="Times New Roman" panose="02020603050405020304" pitchFamily="18" charset="0"/>
              </a:rPr>
              <a:t>teoretyczne dzięki generatorowi </a:t>
            </a:r>
            <a:r>
              <a:rPr lang="pl-PL" sz="2000" dirty="0">
                <a:solidFill>
                  <a:schemeClr val="tx1"/>
                </a:solidFill>
                <a:ea typeface="Calibri" panose="020F0502020204030204" pitchFamily="34" charset="0"/>
                <a:cs typeface="Times New Roman" panose="02020603050405020304" pitchFamily="18" charset="0"/>
              </a:rPr>
              <a:t>możliwe do sprawdzenia eksperymentalnego takie jak</a:t>
            </a:r>
          </a:p>
          <a:p>
            <a:pPr marL="1085850" lvl="1"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Rozwiązywalność gier zależnie od parametrów</a:t>
            </a:r>
          </a:p>
          <a:p>
            <a:pPr marL="1085850" lvl="1"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 Częstotliwości remisów w grach losowych (zwłaszcza parametr k</a:t>
            </a:r>
            <a:r>
              <a:rPr lang="pl-PL" sz="2000" dirty="0" smtClean="0">
                <a:solidFill>
                  <a:schemeClr val="tx1"/>
                </a:solidFill>
                <a:ea typeface="Calibri" panose="020F0502020204030204" pitchFamily="34" charset="0"/>
                <a:cs typeface="Times New Roman" panose="02020603050405020304" pitchFamily="18" charset="0"/>
              </a:rPr>
              <a:t>)</a:t>
            </a:r>
          </a:p>
          <a:p>
            <a:pPr marL="1085850" lvl="1" indent="-342900" algn="just">
              <a:lnSpc>
                <a:spcPct val="150000"/>
              </a:lnSpc>
              <a:spcBef>
                <a:spcPts val="0"/>
              </a:spcBef>
              <a:spcAft>
                <a:spcPts val="0"/>
              </a:spcAft>
              <a:buFont typeface="Symbol" panose="05050102010706020507" pitchFamily="18" charset="2"/>
              <a:buChar char=""/>
            </a:pPr>
            <a:r>
              <a:rPr lang="pl-PL" sz="2000" dirty="0" smtClean="0">
                <a:solidFill>
                  <a:schemeClr val="tx1"/>
                </a:solidFill>
                <a:ea typeface="Calibri" panose="020F0502020204030204" pitchFamily="34" charset="0"/>
                <a:cs typeface="Times New Roman" panose="02020603050405020304" pitchFamily="18" charset="0"/>
              </a:rPr>
              <a:t>Wydajna strategia przegrywająca</a:t>
            </a:r>
            <a:endParaRPr lang="pl-PL"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2451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4000" b="1">
                <a:solidFill>
                  <a:srgbClr val="7B9899"/>
                </a:solidFill>
              </a:rPr>
              <a:t>Podstawowa bibliografia</a:t>
            </a:r>
          </a:p>
        </p:txBody>
      </p:sp>
      <p:sp>
        <p:nvSpPr>
          <p:cNvPr id="124931" name="Text Box 2"/>
          <p:cNvSpPr txBox="1">
            <a:spLocks noChangeArrowheads="1"/>
          </p:cNvSpPr>
          <p:nvPr/>
        </p:nvSpPr>
        <p:spPr bwMode="auto">
          <a:xfrm>
            <a:off x="301625" y="987425"/>
            <a:ext cx="8504238" cy="5825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numCol="2"/>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marL="514350" lvl="0" indent="-514350">
              <a:buFont typeface="+mj-lt"/>
              <a:buAutoNum type="arabicPeriod"/>
            </a:pPr>
            <a:r>
              <a:rPr lang="pl-PL" sz="800" dirty="0"/>
              <a:t>Łagodne wprowadzenie do analizy algorytmów, Marek Kubale, Wydawnictwo Politechniki Gdańskiej, 2016, ISBN: 978-83-7348-652-2</a:t>
            </a:r>
            <a:endParaRPr lang="en-US" sz="800" dirty="0"/>
          </a:p>
          <a:p>
            <a:pPr marL="514350" lvl="0" indent="-514350">
              <a:buFont typeface="+mj-lt"/>
              <a:buAutoNum type="arabicPeriod"/>
            </a:pPr>
            <a:r>
              <a:rPr lang="pl-PL" sz="800" u="sng" dirty="0">
                <a:hlinkClick r:id="rId3"/>
              </a:rPr>
              <a:t>http://en.wikipedia.org/wiki/Computer_chess</a:t>
            </a:r>
            <a:r>
              <a:rPr lang="pl-PL" sz="800" dirty="0"/>
              <a:t>, (data dostępu 07.06.2016)</a:t>
            </a:r>
            <a:endParaRPr lang="en-US" sz="800" dirty="0"/>
          </a:p>
          <a:p>
            <a:pPr marL="514350" lvl="0" indent="-514350">
              <a:buFont typeface="+mj-lt"/>
              <a:buAutoNum type="arabicPeriod"/>
            </a:pPr>
            <a:r>
              <a:rPr lang="pl-PL" sz="800" u="sng" dirty="0">
                <a:hlinkClick r:id="rId4"/>
              </a:rPr>
              <a:t>http://en.wikipedia.org/</a:t>
            </a:r>
            <a:r>
              <a:rPr lang="pl-PL" sz="800" u="sng" dirty="0" err="1">
                <a:hlinkClick r:id="rId4"/>
              </a:rPr>
              <a:t>wiki</a:t>
            </a:r>
            <a:r>
              <a:rPr lang="pl-PL" sz="800" u="sng" dirty="0">
                <a:hlinkClick r:id="rId4"/>
              </a:rPr>
              <a:t>/Human–</a:t>
            </a:r>
            <a:r>
              <a:rPr lang="pl-PL" sz="800" u="sng" dirty="0" err="1">
                <a:hlinkClick r:id="rId4"/>
              </a:rPr>
              <a:t>computer_chess_matches</a:t>
            </a:r>
            <a:r>
              <a:rPr lang="pl-PL" sz="800" dirty="0"/>
              <a:t>, (data dostępu 07.06.2016)</a:t>
            </a:r>
            <a:endParaRPr lang="en-US" sz="800" dirty="0"/>
          </a:p>
          <a:p>
            <a:pPr marL="514350" lvl="0" indent="-514350">
              <a:buFont typeface="+mj-lt"/>
              <a:buAutoNum type="arabicPeriod"/>
            </a:pPr>
            <a:r>
              <a:rPr lang="pl-PL" sz="800" u="sng" dirty="0">
                <a:hlinkClick r:id="rId5"/>
              </a:rPr>
              <a:t>http://www.fierz.ch/history.htm</a:t>
            </a:r>
            <a:r>
              <a:rPr lang="pl-PL" sz="800" dirty="0"/>
              <a:t>, (data dostępu 08.06.2016)</a:t>
            </a:r>
            <a:endParaRPr lang="en-US" sz="800" dirty="0"/>
          </a:p>
          <a:p>
            <a:pPr marL="514350" lvl="0" indent="-514350">
              <a:buFont typeface="+mj-lt"/>
              <a:buAutoNum type="arabicPeriod"/>
            </a:pPr>
            <a:r>
              <a:rPr lang="pl-PL" sz="800" u="sng" dirty="0">
                <a:hlinkClick r:id="rId6"/>
              </a:rPr>
              <a:t>https://en.wikipedia.org/wiki/Top_Chess_Engine_Championship</a:t>
            </a:r>
            <a:r>
              <a:rPr lang="pl-PL" sz="800" dirty="0"/>
              <a:t>, (data dostępu 09.06.2016)</a:t>
            </a:r>
            <a:endParaRPr lang="en-US" sz="800" dirty="0"/>
          </a:p>
          <a:p>
            <a:pPr marL="514350" lvl="0" indent="-514350">
              <a:buFont typeface="+mj-lt"/>
              <a:buAutoNum type="arabicPeriod"/>
            </a:pPr>
            <a:r>
              <a:rPr lang="pl-PL" sz="800" u="sng" dirty="0">
                <a:hlinkClick r:id="rId7"/>
              </a:rPr>
              <a:t>https://en.wikipedia.org/wiki/International_Computer_Games_Association</a:t>
            </a:r>
            <a:r>
              <a:rPr lang="pl-PL" sz="800" dirty="0"/>
              <a:t>, (data dostępu 09.06.2016)</a:t>
            </a:r>
            <a:endParaRPr lang="en-US" sz="800" dirty="0"/>
          </a:p>
          <a:p>
            <a:pPr marL="514350" lvl="0" indent="-514350">
              <a:buFont typeface="+mj-lt"/>
              <a:buAutoNum type="arabicPeriod"/>
            </a:pPr>
            <a:r>
              <a:rPr lang="pl-PL" sz="800" u="sng" dirty="0">
                <a:hlinkClick r:id="rId8"/>
              </a:rPr>
              <a:t>https://en.wikipedia.org/wiki/Computer_Olympiad</a:t>
            </a:r>
            <a:r>
              <a:rPr lang="pl-PL" sz="800" dirty="0"/>
              <a:t>, (data dostępu 10.06.2016)</a:t>
            </a:r>
            <a:endParaRPr lang="en-US" sz="800" dirty="0"/>
          </a:p>
          <a:p>
            <a:pPr marL="514350" lvl="0" indent="-514350">
              <a:buFont typeface="+mj-lt"/>
              <a:buAutoNum type="arabicPeriod"/>
            </a:pPr>
            <a:r>
              <a:rPr lang="pl-PL" sz="800" u="sng" dirty="0">
                <a:hlinkClick r:id="rId9"/>
              </a:rPr>
              <a:t>https://icga.leidenuniv.nl/?page_id=1112</a:t>
            </a:r>
            <a:r>
              <a:rPr lang="pl-PL" sz="800" dirty="0"/>
              <a:t>, (data dostępu 10.06.2016)</a:t>
            </a:r>
            <a:endParaRPr lang="en-US" sz="800" dirty="0"/>
          </a:p>
          <a:p>
            <a:pPr marL="514350" lvl="0" indent="-514350">
              <a:buFont typeface="+mj-lt"/>
              <a:buAutoNum type="arabicPeriod"/>
            </a:pPr>
            <a:r>
              <a:rPr lang="pl-PL" sz="800" dirty="0"/>
              <a:t>Zasady XIX Olimpiady Gier Komputerowych ICGA</a:t>
            </a:r>
            <a:br>
              <a:rPr lang="pl-PL" sz="800" dirty="0"/>
            </a:br>
            <a:r>
              <a:rPr lang="pl-PL" sz="800" u="sng" dirty="0">
                <a:hlinkClick r:id="rId10"/>
              </a:rPr>
              <a:t>https://icga.leidenuniv.nl/wp-content/uploads/2016/03/Rules-ICGA-events-2016-3.pdf</a:t>
            </a:r>
            <a:r>
              <a:rPr lang="pl-PL" sz="800" dirty="0"/>
              <a:t>, (data dostępu 11.06.2016)</a:t>
            </a:r>
            <a:endParaRPr lang="en-US" sz="800" dirty="0"/>
          </a:p>
          <a:p>
            <a:pPr marL="514350" lvl="0" indent="-514350">
              <a:buFont typeface="+mj-lt"/>
              <a:buAutoNum type="arabicPeriod"/>
            </a:pPr>
            <a:r>
              <a:rPr lang="pl-PL" sz="800" u="sng" dirty="0">
                <a:hlinkClick r:id="rId11"/>
              </a:rPr>
              <a:t>https://en.wikipedia.org/wiki/Solved_game</a:t>
            </a:r>
            <a:r>
              <a:rPr lang="pl-PL" sz="800" dirty="0"/>
              <a:t>, (data dostępu 11.06.2016)</a:t>
            </a:r>
            <a:endParaRPr lang="en-US" sz="800" dirty="0"/>
          </a:p>
          <a:p>
            <a:pPr marL="514350" lvl="0" indent="-514350">
              <a:buFont typeface="+mj-lt"/>
              <a:buAutoNum type="arabicPeriod"/>
            </a:pPr>
            <a:r>
              <a:rPr lang="pl-PL" sz="800" u="sng" dirty="0">
                <a:hlinkClick r:id="rId12"/>
              </a:rPr>
              <a:t>https://icga.leidenuniv.nl/?page_id=1315</a:t>
            </a:r>
            <a:r>
              <a:rPr lang="pl-PL" sz="800" dirty="0"/>
              <a:t>, (data dostępu 11.06.2016)</a:t>
            </a:r>
            <a:endParaRPr lang="en-US" sz="800" dirty="0"/>
          </a:p>
          <a:p>
            <a:pPr marL="514350" lvl="0" indent="-514350">
              <a:buFont typeface="+mj-lt"/>
              <a:buAutoNum type="arabicPeriod"/>
            </a:pPr>
            <a:r>
              <a:rPr lang="pl-PL" sz="800" u="sng" dirty="0">
                <a:hlinkClick r:id="rId13"/>
              </a:rPr>
              <a:t>http://senseis.xmp.net/?ZenGoProgram</a:t>
            </a:r>
            <a:r>
              <a:rPr lang="pl-PL" sz="800" dirty="0"/>
              <a:t>, (data dostępu 11.06.2016)</a:t>
            </a:r>
            <a:endParaRPr lang="en-US" sz="800" dirty="0"/>
          </a:p>
          <a:p>
            <a:pPr marL="514350" lvl="0" indent="-514350">
              <a:buFont typeface="+mj-lt"/>
              <a:buAutoNum type="arabicPeriod"/>
            </a:pPr>
            <a:r>
              <a:rPr lang="pl-PL" sz="800" u="sng" dirty="0">
                <a:hlinkClick r:id="rId14"/>
              </a:rPr>
              <a:t>https://book.mynavi.jp/tencho6/</a:t>
            </a:r>
            <a:r>
              <a:rPr lang="pl-PL" sz="800" dirty="0"/>
              <a:t>, (data dostępu 11.06.2016)</a:t>
            </a:r>
            <a:endParaRPr lang="en-US" sz="800" dirty="0"/>
          </a:p>
          <a:p>
            <a:pPr marL="514350" lvl="0" indent="-514350">
              <a:buFont typeface="+mj-lt"/>
              <a:buAutoNum type="arabicPeriod"/>
            </a:pPr>
            <a:r>
              <a:rPr lang="pl-PL" sz="800" u="sng" dirty="0">
                <a:hlinkClick r:id="rId15"/>
              </a:rPr>
              <a:t>https://boardgamegeek.com/thread/609440/mohex-available-download</a:t>
            </a:r>
            <a:r>
              <a:rPr lang="pl-PL" sz="800" dirty="0"/>
              <a:t>, (data dostępu 13.06.2016)</a:t>
            </a:r>
            <a:endParaRPr lang="en-US" sz="800" dirty="0"/>
          </a:p>
          <a:p>
            <a:pPr marL="514350" lvl="0" indent="-514350">
              <a:buFont typeface="+mj-lt"/>
              <a:buAutoNum type="arabicPeriod"/>
            </a:pPr>
            <a:r>
              <a:rPr lang="pl-PL" sz="800" u="sng" dirty="0">
                <a:hlinkClick r:id="rId16"/>
              </a:rPr>
              <a:t>http://benzene.sourceforge.net</a:t>
            </a:r>
            <a:r>
              <a:rPr lang="pl-PL" sz="800" dirty="0"/>
              <a:t>, (data dostępu 13.06.2016)</a:t>
            </a:r>
            <a:endParaRPr lang="en-US" sz="800" dirty="0"/>
          </a:p>
          <a:p>
            <a:pPr marL="514350" lvl="0" indent="-514350">
              <a:buFont typeface="+mj-lt"/>
              <a:buAutoNum type="arabicPeriod"/>
            </a:pPr>
            <a:r>
              <a:rPr lang="pl-PL" sz="800" u="sng" dirty="0">
                <a:hlinkClick r:id="rId17"/>
              </a:rPr>
              <a:t>https://github.com/lukaszlew/MiMHex</a:t>
            </a:r>
            <a:r>
              <a:rPr lang="pl-PL" sz="800" dirty="0"/>
              <a:t>, (data dostępu 13.06.2016)</a:t>
            </a:r>
            <a:endParaRPr lang="en-US" sz="800" dirty="0"/>
          </a:p>
          <a:p>
            <a:pPr marL="514350" lvl="0" indent="-514350">
              <a:buFont typeface="+mj-lt"/>
              <a:buAutoNum type="arabicPeriod"/>
            </a:pPr>
            <a:r>
              <a:rPr lang="pl-PL" sz="800" u="sng" dirty="0">
                <a:hlinkClick r:id="rId18"/>
              </a:rPr>
              <a:t>https://github.com/ala/MiMHex</a:t>
            </a:r>
            <a:r>
              <a:rPr lang="pl-PL" sz="800" dirty="0"/>
              <a:t>, (data dostępu 13.06.2016)</a:t>
            </a:r>
            <a:endParaRPr lang="en-US" sz="800" dirty="0"/>
          </a:p>
          <a:p>
            <a:pPr marL="514350" lvl="0" indent="-514350">
              <a:buFont typeface="+mj-lt"/>
              <a:buAutoNum type="arabicPeriod"/>
            </a:pPr>
            <a:r>
              <a:rPr lang="pl-PL" sz="800" u="sng" dirty="0">
                <a:hlinkClick r:id="rId19"/>
              </a:rPr>
              <a:t>https://github.com/kdudzik/MiMHex</a:t>
            </a:r>
            <a:r>
              <a:rPr lang="pl-PL" sz="800" dirty="0"/>
              <a:t>, (data dostępu 13.06.2016)</a:t>
            </a:r>
            <a:endParaRPr lang="en-US" sz="800" dirty="0"/>
          </a:p>
          <a:p>
            <a:pPr marL="514350" lvl="0" indent="-514350">
              <a:buFont typeface="+mj-lt"/>
              <a:buAutoNum type="arabicPeriod"/>
            </a:pPr>
            <a:r>
              <a:rPr lang="pl-PL" sz="800" u="sng" dirty="0">
                <a:hlinkClick r:id="rId20"/>
              </a:rPr>
              <a:t>https://github.com/krzysiocrash/MiMHex</a:t>
            </a:r>
            <a:r>
              <a:rPr lang="pl-PL" sz="800" dirty="0"/>
              <a:t>, (data dostępu 13.06.2016)</a:t>
            </a:r>
            <a:endParaRPr lang="en-US" sz="800" dirty="0"/>
          </a:p>
          <a:p>
            <a:pPr marL="514350" lvl="0" indent="-514350">
              <a:buFont typeface="+mj-lt"/>
              <a:buAutoNum type="arabicPeriod"/>
            </a:pPr>
            <a:r>
              <a:rPr lang="pl-PL" sz="800" u="sng" dirty="0">
                <a:hlinkClick r:id="rId21"/>
              </a:rPr>
              <a:t>https://github.com/theolol/MiMHex</a:t>
            </a:r>
            <a:r>
              <a:rPr lang="pl-PL" sz="800" dirty="0"/>
              <a:t>, (data dostępu 13.06.2016)</a:t>
            </a:r>
            <a:endParaRPr lang="en-US" sz="800" dirty="0"/>
          </a:p>
          <a:p>
            <a:pPr marL="514350" lvl="0" indent="-514350">
              <a:buFont typeface="+mj-lt"/>
              <a:buAutoNum type="arabicPeriod"/>
            </a:pPr>
            <a:r>
              <a:rPr lang="pl-PL" sz="800" u="sng" dirty="0">
                <a:hlinkClick r:id="rId22"/>
              </a:rPr>
              <a:t>https://github.com/bartoszborkowski/mimhex</a:t>
            </a:r>
            <a:r>
              <a:rPr lang="pl-PL" sz="800" dirty="0"/>
              <a:t>, (data dostępu 13.06.2016)</a:t>
            </a:r>
            <a:endParaRPr lang="en-US" sz="800" dirty="0"/>
          </a:p>
          <a:p>
            <a:pPr marL="514350" lvl="0" indent="-514350">
              <a:buFont typeface="+mj-lt"/>
              <a:buAutoNum type="arabicPeriod"/>
            </a:pPr>
            <a:r>
              <a:rPr lang="pl-PL" sz="800" u="sng" dirty="0">
                <a:hlinkClick r:id="rId23"/>
              </a:rPr>
              <a:t>https://github.com/krzysiocrash/patterns</a:t>
            </a:r>
            <a:r>
              <a:rPr lang="pl-PL" sz="800" dirty="0"/>
              <a:t>, (data dostępu 13.06.2016)</a:t>
            </a:r>
            <a:endParaRPr lang="en-US" sz="800" dirty="0"/>
          </a:p>
          <a:p>
            <a:pPr marL="514350" lvl="0" indent="-514350">
              <a:buFont typeface="+mj-lt"/>
              <a:buAutoNum type="arabicPeriod"/>
            </a:pPr>
            <a:r>
              <a:rPr lang="pl-PL" sz="800" u="sng" dirty="0">
                <a:hlinkClick r:id="rId24"/>
              </a:rPr>
              <a:t>https://github.com/qelo/MiMHex</a:t>
            </a:r>
            <a:r>
              <a:rPr lang="pl-PL" sz="800" dirty="0"/>
              <a:t>, (data dostępu 13.06.2016)</a:t>
            </a:r>
            <a:endParaRPr lang="en-US" sz="800" dirty="0"/>
          </a:p>
          <a:p>
            <a:pPr marL="514350" lvl="0" indent="-514350">
              <a:buFont typeface="+mj-lt"/>
              <a:buAutoNum type="arabicPeriod"/>
            </a:pPr>
            <a:r>
              <a:rPr lang="pl-PL" sz="800" u="sng" dirty="0">
                <a:hlinkClick r:id="rId25"/>
              </a:rPr>
              <a:t>https://github.com/jakubpawlewicz/MiMHex</a:t>
            </a:r>
            <a:r>
              <a:rPr lang="pl-PL" sz="800" dirty="0"/>
              <a:t>, (data dostępu 13.06.2016)</a:t>
            </a:r>
            <a:endParaRPr lang="en-US" sz="800" dirty="0"/>
          </a:p>
          <a:p>
            <a:pPr marL="514350" lvl="0" indent="-514350">
              <a:buFont typeface="+mj-lt"/>
              <a:buAutoNum type="arabicPeriod"/>
            </a:pPr>
            <a:r>
              <a:rPr lang="pl-PL" sz="800" u="sng" dirty="0">
                <a:hlinkClick r:id="rId26"/>
              </a:rPr>
              <a:t>https://en.wikipedia.org/wiki/Komodo_(chess)</a:t>
            </a:r>
            <a:r>
              <a:rPr lang="pl-PL" sz="800" dirty="0"/>
              <a:t>, (data dostępu 14.06.2016)</a:t>
            </a:r>
            <a:endParaRPr lang="en-US" sz="800" dirty="0"/>
          </a:p>
          <a:p>
            <a:pPr marL="514350" lvl="0" indent="-514350">
              <a:buFont typeface="+mj-lt"/>
              <a:buAutoNum type="arabicPeriod"/>
            </a:pPr>
            <a:r>
              <a:rPr lang="pl-PL" sz="800" u="sng" dirty="0">
                <a:hlinkClick r:id="rId27"/>
              </a:rPr>
              <a:t>https://komodochess.com</a:t>
            </a:r>
            <a:r>
              <a:rPr lang="pl-PL" sz="800" dirty="0"/>
              <a:t>, (data dostępu 14.06.2016)</a:t>
            </a:r>
            <a:endParaRPr lang="en-US" sz="800" dirty="0"/>
          </a:p>
          <a:p>
            <a:pPr marL="514350" lvl="0" indent="-514350">
              <a:buFont typeface="+mj-lt"/>
              <a:buAutoNum type="arabicPeriod"/>
            </a:pPr>
            <a:r>
              <a:rPr lang="pl-PL" sz="800" u="sng" dirty="0">
                <a:hlinkClick r:id="rId28"/>
              </a:rPr>
              <a:t>https://komodochess.com/Komodo10-50a.htm</a:t>
            </a:r>
            <a:r>
              <a:rPr lang="pl-PL" sz="800" dirty="0"/>
              <a:t>, (data dostępu 14.06.2016)</a:t>
            </a:r>
            <a:endParaRPr lang="en-US" sz="800" dirty="0"/>
          </a:p>
          <a:p>
            <a:pPr marL="514350" lvl="0" indent="-514350">
              <a:buFont typeface="+mj-lt"/>
              <a:buAutoNum type="arabicPeriod"/>
            </a:pPr>
            <a:r>
              <a:rPr lang="pl-PL" sz="800" u="sng" dirty="0">
                <a:hlinkClick r:id="rId29"/>
              </a:rPr>
              <a:t>https://komodochess.com/Komodo9-43a.htm</a:t>
            </a:r>
            <a:r>
              <a:rPr lang="pl-PL" sz="800" dirty="0"/>
              <a:t>, (data dostępu 14.06.2016)</a:t>
            </a:r>
            <a:endParaRPr lang="en-US" sz="800" dirty="0"/>
          </a:p>
          <a:p>
            <a:pPr marL="514350" lvl="0" indent="-514350">
              <a:buFont typeface="+mj-lt"/>
              <a:buAutoNum type="arabicPeriod"/>
            </a:pPr>
            <a:r>
              <a:rPr lang="pl-PL" sz="800" u="sng" dirty="0">
                <a:hlinkClick r:id="rId30"/>
              </a:rPr>
              <a:t>https://komodochess.com/pub/komodo-8.zip</a:t>
            </a:r>
            <a:r>
              <a:rPr lang="pl-PL" sz="800" dirty="0"/>
              <a:t>, (data dostępu 14.06.2016)</a:t>
            </a:r>
            <a:endParaRPr lang="en-US" sz="800" dirty="0"/>
          </a:p>
          <a:p>
            <a:pPr marL="514350" lvl="0" indent="-514350">
              <a:buFont typeface="+mj-lt"/>
              <a:buAutoNum type="arabicPeriod"/>
            </a:pPr>
            <a:r>
              <a:rPr lang="pl-PL" sz="800" u="sng" dirty="0">
                <a:hlinkClick r:id="rId31"/>
              </a:rPr>
              <a:t>https://stockfishchess.org</a:t>
            </a:r>
            <a:r>
              <a:rPr lang="pl-PL" sz="800" dirty="0"/>
              <a:t>, (data dostępu 14.04.2016)</a:t>
            </a:r>
            <a:endParaRPr lang="en-US" sz="800" dirty="0"/>
          </a:p>
          <a:p>
            <a:pPr marL="514350" lvl="0" indent="-514350">
              <a:buFont typeface="+mj-lt"/>
              <a:buAutoNum type="arabicPeriod"/>
            </a:pPr>
            <a:r>
              <a:rPr lang="pl-PL" sz="800" u="sng" dirty="0">
                <a:hlinkClick r:id="rId32"/>
              </a:rPr>
              <a:t>https://github.com/official-stockfish/Stockfish</a:t>
            </a:r>
            <a:r>
              <a:rPr lang="pl-PL" sz="800" dirty="0"/>
              <a:t>, (data dostępu 14.06.2016)</a:t>
            </a:r>
            <a:endParaRPr lang="en-US" sz="800" dirty="0"/>
          </a:p>
          <a:p>
            <a:pPr marL="514350" lvl="0" indent="-514350">
              <a:buFont typeface="+mj-lt"/>
              <a:buAutoNum type="arabicPeriod"/>
            </a:pPr>
            <a:r>
              <a:rPr lang="pl-PL" sz="800" u="sng" dirty="0">
                <a:hlinkClick r:id="rId33"/>
              </a:rPr>
              <a:t>https://en.wikipedia.org/wiki/M,n,k-game</a:t>
            </a:r>
            <a:r>
              <a:rPr lang="pl-PL" sz="800" dirty="0"/>
              <a:t>, (data dostępu 16.06.2016)</a:t>
            </a:r>
            <a:endParaRPr lang="en-US" sz="800" dirty="0"/>
          </a:p>
          <a:p>
            <a:pPr marL="514350" lvl="0" indent="-514350">
              <a:buFont typeface="+mj-lt"/>
              <a:buAutoNum type="arabicPeriod"/>
            </a:pPr>
            <a:r>
              <a:rPr lang="pl-PL" sz="800" u="sng" dirty="0">
                <a:hlinkClick r:id="rId34"/>
              </a:rPr>
              <a:t>https://en.wikipedia.org/wiki/Tic-tac-toe</a:t>
            </a:r>
            <a:r>
              <a:rPr lang="pl-PL" sz="800" dirty="0"/>
              <a:t>, (data dostępu 16.06.2016)</a:t>
            </a:r>
            <a:endParaRPr lang="en-US" sz="800" dirty="0"/>
          </a:p>
          <a:p>
            <a:pPr marL="514350" lvl="0" indent="-514350">
              <a:buFont typeface="+mj-lt"/>
              <a:buAutoNum type="arabicPeriod"/>
            </a:pPr>
            <a:r>
              <a:rPr lang="pl-PL" sz="800" u="sng" dirty="0">
                <a:hlinkClick r:id="rId35"/>
              </a:rPr>
              <a:t>https://en.wikipedia.org/wiki/Gomoku</a:t>
            </a:r>
            <a:r>
              <a:rPr lang="pl-PL" sz="800" dirty="0"/>
              <a:t>, (data dostępu 16.06.2016)</a:t>
            </a:r>
            <a:endParaRPr lang="en-US" sz="800" dirty="0"/>
          </a:p>
          <a:p>
            <a:pPr marL="514350" lvl="0" indent="-514350">
              <a:buFont typeface="+mj-lt"/>
              <a:buAutoNum type="arabicPeriod"/>
            </a:pPr>
            <a:r>
              <a:rPr lang="pl-PL" sz="800" u="sng" dirty="0">
                <a:hlinkClick r:id="rId36"/>
              </a:rPr>
              <a:t>https://en.wikipedia.org/wiki/Connect6</a:t>
            </a:r>
            <a:r>
              <a:rPr lang="pl-PL" sz="800" dirty="0"/>
              <a:t>, (data dostępu 16.06.2016)</a:t>
            </a:r>
            <a:endParaRPr lang="en-US" sz="800" dirty="0"/>
          </a:p>
          <a:p>
            <a:pPr marL="514350" lvl="0" indent="-514350">
              <a:buFont typeface="+mj-lt"/>
              <a:buAutoNum type="arabicPeriod"/>
            </a:pPr>
            <a:r>
              <a:rPr lang="en-US" sz="800" dirty="0"/>
              <a:t>A New Family of k-in-a-row Games, I-Chen Wu and Dei-Yen Huang, Department of Computer Science and Information Engineering, National </a:t>
            </a:r>
            <a:r>
              <a:rPr lang="en-US" sz="800" dirty="0" err="1"/>
              <a:t>Chiao</a:t>
            </a:r>
            <a:r>
              <a:rPr lang="en-US" sz="800" dirty="0"/>
              <a:t> Tung University, Hsinchu, Taiwan</a:t>
            </a:r>
            <a:br>
              <a:rPr lang="en-US" sz="800" dirty="0"/>
            </a:br>
            <a:r>
              <a:rPr lang="en-US" sz="800" u="sng" dirty="0">
                <a:hlinkClick r:id="rId37"/>
              </a:rPr>
              <a:t>http://www.connect6.org/k-in-a-row.pdf</a:t>
            </a:r>
            <a:r>
              <a:rPr lang="en-US" sz="800" dirty="0"/>
              <a:t>, (data </a:t>
            </a:r>
            <a:r>
              <a:rPr lang="en-US" sz="800" dirty="0" err="1"/>
              <a:t>dostępu</a:t>
            </a:r>
            <a:r>
              <a:rPr lang="en-US" sz="800" dirty="0"/>
              <a:t> 16.06.2016)</a:t>
            </a:r>
          </a:p>
          <a:p>
            <a:pPr marL="514350" lvl="0" indent="-514350">
              <a:buFont typeface="+mj-lt"/>
              <a:buAutoNum type="arabicPeriod"/>
            </a:pPr>
            <a:r>
              <a:rPr lang="pl-PL" sz="800" u="sng" dirty="0">
                <a:hlinkClick r:id="rId38"/>
              </a:rPr>
              <a:t>http://risujin.org/connectk/</a:t>
            </a:r>
            <a:r>
              <a:rPr lang="pl-PL" sz="800" dirty="0"/>
              <a:t>, (data dostępu 16.06.2016)</a:t>
            </a:r>
            <a:endParaRPr lang="en-US" sz="800" dirty="0"/>
          </a:p>
          <a:p>
            <a:pPr marL="514350" lvl="0" indent="-514350">
              <a:buFont typeface="+mj-lt"/>
              <a:buAutoNum type="arabicPeriod"/>
            </a:pPr>
            <a:r>
              <a:rPr lang="pl-PL" sz="800" u="sng" dirty="0">
                <a:hlinkClick r:id="rId39"/>
              </a:rPr>
              <a:t>http://www.connect6.org</a:t>
            </a:r>
            <a:r>
              <a:rPr lang="pl-PL" sz="800" dirty="0"/>
              <a:t>, (data dostępu 16.06.2016)</a:t>
            </a:r>
            <a:endParaRPr lang="en-US" sz="800" dirty="0"/>
          </a:p>
          <a:p>
            <a:pPr marL="514350" lvl="0" indent="-514350">
              <a:buFont typeface="+mj-lt"/>
              <a:buAutoNum type="arabicPeriod"/>
            </a:pPr>
            <a:r>
              <a:rPr lang="pl-PL" sz="800" u="sng" dirty="0">
                <a:hlinkClick r:id="rId40"/>
              </a:rPr>
              <a:t>https://bitbucket.org/BadRobot/connect6/src</a:t>
            </a:r>
            <a:r>
              <a:rPr lang="pl-PL" sz="800" dirty="0"/>
              <a:t>, (data dostępu 16.06.2016)</a:t>
            </a:r>
            <a:endParaRPr lang="en-US" sz="800" dirty="0"/>
          </a:p>
          <a:p>
            <a:pPr marL="514350" lvl="0" indent="-514350">
              <a:buFont typeface="+mj-lt"/>
              <a:buAutoNum type="arabicPeriod"/>
            </a:pPr>
            <a:r>
              <a:rPr lang="pl-PL" sz="800" dirty="0"/>
              <a:t>Kod źródłowy programu Connect-k, najnowsza wersja stabilna v2.0, czerwiec 2007</a:t>
            </a:r>
            <a:br>
              <a:rPr lang="pl-PL" sz="800" dirty="0"/>
            </a:br>
            <a:r>
              <a:rPr lang="pl-PL" sz="800" u="sng" dirty="0">
                <a:hlinkClick r:id="rId41"/>
              </a:rPr>
              <a:t>http://risujin.org/pub/connectk/connectk-2.0.tar.gz</a:t>
            </a:r>
            <a:r>
              <a:rPr lang="pl-PL" sz="800" dirty="0"/>
              <a:t>, (data dostępu 16.06.2016)</a:t>
            </a:r>
            <a:endParaRPr lang="en-US" sz="800" dirty="0"/>
          </a:p>
          <a:p>
            <a:pPr marL="514350" lvl="0" indent="-514350">
              <a:buFont typeface="+mj-lt"/>
              <a:buAutoNum type="arabicPeriod"/>
            </a:pPr>
            <a:r>
              <a:rPr lang="pl-PL" sz="800" u="sng" dirty="0">
                <a:hlinkClick r:id="rId42"/>
              </a:rPr>
              <a:t>http://stackoverflow.com/questions/671703/array-index-out-of-bound-in-c/671709#671709</a:t>
            </a:r>
            <a:r>
              <a:rPr lang="pl-PL" sz="800" dirty="0"/>
              <a:t>, (data dostępu 18.06.2016)</a:t>
            </a:r>
            <a:endParaRPr lang="en-US" sz="800" dirty="0"/>
          </a:p>
          <a:p>
            <a:pPr marL="514350" lvl="0" indent="-514350">
              <a:buFont typeface="+mj-lt"/>
              <a:buAutoNum type="arabicPeriod"/>
            </a:pPr>
            <a:r>
              <a:rPr lang="pl-PL" sz="800" u="sng" dirty="0">
                <a:hlinkClick r:id="rId43"/>
              </a:rPr>
              <a:t>https://msdn.microsoft.com/en-US/library/system.indexoutofrangeexception(v=vs.110).aspx</a:t>
            </a:r>
            <a:r>
              <a:rPr lang="pl-PL" sz="800" dirty="0"/>
              <a:t>, (data dostępu 18.06.2016)</a:t>
            </a:r>
            <a:endParaRPr lang="en-US" sz="800" dirty="0"/>
          </a:p>
          <a:p>
            <a:pPr marL="514350" lvl="0" indent="-514350">
              <a:buFont typeface="+mj-lt"/>
              <a:buAutoNum type="arabicPeriod"/>
            </a:pPr>
            <a:r>
              <a:rPr lang="pl-PL" sz="800" u="sng" dirty="0">
                <a:hlinkClick r:id="rId44"/>
              </a:rPr>
              <a:t>https://en.wikipedia.org/wiki/Bitboard</a:t>
            </a:r>
            <a:r>
              <a:rPr lang="pl-PL" sz="800" dirty="0"/>
              <a:t>, (data dostępu 19.06.2016)</a:t>
            </a:r>
            <a:endParaRPr lang="en-US" sz="800" dirty="0"/>
          </a:p>
          <a:p>
            <a:pPr marL="514350" lvl="0" indent="-514350">
              <a:buFont typeface="+mj-lt"/>
              <a:buAutoNum type="arabicPeriod"/>
            </a:pPr>
            <a:r>
              <a:rPr lang="pl-PL" sz="800" u="sng" dirty="0">
                <a:hlinkClick r:id="rId45"/>
              </a:rPr>
              <a:t>https://en.wikipedia.org/wiki/Bit_field</a:t>
            </a:r>
            <a:r>
              <a:rPr lang="pl-PL" sz="800" dirty="0"/>
              <a:t>, (data dostępu 19.06.2016)</a:t>
            </a:r>
            <a:endParaRPr lang="en-US" sz="800" dirty="0"/>
          </a:p>
          <a:p>
            <a:pPr marL="514350" lvl="0" indent="-514350">
              <a:buFont typeface="+mj-lt"/>
              <a:buAutoNum type="arabicPeriod"/>
            </a:pPr>
            <a:r>
              <a:rPr lang="pl-PL" sz="800" u="sng" dirty="0">
                <a:hlinkClick r:id="rId46"/>
              </a:rPr>
              <a:t>https://en.wikipedia.org/wiki/Universal_Chess_Interface</a:t>
            </a:r>
            <a:r>
              <a:rPr lang="pl-PL" sz="800" dirty="0"/>
              <a:t>, (data dostępu 20.06.2016</a:t>
            </a:r>
            <a:r>
              <a:rPr lang="pl-PL" sz="800" dirty="0" smtClean="0"/>
              <a:t>)</a:t>
            </a:r>
            <a:endParaRPr lang="en-US" sz="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4000" b="1">
                <a:solidFill>
                  <a:srgbClr val="7B9899"/>
                </a:solidFill>
              </a:rPr>
              <a:t>Podstawowa bibliografia</a:t>
            </a:r>
          </a:p>
        </p:txBody>
      </p:sp>
      <p:sp>
        <p:nvSpPr>
          <p:cNvPr id="124931" name="Text Box 2"/>
          <p:cNvSpPr txBox="1">
            <a:spLocks noChangeArrowheads="1"/>
          </p:cNvSpPr>
          <p:nvPr/>
        </p:nvSpPr>
        <p:spPr bwMode="auto">
          <a:xfrm>
            <a:off x="0" y="908720"/>
            <a:ext cx="9144000" cy="5949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numCol="2"/>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marL="514350" lvl="0" indent="-514350">
              <a:buFont typeface="+mj-lt"/>
              <a:buAutoNum type="arabicPeriod" startAt="46"/>
            </a:pPr>
            <a:r>
              <a:rPr lang="pl-PL" sz="800" u="sng" dirty="0">
                <a:hlinkClick r:id="rId3"/>
              </a:rPr>
              <a:t>https://en.wikipedia.org/wiki/Stockfish_(chess)</a:t>
            </a:r>
            <a:r>
              <a:rPr lang="pl-PL" sz="800" dirty="0"/>
              <a:t>, (data dostępu 20.06.2016)</a:t>
            </a:r>
            <a:endParaRPr lang="en-US" sz="800" dirty="0"/>
          </a:p>
          <a:p>
            <a:pPr marL="514350" lvl="0" indent="-514350">
              <a:buFont typeface="+mj-lt"/>
              <a:buAutoNum type="arabicPeriod" startAt="46"/>
            </a:pPr>
            <a:r>
              <a:rPr lang="pl-PL" sz="800" u="sng" dirty="0">
                <a:hlinkClick r:id="rId4"/>
              </a:rPr>
              <a:t>http://www.computerchess.org.uk/ccrl/404/</a:t>
            </a:r>
            <a:r>
              <a:rPr lang="pl-PL" sz="800" dirty="0"/>
              <a:t>, (data dostępu 20.06.2016)</a:t>
            </a:r>
            <a:endParaRPr lang="en-US" sz="800" dirty="0"/>
          </a:p>
          <a:p>
            <a:pPr marL="514350" lvl="0" indent="-514350">
              <a:buFont typeface="+mj-lt"/>
              <a:buAutoNum type="arabicPeriod" startAt="46"/>
            </a:pPr>
            <a:r>
              <a:rPr lang="pl-PL" sz="800" u="sng" dirty="0">
                <a:hlinkClick r:id="rId5"/>
              </a:rPr>
              <a:t>http://www.computerchess.org.uk/ccrl/4040/</a:t>
            </a:r>
            <a:r>
              <a:rPr lang="pl-PL" sz="800" dirty="0"/>
              <a:t>, (data dostępu 20.06.2016)</a:t>
            </a:r>
            <a:endParaRPr lang="en-US" sz="800" dirty="0"/>
          </a:p>
          <a:p>
            <a:pPr marL="514350" lvl="0" indent="-514350">
              <a:buFont typeface="+mj-lt"/>
              <a:buAutoNum type="arabicPeriod" startAt="46"/>
            </a:pPr>
            <a:r>
              <a:rPr lang="pl-PL" sz="800" u="sng" dirty="0">
                <a:hlinkClick r:id="rId6"/>
              </a:rPr>
              <a:t>http://www.computerchess.org.uk/ccrl/404FRC/</a:t>
            </a:r>
            <a:r>
              <a:rPr lang="pl-PL" sz="800" dirty="0"/>
              <a:t>, (data dostępu 20.06.2016)</a:t>
            </a:r>
            <a:endParaRPr lang="en-US" sz="800" dirty="0"/>
          </a:p>
          <a:p>
            <a:pPr marL="514350" lvl="0" indent="-514350">
              <a:buFont typeface="+mj-lt"/>
              <a:buAutoNum type="arabicPeriod" startAt="46"/>
            </a:pPr>
            <a:r>
              <a:rPr lang="pl-PL" sz="800" u="sng" dirty="0">
                <a:hlinkClick r:id="rId7"/>
              </a:rPr>
              <a:t>http://en.wikipedia.org/wiki/64-bit_computing</a:t>
            </a:r>
            <a:r>
              <a:rPr lang="pl-PL" sz="800" dirty="0"/>
              <a:t>, (data dostępu 20.06.2016)</a:t>
            </a:r>
            <a:endParaRPr lang="en-US" sz="800" dirty="0"/>
          </a:p>
          <a:p>
            <a:pPr marL="514350" lvl="0" indent="-514350">
              <a:buFont typeface="+mj-lt"/>
              <a:buAutoNum type="arabicPeriod" startAt="46"/>
            </a:pPr>
            <a:r>
              <a:rPr lang="pl-PL" sz="800" u="sng" dirty="0">
                <a:hlinkClick r:id="rId8"/>
              </a:rPr>
              <a:t>https://en.wikipedia.org/wiki/SSE4#POPCNT_and_LZCNT</a:t>
            </a:r>
            <a:r>
              <a:rPr lang="pl-PL" sz="800" dirty="0"/>
              <a:t>, (data dostępu 20.06.2016)</a:t>
            </a:r>
            <a:endParaRPr lang="en-US" sz="800" dirty="0"/>
          </a:p>
          <a:p>
            <a:pPr marL="514350" lvl="0" indent="-514350">
              <a:buFont typeface="+mj-lt"/>
              <a:buAutoNum type="arabicPeriod" startAt="46"/>
            </a:pPr>
            <a:r>
              <a:rPr lang="pl-PL" sz="800" u="sng" dirty="0">
                <a:hlinkClick r:id="rId9"/>
              </a:rPr>
              <a:t>https://chessprogramming.wikispaces.com/Stockfish</a:t>
            </a:r>
            <a:r>
              <a:rPr lang="pl-PL" sz="800" dirty="0"/>
              <a:t>, (data dostępu 22.06.2016)</a:t>
            </a:r>
            <a:endParaRPr lang="en-US" sz="800" dirty="0"/>
          </a:p>
          <a:p>
            <a:pPr marL="514350" lvl="0" indent="-514350">
              <a:buFont typeface="+mj-lt"/>
              <a:buAutoNum type="arabicPeriod" startAt="46"/>
            </a:pPr>
            <a:r>
              <a:rPr lang="pl-PL" sz="800" u="sng" dirty="0">
                <a:hlinkClick r:id="rId10"/>
              </a:rPr>
              <a:t>https://chessprogramming.wikispaces.com/Square+Mapping+Considerations#LittleEndianRankFileMapping</a:t>
            </a:r>
            <a:r>
              <a:rPr lang="pl-PL" sz="800" dirty="0"/>
              <a:t>, (data dostępu 22.06.2016)</a:t>
            </a:r>
            <a:endParaRPr lang="en-US" sz="800" dirty="0"/>
          </a:p>
          <a:p>
            <a:pPr marL="514350" lvl="0" indent="-514350">
              <a:buFont typeface="+mj-lt"/>
              <a:buAutoNum type="arabicPeriod" startAt="46"/>
            </a:pPr>
            <a:r>
              <a:rPr lang="en-US" sz="800" dirty="0" err="1"/>
              <a:t>Wykład</a:t>
            </a:r>
            <a:r>
              <a:rPr lang="en-US" sz="800" dirty="0"/>
              <a:t> “How do modern chess engines work?” – Daylen Yang, University of California, Berkeley</a:t>
            </a:r>
            <a:br>
              <a:rPr lang="en-US" sz="800" dirty="0"/>
            </a:br>
            <a:r>
              <a:rPr lang="en-US" sz="800" u="sng" dirty="0">
                <a:hlinkClick r:id="rId11"/>
              </a:rPr>
              <a:t>https://www.youtube.com/watch?v=pUyURF1Tqvg</a:t>
            </a:r>
            <a:r>
              <a:rPr lang="en-US" sz="800" dirty="0"/>
              <a:t>, (data </a:t>
            </a:r>
            <a:r>
              <a:rPr lang="en-US" sz="800" dirty="0" err="1"/>
              <a:t>dostępu</a:t>
            </a:r>
            <a:r>
              <a:rPr lang="en-US" sz="800" dirty="0"/>
              <a:t> 22.06.2016)</a:t>
            </a:r>
          </a:p>
          <a:p>
            <a:pPr marL="514350" lvl="0" indent="-514350">
              <a:buFont typeface="+mj-lt"/>
              <a:buAutoNum type="arabicPeriod" startAt="46"/>
            </a:pPr>
            <a:r>
              <a:rPr lang="pl-PL" sz="800" u="sng" dirty="0">
                <a:hlinkClick r:id="rId12"/>
              </a:rPr>
              <a:t>http://www.talkchess.com/forum/viewtopic.php?start=0&amp;t=50220</a:t>
            </a:r>
            <a:r>
              <a:rPr lang="pl-PL" sz="800" dirty="0"/>
              <a:t>, (data dostępu 23.06.2016)</a:t>
            </a:r>
            <a:endParaRPr lang="en-US" sz="800" dirty="0"/>
          </a:p>
          <a:p>
            <a:pPr marL="514350" lvl="0" indent="-514350">
              <a:buFont typeface="+mj-lt"/>
              <a:buAutoNum type="arabicPeriod" startAt="46"/>
            </a:pPr>
            <a:r>
              <a:rPr lang="pl-PL" sz="800" u="sng" dirty="0">
                <a:hlinkClick r:id="rId13"/>
              </a:rPr>
              <a:t>https://chessdailynews.com/im-erik-kislik-analyzes-the-tcec-superfinal-in-depth/</a:t>
            </a:r>
            <a:r>
              <a:rPr lang="pl-PL" sz="800" dirty="0"/>
              <a:t>, (data dostępu 23.06.2016)</a:t>
            </a:r>
            <a:endParaRPr lang="en-US" sz="800" dirty="0"/>
          </a:p>
          <a:p>
            <a:pPr marL="514350" lvl="0" indent="-514350">
              <a:buFont typeface="+mj-lt"/>
              <a:buAutoNum type="arabicPeriod" startAt="46"/>
            </a:pPr>
            <a:r>
              <a:rPr lang="pl-PL" sz="800" u="sng" dirty="0">
                <a:hlinkClick r:id="rId14"/>
              </a:rPr>
              <a:t>https://en.wikipedia.org/wiki/Bit_Manipulation_Instruction_Sets</a:t>
            </a:r>
            <a:r>
              <a:rPr lang="pl-PL" sz="800" dirty="0"/>
              <a:t>, (data dostępu 24.06.2016)</a:t>
            </a:r>
            <a:endParaRPr lang="en-US" sz="800" dirty="0"/>
          </a:p>
          <a:p>
            <a:pPr marL="514350" lvl="0" indent="-514350">
              <a:buFont typeface="+mj-lt"/>
              <a:buAutoNum type="arabicPeriod" startAt="46"/>
            </a:pPr>
            <a:r>
              <a:rPr lang="pl-PL" sz="800" u="sng" dirty="0">
                <a:hlinkClick r:id="rId15"/>
              </a:rPr>
              <a:t>https://en.wikipedia.org/wiki/Find_first_set</a:t>
            </a:r>
            <a:r>
              <a:rPr lang="pl-PL" sz="800" dirty="0"/>
              <a:t>, (data dostępu 24.06.2016)</a:t>
            </a:r>
            <a:endParaRPr lang="en-US" sz="800" dirty="0"/>
          </a:p>
          <a:p>
            <a:pPr marL="514350" lvl="0" indent="-514350">
              <a:buFont typeface="+mj-lt"/>
              <a:buAutoNum type="arabicPeriod" startAt="46"/>
            </a:pPr>
            <a:r>
              <a:rPr lang="pl-PL" sz="800" u="sng" dirty="0">
                <a:hlinkClick r:id="rId16"/>
              </a:rPr>
              <a:t>https://en.wikipedia.org/wiki/Intrinsic_function</a:t>
            </a:r>
            <a:r>
              <a:rPr lang="pl-PL" sz="800" dirty="0"/>
              <a:t>, (data dostępu 24.06.2016)</a:t>
            </a:r>
            <a:endParaRPr lang="en-US" sz="800" dirty="0"/>
          </a:p>
          <a:p>
            <a:pPr marL="514350" lvl="0" indent="-514350">
              <a:buFont typeface="+mj-lt"/>
              <a:buAutoNum type="arabicPeriod" startAt="46"/>
            </a:pPr>
            <a:r>
              <a:rPr lang="pl-PL" sz="800" u="sng" dirty="0">
                <a:hlinkClick r:id="rId17"/>
              </a:rPr>
              <a:t>http://computerchess.org.uk/ccrl/404/cgi/compare_engines.cgi?family=Stockfish&amp;print=Rating+list&amp;print=Results+table&amp;print=LOS+table&amp;print=Ponder+hit+table&amp;print=Eval+difference+table&amp;print=Comopp+gamenum+table&amp;print=Overlap+table&amp;print=Score+with+common+opponents</a:t>
            </a:r>
            <a:r>
              <a:rPr lang="pl-PL" sz="800" dirty="0"/>
              <a:t>, (data dostępu 25.06.2016)</a:t>
            </a:r>
            <a:endParaRPr lang="en-US" sz="800" dirty="0"/>
          </a:p>
          <a:p>
            <a:pPr marL="514350" lvl="0" indent="-514350">
              <a:buFont typeface="+mj-lt"/>
              <a:buAutoNum type="arabicPeriod" startAt="46"/>
            </a:pPr>
            <a:r>
              <a:rPr lang="pl-PL" sz="800" u="sng" dirty="0">
                <a:hlinkClick r:id="rId18"/>
              </a:rPr>
              <a:t>http://fastgm.de/60+0.60%20-%20E5450.html</a:t>
            </a:r>
            <a:r>
              <a:rPr lang="pl-PL" sz="800" dirty="0"/>
              <a:t>, (data dostępu 25.06.2016)</a:t>
            </a:r>
            <a:endParaRPr lang="en-US" sz="800" dirty="0"/>
          </a:p>
          <a:p>
            <a:pPr marL="514350" lvl="0" indent="-514350">
              <a:buFont typeface="+mj-lt"/>
              <a:buAutoNum type="arabicPeriod" startAt="46"/>
            </a:pPr>
            <a:r>
              <a:rPr lang="pl-PL" sz="800" u="sng" dirty="0">
                <a:hlinkClick r:id="rId19"/>
              </a:rPr>
              <a:t>http://tests.stockfishchess.org/tests</a:t>
            </a:r>
            <a:r>
              <a:rPr lang="pl-PL" sz="800" dirty="0"/>
              <a:t>, (data dostępu 25.06.2016)</a:t>
            </a:r>
            <a:endParaRPr lang="en-US" sz="800" dirty="0"/>
          </a:p>
          <a:p>
            <a:pPr marL="514350" lvl="0" indent="-514350">
              <a:buFont typeface="+mj-lt"/>
              <a:buAutoNum type="arabicPeriod" startAt="46"/>
            </a:pPr>
            <a:r>
              <a:rPr lang="pl-PL" sz="800" u="sng" dirty="0">
                <a:hlinkClick r:id="rId20"/>
              </a:rPr>
              <a:t>https://msdn.microsoft.com/en-US/library/hh567368.aspx</a:t>
            </a:r>
            <a:r>
              <a:rPr lang="pl-PL" sz="800" dirty="0"/>
              <a:t>, (data dostępu 26.06.2016)</a:t>
            </a:r>
            <a:endParaRPr lang="en-US" sz="800" dirty="0"/>
          </a:p>
          <a:p>
            <a:pPr marL="514350" lvl="0" indent="-514350">
              <a:buFont typeface="+mj-lt"/>
              <a:buAutoNum type="arabicPeriod" startAt="46"/>
            </a:pPr>
            <a:r>
              <a:rPr lang="pl-PL" sz="800" u="sng" dirty="0">
                <a:hlinkClick r:id="rId21"/>
              </a:rPr>
              <a:t>http://en.cppreference.com/w/cpp/compiler_support</a:t>
            </a:r>
            <a:r>
              <a:rPr lang="pl-PL" sz="800" dirty="0"/>
              <a:t>, (data dostępu 29.06.2016)</a:t>
            </a:r>
            <a:endParaRPr lang="en-US" sz="800" dirty="0"/>
          </a:p>
          <a:p>
            <a:pPr marL="514350" lvl="0" indent="-514350">
              <a:buFont typeface="+mj-lt"/>
              <a:buAutoNum type="arabicPeriod" startAt="46"/>
            </a:pPr>
            <a:r>
              <a:rPr lang="pl-PL" sz="800" u="sng" dirty="0">
                <a:hlinkClick r:id="rId22"/>
              </a:rPr>
              <a:t>http://stackoverflow.com/questions/871405/why-do-i-need-an-ioc-container-as-opposed-to-straightforward-di-code/1532254#1532254</a:t>
            </a:r>
            <a:r>
              <a:rPr lang="pl-PL" sz="800" dirty="0"/>
              <a:t>, (data dostępu 01.07.2016)</a:t>
            </a:r>
            <a:endParaRPr lang="en-US" sz="800" dirty="0"/>
          </a:p>
          <a:p>
            <a:pPr marL="514350" lvl="0" indent="-514350">
              <a:buFont typeface="+mj-lt"/>
              <a:buAutoNum type="arabicPeriod" startAt="46"/>
            </a:pPr>
            <a:r>
              <a:rPr lang="pl-PL" sz="800" u="sng" dirty="0">
                <a:hlinkClick r:id="rId23"/>
              </a:rPr>
              <a:t>https://msdn.microsoft.com/en-US/library/dn961160.aspx</a:t>
            </a:r>
            <a:r>
              <a:rPr lang="pl-PL" sz="800" dirty="0"/>
              <a:t>, (data dostępu 06.07.2016)</a:t>
            </a:r>
            <a:endParaRPr lang="en-US" sz="800" dirty="0"/>
          </a:p>
          <a:p>
            <a:pPr marL="514350" lvl="0" indent="-514350">
              <a:buFont typeface="+mj-lt"/>
              <a:buAutoNum type="arabicPeriod" startAt="46"/>
            </a:pPr>
            <a:r>
              <a:rPr lang="pl-PL" sz="800" u="sng" dirty="0">
                <a:hlinkClick r:id="rId24"/>
              </a:rPr>
              <a:t>https://msdn.microsoft.com/en-us/library/a569z7k8.aspx</a:t>
            </a:r>
            <a:r>
              <a:rPr lang="pl-PL" sz="800" dirty="0"/>
              <a:t>, (data dostępu 06.07.2016)</a:t>
            </a:r>
            <a:endParaRPr lang="en-US" sz="800" dirty="0"/>
          </a:p>
          <a:p>
            <a:pPr marL="514350" lvl="0" indent="-514350">
              <a:buFont typeface="+mj-lt"/>
              <a:buAutoNum type="arabicPeriod" startAt="46"/>
            </a:pPr>
            <a:r>
              <a:rPr lang="pl-PL" sz="800" u="sng" dirty="0">
                <a:hlinkClick r:id="rId25"/>
              </a:rPr>
              <a:t>https://msdn.microsoft.com/en-US/library/74b4xzyw.aspx</a:t>
            </a:r>
            <a:r>
              <a:rPr lang="pl-PL" sz="800" dirty="0"/>
              <a:t>, (data dostępu 06.07.2016)</a:t>
            </a:r>
            <a:endParaRPr lang="en-US" sz="800" dirty="0"/>
          </a:p>
          <a:p>
            <a:pPr marL="514350" lvl="0" indent="-514350">
              <a:buFont typeface="+mj-lt"/>
              <a:buAutoNum type="arabicPeriod" startAt="46"/>
            </a:pPr>
            <a:r>
              <a:rPr lang="pl-PL" sz="800" u="sng" dirty="0">
                <a:hlinkClick r:id="rId26"/>
              </a:rPr>
              <a:t>https://en.wikipedia.org/wiki/Inline_function</a:t>
            </a:r>
            <a:r>
              <a:rPr lang="pl-PL" sz="800" dirty="0"/>
              <a:t>, (data dostępu 12.07.2016)</a:t>
            </a:r>
            <a:endParaRPr lang="en-US" sz="800" dirty="0"/>
          </a:p>
          <a:p>
            <a:pPr marL="514350" lvl="0" indent="-514350">
              <a:buFont typeface="+mj-lt"/>
              <a:buAutoNum type="arabicPeriod" startAt="46"/>
            </a:pPr>
            <a:r>
              <a:rPr lang="pl-PL" sz="800" u="sng" dirty="0">
                <a:hlinkClick r:id="rId27"/>
              </a:rPr>
              <a:t>http://stackoverflow.com/questions/751681/meaning-of-const-last-in-a-c-method-declaration/751783#751783</a:t>
            </a:r>
            <a:r>
              <a:rPr lang="pl-PL" sz="800" dirty="0"/>
              <a:t>, (data dostępu 15.07.2016)</a:t>
            </a:r>
            <a:endParaRPr lang="en-US" sz="800" dirty="0"/>
          </a:p>
          <a:p>
            <a:pPr marL="514350" lvl="0" indent="-514350">
              <a:buFont typeface="+mj-lt"/>
              <a:buAutoNum type="arabicPeriod" startAt="46"/>
            </a:pPr>
            <a:r>
              <a:rPr lang="pl-PL" sz="800" u="sng" dirty="0">
                <a:hlinkClick r:id="rId28"/>
              </a:rPr>
              <a:t>http://en.cppreference.com/w/cpp/language/cv</a:t>
            </a:r>
            <a:r>
              <a:rPr lang="pl-PL" sz="800" dirty="0"/>
              <a:t>, (data dostępu 15.07.2016)</a:t>
            </a:r>
            <a:endParaRPr lang="en-US" sz="800" dirty="0"/>
          </a:p>
          <a:p>
            <a:pPr marL="514350" lvl="0" indent="-514350">
              <a:buFont typeface="+mj-lt"/>
              <a:buAutoNum type="arabicPeriod" startAt="46"/>
            </a:pPr>
            <a:r>
              <a:rPr lang="pl-PL" sz="800" u="sng" dirty="0">
                <a:hlinkClick r:id="rId29"/>
              </a:rPr>
              <a:t>http://www.highprogrammer.com/alan/rants/mutable.html</a:t>
            </a:r>
            <a:r>
              <a:rPr lang="pl-PL" sz="800" dirty="0"/>
              <a:t>, (data dostępu 15.07.2016)</a:t>
            </a:r>
            <a:endParaRPr lang="en-US" sz="800" dirty="0"/>
          </a:p>
          <a:p>
            <a:pPr marL="514350" lvl="0" indent="-514350">
              <a:buFont typeface="+mj-lt"/>
              <a:buAutoNum type="arabicPeriod" startAt="46"/>
            </a:pPr>
            <a:r>
              <a:rPr lang="pl-PL" sz="800" u="sng" dirty="0">
                <a:hlinkClick r:id="rId30"/>
              </a:rPr>
              <a:t>http://stackoverflow.com/questions/1640258/need-a-fast-random-generator-for-c/3747462#3747462</a:t>
            </a:r>
            <a:r>
              <a:rPr lang="pl-PL" sz="800" dirty="0"/>
              <a:t>, (data dostępu 15.07.2016)</a:t>
            </a:r>
            <a:endParaRPr lang="en-US" sz="800" dirty="0"/>
          </a:p>
          <a:p>
            <a:pPr marL="514350" lvl="0" indent="-514350">
              <a:buFont typeface="+mj-lt"/>
              <a:buAutoNum type="arabicPeriod" startAt="46"/>
            </a:pPr>
            <a:r>
              <a:rPr lang="pl-PL" sz="800" u="sng" dirty="0">
                <a:hlinkClick r:id="rId31"/>
              </a:rPr>
              <a:t>https://msdn.microsoft.com/en-US/library/4h2h0ktk.aspx</a:t>
            </a:r>
            <a:r>
              <a:rPr lang="pl-PL" sz="800" dirty="0"/>
              <a:t>, (data dostępu 19.07.2016)</a:t>
            </a:r>
            <a:endParaRPr lang="en-US" sz="800" dirty="0"/>
          </a:p>
          <a:p>
            <a:pPr marL="514350" lvl="0" indent="-514350">
              <a:buFont typeface="+mj-lt"/>
              <a:buAutoNum type="arabicPeriod" startAt="46"/>
            </a:pPr>
            <a:r>
              <a:rPr lang="pl-PL" sz="800" u="sng" dirty="0">
                <a:hlinkClick r:id="rId32"/>
              </a:rPr>
              <a:t>http://www.possibility.com/Cpp/const.html</a:t>
            </a:r>
            <a:r>
              <a:rPr lang="pl-PL" sz="800" dirty="0"/>
              <a:t>, (data dostępu 19.07.2016)</a:t>
            </a:r>
            <a:endParaRPr lang="en-US" sz="800" dirty="0"/>
          </a:p>
          <a:p>
            <a:pPr marL="514350" lvl="0" indent="-514350">
              <a:buFont typeface="+mj-lt"/>
              <a:buAutoNum type="arabicPeriod" startAt="46"/>
            </a:pPr>
            <a:r>
              <a:rPr lang="pl-PL" sz="800" u="sng" dirty="0">
                <a:hlinkClick r:id="rId33"/>
              </a:rPr>
              <a:t>https://msdn.microsoft.com/en-us/library/hh874757.aspx</a:t>
            </a:r>
            <a:r>
              <a:rPr lang="pl-PL" sz="800" dirty="0"/>
              <a:t>, (data dostępu 20.07.2016)</a:t>
            </a:r>
            <a:endParaRPr lang="en-US" sz="800" dirty="0"/>
          </a:p>
          <a:p>
            <a:pPr marL="514350" lvl="0" indent="-514350">
              <a:buFont typeface="+mj-lt"/>
              <a:buAutoNum type="arabicPeriod" startAt="46"/>
            </a:pPr>
            <a:r>
              <a:rPr lang="pl-PL" sz="800" u="sng" dirty="0">
                <a:hlinkClick r:id="rId34"/>
              </a:rPr>
              <a:t>https://msdn.microsoft.com/en-us/library/windows/desktop/dn553408(v=vs.85).aspx</a:t>
            </a:r>
            <a:r>
              <a:rPr lang="pl-PL" sz="800" dirty="0"/>
              <a:t>, (data dostępu 20.07.2016)</a:t>
            </a:r>
            <a:endParaRPr lang="en-US" sz="800" dirty="0"/>
          </a:p>
          <a:p>
            <a:pPr marL="514350" lvl="0" indent="-514350">
              <a:buFont typeface="+mj-lt"/>
              <a:buAutoNum type="arabicPeriod" startAt="46"/>
            </a:pPr>
            <a:r>
              <a:rPr lang="pl-PL" sz="800" u="sng" dirty="0">
                <a:hlinkClick r:id="rId35"/>
              </a:rPr>
              <a:t>http://ark.intel.com/pl/products/43122/Intel-Core-i7-720QM-Processor-6M-Cache-1_60-GHz</a:t>
            </a:r>
            <a:r>
              <a:rPr lang="pl-PL" sz="800" dirty="0"/>
              <a:t>, (data dostępu 25.07.2016)</a:t>
            </a:r>
            <a:endParaRPr lang="en-US" sz="800" dirty="0"/>
          </a:p>
          <a:p>
            <a:pPr marL="514350" lvl="0" indent="-514350">
              <a:buFont typeface="+mj-lt"/>
              <a:buAutoNum type="arabicPeriod" startAt="46"/>
            </a:pPr>
            <a:r>
              <a:rPr lang="pl-PL" sz="800" u="sng" dirty="0">
                <a:hlinkClick r:id="rId36"/>
              </a:rPr>
              <a:t>https://msdn.microsoft.com/en-us/library/dn986595.aspx</a:t>
            </a:r>
            <a:r>
              <a:rPr lang="pl-PL" sz="800" dirty="0"/>
              <a:t>, (data dostępu 27.07.2016)</a:t>
            </a:r>
            <a:endParaRPr lang="en-US" sz="800" dirty="0"/>
          </a:p>
          <a:p>
            <a:pPr marL="514350" lvl="0" indent="-514350">
              <a:buFont typeface="+mj-lt"/>
              <a:buAutoNum type="arabicPeriod" startAt="46"/>
            </a:pPr>
            <a:r>
              <a:rPr lang="pl-PL" sz="800" u="sng" dirty="0">
                <a:hlinkClick r:id="rId37"/>
              </a:rPr>
              <a:t>https://blogs.msdn.microsoft.com/visualstudio/2016/06/27/visual-studio-2015-update-3-and-net-core-1-0-available-now/</a:t>
            </a:r>
            <a:r>
              <a:rPr lang="pl-PL" sz="800" dirty="0"/>
              <a:t>, (data dostępu 30.07.2016)</a:t>
            </a:r>
            <a:endParaRPr lang="en-US" sz="800" dirty="0"/>
          </a:p>
          <a:p>
            <a:pPr marL="514350" lvl="0" indent="-514350">
              <a:buFont typeface="+mj-lt"/>
              <a:buAutoNum type="arabicPeriod" startAt="46"/>
            </a:pPr>
            <a:r>
              <a:rPr lang="pl-PL" sz="800" u="sng" dirty="0">
                <a:hlinkClick r:id="rId38"/>
              </a:rPr>
              <a:t>https://msdn.microsoft.com/en-us/library/system.idisposable.aspx</a:t>
            </a:r>
            <a:r>
              <a:rPr lang="pl-PL" sz="800" dirty="0"/>
              <a:t>, (data dostępu 02.08.2016)</a:t>
            </a:r>
            <a:endParaRPr lang="en-US" sz="800" dirty="0"/>
          </a:p>
          <a:p>
            <a:pPr marL="514350" lvl="0" indent="-514350">
              <a:buFont typeface="+mj-lt"/>
              <a:buAutoNum type="arabicPeriod" startAt="46"/>
            </a:pPr>
            <a:r>
              <a:rPr lang="pl-PL" sz="800" u="sng" dirty="0">
                <a:hlinkClick r:id="rId39"/>
              </a:rPr>
              <a:t>https://msdn.microsoft.com/en-us/library/yh598w02.aspx</a:t>
            </a:r>
            <a:r>
              <a:rPr lang="pl-PL" sz="800" dirty="0"/>
              <a:t> (data dostępu 02.08.2016)</a:t>
            </a:r>
            <a:endParaRPr lang="en-US" sz="800" dirty="0"/>
          </a:p>
          <a:p>
            <a:pPr marL="514350" lvl="0" indent="-514350">
              <a:buFont typeface="+mj-lt"/>
              <a:buAutoNum type="arabicPeriod" startAt="46"/>
            </a:pPr>
            <a:r>
              <a:rPr lang="pl-PL" sz="800" u="sng" dirty="0">
                <a:hlinkClick r:id="rId40"/>
              </a:rPr>
              <a:t>http://stackoverflow.com/questions/7485075/c-sharp-how-to-implement-dispose-method/7485263#7485263</a:t>
            </a:r>
            <a:r>
              <a:rPr lang="pl-PL" sz="800" dirty="0"/>
              <a:t> (data dostępu 02.08.2016)</a:t>
            </a:r>
            <a:endParaRPr lang="en-US" sz="800" dirty="0"/>
          </a:p>
          <a:p>
            <a:pPr marL="514350" lvl="0" indent="-514350">
              <a:buFont typeface="+mj-lt"/>
              <a:buAutoNum type="arabicPeriod" startAt="46"/>
            </a:pPr>
            <a:r>
              <a:rPr lang="pl-PL" sz="800" u="sng" dirty="0">
                <a:hlinkClick r:id="rId41"/>
              </a:rPr>
              <a:t>https://msdn.microsoft.com/en-us/library/9k7k7cf0.aspx</a:t>
            </a:r>
            <a:r>
              <a:rPr lang="pl-PL" sz="800" dirty="0"/>
              <a:t> (data dostępu 02.08.2016)</a:t>
            </a:r>
            <a:endParaRPr lang="en-US" sz="800" dirty="0"/>
          </a:p>
          <a:p>
            <a:pPr marL="514350" lvl="0" indent="-514350">
              <a:buFont typeface="+mj-lt"/>
              <a:buAutoNum type="arabicPeriod" startAt="46"/>
            </a:pPr>
            <a:r>
              <a:rPr lang="pl-PL" sz="800" u="sng" dirty="0">
                <a:hlinkClick r:id="rId42"/>
              </a:rPr>
              <a:t>https://en.wikipedia.org/wiki/Platform_Invocation_Services</a:t>
            </a:r>
            <a:r>
              <a:rPr lang="pl-PL" sz="800" dirty="0"/>
              <a:t> (data dostępu 23.09.2016)</a:t>
            </a:r>
            <a:endParaRPr lang="en-US" sz="800" dirty="0"/>
          </a:p>
          <a:p>
            <a:pPr marL="514350" lvl="0" indent="-514350">
              <a:buFont typeface="+mj-lt"/>
              <a:buAutoNum type="arabicPeriod" startAt="46"/>
            </a:pPr>
            <a:r>
              <a:rPr lang="pl-PL" sz="800" u="sng" dirty="0">
                <a:hlinkClick r:id="rId43"/>
              </a:rPr>
              <a:t>https://en.wikipedia.org/wiki/File:Closeup_of_a_Connect_6_game.jpg</a:t>
            </a:r>
            <a:r>
              <a:rPr lang="pl-PL" sz="800" dirty="0"/>
              <a:t> (data dostępu 24.09.2016)</a:t>
            </a:r>
            <a:endParaRPr lang="en-US" sz="800" dirty="0"/>
          </a:p>
          <a:p>
            <a:pPr marL="514350" lvl="0" indent="-514350">
              <a:buFont typeface="+mj-lt"/>
              <a:buAutoNum type="arabicPeriod" startAt="46"/>
            </a:pPr>
            <a:r>
              <a:rPr lang="pl-PL" sz="800" u="sng" dirty="0">
                <a:hlinkClick r:id="rId44"/>
              </a:rPr>
              <a:t>https://pl.wikipedia.org/wiki/Współczynnik_determinacji</a:t>
            </a:r>
            <a:r>
              <a:rPr lang="pl-PL" sz="800" dirty="0"/>
              <a:t> (data dostępu 29.09.2016)</a:t>
            </a:r>
            <a:endParaRPr lang="en-US" sz="800" dirty="0"/>
          </a:p>
          <a:p>
            <a:pPr marL="514350" lvl="0" indent="-514350">
              <a:buFont typeface="+mj-lt"/>
              <a:buAutoNum type="arabicPeriod" startAt="46"/>
            </a:pPr>
            <a:r>
              <a:rPr lang="pl-PL" sz="800" u="sng" dirty="0">
                <a:hlinkClick r:id="rId45"/>
              </a:rPr>
              <a:t>https://en.wikipedia.org/wiki/Coefficient_of_determination</a:t>
            </a:r>
            <a:r>
              <a:rPr lang="pl-PL" sz="800" dirty="0"/>
              <a:t> (data dostępu 29.09.2016)</a:t>
            </a:r>
            <a:endParaRPr lang="en-US" sz="800" dirty="0"/>
          </a:p>
          <a:p>
            <a:pPr marL="457200" indent="-457200" eaLnBrk="1" hangingPunct="1">
              <a:lnSpc>
                <a:spcPct val="90000"/>
              </a:lnSpc>
              <a:spcBef>
                <a:spcPts val="500"/>
              </a:spcBef>
              <a:buClr>
                <a:srgbClr val="D16349"/>
              </a:buClr>
              <a:buSzPct val="85000"/>
              <a:buFont typeface="+mj-lt"/>
              <a:buAutoNum type="arabicPeriod" startAt="46"/>
            </a:pPr>
            <a:endParaRPr lang="pl-PL" altLang="pl-PL" sz="800" dirty="0"/>
          </a:p>
        </p:txBody>
      </p:sp>
    </p:spTree>
    <p:extLst>
      <p:ext uri="{BB962C8B-B14F-4D97-AF65-F5344CB8AC3E}">
        <p14:creationId xmlns:p14="http://schemas.microsoft.com/office/powerpoint/2010/main" val="4161009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539552" y="1124744"/>
            <a:ext cx="7992888" cy="512448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pl-PL" sz="2000" dirty="0">
                <a:solidFill>
                  <a:schemeClr val="tx1"/>
                </a:solidFill>
                <a:ea typeface="Calibri" panose="020F0502020204030204" pitchFamily="34" charset="0"/>
                <a:cs typeface="Times New Roman" panose="02020603050405020304" pitchFamily="18" charset="0"/>
              </a:rPr>
              <a:t>głębokie przeszukiwanie drzewa gry [56] [55] z uwzględnieniem:</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iteratywnego pogłębiania (</a:t>
            </a:r>
            <a:r>
              <a:rPr lang="pl-PL" sz="2000" dirty="0" err="1">
                <a:solidFill>
                  <a:schemeClr val="tx1"/>
                </a:solidFill>
                <a:ea typeface="Calibri" panose="020F0502020204030204" pitchFamily="34" charset="0"/>
                <a:cs typeface="Times New Roman" panose="02020603050405020304" pitchFamily="18" charset="0"/>
              </a:rPr>
              <a:t>iterative</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deepening</a:t>
            </a:r>
            <a:r>
              <a:rPr lang="pl-PL" sz="2000" dirty="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tablic transpozycji (</a:t>
            </a:r>
            <a:r>
              <a:rPr lang="pl-PL" sz="2000" dirty="0" err="1">
                <a:solidFill>
                  <a:schemeClr val="tx1"/>
                </a:solidFill>
                <a:ea typeface="Calibri" panose="020F0502020204030204" pitchFamily="34" charset="0"/>
                <a:cs typeface="Times New Roman" panose="02020603050405020304" pitchFamily="18" charset="0"/>
              </a:rPr>
              <a:t>transposition</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table</a:t>
            </a:r>
            <a:r>
              <a:rPr lang="pl-PL" sz="2000" dirty="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haszowania </a:t>
            </a:r>
            <a:r>
              <a:rPr lang="pl-PL" sz="2000" dirty="0" err="1">
                <a:solidFill>
                  <a:schemeClr val="tx1"/>
                </a:solidFill>
                <a:ea typeface="Calibri" panose="020F0502020204030204" pitchFamily="34" charset="0"/>
                <a:cs typeface="Times New Roman" panose="02020603050405020304" pitchFamily="18" charset="0"/>
              </a:rPr>
              <a:t>Zobrista</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przeszukiwania równoległego z użyciem wątków</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heurystyki ruchów przeciwdziałających</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heurystyki MVV-LVA</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agresywnego odcinania [56]</a:t>
            </a:r>
            <a:endParaRPr lang="en-US" sz="2000" dirty="0">
              <a:solidFill>
                <a:schemeClr val="tx1"/>
              </a:solidFill>
              <a:ea typeface="Calibri" panose="020F0502020204030204" pitchFamily="34" charset="0"/>
              <a:cs typeface="Times New Roman" panose="02020603050405020304" pitchFamily="18" charset="0"/>
            </a:endParaRPr>
          </a:p>
          <a:p>
            <a:pPr lvl="2" algn="just">
              <a:lnSpc>
                <a:spcPct val="150000"/>
              </a:lnSpc>
              <a:spcBef>
                <a:spcPts val="0"/>
              </a:spcBef>
              <a:spcAft>
                <a:spcPts val="0"/>
              </a:spcAft>
              <a:buFont typeface="Wingdings" panose="05000000000000000000" pitchFamily="2" charset="2"/>
              <a:buChar char=""/>
            </a:pPr>
            <a:r>
              <a:rPr lang="pl-PL" sz="2000" dirty="0">
                <a:solidFill>
                  <a:schemeClr val="tx1"/>
                </a:solidFill>
                <a:ea typeface="Calibri" panose="020F0502020204030204" pitchFamily="34" charset="0"/>
                <a:cs typeface="Times New Roman" panose="02020603050405020304" pitchFamily="18" charset="0"/>
              </a:rPr>
              <a:t>odcinanie </a:t>
            </a:r>
            <a:r>
              <a:rPr lang="pl-PL" sz="2000" dirty="0" err="1">
                <a:solidFill>
                  <a:schemeClr val="tx1"/>
                </a:solidFill>
                <a:ea typeface="Calibri" panose="020F0502020204030204" pitchFamily="34" charset="0"/>
                <a:cs typeface="Times New Roman" panose="02020603050405020304" pitchFamily="18" charset="0"/>
              </a:rPr>
              <a:t>Null</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Move</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wyszukiwania cichego (</a:t>
            </a:r>
            <a:r>
              <a:rPr lang="pl-PL" sz="2000" dirty="0" err="1">
                <a:solidFill>
                  <a:schemeClr val="tx1"/>
                </a:solidFill>
                <a:ea typeface="Calibri" panose="020F0502020204030204" pitchFamily="34" charset="0"/>
                <a:cs typeface="Times New Roman" panose="02020603050405020304" pitchFamily="18" charset="0"/>
              </a:rPr>
              <a:t>Quiescence</a:t>
            </a:r>
            <a:r>
              <a:rPr lang="pl-PL" sz="2000" dirty="0">
                <a:solidFill>
                  <a:schemeClr val="tx1"/>
                </a:solidFill>
                <a:ea typeface="Calibri" panose="020F0502020204030204" pitchFamily="34" charset="0"/>
                <a:cs typeface="Times New Roman" panose="02020603050405020304" pitchFamily="18" charset="0"/>
              </a:rPr>
              <a:t> </a:t>
            </a:r>
            <a:r>
              <a:rPr lang="pl-PL" sz="2000" dirty="0" err="1">
                <a:solidFill>
                  <a:schemeClr val="tx1"/>
                </a:solidFill>
                <a:ea typeface="Calibri" panose="020F0502020204030204" pitchFamily="34" charset="0"/>
                <a:cs typeface="Times New Roman" panose="02020603050405020304" pitchFamily="18" charset="0"/>
              </a:rPr>
              <a:t>search</a:t>
            </a:r>
            <a:r>
              <a:rPr lang="pl-PL" sz="2000" dirty="0">
                <a:solidFill>
                  <a:schemeClr val="tx1"/>
                </a:solidFill>
                <a:ea typeface="Calibri" panose="020F0502020204030204" pitchFamily="34" charset="0"/>
                <a:cs typeface="Times New Roman" panose="02020603050405020304" pitchFamily="18" charset="0"/>
              </a:rPr>
              <a:t>)</a:t>
            </a:r>
            <a:endParaRPr lang="en-US" sz="2000" dirty="0">
              <a:solidFill>
                <a:schemeClr val="tx1"/>
              </a:solidFill>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Courier New" panose="02070309020205020404" pitchFamily="49" charset="0"/>
              <a:buChar char="o"/>
            </a:pPr>
            <a:r>
              <a:rPr lang="pl-PL" sz="2000" dirty="0">
                <a:solidFill>
                  <a:schemeClr val="tx1"/>
                </a:solidFill>
                <a:ea typeface="Calibri" panose="020F0502020204030204" pitchFamily="34" charset="0"/>
                <a:cs typeface="Times New Roman" panose="02020603050405020304" pitchFamily="18" charset="0"/>
              </a:rPr>
              <a:t>redukcji ruchów w późnej grze</a:t>
            </a:r>
            <a:endParaRPr lang="en-US" sz="20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91204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descr="ler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182507"/>
            <a:ext cx="5420239"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828600" y="65253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l-PL" altLang="en-US" sz="9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t>
            </a:r>
            <a:r>
              <a:rPr kumimoji="0" lang="pl-PL" altLang="en-US" sz="900" b="0" i="0" u="none" strike="noStrike" cap="none" normalizeH="0" baseline="0" dirty="0" smtClean="0" bmk="">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ysunek </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2.2. Mapowanie szachownicy na </a:t>
            </a:r>
            <a:r>
              <a:rPr kumimoji="0" lang="pl-PL" altLang="en-US" sz="900" b="0" i="0" u="none" strike="noStrike" cap="none" normalizeH="0" baseline="0" dirty="0" err="1"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bitboard</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Little-</a:t>
            </a:r>
            <a:r>
              <a:rPr kumimoji="0" lang="pl-PL" altLang="en-US" sz="900" b="0" i="0" u="none" strike="noStrike" cap="none" normalizeH="0" baseline="0" dirty="0" err="1"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Endian</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pl-PL" altLang="en-US" sz="900" b="0" i="0" u="none" strike="noStrike" cap="none" normalizeH="0" baseline="0" dirty="0" err="1"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Rank</a:t>
            </a:r>
            <a:r>
              <a:rPr kumimoji="0" lang="pl-PL" altLang="en-US" sz="900" b="0" i="0" u="none" strike="noStrike" cap="none" normalizeH="0" baseline="0" dirty="0" smtClean="0" bmk="_Toc462959255">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-File [53]</a:t>
            </a:r>
            <a:endParaRPr kumimoji="0" lang="pl-PL"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7823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251521" y="1350546"/>
            <a:ext cx="8586092" cy="5262979"/>
          </a:xfrm>
          <a:prstGeom prst="rect">
            <a:avLst/>
          </a:prstGeom>
        </p:spPr>
        <p:txBody>
          <a:bodyPr wrap="square">
            <a:spAutoFit/>
          </a:bodyPr>
          <a:lstStyle/>
          <a:p>
            <a:r>
              <a:rPr lang="pl-PL" sz="2800" dirty="0">
                <a:solidFill>
                  <a:schemeClr val="tx1"/>
                </a:solidFill>
                <a:ea typeface="Calibri" panose="020F0502020204030204" pitchFamily="34" charset="0"/>
                <a:cs typeface="Times New Roman" panose="02020603050405020304" pitchFamily="18" charset="0"/>
              </a:rPr>
              <a:t>Wykorzystanie zaawansowanych instrukcji </a:t>
            </a:r>
            <a:r>
              <a:rPr lang="pl-PL" sz="2800" dirty="0" err="1">
                <a:solidFill>
                  <a:schemeClr val="tx1"/>
                </a:solidFill>
                <a:ea typeface="Calibri" panose="020F0502020204030204" pitchFamily="34" charset="0"/>
                <a:cs typeface="Times New Roman" panose="02020603050405020304" pitchFamily="18" charset="0"/>
              </a:rPr>
              <a:t>assemblerowych</a:t>
            </a:r>
            <a:r>
              <a:rPr lang="pl-PL" sz="2800" dirty="0">
                <a:solidFill>
                  <a:schemeClr val="tx1"/>
                </a:solidFill>
                <a:ea typeface="Calibri" panose="020F0502020204030204" pitchFamily="34" charset="0"/>
                <a:cs typeface="Times New Roman" panose="02020603050405020304" pitchFamily="18" charset="0"/>
              </a:rPr>
              <a:t> </a:t>
            </a:r>
            <a:r>
              <a:rPr lang="pl-PL" sz="2800" dirty="0" smtClean="0">
                <a:solidFill>
                  <a:schemeClr val="tx1"/>
                </a:solidFill>
                <a:ea typeface="Calibri" panose="020F0502020204030204" pitchFamily="34" charset="0"/>
                <a:cs typeface="Times New Roman" panose="02020603050405020304" pitchFamily="18" charset="0"/>
              </a:rPr>
              <a:t>procesora:</a:t>
            </a:r>
          </a:p>
          <a:p>
            <a:pPr marL="285750" indent="-285750">
              <a:buFont typeface="Arial" panose="020B0604020202020204" pitchFamily="34" charset="0"/>
              <a:buChar char="•"/>
            </a:pPr>
            <a:r>
              <a:rPr lang="pl-PL" sz="2800" dirty="0" smtClean="0">
                <a:solidFill>
                  <a:schemeClr val="tx1"/>
                </a:solidFill>
              </a:rPr>
              <a:t>POPCNT</a:t>
            </a:r>
          </a:p>
          <a:p>
            <a:pPr marL="285750" indent="-285750">
              <a:buFont typeface="Arial" panose="020B0604020202020204" pitchFamily="34" charset="0"/>
              <a:buChar char="•"/>
            </a:pPr>
            <a:r>
              <a:rPr lang="pl-PL" sz="2800" dirty="0" err="1">
                <a:solidFill>
                  <a:schemeClr val="tx1"/>
                </a:solidFill>
              </a:rPr>
              <a:t>p</a:t>
            </a:r>
            <a:r>
              <a:rPr lang="pl-PL" sz="2800" dirty="0" err="1" smtClean="0">
                <a:solidFill>
                  <a:schemeClr val="tx1"/>
                </a:solidFill>
              </a:rPr>
              <a:t>ext</a:t>
            </a:r>
            <a:endParaRPr lang="pl-PL" sz="2800" dirty="0" smtClean="0">
              <a:solidFill>
                <a:schemeClr val="tx1"/>
              </a:solidFill>
            </a:endParaRPr>
          </a:p>
          <a:p>
            <a:pPr marL="285750" indent="-285750">
              <a:buFont typeface="Arial" panose="020B0604020202020204" pitchFamily="34" charset="0"/>
              <a:buChar char="•"/>
            </a:pPr>
            <a:r>
              <a:rPr lang="pl-PL" sz="2800" dirty="0" err="1">
                <a:solidFill>
                  <a:schemeClr val="tx1"/>
                </a:solidFill>
              </a:rPr>
              <a:t>p</a:t>
            </a:r>
            <a:r>
              <a:rPr lang="pl-PL" sz="2800" dirty="0" err="1" smtClean="0">
                <a:solidFill>
                  <a:schemeClr val="tx1"/>
                </a:solidFill>
              </a:rPr>
              <a:t>refetch</a:t>
            </a:r>
            <a:endParaRPr lang="pl-PL" sz="2800" dirty="0" smtClean="0">
              <a:solidFill>
                <a:schemeClr val="tx1"/>
              </a:solidFill>
            </a:endParaRPr>
          </a:p>
          <a:p>
            <a:pPr marL="285750" indent="-285750">
              <a:buFont typeface="Arial" panose="020B0604020202020204" pitchFamily="34" charset="0"/>
              <a:buChar char="•"/>
            </a:pPr>
            <a:r>
              <a:rPr lang="pl-PL" sz="2800" dirty="0" err="1" smtClean="0">
                <a:solidFill>
                  <a:schemeClr val="tx1"/>
                </a:solidFill>
              </a:rPr>
              <a:t>lsb</a:t>
            </a:r>
            <a:endParaRPr lang="pl-PL" sz="2800" dirty="0" smtClean="0">
              <a:solidFill>
                <a:schemeClr val="tx1"/>
              </a:solidFill>
            </a:endParaRPr>
          </a:p>
          <a:p>
            <a:pPr marL="1028700" lvl="1">
              <a:buFont typeface="Arial" panose="020B0604020202020204" pitchFamily="34" charset="0"/>
              <a:buChar char="•"/>
            </a:pPr>
            <a:r>
              <a:rPr lang="pl-PL" sz="2800" dirty="0" err="1">
                <a:solidFill>
                  <a:schemeClr val="tx1"/>
                </a:solidFill>
              </a:rPr>
              <a:t>c</a:t>
            </a:r>
            <a:r>
              <a:rPr lang="pl-PL" sz="2800" dirty="0" err="1" smtClean="0">
                <a:solidFill>
                  <a:schemeClr val="tx1"/>
                </a:solidFill>
              </a:rPr>
              <a:t>lzll</a:t>
            </a:r>
            <a:endParaRPr lang="pl-PL" sz="2800" dirty="0" smtClean="0">
              <a:solidFill>
                <a:schemeClr val="tx1"/>
              </a:solidFill>
            </a:endParaRPr>
          </a:p>
          <a:p>
            <a:pPr marL="1028700" lvl="1">
              <a:buFont typeface="Arial" panose="020B0604020202020204" pitchFamily="34" charset="0"/>
              <a:buChar char="•"/>
            </a:pPr>
            <a:r>
              <a:rPr lang="pl-PL" sz="2800" dirty="0" smtClean="0">
                <a:solidFill>
                  <a:schemeClr val="tx1"/>
                </a:solidFill>
              </a:rPr>
              <a:t>_BitScanForward64</a:t>
            </a:r>
          </a:p>
          <a:p>
            <a:pPr marL="285750" indent="-285750">
              <a:buFont typeface="Arial" panose="020B0604020202020204" pitchFamily="34" charset="0"/>
              <a:buChar char="•"/>
            </a:pPr>
            <a:r>
              <a:rPr lang="pl-PL" sz="2800" dirty="0" err="1">
                <a:solidFill>
                  <a:schemeClr val="tx1"/>
                </a:solidFill>
              </a:rPr>
              <a:t>m</a:t>
            </a:r>
            <a:r>
              <a:rPr lang="pl-PL" sz="2800" dirty="0" err="1" smtClean="0">
                <a:solidFill>
                  <a:schemeClr val="tx1"/>
                </a:solidFill>
              </a:rPr>
              <a:t>sb</a:t>
            </a:r>
            <a:endParaRPr lang="pl-PL" sz="2800" dirty="0" smtClean="0">
              <a:solidFill>
                <a:schemeClr val="tx1"/>
              </a:solidFill>
            </a:endParaRPr>
          </a:p>
          <a:p>
            <a:pPr marL="1028700" lvl="1">
              <a:buFont typeface="Arial" panose="020B0604020202020204" pitchFamily="34" charset="0"/>
              <a:buChar char="•"/>
            </a:pPr>
            <a:r>
              <a:rPr lang="pl-PL" sz="2800" dirty="0" err="1">
                <a:solidFill>
                  <a:schemeClr val="tx1"/>
                </a:solidFill>
              </a:rPr>
              <a:t>c</a:t>
            </a:r>
            <a:r>
              <a:rPr lang="pl-PL" sz="2800" dirty="0" err="1" smtClean="0">
                <a:solidFill>
                  <a:schemeClr val="tx1"/>
                </a:solidFill>
              </a:rPr>
              <a:t>lzll</a:t>
            </a:r>
            <a:endParaRPr lang="pl-PL" sz="2800" dirty="0" smtClean="0">
              <a:solidFill>
                <a:schemeClr val="tx1"/>
              </a:solidFill>
            </a:endParaRPr>
          </a:p>
          <a:p>
            <a:pPr marL="1028700" lvl="1">
              <a:buFont typeface="Arial" panose="020B0604020202020204" pitchFamily="34" charset="0"/>
              <a:buChar char="•"/>
            </a:pPr>
            <a:r>
              <a:rPr lang="pl-PL" sz="2800" dirty="0" smtClean="0">
                <a:solidFill>
                  <a:schemeClr val="tx1"/>
                </a:solidFill>
              </a:rPr>
              <a:t>_BitScanReverse64</a:t>
            </a:r>
          </a:p>
          <a:p>
            <a:pPr marL="285750" indent="-285750">
              <a:buFont typeface="Arial" panose="020B0604020202020204" pitchFamily="34" charset="0"/>
              <a:buChar char="•"/>
            </a:pPr>
            <a:endParaRPr lang="en-US" sz="2800" dirty="0">
              <a:solidFill>
                <a:schemeClr val="tx1"/>
              </a:solidFill>
            </a:endParaRPr>
          </a:p>
        </p:txBody>
      </p:sp>
    </p:spTree>
    <p:extLst>
      <p:ext uri="{BB962C8B-B14F-4D97-AF65-F5344CB8AC3E}">
        <p14:creationId xmlns:p14="http://schemas.microsoft.com/office/powerpoint/2010/main" val="1087801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2869</TotalTime>
  <Words>2502</Words>
  <Application>Microsoft Office PowerPoint</Application>
  <PresentationFormat>On-screen Show (4:3)</PresentationFormat>
  <Paragraphs>504</Paragraphs>
  <Slides>69</Slides>
  <Notes>69</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69</vt:i4>
      </vt:variant>
    </vt:vector>
  </HeadingPairs>
  <TitlesOfParts>
    <vt:vector size="88" baseType="lpstr">
      <vt:lpstr>Arial</vt:lpstr>
      <vt:lpstr>Calibri</vt:lpstr>
      <vt:lpstr>Calibri Light</vt:lpstr>
      <vt:lpstr>Consolas</vt:lpstr>
      <vt:lpstr>Courier New</vt:lpstr>
      <vt:lpstr>DejaVu Sans</vt:lpstr>
      <vt:lpstr>Droid Sans Fallback</vt:lpstr>
      <vt:lpstr>Georgia</vt:lpstr>
      <vt:lpstr>Symbol</vt:lpstr>
      <vt:lpstr>Times New Roman</vt:lpstr>
      <vt:lpstr>Wingdings</vt:lpstr>
      <vt:lpstr>Wingdings 2</vt:lpstr>
      <vt:lpstr>3_Motyw pakietu Office</vt:lpstr>
      <vt:lpstr>4_Motyw pakietu Office</vt:lpstr>
      <vt:lpstr>5_Motyw pakietu Office</vt:lpstr>
      <vt:lpstr>8_Motyw pakietu Office</vt:lpstr>
      <vt:lpstr>10_Motyw pakietu Office</vt:lpstr>
      <vt:lpstr>11_Motyw pakietu Office</vt:lpstr>
      <vt:lpstr>Office Theme</vt:lpstr>
      <vt:lpstr>Implementacja i analiza wydajnościowa generatora silników gier logicznych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Działanie 2.3.4</dc:title>
  <dc:creator>Speedziarz</dc:creator>
  <cp:lastModifiedBy>Pawel Troka</cp:lastModifiedBy>
  <cp:revision>209</cp:revision>
  <cp:lastPrinted>1601-01-01T00:00:00Z</cp:lastPrinted>
  <dcterms:created xsi:type="dcterms:W3CDTF">2010-02-07T22:21:09Z</dcterms:created>
  <dcterms:modified xsi:type="dcterms:W3CDTF">2016-11-17T11:28:59Z</dcterms:modified>
</cp:coreProperties>
</file>